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95" r:id="rId2"/>
    <p:sldId id="396" r:id="rId3"/>
    <p:sldId id="325" r:id="rId4"/>
    <p:sldId id="326" r:id="rId5"/>
    <p:sldId id="327" r:id="rId6"/>
    <p:sldId id="328" r:id="rId7"/>
    <p:sldId id="329" r:id="rId8"/>
    <p:sldId id="330" r:id="rId9"/>
    <p:sldId id="331" r:id="rId10"/>
    <p:sldId id="332" r:id="rId11"/>
    <p:sldId id="350" r:id="rId12"/>
    <p:sldId id="351" r:id="rId13"/>
    <p:sldId id="353" r:id="rId14"/>
    <p:sldId id="354" r:id="rId15"/>
    <p:sldId id="355" r:id="rId16"/>
    <p:sldId id="356" r:id="rId17"/>
    <p:sldId id="358" r:id="rId18"/>
    <p:sldId id="359" r:id="rId19"/>
    <p:sldId id="360" r:id="rId20"/>
    <p:sldId id="361" r:id="rId21"/>
    <p:sldId id="366" r:id="rId22"/>
    <p:sldId id="363" r:id="rId23"/>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06FD8C-8B30-4FE6-AC99-6525E9CEB801}"/>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2279923F-F319-4F65-8B54-4F50C5FB5F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94237386-C780-4F94-B74B-866D671D4DF7}"/>
              </a:ext>
            </a:extLst>
          </p:cNvPr>
          <p:cNvSpPr>
            <a:spLocks noGrp="1"/>
          </p:cNvSpPr>
          <p:nvPr>
            <p:ph type="dt" sz="half" idx="10"/>
          </p:nvPr>
        </p:nvSpPr>
        <p:spPr/>
        <p:txBody>
          <a:bodyPr/>
          <a:lstStyle/>
          <a:p>
            <a:fld id="{EC8A2C8F-4782-4EE1-9FC6-308AE01C7CAE}" type="datetimeFigureOut">
              <a:rPr lang="es-CL" smtClean="0"/>
              <a:t>02-08-2021</a:t>
            </a:fld>
            <a:endParaRPr lang="es-CL"/>
          </a:p>
        </p:txBody>
      </p:sp>
      <p:sp>
        <p:nvSpPr>
          <p:cNvPr id="5" name="Marcador de pie de página 4">
            <a:extLst>
              <a:ext uri="{FF2B5EF4-FFF2-40B4-BE49-F238E27FC236}">
                <a16:creationId xmlns:a16="http://schemas.microsoft.com/office/drawing/2014/main" id="{FCB01A72-79BC-4DBE-AC99-3BF85CFD6F4A}"/>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9827B867-638C-47A3-AC5C-10EBBBE03B44}"/>
              </a:ext>
            </a:extLst>
          </p:cNvPr>
          <p:cNvSpPr>
            <a:spLocks noGrp="1"/>
          </p:cNvSpPr>
          <p:nvPr>
            <p:ph type="sldNum" sz="quarter" idx="12"/>
          </p:nvPr>
        </p:nvSpPr>
        <p:spPr/>
        <p:txBody>
          <a:bodyPr/>
          <a:lstStyle/>
          <a:p>
            <a:fld id="{926777E3-87E2-45C2-B5F5-4456B0E3A1DB}" type="slidenum">
              <a:rPr lang="es-CL" smtClean="0"/>
              <a:t>‹Nº›</a:t>
            </a:fld>
            <a:endParaRPr lang="es-CL"/>
          </a:p>
        </p:txBody>
      </p:sp>
    </p:spTree>
    <p:extLst>
      <p:ext uri="{BB962C8B-B14F-4D97-AF65-F5344CB8AC3E}">
        <p14:creationId xmlns:p14="http://schemas.microsoft.com/office/powerpoint/2010/main" val="539877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AE23B2-7197-4184-870E-65E5C4BC6E7B}"/>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C48F556F-E2EC-4ABD-9E52-B68E1E84899C}"/>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5BBF0D89-4C5C-4F9E-9298-D64AA39DD6C6}"/>
              </a:ext>
            </a:extLst>
          </p:cNvPr>
          <p:cNvSpPr>
            <a:spLocks noGrp="1"/>
          </p:cNvSpPr>
          <p:nvPr>
            <p:ph type="dt" sz="half" idx="10"/>
          </p:nvPr>
        </p:nvSpPr>
        <p:spPr/>
        <p:txBody>
          <a:bodyPr/>
          <a:lstStyle/>
          <a:p>
            <a:fld id="{EC8A2C8F-4782-4EE1-9FC6-308AE01C7CAE}" type="datetimeFigureOut">
              <a:rPr lang="es-CL" smtClean="0"/>
              <a:t>02-08-2021</a:t>
            </a:fld>
            <a:endParaRPr lang="es-CL"/>
          </a:p>
        </p:txBody>
      </p:sp>
      <p:sp>
        <p:nvSpPr>
          <p:cNvPr id="5" name="Marcador de pie de página 4">
            <a:extLst>
              <a:ext uri="{FF2B5EF4-FFF2-40B4-BE49-F238E27FC236}">
                <a16:creationId xmlns:a16="http://schemas.microsoft.com/office/drawing/2014/main" id="{15AFC1A7-C755-4AE7-A177-61D893A75F7C}"/>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6973440C-9E05-4BE6-B668-8434D7065C7B}"/>
              </a:ext>
            </a:extLst>
          </p:cNvPr>
          <p:cNvSpPr>
            <a:spLocks noGrp="1"/>
          </p:cNvSpPr>
          <p:nvPr>
            <p:ph type="sldNum" sz="quarter" idx="12"/>
          </p:nvPr>
        </p:nvSpPr>
        <p:spPr/>
        <p:txBody>
          <a:bodyPr/>
          <a:lstStyle/>
          <a:p>
            <a:fld id="{926777E3-87E2-45C2-B5F5-4456B0E3A1DB}" type="slidenum">
              <a:rPr lang="es-CL" smtClean="0"/>
              <a:t>‹Nº›</a:t>
            </a:fld>
            <a:endParaRPr lang="es-CL"/>
          </a:p>
        </p:txBody>
      </p:sp>
    </p:spTree>
    <p:extLst>
      <p:ext uri="{BB962C8B-B14F-4D97-AF65-F5344CB8AC3E}">
        <p14:creationId xmlns:p14="http://schemas.microsoft.com/office/powerpoint/2010/main" val="4068564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7F90D140-029D-459A-A663-EFB04A0B076D}"/>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F4C463C8-82BF-4B5E-AB02-65AE23FEEAFF}"/>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1B2242AE-6E25-4292-B519-B80FFE6745F7}"/>
              </a:ext>
            </a:extLst>
          </p:cNvPr>
          <p:cNvSpPr>
            <a:spLocks noGrp="1"/>
          </p:cNvSpPr>
          <p:nvPr>
            <p:ph type="dt" sz="half" idx="10"/>
          </p:nvPr>
        </p:nvSpPr>
        <p:spPr/>
        <p:txBody>
          <a:bodyPr/>
          <a:lstStyle/>
          <a:p>
            <a:fld id="{EC8A2C8F-4782-4EE1-9FC6-308AE01C7CAE}" type="datetimeFigureOut">
              <a:rPr lang="es-CL" smtClean="0"/>
              <a:t>02-08-2021</a:t>
            </a:fld>
            <a:endParaRPr lang="es-CL"/>
          </a:p>
        </p:txBody>
      </p:sp>
      <p:sp>
        <p:nvSpPr>
          <p:cNvPr id="5" name="Marcador de pie de página 4">
            <a:extLst>
              <a:ext uri="{FF2B5EF4-FFF2-40B4-BE49-F238E27FC236}">
                <a16:creationId xmlns:a16="http://schemas.microsoft.com/office/drawing/2014/main" id="{B918BEDE-73B6-4C00-A2F4-C09454080D6F}"/>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A6BF4A96-16E4-4247-A633-4CE95C449FB8}"/>
              </a:ext>
            </a:extLst>
          </p:cNvPr>
          <p:cNvSpPr>
            <a:spLocks noGrp="1"/>
          </p:cNvSpPr>
          <p:nvPr>
            <p:ph type="sldNum" sz="quarter" idx="12"/>
          </p:nvPr>
        </p:nvSpPr>
        <p:spPr/>
        <p:txBody>
          <a:bodyPr/>
          <a:lstStyle/>
          <a:p>
            <a:fld id="{926777E3-87E2-45C2-B5F5-4456B0E3A1DB}" type="slidenum">
              <a:rPr lang="es-CL" smtClean="0"/>
              <a:t>‹Nº›</a:t>
            </a:fld>
            <a:endParaRPr lang="es-CL"/>
          </a:p>
        </p:txBody>
      </p:sp>
    </p:spTree>
    <p:extLst>
      <p:ext uri="{BB962C8B-B14F-4D97-AF65-F5344CB8AC3E}">
        <p14:creationId xmlns:p14="http://schemas.microsoft.com/office/powerpoint/2010/main" val="1612286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30E348-1154-4048-BE90-577275653C85}"/>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4C5E41B8-66E4-46DB-BB83-1FEF9EEA4529}"/>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84DF02AA-F6D0-4DB9-9DF9-3EE12E2B5D34}"/>
              </a:ext>
            </a:extLst>
          </p:cNvPr>
          <p:cNvSpPr>
            <a:spLocks noGrp="1"/>
          </p:cNvSpPr>
          <p:nvPr>
            <p:ph type="dt" sz="half" idx="10"/>
          </p:nvPr>
        </p:nvSpPr>
        <p:spPr/>
        <p:txBody>
          <a:bodyPr/>
          <a:lstStyle/>
          <a:p>
            <a:fld id="{EC8A2C8F-4782-4EE1-9FC6-308AE01C7CAE}" type="datetimeFigureOut">
              <a:rPr lang="es-CL" smtClean="0"/>
              <a:t>02-08-2021</a:t>
            </a:fld>
            <a:endParaRPr lang="es-CL"/>
          </a:p>
        </p:txBody>
      </p:sp>
      <p:sp>
        <p:nvSpPr>
          <p:cNvPr id="5" name="Marcador de pie de página 4">
            <a:extLst>
              <a:ext uri="{FF2B5EF4-FFF2-40B4-BE49-F238E27FC236}">
                <a16:creationId xmlns:a16="http://schemas.microsoft.com/office/drawing/2014/main" id="{B911CFEF-A016-494C-B366-F1CAFF899305}"/>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DA8DA05A-1547-4CA8-BA86-B62F710B9B73}"/>
              </a:ext>
            </a:extLst>
          </p:cNvPr>
          <p:cNvSpPr>
            <a:spLocks noGrp="1"/>
          </p:cNvSpPr>
          <p:nvPr>
            <p:ph type="sldNum" sz="quarter" idx="12"/>
          </p:nvPr>
        </p:nvSpPr>
        <p:spPr/>
        <p:txBody>
          <a:bodyPr/>
          <a:lstStyle/>
          <a:p>
            <a:fld id="{926777E3-87E2-45C2-B5F5-4456B0E3A1DB}" type="slidenum">
              <a:rPr lang="es-CL" smtClean="0"/>
              <a:t>‹Nº›</a:t>
            </a:fld>
            <a:endParaRPr lang="es-CL"/>
          </a:p>
        </p:txBody>
      </p:sp>
    </p:spTree>
    <p:extLst>
      <p:ext uri="{BB962C8B-B14F-4D97-AF65-F5344CB8AC3E}">
        <p14:creationId xmlns:p14="http://schemas.microsoft.com/office/powerpoint/2010/main" val="3072489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4B3C7A-8A5B-4667-9307-0C2D5DC7AB30}"/>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09CE80BE-C50E-4CAE-ACEF-293604AFFD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8C959D9E-EFDE-4F7A-A845-792ACBAB46C4}"/>
              </a:ext>
            </a:extLst>
          </p:cNvPr>
          <p:cNvSpPr>
            <a:spLocks noGrp="1"/>
          </p:cNvSpPr>
          <p:nvPr>
            <p:ph type="dt" sz="half" idx="10"/>
          </p:nvPr>
        </p:nvSpPr>
        <p:spPr/>
        <p:txBody>
          <a:bodyPr/>
          <a:lstStyle/>
          <a:p>
            <a:fld id="{EC8A2C8F-4782-4EE1-9FC6-308AE01C7CAE}" type="datetimeFigureOut">
              <a:rPr lang="es-CL" smtClean="0"/>
              <a:t>02-08-2021</a:t>
            </a:fld>
            <a:endParaRPr lang="es-CL"/>
          </a:p>
        </p:txBody>
      </p:sp>
      <p:sp>
        <p:nvSpPr>
          <p:cNvPr id="5" name="Marcador de pie de página 4">
            <a:extLst>
              <a:ext uri="{FF2B5EF4-FFF2-40B4-BE49-F238E27FC236}">
                <a16:creationId xmlns:a16="http://schemas.microsoft.com/office/drawing/2014/main" id="{95962FA7-C24C-4027-80E0-2E2F5A8C043F}"/>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268EA201-3BBA-45C1-BED5-A3BFA6BB5834}"/>
              </a:ext>
            </a:extLst>
          </p:cNvPr>
          <p:cNvSpPr>
            <a:spLocks noGrp="1"/>
          </p:cNvSpPr>
          <p:nvPr>
            <p:ph type="sldNum" sz="quarter" idx="12"/>
          </p:nvPr>
        </p:nvSpPr>
        <p:spPr/>
        <p:txBody>
          <a:bodyPr/>
          <a:lstStyle/>
          <a:p>
            <a:fld id="{926777E3-87E2-45C2-B5F5-4456B0E3A1DB}" type="slidenum">
              <a:rPr lang="es-CL" smtClean="0"/>
              <a:t>‹Nº›</a:t>
            </a:fld>
            <a:endParaRPr lang="es-CL"/>
          </a:p>
        </p:txBody>
      </p:sp>
    </p:spTree>
    <p:extLst>
      <p:ext uri="{BB962C8B-B14F-4D97-AF65-F5344CB8AC3E}">
        <p14:creationId xmlns:p14="http://schemas.microsoft.com/office/powerpoint/2010/main" val="3491664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E06472-5E91-4755-A2AC-A861ADD78222}"/>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6BC880D5-29D5-432F-9440-5F98CA54FF7A}"/>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CD0B9874-B6CF-4D3B-BE20-21B28862A69B}"/>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8B525B9C-6493-4378-92FD-E685FCBBE9BD}"/>
              </a:ext>
            </a:extLst>
          </p:cNvPr>
          <p:cNvSpPr>
            <a:spLocks noGrp="1"/>
          </p:cNvSpPr>
          <p:nvPr>
            <p:ph type="dt" sz="half" idx="10"/>
          </p:nvPr>
        </p:nvSpPr>
        <p:spPr/>
        <p:txBody>
          <a:bodyPr/>
          <a:lstStyle/>
          <a:p>
            <a:fld id="{EC8A2C8F-4782-4EE1-9FC6-308AE01C7CAE}" type="datetimeFigureOut">
              <a:rPr lang="es-CL" smtClean="0"/>
              <a:t>02-08-2021</a:t>
            </a:fld>
            <a:endParaRPr lang="es-CL"/>
          </a:p>
        </p:txBody>
      </p:sp>
      <p:sp>
        <p:nvSpPr>
          <p:cNvPr id="6" name="Marcador de pie de página 5">
            <a:extLst>
              <a:ext uri="{FF2B5EF4-FFF2-40B4-BE49-F238E27FC236}">
                <a16:creationId xmlns:a16="http://schemas.microsoft.com/office/drawing/2014/main" id="{FC23156C-3C98-4E78-91EE-5781EC3A873C}"/>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34698161-D198-4B03-94D5-896106E2F810}"/>
              </a:ext>
            </a:extLst>
          </p:cNvPr>
          <p:cNvSpPr>
            <a:spLocks noGrp="1"/>
          </p:cNvSpPr>
          <p:nvPr>
            <p:ph type="sldNum" sz="quarter" idx="12"/>
          </p:nvPr>
        </p:nvSpPr>
        <p:spPr/>
        <p:txBody>
          <a:bodyPr/>
          <a:lstStyle/>
          <a:p>
            <a:fld id="{926777E3-87E2-45C2-B5F5-4456B0E3A1DB}" type="slidenum">
              <a:rPr lang="es-CL" smtClean="0"/>
              <a:t>‹Nº›</a:t>
            </a:fld>
            <a:endParaRPr lang="es-CL"/>
          </a:p>
        </p:txBody>
      </p:sp>
    </p:spTree>
    <p:extLst>
      <p:ext uri="{BB962C8B-B14F-4D97-AF65-F5344CB8AC3E}">
        <p14:creationId xmlns:p14="http://schemas.microsoft.com/office/powerpoint/2010/main" val="3725657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4880608-A83B-4090-BFE2-DAB1545770D6}"/>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1EBC6C34-7408-4E07-9307-BC0777B2DB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DBC7917E-F272-459D-BE0A-EFABEE71A3B8}"/>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90764F78-5E08-4930-B676-EACE71632CE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A024AF73-8526-44F9-A3D1-92175157E6AD}"/>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A06740BA-AD6E-42BB-94B9-33004843647D}"/>
              </a:ext>
            </a:extLst>
          </p:cNvPr>
          <p:cNvSpPr>
            <a:spLocks noGrp="1"/>
          </p:cNvSpPr>
          <p:nvPr>
            <p:ph type="dt" sz="half" idx="10"/>
          </p:nvPr>
        </p:nvSpPr>
        <p:spPr/>
        <p:txBody>
          <a:bodyPr/>
          <a:lstStyle/>
          <a:p>
            <a:fld id="{EC8A2C8F-4782-4EE1-9FC6-308AE01C7CAE}" type="datetimeFigureOut">
              <a:rPr lang="es-CL" smtClean="0"/>
              <a:t>02-08-2021</a:t>
            </a:fld>
            <a:endParaRPr lang="es-CL"/>
          </a:p>
        </p:txBody>
      </p:sp>
      <p:sp>
        <p:nvSpPr>
          <p:cNvPr id="8" name="Marcador de pie de página 7">
            <a:extLst>
              <a:ext uri="{FF2B5EF4-FFF2-40B4-BE49-F238E27FC236}">
                <a16:creationId xmlns:a16="http://schemas.microsoft.com/office/drawing/2014/main" id="{9D2A1CAF-843C-411D-BEA5-A5C58F7DACC4}"/>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26BBD09F-AC3D-465E-957A-F9D096F102F1}"/>
              </a:ext>
            </a:extLst>
          </p:cNvPr>
          <p:cNvSpPr>
            <a:spLocks noGrp="1"/>
          </p:cNvSpPr>
          <p:nvPr>
            <p:ph type="sldNum" sz="quarter" idx="12"/>
          </p:nvPr>
        </p:nvSpPr>
        <p:spPr/>
        <p:txBody>
          <a:bodyPr/>
          <a:lstStyle/>
          <a:p>
            <a:fld id="{926777E3-87E2-45C2-B5F5-4456B0E3A1DB}" type="slidenum">
              <a:rPr lang="es-CL" smtClean="0"/>
              <a:t>‹Nº›</a:t>
            </a:fld>
            <a:endParaRPr lang="es-CL"/>
          </a:p>
        </p:txBody>
      </p:sp>
    </p:spTree>
    <p:extLst>
      <p:ext uri="{BB962C8B-B14F-4D97-AF65-F5344CB8AC3E}">
        <p14:creationId xmlns:p14="http://schemas.microsoft.com/office/powerpoint/2010/main" val="2894624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5A010D-4998-41D3-82FB-E28C7CAB38B4}"/>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A3CBEFC7-E5F2-479A-8E31-D0ECF3259B27}"/>
              </a:ext>
            </a:extLst>
          </p:cNvPr>
          <p:cNvSpPr>
            <a:spLocks noGrp="1"/>
          </p:cNvSpPr>
          <p:nvPr>
            <p:ph type="dt" sz="half" idx="10"/>
          </p:nvPr>
        </p:nvSpPr>
        <p:spPr/>
        <p:txBody>
          <a:bodyPr/>
          <a:lstStyle/>
          <a:p>
            <a:fld id="{EC8A2C8F-4782-4EE1-9FC6-308AE01C7CAE}" type="datetimeFigureOut">
              <a:rPr lang="es-CL" smtClean="0"/>
              <a:t>02-08-2021</a:t>
            </a:fld>
            <a:endParaRPr lang="es-CL"/>
          </a:p>
        </p:txBody>
      </p:sp>
      <p:sp>
        <p:nvSpPr>
          <p:cNvPr id="4" name="Marcador de pie de página 3">
            <a:extLst>
              <a:ext uri="{FF2B5EF4-FFF2-40B4-BE49-F238E27FC236}">
                <a16:creationId xmlns:a16="http://schemas.microsoft.com/office/drawing/2014/main" id="{DBFD5FC5-8A92-473D-8850-02CFD7F88AC6}"/>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B131640C-71BE-41DA-8233-560F625D7748}"/>
              </a:ext>
            </a:extLst>
          </p:cNvPr>
          <p:cNvSpPr>
            <a:spLocks noGrp="1"/>
          </p:cNvSpPr>
          <p:nvPr>
            <p:ph type="sldNum" sz="quarter" idx="12"/>
          </p:nvPr>
        </p:nvSpPr>
        <p:spPr/>
        <p:txBody>
          <a:bodyPr/>
          <a:lstStyle/>
          <a:p>
            <a:fld id="{926777E3-87E2-45C2-B5F5-4456B0E3A1DB}" type="slidenum">
              <a:rPr lang="es-CL" smtClean="0"/>
              <a:t>‹Nº›</a:t>
            </a:fld>
            <a:endParaRPr lang="es-CL"/>
          </a:p>
        </p:txBody>
      </p:sp>
    </p:spTree>
    <p:extLst>
      <p:ext uri="{BB962C8B-B14F-4D97-AF65-F5344CB8AC3E}">
        <p14:creationId xmlns:p14="http://schemas.microsoft.com/office/powerpoint/2010/main" val="2678386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76C6D6C-407E-4D24-A4E8-1459A63E984B}"/>
              </a:ext>
            </a:extLst>
          </p:cNvPr>
          <p:cNvSpPr>
            <a:spLocks noGrp="1"/>
          </p:cNvSpPr>
          <p:nvPr>
            <p:ph type="dt" sz="half" idx="10"/>
          </p:nvPr>
        </p:nvSpPr>
        <p:spPr/>
        <p:txBody>
          <a:bodyPr/>
          <a:lstStyle/>
          <a:p>
            <a:fld id="{EC8A2C8F-4782-4EE1-9FC6-308AE01C7CAE}" type="datetimeFigureOut">
              <a:rPr lang="es-CL" smtClean="0"/>
              <a:t>02-08-2021</a:t>
            </a:fld>
            <a:endParaRPr lang="es-CL"/>
          </a:p>
        </p:txBody>
      </p:sp>
      <p:sp>
        <p:nvSpPr>
          <p:cNvPr id="3" name="Marcador de pie de página 2">
            <a:extLst>
              <a:ext uri="{FF2B5EF4-FFF2-40B4-BE49-F238E27FC236}">
                <a16:creationId xmlns:a16="http://schemas.microsoft.com/office/drawing/2014/main" id="{384FEDDC-B9FC-4417-BB81-A3DD5D86E650}"/>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26CAD21A-466F-4B7D-9520-237D9636250C}"/>
              </a:ext>
            </a:extLst>
          </p:cNvPr>
          <p:cNvSpPr>
            <a:spLocks noGrp="1"/>
          </p:cNvSpPr>
          <p:nvPr>
            <p:ph type="sldNum" sz="quarter" idx="12"/>
          </p:nvPr>
        </p:nvSpPr>
        <p:spPr/>
        <p:txBody>
          <a:bodyPr/>
          <a:lstStyle/>
          <a:p>
            <a:fld id="{926777E3-87E2-45C2-B5F5-4456B0E3A1DB}" type="slidenum">
              <a:rPr lang="es-CL" smtClean="0"/>
              <a:t>‹Nº›</a:t>
            </a:fld>
            <a:endParaRPr lang="es-CL"/>
          </a:p>
        </p:txBody>
      </p:sp>
    </p:spTree>
    <p:extLst>
      <p:ext uri="{BB962C8B-B14F-4D97-AF65-F5344CB8AC3E}">
        <p14:creationId xmlns:p14="http://schemas.microsoft.com/office/powerpoint/2010/main" val="4017120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C30940-4537-4F51-8198-2A4AADAC239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6AC58CA6-4384-4A69-8C77-BEC1CFD00F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39A30D7D-F878-4A3F-B648-E37A33E179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CB7D82A-5B7C-4AA1-9191-5997AB0839A1}"/>
              </a:ext>
            </a:extLst>
          </p:cNvPr>
          <p:cNvSpPr>
            <a:spLocks noGrp="1"/>
          </p:cNvSpPr>
          <p:nvPr>
            <p:ph type="dt" sz="half" idx="10"/>
          </p:nvPr>
        </p:nvSpPr>
        <p:spPr/>
        <p:txBody>
          <a:bodyPr/>
          <a:lstStyle/>
          <a:p>
            <a:fld id="{EC8A2C8F-4782-4EE1-9FC6-308AE01C7CAE}" type="datetimeFigureOut">
              <a:rPr lang="es-CL" smtClean="0"/>
              <a:t>02-08-2021</a:t>
            </a:fld>
            <a:endParaRPr lang="es-CL"/>
          </a:p>
        </p:txBody>
      </p:sp>
      <p:sp>
        <p:nvSpPr>
          <p:cNvPr id="6" name="Marcador de pie de página 5">
            <a:extLst>
              <a:ext uri="{FF2B5EF4-FFF2-40B4-BE49-F238E27FC236}">
                <a16:creationId xmlns:a16="http://schemas.microsoft.com/office/drawing/2014/main" id="{83086E95-77AB-4298-9EF1-A7010B99AAA8}"/>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5AC8FA37-47AA-41A3-BC7F-8A733EC7D9CD}"/>
              </a:ext>
            </a:extLst>
          </p:cNvPr>
          <p:cNvSpPr>
            <a:spLocks noGrp="1"/>
          </p:cNvSpPr>
          <p:nvPr>
            <p:ph type="sldNum" sz="quarter" idx="12"/>
          </p:nvPr>
        </p:nvSpPr>
        <p:spPr/>
        <p:txBody>
          <a:bodyPr/>
          <a:lstStyle/>
          <a:p>
            <a:fld id="{926777E3-87E2-45C2-B5F5-4456B0E3A1DB}" type="slidenum">
              <a:rPr lang="es-CL" smtClean="0"/>
              <a:t>‹Nº›</a:t>
            </a:fld>
            <a:endParaRPr lang="es-CL"/>
          </a:p>
        </p:txBody>
      </p:sp>
    </p:spTree>
    <p:extLst>
      <p:ext uri="{BB962C8B-B14F-4D97-AF65-F5344CB8AC3E}">
        <p14:creationId xmlns:p14="http://schemas.microsoft.com/office/powerpoint/2010/main" val="905930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F7C9D4A-0DA1-4998-A35F-D456EFA64F7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1A62B397-1945-44B4-AE99-23A0CB0D25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35001A4F-8A93-4CBC-8C1E-09188EE338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0F110F1-064E-49A2-8333-02B6BEBD7D5B}"/>
              </a:ext>
            </a:extLst>
          </p:cNvPr>
          <p:cNvSpPr>
            <a:spLocks noGrp="1"/>
          </p:cNvSpPr>
          <p:nvPr>
            <p:ph type="dt" sz="half" idx="10"/>
          </p:nvPr>
        </p:nvSpPr>
        <p:spPr/>
        <p:txBody>
          <a:bodyPr/>
          <a:lstStyle/>
          <a:p>
            <a:fld id="{EC8A2C8F-4782-4EE1-9FC6-308AE01C7CAE}" type="datetimeFigureOut">
              <a:rPr lang="es-CL" smtClean="0"/>
              <a:t>02-08-2021</a:t>
            </a:fld>
            <a:endParaRPr lang="es-CL"/>
          </a:p>
        </p:txBody>
      </p:sp>
      <p:sp>
        <p:nvSpPr>
          <p:cNvPr id="6" name="Marcador de pie de página 5">
            <a:extLst>
              <a:ext uri="{FF2B5EF4-FFF2-40B4-BE49-F238E27FC236}">
                <a16:creationId xmlns:a16="http://schemas.microsoft.com/office/drawing/2014/main" id="{84905810-CDCD-4543-A7CA-DDFB6C9F250D}"/>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92D06F83-7502-417D-AB6D-833866199A7F}"/>
              </a:ext>
            </a:extLst>
          </p:cNvPr>
          <p:cNvSpPr>
            <a:spLocks noGrp="1"/>
          </p:cNvSpPr>
          <p:nvPr>
            <p:ph type="sldNum" sz="quarter" idx="12"/>
          </p:nvPr>
        </p:nvSpPr>
        <p:spPr/>
        <p:txBody>
          <a:bodyPr/>
          <a:lstStyle/>
          <a:p>
            <a:fld id="{926777E3-87E2-45C2-B5F5-4456B0E3A1DB}" type="slidenum">
              <a:rPr lang="es-CL" smtClean="0"/>
              <a:t>‹Nº›</a:t>
            </a:fld>
            <a:endParaRPr lang="es-CL"/>
          </a:p>
        </p:txBody>
      </p:sp>
    </p:spTree>
    <p:extLst>
      <p:ext uri="{BB962C8B-B14F-4D97-AF65-F5344CB8AC3E}">
        <p14:creationId xmlns:p14="http://schemas.microsoft.com/office/powerpoint/2010/main" val="3559071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0AD55B37-5210-4671-9265-345FC796E0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2386302C-8534-4ABF-93F1-C0D0AF8A21F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E7F6F6CA-42C1-4997-80A6-7A209BBD426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8A2C8F-4782-4EE1-9FC6-308AE01C7CAE}" type="datetimeFigureOut">
              <a:rPr lang="es-CL" smtClean="0"/>
              <a:t>02-08-2021</a:t>
            </a:fld>
            <a:endParaRPr lang="es-CL"/>
          </a:p>
        </p:txBody>
      </p:sp>
      <p:sp>
        <p:nvSpPr>
          <p:cNvPr id="5" name="Marcador de pie de página 4">
            <a:extLst>
              <a:ext uri="{FF2B5EF4-FFF2-40B4-BE49-F238E27FC236}">
                <a16:creationId xmlns:a16="http://schemas.microsoft.com/office/drawing/2014/main" id="{E345FDC8-C9AE-4802-8A78-6E8B25BE83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6B94A0BA-16AB-4086-9B02-992165D825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6777E3-87E2-45C2-B5F5-4456B0E3A1DB}" type="slidenum">
              <a:rPr lang="es-CL" smtClean="0"/>
              <a:t>‹Nº›</a:t>
            </a:fld>
            <a:endParaRPr lang="es-CL"/>
          </a:p>
        </p:txBody>
      </p:sp>
    </p:spTree>
    <p:extLst>
      <p:ext uri="{BB962C8B-B14F-4D97-AF65-F5344CB8AC3E}">
        <p14:creationId xmlns:p14="http://schemas.microsoft.com/office/powerpoint/2010/main" val="14756496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themeOverride" Target="../theme/themeOverride3.xml"/><Relationship Id="rId4" Type="http://schemas.openxmlformats.org/officeDocument/2006/relationships/image" Target="../media/image6.wmf"/></Relationships>
</file>

<file path=ppt/slides/_rels/slide22.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image" Target="../media/image2.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themeOverride" Target="../theme/themeOverride2.xml"/><Relationship Id="rId4" Type="http://schemas.openxmlformats.org/officeDocument/2006/relationships/image" Target="../media/image3.w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0DE6A193-4755-479A-BC6F-A7EBCA73BE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9 Imagen">
            <a:extLst>
              <a:ext uri="{FF2B5EF4-FFF2-40B4-BE49-F238E27FC236}">
                <a16:creationId xmlns:a16="http://schemas.microsoft.com/office/drawing/2014/main" id="{D54E500B-F18F-498B-AE32-B8F413922539}"/>
              </a:ext>
            </a:extLst>
          </p:cNvPr>
          <p:cNvPicPr>
            <a:picLocks noChangeAspect="1"/>
          </p:cNvPicPr>
          <p:nvPr/>
        </p:nvPicPr>
        <p:blipFill>
          <a:blip r:embed="rId2" cstate="print"/>
          <a:stretch>
            <a:fillRect/>
          </a:stretch>
        </p:blipFill>
        <p:spPr>
          <a:xfrm>
            <a:off x="7949045" y="2159411"/>
            <a:ext cx="3789988" cy="2416118"/>
          </a:xfrm>
          <a:prstGeom prst="rect">
            <a:avLst/>
          </a:prstGeom>
        </p:spPr>
      </p:pic>
      <p:sp>
        <p:nvSpPr>
          <p:cNvPr id="18" name="Freeform: Shape 17">
            <a:extLst>
              <a:ext uri="{FF2B5EF4-FFF2-40B4-BE49-F238E27FC236}">
                <a16:creationId xmlns:a16="http://schemas.microsoft.com/office/drawing/2014/main" id="{AB8B8498-A488-40AF-99EB-F622ED9AD6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478"/>
            <a:ext cx="8896786" cy="6858478"/>
          </a:xfrm>
          <a:custGeom>
            <a:avLst/>
            <a:gdLst>
              <a:gd name="connsiteX0" fmla="*/ 1472231 w 8896786"/>
              <a:gd name="connsiteY0" fmla="*/ 6858478 h 6858478"/>
              <a:gd name="connsiteX1" fmla="*/ 8896786 w 8896786"/>
              <a:gd name="connsiteY1" fmla="*/ 6858478 h 6858478"/>
              <a:gd name="connsiteX2" fmla="*/ 5720411 w 8896786"/>
              <a:gd name="connsiteY2" fmla="*/ 0 h 6858478"/>
              <a:gd name="connsiteX3" fmla="*/ 5714834 w 8896786"/>
              <a:gd name="connsiteY3" fmla="*/ 0 h 6858478"/>
              <a:gd name="connsiteX4" fmla="*/ 4648606 w 8896786"/>
              <a:gd name="connsiteY4" fmla="*/ 0 h 6858478"/>
              <a:gd name="connsiteX5" fmla="*/ 0 w 8896786"/>
              <a:gd name="connsiteY5" fmla="*/ 0 h 6858478"/>
              <a:gd name="connsiteX6" fmla="*/ 0 w 8896786"/>
              <a:gd name="connsiteY6" fmla="*/ 6857915 h 6858478"/>
              <a:gd name="connsiteX7" fmla="*/ 1472491 w 8896786"/>
              <a:gd name="connsiteY7" fmla="*/ 6857915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896786" h="6858478">
                <a:moveTo>
                  <a:pt x="1472231" y="6858478"/>
                </a:moveTo>
                <a:lnTo>
                  <a:pt x="8896786" y="6858478"/>
                </a:lnTo>
                <a:lnTo>
                  <a:pt x="5720411" y="0"/>
                </a:lnTo>
                <a:lnTo>
                  <a:pt x="5714834" y="0"/>
                </a:lnTo>
                <a:lnTo>
                  <a:pt x="4648606" y="0"/>
                </a:lnTo>
                <a:lnTo>
                  <a:pt x="0" y="0"/>
                </a:lnTo>
                <a:lnTo>
                  <a:pt x="0" y="6857915"/>
                </a:lnTo>
                <a:lnTo>
                  <a:pt x="1472491" y="6857915"/>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2F033D07-FE42-4E5C-A00A-FFE1D42C0F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479"/>
            <a:ext cx="8096249" cy="6858479"/>
          </a:xfrm>
          <a:custGeom>
            <a:avLst/>
            <a:gdLst>
              <a:gd name="connsiteX0" fmla="*/ 0 w 8096249"/>
              <a:gd name="connsiteY0" fmla="*/ 6858479 h 6858479"/>
              <a:gd name="connsiteX1" fmla="*/ 2130297 w 8096249"/>
              <a:gd name="connsiteY1" fmla="*/ 6858479 h 6858479"/>
              <a:gd name="connsiteX2" fmla="*/ 2130297 w 8096249"/>
              <a:gd name="connsiteY2" fmla="*/ 6858478 h 6858479"/>
              <a:gd name="connsiteX3" fmla="*/ 8096249 w 8096249"/>
              <a:gd name="connsiteY3" fmla="*/ 6858478 h 6858479"/>
              <a:gd name="connsiteX4" fmla="*/ 4919874 w 8096249"/>
              <a:gd name="connsiteY4" fmla="*/ 0 h 6858479"/>
              <a:gd name="connsiteX5" fmla="*/ 4914297 w 8096249"/>
              <a:gd name="connsiteY5" fmla="*/ 0 h 6858479"/>
              <a:gd name="connsiteX6" fmla="*/ 3848069 w 8096249"/>
              <a:gd name="connsiteY6" fmla="*/ 0 h 6858479"/>
              <a:gd name="connsiteX7" fmla="*/ 18197 w 8096249"/>
              <a:gd name="connsiteY7" fmla="*/ 0 h 6858479"/>
              <a:gd name="connsiteX8" fmla="*/ 18197 w 8096249"/>
              <a:gd name="connsiteY8" fmla="*/ 479 h 6858479"/>
              <a:gd name="connsiteX9" fmla="*/ 0 w 8096249"/>
              <a:gd name="connsiteY9" fmla="*/ 479 h 6858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96249" h="6858479">
                <a:moveTo>
                  <a:pt x="0" y="6858479"/>
                </a:moveTo>
                <a:lnTo>
                  <a:pt x="2130297" y="6858479"/>
                </a:lnTo>
                <a:lnTo>
                  <a:pt x="2130297" y="6858478"/>
                </a:lnTo>
                <a:lnTo>
                  <a:pt x="8096249" y="6858478"/>
                </a:lnTo>
                <a:lnTo>
                  <a:pt x="4919874" y="0"/>
                </a:lnTo>
                <a:lnTo>
                  <a:pt x="4914297" y="0"/>
                </a:lnTo>
                <a:lnTo>
                  <a:pt x="3848069" y="0"/>
                </a:lnTo>
                <a:lnTo>
                  <a:pt x="18197" y="0"/>
                </a:lnTo>
                <a:lnTo>
                  <a:pt x="18197" y="479"/>
                </a:lnTo>
                <a:lnTo>
                  <a:pt x="0" y="479"/>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1 Título"/>
          <p:cNvSpPr>
            <a:spLocks noGrp="1"/>
          </p:cNvSpPr>
          <p:nvPr>
            <p:ph type="ctrTitle"/>
          </p:nvPr>
        </p:nvSpPr>
        <p:spPr>
          <a:xfrm>
            <a:off x="801624" y="1277319"/>
            <a:ext cx="5294376" cy="3072384"/>
          </a:xfrm>
        </p:spPr>
        <p:txBody>
          <a:bodyPr vert="horz" lIns="91440" tIns="45720" rIns="91440" bIns="45720" rtlCol="0" anchor="b">
            <a:normAutofit fontScale="90000"/>
          </a:bodyPr>
          <a:lstStyle/>
          <a:p>
            <a:pPr algn="l"/>
            <a:r>
              <a:rPr lang="en-US" sz="5400" kern="1200" dirty="0">
                <a:latin typeface="+mj-lt"/>
                <a:ea typeface="+mj-ea"/>
                <a:cs typeface="+mj-cs"/>
              </a:rPr>
              <a:t>ECONOMÍA</a:t>
            </a:r>
            <a:br>
              <a:rPr lang="en-US" sz="5400" kern="1200" dirty="0">
                <a:latin typeface="+mj-lt"/>
                <a:ea typeface="+mj-ea"/>
                <a:cs typeface="+mj-cs"/>
              </a:rPr>
            </a:br>
            <a:r>
              <a:rPr lang="en-US" sz="5400" kern="1200" dirty="0" err="1">
                <a:latin typeface="+mj-lt"/>
                <a:ea typeface="+mj-ea"/>
                <a:cs typeface="+mj-cs"/>
              </a:rPr>
              <a:t>Clase</a:t>
            </a:r>
            <a:r>
              <a:rPr lang="en-US" sz="5400" kern="1200" dirty="0">
                <a:latin typeface="+mj-lt"/>
                <a:ea typeface="+mj-ea"/>
                <a:cs typeface="+mj-cs"/>
              </a:rPr>
              <a:t> 15:</a:t>
            </a:r>
            <a:br>
              <a:rPr lang="en-US" sz="5400" kern="1200" dirty="0">
                <a:latin typeface="+mj-lt"/>
                <a:ea typeface="+mj-ea"/>
                <a:cs typeface="+mj-cs"/>
              </a:rPr>
            </a:br>
            <a:r>
              <a:rPr lang="en-US" sz="5400" kern="1200" dirty="0" err="1">
                <a:latin typeface="+mj-lt"/>
                <a:ea typeface="+mj-ea"/>
                <a:cs typeface="+mj-cs"/>
              </a:rPr>
              <a:t>Agregados</a:t>
            </a:r>
            <a:r>
              <a:rPr lang="en-US" sz="5400" kern="1200" dirty="0">
                <a:latin typeface="+mj-lt"/>
                <a:ea typeface="+mj-ea"/>
                <a:cs typeface="+mj-cs"/>
              </a:rPr>
              <a:t> </a:t>
            </a:r>
            <a:r>
              <a:rPr lang="en-US" sz="5400" kern="1200" dirty="0" err="1">
                <a:latin typeface="+mj-lt"/>
                <a:ea typeface="+mj-ea"/>
                <a:cs typeface="+mj-cs"/>
              </a:rPr>
              <a:t>Macroeconómicos</a:t>
            </a:r>
            <a:r>
              <a:rPr lang="en-US" sz="5400" kern="1200" dirty="0">
                <a:latin typeface="+mj-lt"/>
                <a:ea typeface="+mj-ea"/>
                <a:cs typeface="+mj-cs"/>
              </a:rPr>
              <a:t> – </a:t>
            </a:r>
            <a:r>
              <a:rPr lang="en-US" sz="5400" kern="1200" dirty="0" err="1">
                <a:latin typeface="+mj-lt"/>
                <a:ea typeface="+mj-ea"/>
                <a:cs typeface="+mj-cs"/>
              </a:rPr>
              <a:t>Parte</a:t>
            </a:r>
            <a:r>
              <a:rPr lang="en-US" sz="5400" kern="1200" dirty="0">
                <a:latin typeface="+mj-lt"/>
                <a:ea typeface="+mj-ea"/>
                <a:cs typeface="+mj-cs"/>
              </a:rPr>
              <a:t> 2</a:t>
            </a:r>
            <a:endParaRPr lang="en-US" sz="5400" i="1" kern="1200" dirty="0">
              <a:latin typeface="+mj-lt"/>
              <a:ea typeface="+mj-ea"/>
              <a:cs typeface="+mj-cs"/>
            </a:endParaRPr>
          </a:p>
        </p:txBody>
      </p:sp>
      <p:sp>
        <p:nvSpPr>
          <p:cNvPr id="7" name="2 Subtítulo"/>
          <p:cNvSpPr>
            <a:spLocks noGrp="1"/>
          </p:cNvSpPr>
          <p:nvPr>
            <p:ph type="subTitle" idx="1"/>
          </p:nvPr>
        </p:nvSpPr>
        <p:spPr>
          <a:xfrm>
            <a:off x="804672" y="4500535"/>
            <a:ext cx="4459786" cy="1807138"/>
          </a:xfrm>
        </p:spPr>
        <p:txBody>
          <a:bodyPr vert="horz" lIns="91440" tIns="45720" rIns="91440" bIns="45720" rtlCol="0" anchor="t">
            <a:normAutofit/>
          </a:bodyPr>
          <a:lstStyle/>
          <a:p>
            <a:pPr algn="l"/>
            <a:r>
              <a:rPr lang="es-CL" sz="2000" b="1" dirty="0"/>
              <a:t>Profesores</a:t>
            </a:r>
            <a:r>
              <a:rPr lang="es-CL" sz="2000" dirty="0"/>
              <a:t>:                                                              Christian Belmar (C), Manuel Aguilar, Natalia Bernal, José Cárdenas, Javier Diaz, Francisco Leiva, Boris Pasten e Ignacio Silva</a:t>
            </a:r>
          </a:p>
        </p:txBody>
      </p:sp>
      <p:sp>
        <p:nvSpPr>
          <p:cNvPr id="8" name="2 Subtítulo"/>
          <p:cNvSpPr txBox="1">
            <a:spLocks/>
          </p:cNvSpPr>
          <p:nvPr/>
        </p:nvSpPr>
        <p:spPr>
          <a:xfrm>
            <a:off x="1548245" y="172375"/>
            <a:ext cx="6400800" cy="694026"/>
          </a:xfrm>
          <a:prstGeom prst="rect">
            <a:avLst/>
          </a:prstGeom>
        </p:spPr>
        <p:txBody>
          <a:bodyPr vert="horz" lIns="91440" tIns="45720" rIns="91440" bIns="45720" rtlCol="0">
            <a:normAutofit/>
          </a:bodyPr>
          <a:lstStyle/>
          <a:p>
            <a:pPr algn="ctr">
              <a:spcBef>
                <a:spcPct val="20000"/>
              </a:spcBef>
              <a:defRPr/>
            </a:pPr>
            <a:r>
              <a:rPr lang="es-CL" sz="3200" dirty="0">
                <a:solidFill>
                  <a:schemeClr val="tx1">
                    <a:tint val="75000"/>
                  </a:schemeClr>
                </a:solidFill>
              </a:rPr>
              <a:t>Programa Académico de Bachillerato</a:t>
            </a:r>
          </a:p>
        </p:txBody>
      </p:sp>
    </p:spTree>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Freeform: Shape 18">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1 Título"/>
          <p:cNvSpPr>
            <a:spLocks noGrp="1"/>
          </p:cNvSpPr>
          <p:nvPr>
            <p:ph type="title"/>
          </p:nvPr>
        </p:nvSpPr>
        <p:spPr>
          <a:xfrm>
            <a:off x="804671" y="640263"/>
            <a:ext cx="3284331" cy="5254510"/>
          </a:xfrm>
        </p:spPr>
        <p:txBody>
          <a:bodyPr>
            <a:normAutofit/>
          </a:bodyPr>
          <a:lstStyle/>
          <a:p>
            <a:r>
              <a:rPr lang="es-CL" dirty="0"/>
              <a:t>Deflactor del PIB y Precios</a:t>
            </a:r>
          </a:p>
        </p:txBody>
      </p:sp>
      <p:sp>
        <p:nvSpPr>
          <p:cNvPr id="3" name="2 Marcador de contenido"/>
          <p:cNvSpPr>
            <a:spLocks noGrp="1"/>
          </p:cNvSpPr>
          <p:nvPr>
            <p:ph idx="1"/>
          </p:nvPr>
        </p:nvSpPr>
        <p:spPr>
          <a:xfrm>
            <a:off x="5358384" y="640263"/>
            <a:ext cx="6028944" cy="5254510"/>
          </a:xfrm>
        </p:spPr>
        <p:txBody>
          <a:bodyPr anchor="ctr">
            <a:normAutofit/>
          </a:bodyPr>
          <a:lstStyle/>
          <a:p>
            <a:r>
              <a:rPr lang="es-CL" sz="2200">
                <a:solidFill>
                  <a:schemeClr val="bg1"/>
                </a:solidFill>
              </a:rPr>
              <a:t>Por supuesto que el deflactor del año base siempre será igual a “100”, pero para los demás años no necesariamente será así, por lo que esta medida nos indicará cuanto cambian los precios en relación a este año base.</a:t>
            </a:r>
          </a:p>
        </p:txBody>
      </p:sp>
      <p:sp>
        <p:nvSpPr>
          <p:cNvPr id="10" name="9 Marcador de número de diapositiva"/>
          <p:cNvSpPr>
            <a:spLocks noGrp="1"/>
          </p:cNvSpPr>
          <p:nvPr>
            <p:ph type="sldNum" sz="quarter" idx="12"/>
          </p:nvPr>
        </p:nvSpPr>
        <p:spPr>
          <a:xfrm>
            <a:off x="8644128" y="6356350"/>
            <a:ext cx="2743200" cy="365125"/>
          </a:xfrm>
        </p:spPr>
        <p:txBody>
          <a:bodyPr>
            <a:normAutofit/>
          </a:bodyPr>
          <a:lstStyle/>
          <a:p>
            <a:pPr>
              <a:spcAft>
                <a:spcPts val="600"/>
              </a:spcAft>
            </a:pPr>
            <a:fld id="{E5AF13BF-99AF-4603-AF85-A71E03691828}" type="slidenum">
              <a:rPr lang="es-CL">
                <a:solidFill>
                  <a:schemeClr val="bg1">
                    <a:alpha val="80000"/>
                  </a:schemeClr>
                </a:solidFill>
              </a:rPr>
              <a:pPr>
                <a:spcAft>
                  <a:spcPts val="600"/>
                </a:spcAft>
              </a:pPr>
              <a:t>10</a:t>
            </a:fld>
            <a:endParaRPr lang="es-CL">
              <a:solidFill>
                <a:schemeClr val="bg1">
                  <a:alpha val="80000"/>
                </a:schemeClr>
              </a:solidFill>
            </a:endParaRPr>
          </a:p>
        </p:txBody>
      </p:sp>
    </p:spTree>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Freeform: Shape 18">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1 Título"/>
          <p:cNvSpPr>
            <a:spLocks noGrp="1"/>
          </p:cNvSpPr>
          <p:nvPr>
            <p:ph type="title"/>
          </p:nvPr>
        </p:nvSpPr>
        <p:spPr>
          <a:xfrm>
            <a:off x="804671" y="640263"/>
            <a:ext cx="3284331" cy="5254510"/>
          </a:xfrm>
        </p:spPr>
        <p:txBody>
          <a:bodyPr>
            <a:normAutofit/>
          </a:bodyPr>
          <a:lstStyle/>
          <a:p>
            <a:r>
              <a:rPr lang="es-CL" dirty="0"/>
              <a:t>Medición del Costo de la Vida</a:t>
            </a:r>
          </a:p>
        </p:txBody>
      </p:sp>
      <p:sp>
        <p:nvSpPr>
          <p:cNvPr id="3" name="2 Marcador de contenido"/>
          <p:cNvSpPr>
            <a:spLocks noGrp="1"/>
          </p:cNvSpPr>
          <p:nvPr>
            <p:ph idx="1"/>
          </p:nvPr>
        </p:nvSpPr>
        <p:spPr>
          <a:xfrm>
            <a:off x="5358384" y="640263"/>
            <a:ext cx="6028944" cy="5254510"/>
          </a:xfrm>
        </p:spPr>
        <p:txBody>
          <a:bodyPr anchor="ctr">
            <a:normAutofit/>
          </a:bodyPr>
          <a:lstStyle/>
          <a:p>
            <a:r>
              <a:rPr lang="es-CL" sz="2200">
                <a:solidFill>
                  <a:schemeClr val="bg1"/>
                </a:solidFill>
              </a:rPr>
              <a:t>Para medir el costo de vida, generalmente NO se toma el costo (precio) de todos los bienes y servicios, esto en general, puede tener varios problemas:</a:t>
            </a:r>
          </a:p>
          <a:p>
            <a:pPr lvl="1"/>
            <a:r>
              <a:rPr lang="es-CL" sz="2200">
                <a:solidFill>
                  <a:schemeClr val="bg1"/>
                </a:solidFill>
              </a:rPr>
              <a:t>En primer lugar, puede ser muy costoso poder obtener tal calculo. Este puede resultar muy demoroso… y cuando ya se calcule </a:t>
            </a:r>
            <a:r>
              <a:rPr lang="es-CL" sz="2200" i="1">
                <a:solidFill>
                  <a:schemeClr val="bg1"/>
                </a:solidFill>
              </a:rPr>
              <a:t>¡los precios pueden ya haber variado!</a:t>
            </a:r>
          </a:p>
          <a:p>
            <a:pPr lvl="1"/>
            <a:r>
              <a:rPr lang="es-CL" sz="2200">
                <a:solidFill>
                  <a:schemeClr val="bg1"/>
                </a:solidFill>
              </a:rPr>
              <a:t>La gran mayoría de las personas NO consumen todos los bienes, por lo cual puede ser incorrecto tomar todos los bienes.</a:t>
            </a:r>
          </a:p>
        </p:txBody>
      </p:sp>
      <p:sp>
        <p:nvSpPr>
          <p:cNvPr id="10" name="9 Marcador de número de diapositiva"/>
          <p:cNvSpPr>
            <a:spLocks noGrp="1"/>
          </p:cNvSpPr>
          <p:nvPr>
            <p:ph type="sldNum" sz="quarter" idx="12"/>
          </p:nvPr>
        </p:nvSpPr>
        <p:spPr>
          <a:xfrm>
            <a:off x="8644128" y="6356350"/>
            <a:ext cx="2743200" cy="365125"/>
          </a:xfrm>
        </p:spPr>
        <p:txBody>
          <a:bodyPr>
            <a:normAutofit/>
          </a:bodyPr>
          <a:lstStyle/>
          <a:p>
            <a:pPr>
              <a:spcAft>
                <a:spcPts val="600"/>
              </a:spcAft>
            </a:pPr>
            <a:fld id="{E5AF13BF-99AF-4603-AF85-A71E03691828}" type="slidenum">
              <a:rPr lang="es-CL">
                <a:solidFill>
                  <a:schemeClr val="bg1">
                    <a:alpha val="80000"/>
                  </a:schemeClr>
                </a:solidFill>
              </a:rPr>
              <a:pPr>
                <a:spcAft>
                  <a:spcPts val="600"/>
                </a:spcAft>
              </a:pPr>
              <a:t>11</a:t>
            </a:fld>
            <a:endParaRPr lang="es-CL">
              <a:solidFill>
                <a:schemeClr val="bg1">
                  <a:alpha val="80000"/>
                </a:schemeClr>
              </a:solidFill>
            </a:endParaRPr>
          </a:p>
        </p:txBody>
      </p:sp>
    </p:spTree>
    <p:extLst>
      <p:ext uri="{BB962C8B-B14F-4D97-AF65-F5344CB8AC3E}">
        <p14:creationId xmlns:p14="http://schemas.microsoft.com/office/powerpoint/2010/main" val="1929769388"/>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Freeform: Shape 18">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1 Título"/>
          <p:cNvSpPr>
            <a:spLocks noGrp="1"/>
          </p:cNvSpPr>
          <p:nvPr>
            <p:ph type="title"/>
          </p:nvPr>
        </p:nvSpPr>
        <p:spPr>
          <a:xfrm>
            <a:off x="804671" y="640263"/>
            <a:ext cx="3284331" cy="5254510"/>
          </a:xfrm>
        </p:spPr>
        <p:txBody>
          <a:bodyPr>
            <a:normAutofit/>
          </a:bodyPr>
          <a:lstStyle/>
          <a:p>
            <a:r>
              <a:rPr lang="es-CL" dirty="0"/>
              <a:t>Medición del Costo de la Vida</a:t>
            </a:r>
          </a:p>
        </p:txBody>
      </p:sp>
      <p:sp>
        <p:nvSpPr>
          <p:cNvPr id="3" name="2 Marcador de contenido"/>
          <p:cNvSpPr>
            <a:spLocks noGrp="1"/>
          </p:cNvSpPr>
          <p:nvPr>
            <p:ph idx="1"/>
          </p:nvPr>
        </p:nvSpPr>
        <p:spPr>
          <a:xfrm>
            <a:off x="5358384" y="640263"/>
            <a:ext cx="6028944" cy="5254510"/>
          </a:xfrm>
        </p:spPr>
        <p:txBody>
          <a:bodyPr anchor="ctr">
            <a:normAutofit/>
          </a:bodyPr>
          <a:lstStyle/>
          <a:p>
            <a:r>
              <a:rPr lang="es-CL" sz="2200">
                <a:solidFill>
                  <a:schemeClr val="bg1"/>
                </a:solidFill>
              </a:rPr>
              <a:t>Para intentar “solucionar” lo anterior utilizamos el concepto llamado </a:t>
            </a:r>
            <a:r>
              <a:rPr lang="es-CL" sz="2200" b="1" u="sng">
                <a:solidFill>
                  <a:schemeClr val="bg1"/>
                </a:solidFill>
              </a:rPr>
              <a:t>Índice de Precios del Consumidor</a:t>
            </a:r>
            <a:r>
              <a:rPr lang="es-CL" sz="2200">
                <a:solidFill>
                  <a:schemeClr val="bg1"/>
                </a:solidFill>
              </a:rPr>
              <a:t> (IPC).</a:t>
            </a:r>
          </a:p>
          <a:p>
            <a:pPr lvl="1"/>
            <a:r>
              <a:rPr lang="es-CL" sz="2200">
                <a:solidFill>
                  <a:schemeClr val="bg1"/>
                </a:solidFill>
              </a:rPr>
              <a:t>Este se hace determinando una canasta base, es decir, una combinación de bienes que sean los mas habituales en el consumo de las personas.</a:t>
            </a:r>
          </a:p>
          <a:p>
            <a:pPr lvl="1"/>
            <a:r>
              <a:rPr lang="es-CL" sz="2200">
                <a:solidFill>
                  <a:schemeClr val="bg1"/>
                </a:solidFill>
              </a:rPr>
              <a:t>Dado que tenemos la canasta, vemos (con sus respectivos precios) cuanto es el valor de ella, este valor será el IPC, y representa el valor del costo de la vida.</a:t>
            </a:r>
          </a:p>
          <a:p>
            <a:pPr lvl="2"/>
            <a:endParaRPr lang="es-CL" sz="2200">
              <a:solidFill>
                <a:schemeClr val="bg1"/>
              </a:solidFill>
            </a:endParaRPr>
          </a:p>
        </p:txBody>
      </p:sp>
      <p:sp>
        <p:nvSpPr>
          <p:cNvPr id="10" name="9 Marcador de número de diapositiva"/>
          <p:cNvSpPr>
            <a:spLocks noGrp="1"/>
          </p:cNvSpPr>
          <p:nvPr>
            <p:ph type="sldNum" sz="quarter" idx="12"/>
          </p:nvPr>
        </p:nvSpPr>
        <p:spPr>
          <a:xfrm>
            <a:off x="8644128" y="6356350"/>
            <a:ext cx="2743200" cy="365125"/>
          </a:xfrm>
        </p:spPr>
        <p:txBody>
          <a:bodyPr>
            <a:normAutofit/>
          </a:bodyPr>
          <a:lstStyle/>
          <a:p>
            <a:pPr>
              <a:spcAft>
                <a:spcPts val="600"/>
              </a:spcAft>
            </a:pPr>
            <a:fld id="{E5AF13BF-99AF-4603-AF85-A71E03691828}" type="slidenum">
              <a:rPr lang="es-CL">
                <a:solidFill>
                  <a:schemeClr val="bg1">
                    <a:alpha val="80000"/>
                  </a:schemeClr>
                </a:solidFill>
              </a:rPr>
              <a:pPr>
                <a:spcAft>
                  <a:spcPts val="600"/>
                </a:spcAft>
              </a:pPr>
              <a:t>12</a:t>
            </a:fld>
            <a:endParaRPr lang="es-CL">
              <a:solidFill>
                <a:schemeClr val="bg1">
                  <a:alpha val="80000"/>
                </a:schemeClr>
              </a:solidFill>
            </a:endParaRPr>
          </a:p>
        </p:txBody>
      </p:sp>
    </p:spTree>
    <p:extLst>
      <p:ext uri="{BB962C8B-B14F-4D97-AF65-F5344CB8AC3E}">
        <p14:creationId xmlns:p14="http://schemas.microsoft.com/office/powerpoint/2010/main" val="3553842340"/>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Freeform: Shape 18">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1 Título"/>
          <p:cNvSpPr>
            <a:spLocks noGrp="1"/>
          </p:cNvSpPr>
          <p:nvPr>
            <p:ph type="title"/>
          </p:nvPr>
        </p:nvSpPr>
        <p:spPr>
          <a:xfrm>
            <a:off x="804671" y="640263"/>
            <a:ext cx="3284331" cy="5254510"/>
          </a:xfrm>
        </p:spPr>
        <p:txBody>
          <a:bodyPr>
            <a:normAutofit/>
          </a:bodyPr>
          <a:lstStyle/>
          <a:p>
            <a:r>
              <a:rPr lang="es-CL" dirty="0"/>
              <a:t>Medición del Costo de la Vida</a:t>
            </a:r>
          </a:p>
        </p:txBody>
      </p:sp>
      <p:sp>
        <p:nvSpPr>
          <p:cNvPr id="3" name="2 Marcador de contenido"/>
          <p:cNvSpPr>
            <a:spLocks noGrp="1"/>
          </p:cNvSpPr>
          <p:nvPr>
            <p:ph idx="1"/>
          </p:nvPr>
        </p:nvSpPr>
        <p:spPr>
          <a:xfrm>
            <a:off x="5358384" y="640263"/>
            <a:ext cx="6028944" cy="5254510"/>
          </a:xfrm>
        </p:spPr>
        <p:txBody>
          <a:bodyPr anchor="ctr">
            <a:normAutofit/>
          </a:bodyPr>
          <a:lstStyle/>
          <a:p>
            <a:r>
              <a:rPr lang="es-CL" sz="2200">
                <a:solidFill>
                  <a:schemeClr val="bg1"/>
                </a:solidFill>
              </a:rPr>
              <a:t>De esta forma, el IPC representa la inflación del país, sin embargo esta medición de inflación no necesariamente será precisa, pues puede presentar los siguientes problemas:</a:t>
            </a:r>
          </a:p>
          <a:p>
            <a:pPr lvl="1"/>
            <a:r>
              <a:rPr lang="es-CL" sz="2200" u="sng">
                <a:solidFill>
                  <a:schemeClr val="bg1"/>
                </a:solidFill>
              </a:rPr>
              <a:t>Sesgo de sustitución</a:t>
            </a:r>
            <a:r>
              <a:rPr lang="es-CL" sz="2200">
                <a:solidFill>
                  <a:schemeClr val="bg1"/>
                </a:solidFill>
              </a:rPr>
              <a:t>: el IPC no considera que cuando aumenta el precio de un bien de la canasta, este puede ser sustituido por otro bien fuera de la canasta, así el alza en el precio puede tener un efecto menor al predicho.</a:t>
            </a:r>
          </a:p>
          <a:p>
            <a:pPr lvl="2"/>
            <a:endParaRPr lang="es-CL" sz="2200">
              <a:solidFill>
                <a:schemeClr val="bg1"/>
              </a:solidFill>
            </a:endParaRPr>
          </a:p>
        </p:txBody>
      </p:sp>
      <p:sp>
        <p:nvSpPr>
          <p:cNvPr id="10" name="9 Marcador de número de diapositiva"/>
          <p:cNvSpPr>
            <a:spLocks noGrp="1"/>
          </p:cNvSpPr>
          <p:nvPr>
            <p:ph type="sldNum" sz="quarter" idx="12"/>
          </p:nvPr>
        </p:nvSpPr>
        <p:spPr>
          <a:xfrm>
            <a:off x="8644128" y="6356350"/>
            <a:ext cx="2743200" cy="365125"/>
          </a:xfrm>
        </p:spPr>
        <p:txBody>
          <a:bodyPr>
            <a:normAutofit/>
          </a:bodyPr>
          <a:lstStyle/>
          <a:p>
            <a:pPr>
              <a:spcAft>
                <a:spcPts val="600"/>
              </a:spcAft>
            </a:pPr>
            <a:fld id="{E5AF13BF-99AF-4603-AF85-A71E03691828}" type="slidenum">
              <a:rPr lang="es-CL">
                <a:solidFill>
                  <a:schemeClr val="bg1">
                    <a:alpha val="80000"/>
                  </a:schemeClr>
                </a:solidFill>
              </a:rPr>
              <a:pPr>
                <a:spcAft>
                  <a:spcPts val="600"/>
                </a:spcAft>
              </a:pPr>
              <a:t>13</a:t>
            </a:fld>
            <a:endParaRPr lang="es-CL">
              <a:solidFill>
                <a:schemeClr val="bg1">
                  <a:alpha val="80000"/>
                </a:schemeClr>
              </a:solidFill>
            </a:endParaRPr>
          </a:p>
        </p:txBody>
      </p:sp>
    </p:spTree>
    <p:extLst>
      <p:ext uri="{BB962C8B-B14F-4D97-AF65-F5344CB8AC3E}">
        <p14:creationId xmlns:p14="http://schemas.microsoft.com/office/powerpoint/2010/main" val="1195240791"/>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Freeform: Shape 18">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1 Título"/>
          <p:cNvSpPr>
            <a:spLocks noGrp="1"/>
          </p:cNvSpPr>
          <p:nvPr>
            <p:ph type="title"/>
          </p:nvPr>
        </p:nvSpPr>
        <p:spPr>
          <a:xfrm>
            <a:off x="804671" y="640263"/>
            <a:ext cx="3284331" cy="5254510"/>
          </a:xfrm>
        </p:spPr>
        <p:txBody>
          <a:bodyPr>
            <a:normAutofit/>
          </a:bodyPr>
          <a:lstStyle/>
          <a:p>
            <a:r>
              <a:rPr lang="es-CL" dirty="0"/>
              <a:t>Medición del Costo de la Vida</a:t>
            </a:r>
          </a:p>
        </p:txBody>
      </p:sp>
      <p:sp>
        <p:nvSpPr>
          <p:cNvPr id="3" name="2 Marcador de contenido"/>
          <p:cNvSpPr>
            <a:spLocks noGrp="1"/>
          </p:cNvSpPr>
          <p:nvPr>
            <p:ph idx="1"/>
          </p:nvPr>
        </p:nvSpPr>
        <p:spPr>
          <a:xfrm>
            <a:off x="5358384" y="640263"/>
            <a:ext cx="6028944" cy="5254510"/>
          </a:xfrm>
        </p:spPr>
        <p:txBody>
          <a:bodyPr anchor="ctr">
            <a:normAutofit/>
          </a:bodyPr>
          <a:lstStyle/>
          <a:p>
            <a:r>
              <a:rPr lang="es-CL" sz="2200">
                <a:solidFill>
                  <a:schemeClr val="bg1"/>
                </a:solidFill>
              </a:rPr>
              <a:t>De esta forma, el IPC representa la inflación del país, sin embargo esta medición de inflación no necesariamente será precisa, pues puede presentar los siguientes problemas:</a:t>
            </a:r>
          </a:p>
          <a:p>
            <a:pPr lvl="1"/>
            <a:r>
              <a:rPr lang="es-CL" sz="2200" u="sng">
                <a:solidFill>
                  <a:schemeClr val="bg1"/>
                </a:solidFill>
              </a:rPr>
              <a:t>Existencia de Nuevos Bienes</a:t>
            </a:r>
            <a:r>
              <a:rPr lang="es-CL" sz="2200">
                <a:solidFill>
                  <a:schemeClr val="bg1"/>
                </a:solidFill>
              </a:rPr>
              <a:t>: la existencia de nuevos bienes pueden demorarse en ser incorporados en la canasta, por lo que el IPC al no incluirlos no refleja fielmente a la realidad.</a:t>
            </a:r>
          </a:p>
        </p:txBody>
      </p:sp>
      <p:sp>
        <p:nvSpPr>
          <p:cNvPr id="10" name="9 Marcador de número de diapositiva"/>
          <p:cNvSpPr>
            <a:spLocks noGrp="1"/>
          </p:cNvSpPr>
          <p:nvPr>
            <p:ph type="sldNum" sz="quarter" idx="12"/>
          </p:nvPr>
        </p:nvSpPr>
        <p:spPr>
          <a:xfrm>
            <a:off x="8644128" y="6356350"/>
            <a:ext cx="2743200" cy="365125"/>
          </a:xfrm>
        </p:spPr>
        <p:txBody>
          <a:bodyPr>
            <a:normAutofit/>
          </a:bodyPr>
          <a:lstStyle/>
          <a:p>
            <a:pPr>
              <a:spcAft>
                <a:spcPts val="600"/>
              </a:spcAft>
            </a:pPr>
            <a:fld id="{E5AF13BF-99AF-4603-AF85-A71E03691828}" type="slidenum">
              <a:rPr lang="es-CL">
                <a:solidFill>
                  <a:schemeClr val="bg1">
                    <a:alpha val="80000"/>
                  </a:schemeClr>
                </a:solidFill>
              </a:rPr>
              <a:pPr>
                <a:spcAft>
                  <a:spcPts val="600"/>
                </a:spcAft>
              </a:pPr>
              <a:t>14</a:t>
            </a:fld>
            <a:endParaRPr lang="es-CL">
              <a:solidFill>
                <a:schemeClr val="bg1">
                  <a:alpha val="80000"/>
                </a:schemeClr>
              </a:solidFill>
            </a:endParaRPr>
          </a:p>
        </p:txBody>
      </p:sp>
    </p:spTree>
    <p:extLst>
      <p:ext uri="{BB962C8B-B14F-4D97-AF65-F5344CB8AC3E}">
        <p14:creationId xmlns:p14="http://schemas.microsoft.com/office/powerpoint/2010/main" val="1666837599"/>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Freeform: Shape 18">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1 Título"/>
          <p:cNvSpPr>
            <a:spLocks noGrp="1"/>
          </p:cNvSpPr>
          <p:nvPr>
            <p:ph type="title"/>
          </p:nvPr>
        </p:nvSpPr>
        <p:spPr>
          <a:xfrm>
            <a:off x="804671" y="640263"/>
            <a:ext cx="3284331" cy="5254510"/>
          </a:xfrm>
        </p:spPr>
        <p:txBody>
          <a:bodyPr>
            <a:normAutofit/>
          </a:bodyPr>
          <a:lstStyle/>
          <a:p>
            <a:r>
              <a:rPr lang="es-CL" dirty="0"/>
              <a:t>Medición del Costo de la Vida</a:t>
            </a:r>
          </a:p>
        </p:txBody>
      </p:sp>
      <p:sp>
        <p:nvSpPr>
          <p:cNvPr id="3" name="2 Marcador de contenido"/>
          <p:cNvSpPr>
            <a:spLocks noGrp="1"/>
          </p:cNvSpPr>
          <p:nvPr>
            <p:ph idx="1"/>
          </p:nvPr>
        </p:nvSpPr>
        <p:spPr>
          <a:xfrm>
            <a:off x="5358384" y="640263"/>
            <a:ext cx="6028944" cy="5254510"/>
          </a:xfrm>
        </p:spPr>
        <p:txBody>
          <a:bodyPr anchor="ctr">
            <a:normAutofit/>
          </a:bodyPr>
          <a:lstStyle/>
          <a:p>
            <a:r>
              <a:rPr lang="es-CL" sz="2200">
                <a:solidFill>
                  <a:schemeClr val="bg1"/>
                </a:solidFill>
              </a:rPr>
              <a:t>De esta forma, el IPC representa la inflación del país, sin embargo esta medición de inflación no necesariamente será precisa, pues puede presentar los siguientes problemas:</a:t>
            </a:r>
          </a:p>
          <a:p>
            <a:pPr lvl="1"/>
            <a:r>
              <a:rPr lang="es-CL" sz="2200" u="sng">
                <a:solidFill>
                  <a:schemeClr val="bg1"/>
                </a:solidFill>
              </a:rPr>
              <a:t>Variaciones en Calidad</a:t>
            </a:r>
            <a:r>
              <a:rPr lang="es-CL" sz="2200">
                <a:solidFill>
                  <a:schemeClr val="bg1"/>
                </a:solidFill>
              </a:rPr>
              <a:t>: existen muchos bienes que son “similares” pero no son exactamente iguales. Este afecta a la precisión de la canasta, pues si sube el precio de uno de los bienes de la canasta, uno puede “cambiarse” a uno más caro, pues su relación precio-cantidad puede ser mejor. </a:t>
            </a:r>
          </a:p>
        </p:txBody>
      </p:sp>
      <p:sp>
        <p:nvSpPr>
          <p:cNvPr id="10" name="9 Marcador de número de diapositiva"/>
          <p:cNvSpPr>
            <a:spLocks noGrp="1"/>
          </p:cNvSpPr>
          <p:nvPr>
            <p:ph type="sldNum" sz="quarter" idx="12"/>
          </p:nvPr>
        </p:nvSpPr>
        <p:spPr>
          <a:xfrm>
            <a:off x="8644128" y="6356350"/>
            <a:ext cx="2743200" cy="365125"/>
          </a:xfrm>
        </p:spPr>
        <p:txBody>
          <a:bodyPr>
            <a:normAutofit/>
          </a:bodyPr>
          <a:lstStyle/>
          <a:p>
            <a:pPr>
              <a:spcAft>
                <a:spcPts val="600"/>
              </a:spcAft>
            </a:pPr>
            <a:fld id="{E5AF13BF-99AF-4603-AF85-A71E03691828}" type="slidenum">
              <a:rPr lang="es-CL">
                <a:solidFill>
                  <a:schemeClr val="bg1">
                    <a:alpha val="80000"/>
                  </a:schemeClr>
                </a:solidFill>
              </a:rPr>
              <a:pPr>
                <a:spcAft>
                  <a:spcPts val="600"/>
                </a:spcAft>
              </a:pPr>
              <a:t>15</a:t>
            </a:fld>
            <a:endParaRPr lang="es-CL">
              <a:solidFill>
                <a:schemeClr val="bg1">
                  <a:alpha val="80000"/>
                </a:schemeClr>
              </a:solidFill>
            </a:endParaRPr>
          </a:p>
        </p:txBody>
      </p:sp>
    </p:spTree>
    <p:extLst>
      <p:ext uri="{BB962C8B-B14F-4D97-AF65-F5344CB8AC3E}">
        <p14:creationId xmlns:p14="http://schemas.microsoft.com/office/powerpoint/2010/main" val="3037246130"/>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Freeform: Shape 18">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1 Título"/>
          <p:cNvSpPr>
            <a:spLocks noGrp="1"/>
          </p:cNvSpPr>
          <p:nvPr>
            <p:ph type="title"/>
          </p:nvPr>
        </p:nvSpPr>
        <p:spPr>
          <a:xfrm>
            <a:off x="804671" y="640263"/>
            <a:ext cx="3284331" cy="5254510"/>
          </a:xfrm>
        </p:spPr>
        <p:txBody>
          <a:bodyPr>
            <a:normAutofit/>
          </a:bodyPr>
          <a:lstStyle/>
          <a:p>
            <a:r>
              <a:rPr lang="es-CL" dirty="0"/>
              <a:t>Medición del Costo de la Vida</a:t>
            </a:r>
          </a:p>
        </p:txBody>
      </p:sp>
      <p:sp>
        <p:nvSpPr>
          <p:cNvPr id="3" name="2 Marcador de contenido"/>
          <p:cNvSpPr>
            <a:spLocks noGrp="1"/>
          </p:cNvSpPr>
          <p:nvPr>
            <p:ph idx="1"/>
          </p:nvPr>
        </p:nvSpPr>
        <p:spPr>
          <a:xfrm>
            <a:off x="5358384" y="640263"/>
            <a:ext cx="6028944" cy="5254510"/>
          </a:xfrm>
        </p:spPr>
        <p:txBody>
          <a:bodyPr anchor="ctr">
            <a:normAutofit/>
          </a:bodyPr>
          <a:lstStyle/>
          <a:p>
            <a:r>
              <a:rPr lang="es-CL" sz="2200">
                <a:solidFill>
                  <a:schemeClr val="bg1"/>
                </a:solidFill>
              </a:rPr>
              <a:t>Conclusión:</a:t>
            </a:r>
          </a:p>
          <a:p>
            <a:pPr>
              <a:buNone/>
            </a:pPr>
            <a:r>
              <a:rPr lang="es-CL" sz="2200">
                <a:solidFill>
                  <a:schemeClr val="bg1"/>
                </a:solidFill>
              </a:rPr>
              <a:t>		El IPC </a:t>
            </a:r>
            <a:r>
              <a:rPr lang="es-CL" sz="2200" b="1" i="1" u="sng">
                <a:solidFill>
                  <a:schemeClr val="bg1"/>
                </a:solidFill>
              </a:rPr>
              <a:t>SOBREESTIMA</a:t>
            </a:r>
            <a:r>
              <a:rPr lang="es-CL" sz="2200">
                <a:solidFill>
                  <a:schemeClr val="bg1"/>
                </a:solidFill>
              </a:rPr>
              <a:t> la inflación.</a:t>
            </a:r>
          </a:p>
        </p:txBody>
      </p:sp>
      <p:sp>
        <p:nvSpPr>
          <p:cNvPr id="10" name="9 Marcador de número de diapositiva"/>
          <p:cNvSpPr>
            <a:spLocks noGrp="1"/>
          </p:cNvSpPr>
          <p:nvPr>
            <p:ph type="sldNum" sz="quarter" idx="12"/>
          </p:nvPr>
        </p:nvSpPr>
        <p:spPr>
          <a:xfrm>
            <a:off x="8644128" y="6356350"/>
            <a:ext cx="2743200" cy="365125"/>
          </a:xfrm>
        </p:spPr>
        <p:txBody>
          <a:bodyPr>
            <a:normAutofit/>
          </a:bodyPr>
          <a:lstStyle/>
          <a:p>
            <a:pPr>
              <a:spcAft>
                <a:spcPts val="600"/>
              </a:spcAft>
            </a:pPr>
            <a:fld id="{E5AF13BF-99AF-4603-AF85-A71E03691828}" type="slidenum">
              <a:rPr lang="es-CL">
                <a:solidFill>
                  <a:schemeClr val="bg1">
                    <a:alpha val="80000"/>
                  </a:schemeClr>
                </a:solidFill>
              </a:rPr>
              <a:pPr>
                <a:spcAft>
                  <a:spcPts val="600"/>
                </a:spcAft>
              </a:pPr>
              <a:t>16</a:t>
            </a:fld>
            <a:endParaRPr lang="es-CL">
              <a:solidFill>
                <a:schemeClr val="bg1">
                  <a:alpha val="80000"/>
                </a:schemeClr>
              </a:solidFill>
            </a:endParaRPr>
          </a:p>
        </p:txBody>
      </p:sp>
    </p:spTree>
    <p:extLst>
      <p:ext uri="{BB962C8B-B14F-4D97-AF65-F5344CB8AC3E}">
        <p14:creationId xmlns:p14="http://schemas.microsoft.com/office/powerpoint/2010/main" val="1280914201"/>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Freeform: Shape 18">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1 Título"/>
          <p:cNvSpPr>
            <a:spLocks noGrp="1"/>
          </p:cNvSpPr>
          <p:nvPr>
            <p:ph type="title"/>
          </p:nvPr>
        </p:nvSpPr>
        <p:spPr>
          <a:xfrm>
            <a:off x="804671" y="640263"/>
            <a:ext cx="3284331" cy="5254510"/>
          </a:xfrm>
        </p:spPr>
        <p:txBody>
          <a:bodyPr>
            <a:normAutofit/>
          </a:bodyPr>
          <a:lstStyle/>
          <a:p>
            <a:r>
              <a:rPr lang="es-CL" dirty="0"/>
              <a:t>Medición del Costo de la Vida</a:t>
            </a:r>
          </a:p>
        </p:txBody>
      </p:sp>
      <p:sp>
        <p:nvSpPr>
          <p:cNvPr id="3" name="2 Marcador de contenido"/>
          <p:cNvSpPr>
            <a:spLocks noGrp="1"/>
          </p:cNvSpPr>
          <p:nvPr>
            <p:ph idx="1"/>
          </p:nvPr>
        </p:nvSpPr>
        <p:spPr>
          <a:xfrm>
            <a:off x="5358384" y="640263"/>
            <a:ext cx="6028944" cy="5254510"/>
          </a:xfrm>
        </p:spPr>
        <p:txBody>
          <a:bodyPr anchor="ctr">
            <a:normAutofit/>
          </a:bodyPr>
          <a:lstStyle/>
          <a:p>
            <a:r>
              <a:rPr lang="es-CL" sz="2200">
                <a:solidFill>
                  <a:schemeClr val="bg1"/>
                </a:solidFill>
              </a:rPr>
              <a:t>Otra forma para medir la inflación es a través del </a:t>
            </a:r>
            <a:r>
              <a:rPr lang="es-CL" sz="2200" b="1" u="sng">
                <a:solidFill>
                  <a:schemeClr val="bg1"/>
                </a:solidFill>
              </a:rPr>
              <a:t>Deflactor del PIB</a:t>
            </a:r>
            <a:r>
              <a:rPr lang="es-CL" sz="2200">
                <a:solidFill>
                  <a:schemeClr val="bg1"/>
                </a:solidFill>
              </a:rPr>
              <a:t>, pues está también es una medida de precios, pero al igual que el IPC también tiene imprecisiones, pues el Deflactor al considerar a todos los bienes tiende a </a:t>
            </a:r>
            <a:r>
              <a:rPr lang="es-CL" sz="2200" b="1" u="sng">
                <a:solidFill>
                  <a:schemeClr val="bg1"/>
                </a:solidFill>
              </a:rPr>
              <a:t>subestimar</a:t>
            </a:r>
            <a:r>
              <a:rPr lang="es-CL" sz="2200">
                <a:solidFill>
                  <a:schemeClr val="bg1"/>
                </a:solidFill>
              </a:rPr>
              <a:t> la inflación.</a:t>
            </a:r>
          </a:p>
          <a:p>
            <a:r>
              <a:rPr lang="es-CL" sz="2200">
                <a:solidFill>
                  <a:schemeClr val="bg1"/>
                </a:solidFill>
              </a:rPr>
              <a:t>Sin embargo, en la práctica esto no es tan relevante, pues ocurre que ambas mediciones son bastante similares.</a:t>
            </a:r>
          </a:p>
        </p:txBody>
      </p:sp>
      <p:sp>
        <p:nvSpPr>
          <p:cNvPr id="10" name="9 Marcador de número de diapositiva"/>
          <p:cNvSpPr>
            <a:spLocks noGrp="1"/>
          </p:cNvSpPr>
          <p:nvPr>
            <p:ph type="sldNum" sz="quarter" idx="12"/>
          </p:nvPr>
        </p:nvSpPr>
        <p:spPr>
          <a:xfrm>
            <a:off x="8644128" y="6356350"/>
            <a:ext cx="2743200" cy="365125"/>
          </a:xfrm>
        </p:spPr>
        <p:txBody>
          <a:bodyPr>
            <a:normAutofit/>
          </a:bodyPr>
          <a:lstStyle/>
          <a:p>
            <a:pPr>
              <a:spcAft>
                <a:spcPts val="600"/>
              </a:spcAft>
            </a:pPr>
            <a:fld id="{E5AF13BF-99AF-4603-AF85-A71E03691828}" type="slidenum">
              <a:rPr lang="es-CL">
                <a:solidFill>
                  <a:schemeClr val="bg1">
                    <a:alpha val="80000"/>
                  </a:schemeClr>
                </a:solidFill>
              </a:rPr>
              <a:pPr>
                <a:spcAft>
                  <a:spcPts val="600"/>
                </a:spcAft>
              </a:pPr>
              <a:t>17</a:t>
            </a:fld>
            <a:endParaRPr lang="es-CL">
              <a:solidFill>
                <a:schemeClr val="bg1">
                  <a:alpha val="80000"/>
                </a:schemeClr>
              </a:solidFill>
            </a:endParaRPr>
          </a:p>
        </p:txBody>
      </p:sp>
    </p:spTree>
    <p:extLst>
      <p:ext uri="{BB962C8B-B14F-4D97-AF65-F5344CB8AC3E}">
        <p14:creationId xmlns:p14="http://schemas.microsoft.com/office/powerpoint/2010/main" val="3724507186"/>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Medición del Costo de la Vida</a:t>
            </a:r>
          </a:p>
        </p:txBody>
      </p:sp>
      <p:sp>
        <p:nvSpPr>
          <p:cNvPr id="99" name="98 Marcador de número de diapositiva"/>
          <p:cNvSpPr>
            <a:spLocks noGrp="1"/>
          </p:cNvSpPr>
          <p:nvPr>
            <p:ph type="sldNum" sz="quarter" idx="12"/>
          </p:nvPr>
        </p:nvSpPr>
        <p:spPr/>
        <p:txBody>
          <a:bodyPr/>
          <a:lstStyle/>
          <a:p>
            <a:fld id="{E5AF13BF-99AF-4603-AF85-A71E03691828}" type="slidenum">
              <a:rPr lang="es-CL" smtClean="0"/>
              <a:pPr/>
              <a:t>18</a:t>
            </a:fld>
            <a:endParaRPr lang="es-CL"/>
          </a:p>
        </p:txBody>
      </p:sp>
      <p:grpSp>
        <p:nvGrpSpPr>
          <p:cNvPr id="104" name="103 Grupo"/>
          <p:cNvGrpSpPr/>
          <p:nvPr/>
        </p:nvGrpSpPr>
        <p:grpSpPr>
          <a:xfrm>
            <a:off x="2423593" y="1556792"/>
            <a:ext cx="7497023" cy="5107490"/>
            <a:chOff x="714376" y="1208088"/>
            <a:chExt cx="8330025" cy="5674982"/>
          </a:xfrm>
        </p:grpSpPr>
        <p:sp>
          <p:nvSpPr>
            <p:cNvPr id="105" name="Rectangle 5"/>
            <p:cNvSpPr>
              <a:spLocks noChangeArrowheads="1"/>
            </p:cNvSpPr>
            <p:nvPr/>
          </p:nvSpPr>
          <p:spPr bwMode="auto">
            <a:xfrm>
              <a:off x="1789114" y="1339850"/>
              <a:ext cx="6259512" cy="4948232"/>
            </a:xfrm>
            <a:prstGeom prst="rect">
              <a:avLst/>
            </a:prstGeom>
            <a:solidFill>
              <a:srgbClr val="F3F6F9"/>
            </a:solidFill>
            <a:ln w="206375">
              <a:solidFill>
                <a:srgbClr val="F3F6F9"/>
              </a:solidFill>
              <a:miter lim="800000"/>
              <a:headEnd/>
              <a:tailEnd/>
            </a:ln>
          </p:spPr>
          <p:txBody>
            <a:bodyPr/>
            <a:lstStyle/>
            <a:p>
              <a:endParaRPr lang="es-CL"/>
            </a:p>
          </p:txBody>
        </p:sp>
        <p:sp>
          <p:nvSpPr>
            <p:cNvPr id="106" name="Rectangle 6"/>
            <p:cNvSpPr>
              <a:spLocks noChangeArrowheads="1"/>
            </p:cNvSpPr>
            <p:nvPr/>
          </p:nvSpPr>
          <p:spPr bwMode="auto">
            <a:xfrm>
              <a:off x="1789114" y="1339850"/>
              <a:ext cx="6259512" cy="4948232"/>
            </a:xfrm>
            <a:prstGeom prst="rect">
              <a:avLst/>
            </a:prstGeom>
            <a:solidFill>
              <a:srgbClr val="F2F4F8"/>
            </a:solidFill>
            <a:ln w="187325">
              <a:solidFill>
                <a:srgbClr val="F2F4F8"/>
              </a:solidFill>
              <a:miter lim="800000"/>
              <a:headEnd/>
              <a:tailEnd/>
            </a:ln>
          </p:spPr>
          <p:txBody>
            <a:bodyPr/>
            <a:lstStyle/>
            <a:p>
              <a:endParaRPr lang="es-CL"/>
            </a:p>
          </p:txBody>
        </p:sp>
        <p:sp>
          <p:nvSpPr>
            <p:cNvPr id="107" name="Rectangle 7"/>
            <p:cNvSpPr>
              <a:spLocks noChangeArrowheads="1"/>
            </p:cNvSpPr>
            <p:nvPr/>
          </p:nvSpPr>
          <p:spPr bwMode="auto">
            <a:xfrm>
              <a:off x="1789114" y="1339850"/>
              <a:ext cx="6259512" cy="4948232"/>
            </a:xfrm>
            <a:prstGeom prst="rect">
              <a:avLst/>
            </a:prstGeom>
            <a:solidFill>
              <a:srgbClr val="F1F4F7"/>
            </a:solidFill>
            <a:ln w="169863">
              <a:solidFill>
                <a:srgbClr val="F1F4F7"/>
              </a:solidFill>
              <a:miter lim="800000"/>
              <a:headEnd/>
              <a:tailEnd/>
            </a:ln>
          </p:spPr>
          <p:txBody>
            <a:bodyPr/>
            <a:lstStyle/>
            <a:p>
              <a:endParaRPr lang="es-CL"/>
            </a:p>
          </p:txBody>
        </p:sp>
        <p:sp>
          <p:nvSpPr>
            <p:cNvPr id="108" name="Rectangle 8"/>
            <p:cNvSpPr>
              <a:spLocks noChangeArrowheads="1"/>
            </p:cNvSpPr>
            <p:nvPr/>
          </p:nvSpPr>
          <p:spPr bwMode="auto">
            <a:xfrm>
              <a:off x="1789114" y="1339850"/>
              <a:ext cx="6259512" cy="4948232"/>
            </a:xfrm>
            <a:prstGeom prst="rect">
              <a:avLst/>
            </a:prstGeom>
            <a:solidFill>
              <a:srgbClr val="F0F2F5"/>
            </a:solidFill>
            <a:ln w="150813">
              <a:solidFill>
                <a:srgbClr val="F0F2F5"/>
              </a:solidFill>
              <a:miter lim="800000"/>
              <a:headEnd/>
              <a:tailEnd/>
            </a:ln>
          </p:spPr>
          <p:txBody>
            <a:bodyPr/>
            <a:lstStyle/>
            <a:p>
              <a:endParaRPr lang="es-CL"/>
            </a:p>
          </p:txBody>
        </p:sp>
        <p:sp>
          <p:nvSpPr>
            <p:cNvPr id="109" name="Rectangle 9"/>
            <p:cNvSpPr>
              <a:spLocks noChangeArrowheads="1"/>
            </p:cNvSpPr>
            <p:nvPr/>
          </p:nvSpPr>
          <p:spPr bwMode="auto">
            <a:xfrm>
              <a:off x="1789114" y="1339850"/>
              <a:ext cx="6259512" cy="4948232"/>
            </a:xfrm>
            <a:prstGeom prst="rect">
              <a:avLst/>
            </a:prstGeom>
            <a:solidFill>
              <a:srgbClr val="EEF1F4"/>
            </a:solidFill>
            <a:ln w="131763">
              <a:solidFill>
                <a:srgbClr val="EEF1F4"/>
              </a:solidFill>
              <a:miter lim="800000"/>
              <a:headEnd/>
              <a:tailEnd/>
            </a:ln>
          </p:spPr>
          <p:txBody>
            <a:bodyPr/>
            <a:lstStyle/>
            <a:p>
              <a:endParaRPr lang="es-CL"/>
            </a:p>
          </p:txBody>
        </p:sp>
        <p:sp>
          <p:nvSpPr>
            <p:cNvPr id="110" name="Rectangle 10"/>
            <p:cNvSpPr>
              <a:spLocks noChangeArrowheads="1"/>
            </p:cNvSpPr>
            <p:nvPr/>
          </p:nvSpPr>
          <p:spPr bwMode="auto">
            <a:xfrm>
              <a:off x="1789114" y="1339850"/>
              <a:ext cx="6259512" cy="4948232"/>
            </a:xfrm>
            <a:prstGeom prst="rect">
              <a:avLst/>
            </a:prstGeom>
            <a:solidFill>
              <a:srgbClr val="EDEFF3"/>
            </a:solidFill>
            <a:ln w="112713">
              <a:solidFill>
                <a:srgbClr val="EDEFF3"/>
              </a:solidFill>
              <a:miter lim="800000"/>
              <a:headEnd/>
              <a:tailEnd/>
            </a:ln>
          </p:spPr>
          <p:txBody>
            <a:bodyPr/>
            <a:lstStyle/>
            <a:p>
              <a:endParaRPr lang="es-CL"/>
            </a:p>
          </p:txBody>
        </p:sp>
        <p:sp>
          <p:nvSpPr>
            <p:cNvPr id="111" name="Rectangle 11"/>
            <p:cNvSpPr>
              <a:spLocks noChangeArrowheads="1"/>
            </p:cNvSpPr>
            <p:nvPr/>
          </p:nvSpPr>
          <p:spPr bwMode="auto">
            <a:xfrm>
              <a:off x="1789114" y="1339850"/>
              <a:ext cx="6259512" cy="4948232"/>
            </a:xfrm>
            <a:prstGeom prst="rect">
              <a:avLst/>
            </a:prstGeom>
            <a:solidFill>
              <a:srgbClr val="EBEEF2"/>
            </a:solidFill>
            <a:ln w="93663">
              <a:solidFill>
                <a:srgbClr val="EBEEF2"/>
              </a:solidFill>
              <a:miter lim="800000"/>
              <a:headEnd/>
              <a:tailEnd/>
            </a:ln>
          </p:spPr>
          <p:txBody>
            <a:bodyPr/>
            <a:lstStyle/>
            <a:p>
              <a:endParaRPr lang="es-CL"/>
            </a:p>
          </p:txBody>
        </p:sp>
        <p:sp>
          <p:nvSpPr>
            <p:cNvPr id="112" name="Rectangle 12"/>
            <p:cNvSpPr>
              <a:spLocks noChangeArrowheads="1"/>
            </p:cNvSpPr>
            <p:nvPr/>
          </p:nvSpPr>
          <p:spPr bwMode="auto">
            <a:xfrm>
              <a:off x="1789114" y="1339850"/>
              <a:ext cx="6259512" cy="4948232"/>
            </a:xfrm>
            <a:prstGeom prst="rect">
              <a:avLst/>
            </a:prstGeom>
            <a:solidFill>
              <a:srgbClr val="EAECF1"/>
            </a:solidFill>
            <a:ln w="74613">
              <a:solidFill>
                <a:srgbClr val="EAECF1"/>
              </a:solidFill>
              <a:miter lim="800000"/>
              <a:headEnd/>
              <a:tailEnd/>
            </a:ln>
          </p:spPr>
          <p:txBody>
            <a:bodyPr/>
            <a:lstStyle/>
            <a:p>
              <a:endParaRPr lang="es-CL"/>
            </a:p>
          </p:txBody>
        </p:sp>
        <p:sp>
          <p:nvSpPr>
            <p:cNvPr id="113" name="Rectangle 13"/>
            <p:cNvSpPr>
              <a:spLocks noChangeArrowheads="1"/>
            </p:cNvSpPr>
            <p:nvPr/>
          </p:nvSpPr>
          <p:spPr bwMode="auto">
            <a:xfrm>
              <a:off x="1789114" y="1339850"/>
              <a:ext cx="6259512" cy="4948232"/>
            </a:xfrm>
            <a:prstGeom prst="rect">
              <a:avLst/>
            </a:prstGeom>
            <a:solidFill>
              <a:srgbClr val="E9EBF0"/>
            </a:solidFill>
            <a:ln w="57150">
              <a:solidFill>
                <a:srgbClr val="E9EBF0"/>
              </a:solidFill>
              <a:miter lim="800000"/>
              <a:headEnd/>
              <a:tailEnd/>
            </a:ln>
          </p:spPr>
          <p:txBody>
            <a:bodyPr/>
            <a:lstStyle/>
            <a:p>
              <a:endParaRPr lang="es-CL"/>
            </a:p>
          </p:txBody>
        </p:sp>
        <p:sp>
          <p:nvSpPr>
            <p:cNvPr id="114" name="Rectangle 14"/>
            <p:cNvSpPr>
              <a:spLocks noChangeArrowheads="1"/>
            </p:cNvSpPr>
            <p:nvPr/>
          </p:nvSpPr>
          <p:spPr bwMode="auto">
            <a:xfrm>
              <a:off x="1789114" y="1339850"/>
              <a:ext cx="6259512" cy="4948232"/>
            </a:xfrm>
            <a:prstGeom prst="rect">
              <a:avLst/>
            </a:prstGeom>
            <a:solidFill>
              <a:srgbClr val="E7EAEF"/>
            </a:solidFill>
            <a:ln w="38100">
              <a:solidFill>
                <a:srgbClr val="E7EAEF"/>
              </a:solidFill>
              <a:miter lim="800000"/>
              <a:headEnd/>
              <a:tailEnd/>
            </a:ln>
          </p:spPr>
          <p:txBody>
            <a:bodyPr/>
            <a:lstStyle/>
            <a:p>
              <a:endParaRPr lang="es-CL"/>
            </a:p>
          </p:txBody>
        </p:sp>
        <p:sp>
          <p:nvSpPr>
            <p:cNvPr id="115" name="Rectangle 15"/>
            <p:cNvSpPr>
              <a:spLocks noChangeArrowheads="1"/>
            </p:cNvSpPr>
            <p:nvPr/>
          </p:nvSpPr>
          <p:spPr bwMode="auto">
            <a:xfrm>
              <a:off x="1789114" y="1339850"/>
              <a:ext cx="6259512" cy="4948232"/>
            </a:xfrm>
            <a:prstGeom prst="rect">
              <a:avLst/>
            </a:prstGeom>
            <a:solidFill>
              <a:srgbClr val="E6E9EF"/>
            </a:solidFill>
            <a:ln w="19050">
              <a:solidFill>
                <a:srgbClr val="E6E9EF"/>
              </a:solidFill>
              <a:miter lim="800000"/>
              <a:headEnd/>
              <a:tailEnd/>
            </a:ln>
          </p:spPr>
          <p:txBody>
            <a:bodyPr/>
            <a:lstStyle/>
            <a:p>
              <a:endParaRPr lang="es-CL"/>
            </a:p>
          </p:txBody>
        </p:sp>
        <p:sp>
          <p:nvSpPr>
            <p:cNvPr id="116" name="Rectangle 16"/>
            <p:cNvSpPr>
              <a:spLocks noChangeArrowheads="1"/>
            </p:cNvSpPr>
            <p:nvPr/>
          </p:nvSpPr>
          <p:spPr bwMode="auto">
            <a:xfrm>
              <a:off x="1619252" y="1227138"/>
              <a:ext cx="6353175" cy="4984744"/>
            </a:xfrm>
            <a:prstGeom prst="rect">
              <a:avLst/>
            </a:prstGeom>
            <a:solidFill>
              <a:srgbClr val="FFFFFF"/>
            </a:solidFill>
            <a:ln w="9525">
              <a:noFill/>
              <a:miter lim="800000"/>
              <a:headEnd/>
              <a:tailEnd/>
            </a:ln>
          </p:spPr>
          <p:txBody>
            <a:bodyPr/>
            <a:lstStyle/>
            <a:p>
              <a:endParaRPr lang="es-CL"/>
            </a:p>
          </p:txBody>
        </p:sp>
        <p:sp>
          <p:nvSpPr>
            <p:cNvPr id="117" name="Freeform 17"/>
            <p:cNvSpPr>
              <a:spLocks/>
            </p:cNvSpPr>
            <p:nvPr/>
          </p:nvSpPr>
          <p:spPr bwMode="auto">
            <a:xfrm>
              <a:off x="1619252" y="1227138"/>
              <a:ext cx="6353175" cy="4984744"/>
            </a:xfrm>
            <a:custGeom>
              <a:avLst/>
              <a:gdLst/>
              <a:ahLst/>
              <a:cxnLst>
                <a:cxn ang="0">
                  <a:pos x="0" y="0"/>
                </a:cxn>
                <a:cxn ang="0">
                  <a:pos x="0" y="3140"/>
                </a:cxn>
                <a:cxn ang="0">
                  <a:pos x="4002" y="3140"/>
                </a:cxn>
              </a:cxnLst>
              <a:rect l="0" t="0" r="r" b="b"/>
              <a:pathLst>
                <a:path w="4002" h="3140">
                  <a:moveTo>
                    <a:pt x="0" y="0"/>
                  </a:moveTo>
                  <a:lnTo>
                    <a:pt x="0" y="3140"/>
                  </a:lnTo>
                  <a:lnTo>
                    <a:pt x="4002" y="3140"/>
                  </a:lnTo>
                </a:path>
              </a:pathLst>
            </a:custGeom>
            <a:noFill/>
            <a:ln w="19050">
              <a:solidFill>
                <a:srgbClr val="000000"/>
              </a:solidFill>
              <a:prstDash val="solid"/>
              <a:round/>
              <a:headEnd/>
              <a:tailEnd/>
            </a:ln>
          </p:spPr>
          <p:txBody>
            <a:bodyPr/>
            <a:lstStyle/>
            <a:p>
              <a:endParaRPr lang="es-CL"/>
            </a:p>
          </p:txBody>
        </p:sp>
        <p:sp>
          <p:nvSpPr>
            <p:cNvPr id="118" name="Line 18"/>
            <p:cNvSpPr>
              <a:spLocks noChangeShapeType="1"/>
            </p:cNvSpPr>
            <p:nvPr/>
          </p:nvSpPr>
          <p:spPr bwMode="auto">
            <a:xfrm flipH="1">
              <a:off x="1619252" y="4738684"/>
              <a:ext cx="150813" cy="1587"/>
            </a:xfrm>
            <a:prstGeom prst="line">
              <a:avLst/>
            </a:prstGeom>
            <a:noFill/>
            <a:ln w="19050">
              <a:solidFill>
                <a:srgbClr val="000000"/>
              </a:solidFill>
              <a:round/>
              <a:headEnd/>
              <a:tailEnd/>
            </a:ln>
          </p:spPr>
          <p:txBody>
            <a:bodyPr/>
            <a:lstStyle/>
            <a:p>
              <a:endParaRPr lang="es-CL"/>
            </a:p>
          </p:txBody>
        </p:sp>
        <p:sp>
          <p:nvSpPr>
            <p:cNvPr id="119" name="Line 19"/>
            <p:cNvSpPr>
              <a:spLocks noChangeShapeType="1"/>
            </p:cNvSpPr>
            <p:nvPr/>
          </p:nvSpPr>
          <p:spPr bwMode="auto">
            <a:xfrm flipH="1">
              <a:off x="1619252" y="3284535"/>
              <a:ext cx="150813" cy="1587"/>
            </a:xfrm>
            <a:prstGeom prst="line">
              <a:avLst/>
            </a:prstGeom>
            <a:noFill/>
            <a:ln w="19050">
              <a:solidFill>
                <a:srgbClr val="000000"/>
              </a:solidFill>
              <a:round/>
              <a:headEnd/>
              <a:tailEnd/>
            </a:ln>
          </p:spPr>
          <p:txBody>
            <a:bodyPr/>
            <a:lstStyle/>
            <a:p>
              <a:endParaRPr lang="es-CL"/>
            </a:p>
          </p:txBody>
        </p:sp>
        <p:sp>
          <p:nvSpPr>
            <p:cNvPr id="120" name="Line 20"/>
            <p:cNvSpPr>
              <a:spLocks noChangeShapeType="1"/>
            </p:cNvSpPr>
            <p:nvPr/>
          </p:nvSpPr>
          <p:spPr bwMode="auto">
            <a:xfrm flipH="1">
              <a:off x="1619252" y="1830387"/>
              <a:ext cx="150813" cy="1587"/>
            </a:xfrm>
            <a:prstGeom prst="line">
              <a:avLst/>
            </a:prstGeom>
            <a:noFill/>
            <a:ln w="19050">
              <a:solidFill>
                <a:srgbClr val="000000"/>
              </a:solidFill>
              <a:round/>
              <a:headEnd/>
              <a:tailEnd/>
            </a:ln>
          </p:spPr>
          <p:txBody>
            <a:bodyPr/>
            <a:lstStyle/>
            <a:p>
              <a:endParaRPr lang="es-CL"/>
            </a:p>
          </p:txBody>
        </p:sp>
        <p:sp>
          <p:nvSpPr>
            <p:cNvPr id="121" name="Line 21"/>
            <p:cNvSpPr>
              <a:spLocks noChangeShapeType="1"/>
            </p:cNvSpPr>
            <p:nvPr/>
          </p:nvSpPr>
          <p:spPr bwMode="auto">
            <a:xfrm>
              <a:off x="1789114" y="6061069"/>
              <a:ext cx="1587" cy="150813"/>
            </a:xfrm>
            <a:prstGeom prst="line">
              <a:avLst/>
            </a:prstGeom>
            <a:noFill/>
            <a:ln w="19050">
              <a:solidFill>
                <a:srgbClr val="000000"/>
              </a:solidFill>
              <a:round/>
              <a:headEnd/>
              <a:tailEnd/>
            </a:ln>
          </p:spPr>
          <p:txBody>
            <a:bodyPr/>
            <a:lstStyle/>
            <a:p>
              <a:endParaRPr lang="es-CL"/>
            </a:p>
          </p:txBody>
        </p:sp>
        <p:sp>
          <p:nvSpPr>
            <p:cNvPr id="122" name="Line 22"/>
            <p:cNvSpPr>
              <a:spLocks noChangeShapeType="1"/>
            </p:cNvSpPr>
            <p:nvPr/>
          </p:nvSpPr>
          <p:spPr bwMode="auto">
            <a:xfrm>
              <a:off x="2654301" y="6061069"/>
              <a:ext cx="1588" cy="150813"/>
            </a:xfrm>
            <a:prstGeom prst="line">
              <a:avLst/>
            </a:prstGeom>
            <a:noFill/>
            <a:ln w="19050">
              <a:solidFill>
                <a:srgbClr val="000000"/>
              </a:solidFill>
              <a:round/>
              <a:headEnd/>
              <a:tailEnd/>
            </a:ln>
          </p:spPr>
          <p:txBody>
            <a:bodyPr/>
            <a:lstStyle/>
            <a:p>
              <a:endParaRPr lang="es-CL"/>
            </a:p>
          </p:txBody>
        </p:sp>
        <p:sp>
          <p:nvSpPr>
            <p:cNvPr id="123" name="Line 23"/>
            <p:cNvSpPr>
              <a:spLocks noChangeShapeType="1"/>
            </p:cNvSpPr>
            <p:nvPr/>
          </p:nvSpPr>
          <p:spPr bwMode="auto">
            <a:xfrm>
              <a:off x="3517901" y="6061069"/>
              <a:ext cx="1588" cy="150813"/>
            </a:xfrm>
            <a:prstGeom prst="line">
              <a:avLst/>
            </a:prstGeom>
            <a:noFill/>
            <a:ln w="19050">
              <a:solidFill>
                <a:srgbClr val="000000"/>
              </a:solidFill>
              <a:round/>
              <a:headEnd/>
              <a:tailEnd/>
            </a:ln>
          </p:spPr>
          <p:txBody>
            <a:bodyPr/>
            <a:lstStyle/>
            <a:p>
              <a:endParaRPr lang="es-CL"/>
            </a:p>
          </p:txBody>
        </p:sp>
        <p:sp>
          <p:nvSpPr>
            <p:cNvPr id="124" name="Line 24"/>
            <p:cNvSpPr>
              <a:spLocks noChangeShapeType="1"/>
            </p:cNvSpPr>
            <p:nvPr/>
          </p:nvSpPr>
          <p:spPr bwMode="auto">
            <a:xfrm>
              <a:off x="2146301" y="6116632"/>
              <a:ext cx="1588" cy="95250"/>
            </a:xfrm>
            <a:prstGeom prst="line">
              <a:avLst/>
            </a:prstGeom>
            <a:noFill/>
            <a:ln w="19050">
              <a:solidFill>
                <a:srgbClr val="000000"/>
              </a:solidFill>
              <a:round/>
              <a:headEnd/>
              <a:tailEnd/>
            </a:ln>
          </p:spPr>
          <p:txBody>
            <a:bodyPr/>
            <a:lstStyle/>
            <a:p>
              <a:endParaRPr lang="es-CL"/>
            </a:p>
          </p:txBody>
        </p:sp>
        <p:sp>
          <p:nvSpPr>
            <p:cNvPr id="125" name="Line 25"/>
            <p:cNvSpPr>
              <a:spLocks noChangeShapeType="1"/>
            </p:cNvSpPr>
            <p:nvPr/>
          </p:nvSpPr>
          <p:spPr bwMode="auto">
            <a:xfrm>
              <a:off x="2314576" y="6116632"/>
              <a:ext cx="1588" cy="95250"/>
            </a:xfrm>
            <a:prstGeom prst="line">
              <a:avLst/>
            </a:prstGeom>
            <a:noFill/>
            <a:ln w="19050">
              <a:solidFill>
                <a:srgbClr val="000000"/>
              </a:solidFill>
              <a:round/>
              <a:headEnd/>
              <a:tailEnd/>
            </a:ln>
          </p:spPr>
          <p:txBody>
            <a:bodyPr/>
            <a:lstStyle/>
            <a:p>
              <a:endParaRPr lang="es-CL"/>
            </a:p>
          </p:txBody>
        </p:sp>
        <p:sp>
          <p:nvSpPr>
            <p:cNvPr id="126" name="Line 26"/>
            <p:cNvSpPr>
              <a:spLocks noChangeShapeType="1"/>
            </p:cNvSpPr>
            <p:nvPr/>
          </p:nvSpPr>
          <p:spPr bwMode="auto">
            <a:xfrm>
              <a:off x="2484439" y="6116632"/>
              <a:ext cx="1587" cy="95250"/>
            </a:xfrm>
            <a:prstGeom prst="line">
              <a:avLst/>
            </a:prstGeom>
            <a:noFill/>
            <a:ln w="19050">
              <a:solidFill>
                <a:srgbClr val="000000"/>
              </a:solidFill>
              <a:round/>
              <a:headEnd/>
              <a:tailEnd/>
            </a:ln>
          </p:spPr>
          <p:txBody>
            <a:bodyPr/>
            <a:lstStyle/>
            <a:p>
              <a:endParaRPr lang="es-CL"/>
            </a:p>
          </p:txBody>
        </p:sp>
        <p:sp>
          <p:nvSpPr>
            <p:cNvPr id="127" name="Line 27"/>
            <p:cNvSpPr>
              <a:spLocks noChangeShapeType="1"/>
            </p:cNvSpPr>
            <p:nvPr/>
          </p:nvSpPr>
          <p:spPr bwMode="auto">
            <a:xfrm>
              <a:off x="1976439" y="6116632"/>
              <a:ext cx="1587" cy="95250"/>
            </a:xfrm>
            <a:prstGeom prst="line">
              <a:avLst/>
            </a:prstGeom>
            <a:noFill/>
            <a:ln w="19050">
              <a:solidFill>
                <a:srgbClr val="000000"/>
              </a:solidFill>
              <a:round/>
              <a:headEnd/>
              <a:tailEnd/>
            </a:ln>
          </p:spPr>
          <p:txBody>
            <a:bodyPr/>
            <a:lstStyle/>
            <a:p>
              <a:endParaRPr lang="es-CL"/>
            </a:p>
          </p:txBody>
        </p:sp>
        <p:sp>
          <p:nvSpPr>
            <p:cNvPr id="128" name="Line 28"/>
            <p:cNvSpPr>
              <a:spLocks noChangeShapeType="1"/>
            </p:cNvSpPr>
            <p:nvPr/>
          </p:nvSpPr>
          <p:spPr bwMode="auto">
            <a:xfrm>
              <a:off x="1619252" y="5910258"/>
              <a:ext cx="95250" cy="1587"/>
            </a:xfrm>
            <a:prstGeom prst="line">
              <a:avLst/>
            </a:prstGeom>
            <a:noFill/>
            <a:ln w="19050">
              <a:solidFill>
                <a:srgbClr val="000000"/>
              </a:solidFill>
              <a:round/>
              <a:headEnd/>
              <a:tailEnd/>
            </a:ln>
          </p:spPr>
          <p:txBody>
            <a:bodyPr/>
            <a:lstStyle/>
            <a:p>
              <a:endParaRPr lang="es-CL"/>
            </a:p>
          </p:txBody>
        </p:sp>
        <p:sp>
          <p:nvSpPr>
            <p:cNvPr id="129" name="Line 29"/>
            <p:cNvSpPr>
              <a:spLocks noChangeShapeType="1"/>
            </p:cNvSpPr>
            <p:nvPr/>
          </p:nvSpPr>
          <p:spPr bwMode="auto">
            <a:xfrm>
              <a:off x="1619252" y="5626095"/>
              <a:ext cx="95250" cy="1588"/>
            </a:xfrm>
            <a:prstGeom prst="line">
              <a:avLst/>
            </a:prstGeom>
            <a:noFill/>
            <a:ln w="19050">
              <a:solidFill>
                <a:srgbClr val="000000"/>
              </a:solidFill>
              <a:round/>
              <a:headEnd/>
              <a:tailEnd/>
            </a:ln>
          </p:spPr>
          <p:txBody>
            <a:bodyPr/>
            <a:lstStyle/>
            <a:p>
              <a:endParaRPr lang="es-CL"/>
            </a:p>
          </p:txBody>
        </p:sp>
        <p:sp>
          <p:nvSpPr>
            <p:cNvPr id="130" name="Line 30"/>
            <p:cNvSpPr>
              <a:spLocks noChangeShapeType="1"/>
            </p:cNvSpPr>
            <p:nvPr/>
          </p:nvSpPr>
          <p:spPr bwMode="auto">
            <a:xfrm>
              <a:off x="1619252" y="5324470"/>
              <a:ext cx="95250" cy="1588"/>
            </a:xfrm>
            <a:prstGeom prst="line">
              <a:avLst/>
            </a:prstGeom>
            <a:noFill/>
            <a:ln w="19050">
              <a:solidFill>
                <a:srgbClr val="000000"/>
              </a:solidFill>
              <a:round/>
              <a:headEnd/>
              <a:tailEnd/>
            </a:ln>
          </p:spPr>
          <p:txBody>
            <a:bodyPr/>
            <a:lstStyle/>
            <a:p>
              <a:endParaRPr lang="es-CL"/>
            </a:p>
          </p:txBody>
        </p:sp>
        <p:sp>
          <p:nvSpPr>
            <p:cNvPr id="131" name="Line 31"/>
            <p:cNvSpPr>
              <a:spLocks noChangeShapeType="1"/>
            </p:cNvSpPr>
            <p:nvPr/>
          </p:nvSpPr>
          <p:spPr bwMode="auto">
            <a:xfrm>
              <a:off x="1619252" y="5040309"/>
              <a:ext cx="95250" cy="1587"/>
            </a:xfrm>
            <a:prstGeom prst="line">
              <a:avLst/>
            </a:prstGeom>
            <a:noFill/>
            <a:ln w="19050">
              <a:solidFill>
                <a:srgbClr val="000000"/>
              </a:solidFill>
              <a:round/>
              <a:headEnd/>
              <a:tailEnd/>
            </a:ln>
          </p:spPr>
          <p:txBody>
            <a:bodyPr/>
            <a:lstStyle/>
            <a:p>
              <a:endParaRPr lang="es-CL"/>
            </a:p>
          </p:txBody>
        </p:sp>
        <p:sp>
          <p:nvSpPr>
            <p:cNvPr id="132" name="Line 32"/>
            <p:cNvSpPr>
              <a:spLocks noChangeShapeType="1"/>
            </p:cNvSpPr>
            <p:nvPr/>
          </p:nvSpPr>
          <p:spPr bwMode="auto">
            <a:xfrm>
              <a:off x="1619252" y="4456110"/>
              <a:ext cx="95250" cy="1587"/>
            </a:xfrm>
            <a:prstGeom prst="line">
              <a:avLst/>
            </a:prstGeom>
            <a:noFill/>
            <a:ln w="19050">
              <a:solidFill>
                <a:srgbClr val="000000"/>
              </a:solidFill>
              <a:round/>
              <a:headEnd/>
              <a:tailEnd/>
            </a:ln>
          </p:spPr>
          <p:txBody>
            <a:bodyPr/>
            <a:lstStyle/>
            <a:p>
              <a:endParaRPr lang="es-CL"/>
            </a:p>
          </p:txBody>
        </p:sp>
        <p:sp>
          <p:nvSpPr>
            <p:cNvPr id="133" name="Line 33"/>
            <p:cNvSpPr>
              <a:spLocks noChangeShapeType="1"/>
            </p:cNvSpPr>
            <p:nvPr/>
          </p:nvSpPr>
          <p:spPr bwMode="auto">
            <a:xfrm>
              <a:off x="1619252" y="4152897"/>
              <a:ext cx="95250" cy="1588"/>
            </a:xfrm>
            <a:prstGeom prst="line">
              <a:avLst/>
            </a:prstGeom>
            <a:noFill/>
            <a:ln w="19050">
              <a:solidFill>
                <a:srgbClr val="000000"/>
              </a:solidFill>
              <a:round/>
              <a:headEnd/>
              <a:tailEnd/>
            </a:ln>
          </p:spPr>
          <p:txBody>
            <a:bodyPr/>
            <a:lstStyle/>
            <a:p>
              <a:endParaRPr lang="es-CL"/>
            </a:p>
          </p:txBody>
        </p:sp>
        <p:sp>
          <p:nvSpPr>
            <p:cNvPr id="134" name="Line 34"/>
            <p:cNvSpPr>
              <a:spLocks noChangeShapeType="1"/>
            </p:cNvSpPr>
            <p:nvPr/>
          </p:nvSpPr>
          <p:spPr bwMode="auto">
            <a:xfrm>
              <a:off x="1619252" y="3870321"/>
              <a:ext cx="95250" cy="1588"/>
            </a:xfrm>
            <a:prstGeom prst="line">
              <a:avLst/>
            </a:prstGeom>
            <a:noFill/>
            <a:ln w="19050">
              <a:solidFill>
                <a:srgbClr val="000000"/>
              </a:solidFill>
              <a:round/>
              <a:headEnd/>
              <a:tailEnd/>
            </a:ln>
          </p:spPr>
          <p:txBody>
            <a:bodyPr/>
            <a:lstStyle/>
            <a:p>
              <a:endParaRPr lang="es-CL"/>
            </a:p>
          </p:txBody>
        </p:sp>
        <p:sp>
          <p:nvSpPr>
            <p:cNvPr id="135" name="Line 35"/>
            <p:cNvSpPr>
              <a:spLocks noChangeShapeType="1"/>
            </p:cNvSpPr>
            <p:nvPr/>
          </p:nvSpPr>
          <p:spPr bwMode="auto">
            <a:xfrm>
              <a:off x="1619252" y="3568697"/>
              <a:ext cx="95250" cy="1588"/>
            </a:xfrm>
            <a:prstGeom prst="line">
              <a:avLst/>
            </a:prstGeom>
            <a:noFill/>
            <a:ln w="19050">
              <a:solidFill>
                <a:srgbClr val="000000"/>
              </a:solidFill>
              <a:round/>
              <a:headEnd/>
              <a:tailEnd/>
            </a:ln>
          </p:spPr>
          <p:txBody>
            <a:bodyPr/>
            <a:lstStyle/>
            <a:p>
              <a:endParaRPr lang="es-CL"/>
            </a:p>
          </p:txBody>
        </p:sp>
        <p:sp>
          <p:nvSpPr>
            <p:cNvPr id="136" name="Line 36"/>
            <p:cNvSpPr>
              <a:spLocks noChangeShapeType="1"/>
            </p:cNvSpPr>
            <p:nvPr/>
          </p:nvSpPr>
          <p:spPr bwMode="auto">
            <a:xfrm>
              <a:off x="1619252" y="2982911"/>
              <a:ext cx="95250" cy="1587"/>
            </a:xfrm>
            <a:prstGeom prst="line">
              <a:avLst/>
            </a:prstGeom>
            <a:noFill/>
            <a:ln w="19050">
              <a:solidFill>
                <a:srgbClr val="000000"/>
              </a:solidFill>
              <a:round/>
              <a:headEnd/>
              <a:tailEnd/>
            </a:ln>
          </p:spPr>
          <p:txBody>
            <a:bodyPr/>
            <a:lstStyle/>
            <a:p>
              <a:endParaRPr lang="es-CL"/>
            </a:p>
          </p:txBody>
        </p:sp>
        <p:sp>
          <p:nvSpPr>
            <p:cNvPr id="137" name="Line 37"/>
            <p:cNvSpPr>
              <a:spLocks noChangeShapeType="1"/>
            </p:cNvSpPr>
            <p:nvPr/>
          </p:nvSpPr>
          <p:spPr bwMode="auto">
            <a:xfrm>
              <a:off x="1619252" y="2698748"/>
              <a:ext cx="95250" cy="1588"/>
            </a:xfrm>
            <a:prstGeom prst="line">
              <a:avLst/>
            </a:prstGeom>
            <a:noFill/>
            <a:ln w="19050">
              <a:solidFill>
                <a:srgbClr val="000000"/>
              </a:solidFill>
              <a:round/>
              <a:headEnd/>
              <a:tailEnd/>
            </a:ln>
          </p:spPr>
          <p:txBody>
            <a:bodyPr/>
            <a:lstStyle/>
            <a:p>
              <a:endParaRPr lang="es-CL"/>
            </a:p>
          </p:txBody>
        </p:sp>
        <p:sp>
          <p:nvSpPr>
            <p:cNvPr id="138" name="Line 38"/>
            <p:cNvSpPr>
              <a:spLocks noChangeShapeType="1"/>
            </p:cNvSpPr>
            <p:nvPr/>
          </p:nvSpPr>
          <p:spPr bwMode="auto">
            <a:xfrm>
              <a:off x="1619252" y="2397123"/>
              <a:ext cx="95250" cy="1588"/>
            </a:xfrm>
            <a:prstGeom prst="line">
              <a:avLst/>
            </a:prstGeom>
            <a:noFill/>
            <a:ln w="19050">
              <a:solidFill>
                <a:srgbClr val="000000"/>
              </a:solidFill>
              <a:round/>
              <a:headEnd/>
              <a:tailEnd/>
            </a:ln>
          </p:spPr>
          <p:txBody>
            <a:bodyPr/>
            <a:lstStyle/>
            <a:p>
              <a:endParaRPr lang="es-CL"/>
            </a:p>
          </p:txBody>
        </p:sp>
        <p:sp>
          <p:nvSpPr>
            <p:cNvPr id="139" name="Line 39"/>
            <p:cNvSpPr>
              <a:spLocks noChangeShapeType="1"/>
            </p:cNvSpPr>
            <p:nvPr/>
          </p:nvSpPr>
          <p:spPr bwMode="auto">
            <a:xfrm>
              <a:off x="1619252" y="2114549"/>
              <a:ext cx="95250" cy="1588"/>
            </a:xfrm>
            <a:prstGeom prst="line">
              <a:avLst/>
            </a:prstGeom>
            <a:noFill/>
            <a:ln w="19050">
              <a:solidFill>
                <a:srgbClr val="000000"/>
              </a:solidFill>
              <a:round/>
              <a:headEnd/>
              <a:tailEnd/>
            </a:ln>
          </p:spPr>
          <p:txBody>
            <a:bodyPr/>
            <a:lstStyle/>
            <a:p>
              <a:endParaRPr lang="es-CL"/>
            </a:p>
          </p:txBody>
        </p:sp>
        <p:sp>
          <p:nvSpPr>
            <p:cNvPr id="140" name="Line 40"/>
            <p:cNvSpPr>
              <a:spLocks noChangeShapeType="1"/>
            </p:cNvSpPr>
            <p:nvPr/>
          </p:nvSpPr>
          <p:spPr bwMode="auto">
            <a:xfrm>
              <a:off x="1619252" y="1509713"/>
              <a:ext cx="95250" cy="1587"/>
            </a:xfrm>
            <a:prstGeom prst="line">
              <a:avLst/>
            </a:prstGeom>
            <a:noFill/>
            <a:ln w="19050">
              <a:solidFill>
                <a:srgbClr val="000000"/>
              </a:solidFill>
              <a:round/>
              <a:headEnd/>
              <a:tailEnd/>
            </a:ln>
          </p:spPr>
          <p:txBody>
            <a:bodyPr/>
            <a:lstStyle/>
            <a:p>
              <a:endParaRPr lang="es-CL"/>
            </a:p>
          </p:txBody>
        </p:sp>
        <p:sp>
          <p:nvSpPr>
            <p:cNvPr id="141" name="Line 41"/>
            <p:cNvSpPr>
              <a:spLocks noChangeShapeType="1"/>
            </p:cNvSpPr>
            <p:nvPr/>
          </p:nvSpPr>
          <p:spPr bwMode="auto">
            <a:xfrm>
              <a:off x="2992439" y="6116632"/>
              <a:ext cx="1587" cy="95250"/>
            </a:xfrm>
            <a:prstGeom prst="line">
              <a:avLst/>
            </a:prstGeom>
            <a:noFill/>
            <a:ln w="19050">
              <a:solidFill>
                <a:srgbClr val="000000"/>
              </a:solidFill>
              <a:round/>
              <a:headEnd/>
              <a:tailEnd/>
            </a:ln>
          </p:spPr>
          <p:txBody>
            <a:bodyPr/>
            <a:lstStyle/>
            <a:p>
              <a:endParaRPr lang="es-CL"/>
            </a:p>
          </p:txBody>
        </p:sp>
        <p:sp>
          <p:nvSpPr>
            <p:cNvPr id="142" name="Line 42"/>
            <p:cNvSpPr>
              <a:spLocks noChangeShapeType="1"/>
            </p:cNvSpPr>
            <p:nvPr/>
          </p:nvSpPr>
          <p:spPr bwMode="auto">
            <a:xfrm>
              <a:off x="3160714" y="6116632"/>
              <a:ext cx="1587" cy="95250"/>
            </a:xfrm>
            <a:prstGeom prst="line">
              <a:avLst/>
            </a:prstGeom>
            <a:noFill/>
            <a:ln w="19050">
              <a:solidFill>
                <a:srgbClr val="000000"/>
              </a:solidFill>
              <a:round/>
              <a:headEnd/>
              <a:tailEnd/>
            </a:ln>
          </p:spPr>
          <p:txBody>
            <a:bodyPr/>
            <a:lstStyle/>
            <a:p>
              <a:endParaRPr lang="es-CL"/>
            </a:p>
          </p:txBody>
        </p:sp>
        <p:sp>
          <p:nvSpPr>
            <p:cNvPr id="143" name="Line 43"/>
            <p:cNvSpPr>
              <a:spLocks noChangeShapeType="1"/>
            </p:cNvSpPr>
            <p:nvPr/>
          </p:nvSpPr>
          <p:spPr bwMode="auto">
            <a:xfrm>
              <a:off x="3349626" y="6116632"/>
              <a:ext cx="1588" cy="95250"/>
            </a:xfrm>
            <a:prstGeom prst="line">
              <a:avLst/>
            </a:prstGeom>
            <a:noFill/>
            <a:ln w="19050">
              <a:solidFill>
                <a:srgbClr val="000000"/>
              </a:solidFill>
              <a:round/>
              <a:headEnd/>
              <a:tailEnd/>
            </a:ln>
          </p:spPr>
          <p:txBody>
            <a:bodyPr/>
            <a:lstStyle/>
            <a:p>
              <a:endParaRPr lang="es-CL"/>
            </a:p>
          </p:txBody>
        </p:sp>
        <p:sp>
          <p:nvSpPr>
            <p:cNvPr id="144" name="Line 44"/>
            <p:cNvSpPr>
              <a:spLocks noChangeShapeType="1"/>
            </p:cNvSpPr>
            <p:nvPr/>
          </p:nvSpPr>
          <p:spPr bwMode="auto">
            <a:xfrm>
              <a:off x="2822576" y="6116632"/>
              <a:ext cx="1588" cy="95250"/>
            </a:xfrm>
            <a:prstGeom prst="line">
              <a:avLst/>
            </a:prstGeom>
            <a:noFill/>
            <a:ln w="19050">
              <a:solidFill>
                <a:srgbClr val="000000"/>
              </a:solidFill>
              <a:round/>
              <a:headEnd/>
              <a:tailEnd/>
            </a:ln>
          </p:spPr>
          <p:txBody>
            <a:bodyPr/>
            <a:lstStyle/>
            <a:p>
              <a:endParaRPr lang="es-CL"/>
            </a:p>
          </p:txBody>
        </p:sp>
        <p:sp>
          <p:nvSpPr>
            <p:cNvPr id="145" name="Line 45"/>
            <p:cNvSpPr>
              <a:spLocks noChangeShapeType="1"/>
            </p:cNvSpPr>
            <p:nvPr/>
          </p:nvSpPr>
          <p:spPr bwMode="auto">
            <a:xfrm>
              <a:off x="4364039" y="6061069"/>
              <a:ext cx="1587" cy="150813"/>
            </a:xfrm>
            <a:prstGeom prst="line">
              <a:avLst/>
            </a:prstGeom>
            <a:noFill/>
            <a:ln w="19050">
              <a:solidFill>
                <a:srgbClr val="000000"/>
              </a:solidFill>
              <a:round/>
              <a:headEnd/>
              <a:tailEnd/>
            </a:ln>
          </p:spPr>
          <p:txBody>
            <a:bodyPr/>
            <a:lstStyle/>
            <a:p>
              <a:endParaRPr lang="es-CL"/>
            </a:p>
          </p:txBody>
        </p:sp>
        <p:sp>
          <p:nvSpPr>
            <p:cNvPr id="146" name="Line 46"/>
            <p:cNvSpPr>
              <a:spLocks noChangeShapeType="1"/>
            </p:cNvSpPr>
            <p:nvPr/>
          </p:nvSpPr>
          <p:spPr bwMode="auto">
            <a:xfrm>
              <a:off x="3856039" y="6116632"/>
              <a:ext cx="1587" cy="95250"/>
            </a:xfrm>
            <a:prstGeom prst="line">
              <a:avLst/>
            </a:prstGeom>
            <a:noFill/>
            <a:ln w="19050">
              <a:solidFill>
                <a:srgbClr val="000000"/>
              </a:solidFill>
              <a:round/>
              <a:headEnd/>
              <a:tailEnd/>
            </a:ln>
          </p:spPr>
          <p:txBody>
            <a:bodyPr/>
            <a:lstStyle/>
            <a:p>
              <a:endParaRPr lang="es-CL"/>
            </a:p>
          </p:txBody>
        </p:sp>
        <p:sp>
          <p:nvSpPr>
            <p:cNvPr id="147" name="Line 47"/>
            <p:cNvSpPr>
              <a:spLocks noChangeShapeType="1"/>
            </p:cNvSpPr>
            <p:nvPr/>
          </p:nvSpPr>
          <p:spPr bwMode="auto">
            <a:xfrm>
              <a:off x="4025901" y="6116632"/>
              <a:ext cx="1588" cy="95250"/>
            </a:xfrm>
            <a:prstGeom prst="line">
              <a:avLst/>
            </a:prstGeom>
            <a:noFill/>
            <a:ln w="19050">
              <a:solidFill>
                <a:srgbClr val="000000"/>
              </a:solidFill>
              <a:round/>
              <a:headEnd/>
              <a:tailEnd/>
            </a:ln>
          </p:spPr>
          <p:txBody>
            <a:bodyPr/>
            <a:lstStyle/>
            <a:p>
              <a:endParaRPr lang="es-CL"/>
            </a:p>
          </p:txBody>
        </p:sp>
        <p:sp>
          <p:nvSpPr>
            <p:cNvPr id="148" name="Line 48"/>
            <p:cNvSpPr>
              <a:spLocks noChangeShapeType="1"/>
            </p:cNvSpPr>
            <p:nvPr/>
          </p:nvSpPr>
          <p:spPr bwMode="auto">
            <a:xfrm>
              <a:off x="4195764" y="6116632"/>
              <a:ext cx="1587" cy="95250"/>
            </a:xfrm>
            <a:prstGeom prst="line">
              <a:avLst/>
            </a:prstGeom>
            <a:noFill/>
            <a:ln w="19050">
              <a:solidFill>
                <a:srgbClr val="000000"/>
              </a:solidFill>
              <a:round/>
              <a:headEnd/>
              <a:tailEnd/>
            </a:ln>
          </p:spPr>
          <p:txBody>
            <a:bodyPr/>
            <a:lstStyle/>
            <a:p>
              <a:endParaRPr lang="es-CL"/>
            </a:p>
          </p:txBody>
        </p:sp>
        <p:sp>
          <p:nvSpPr>
            <p:cNvPr id="149" name="Line 49"/>
            <p:cNvSpPr>
              <a:spLocks noChangeShapeType="1"/>
            </p:cNvSpPr>
            <p:nvPr/>
          </p:nvSpPr>
          <p:spPr bwMode="auto">
            <a:xfrm>
              <a:off x="3687764" y="6116632"/>
              <a:ext cx="1587" cy="95250"/>
            </a:xfrm>
            <a:prstGeom prst="line">
              <a:avLst/>
            </a:prstGeom>
            <a:noFill/>
            <a:ln w="19050">
              <a:solidFill>
                <a:srgbClr val="000000"/>
              </a:solidFill>
              <a:round/>
              <a:headEnd/>
              <a:tailEnd/>
            </a:ln>
          </p:spPr>
          <p:txBody>
            <a:bodyPr/>
            <a:lstStyle/>
            <a:p>
              <a:endParaRPr lang="es-CL"/>
            </a:p>
          </p:txBody>
        </p:sp>
        <p:sp>
          <p:nvSpPr>
            <p:cNvPr id="150" name="Line 50"/>
            <p:cNvSpPr>
              <a:spLocks noChangeShapeType="1"/>
            </p:cNvSpPr>
            <p:nvPr/>
          </p:nvSpPr>
          <p:spPr bwMode="auto">
            <a:xfrm>
              <a:off x="5229226" y="6061069"/>
              <a:ext cx="1588" cy="150813"/>
            </a:xfrm>
            <a:prstGeom prst="line">
              <a:avLst/>
            </a:prstGeom>
            <a:noFill/>
            <a:ln w="19050">
              <a:solidFill>
                <a:srgbClr val="000000"/>
              </a:solidFill>
              <a:round/>
              <a:headEnd/>
              <a:tailEnd/>
            </a:ln>
          </p:spPr>
          <p:txBody>
            <a:bodyPr/>
            <a:lstStyle/>
            <a:p>
              <a:endParaRPr lang="es-CL"/>
            </a:p>
          </p:txBody>
        </p:sp>
        <p:sp>
          <p:nvSpPr>
            <p:cNvPr id="151" name="Line 51"/>
            <p:cNvSpPr>
              <a:spLocks noChangeShapeType="1"/>
            </p:cNvSpPr>
            <p:nvPr/>
          </p:nvSpPr>
          <p:spPr bwMode="auto">
            <a:xfrm>
              <a:off x="4721226" y="6116632"/>
              <a:ext cx="1588" cy="95250"/>
            </a:xfrm>
            <a:prstGeom prst="line">
              <a:avLst/>
            </a:prstGeom>
            <a:noFill/>
            <a:ln w="19050">
              <a:solidFill>
                <a:srgbClr val="000000"/>
              </a:solidFill>
              <a:round/>
              <a:headEnd/>
              <a:tailEnd/>
            </a:ln>
          </p:spPr>
          <p:txBody>
            <a:bodyPr/>
            <a:lstStyle/>
            <a:p>
              <a:endParaRPr lang="es-CL"/>
            </a:p>
          </p:txBody>
        </p:sp>
        <p:sp>
          <p:nvSpPr>
            <p:cNvPr id="152" name="Line 52"/>
            <p:cNvSpPr>
              <a:spLocks noChangeShapeType="1"/>
            </p:cNvSpPr>
            <p:nvPr/>
          </p:nvSpPr>
          <p:spPr bwMode="auto">
            <a:xfrm>
              <a:off x="4891089" y="6116632"/>
              <a:ext cx="1587" cy="95250"/>
            </a:xfrm>
            <a:prstGeom prst="line">
              <a:avLst/>
            </a:prstGeom>
            <a:noFill/>
            <a:ln w="19050">
              <a:solidFill>
                <a:srgbClr val="000000"/>
              </a:solidFill>
              <a:round/>
              <a:headEnd/>
              <a:tailEnd/>
            </a:ln>
          </p:spPr>
          <p:txBody>
            <a:bodyPr/>
            <a:lstStyle/>
            <a:p>
              <a:endParaRPr lang="es-CL"/>
            </a:p>
          </p:txBody>
        </p:sp>
        <p:sp>
          <p:nvSpPr>
            <p:cNvPr id="153" name="Line 53"/>
            <p:cNvSpPr>
              <a:spLocks noChangeShapeType="1"/>
            </p:cNvSpPr>
            <p:nvPr/>
          </p:nvSpPr>
          <p:spPr bwMode="auto">
            <a:xfrm>
              <a:off x="5059364" y="6116632"/>
              <a:ext cx="1587" cy="95250"/>
            </a:xfrm>
            <a:prstGeom prst="line">
              <a:avLst/>
            </a:prstGeom>
            <a:noFill/>
            <a:ln w="19050">
              <a:solidFill>
                <a:srgbClr val="000000"/>
              </a:solidFill>
              <a:round/>
              <a:headEnd/>
              <a:tailEnd/>
            </a:ln>
          </p:spPr>
          <p:txBody>
            <a:bodyPr/>
            <a:lstStyle/>
            <a:p>
              <a:endParaRPr lang="es-CL"/>
            </a:p>
          </p:txBody>
        </p:sp>
        <p:sp>
          <p:nvSpPr>
            <p:cNvPr id="154" name="Line 54"/>
            <p:cNvSpPr>
              <a:spLocks noChangeShapeType="1"/>
            </p:cNvSpPr>
            <p:nvPr/>
          </p:nvSpPr>
          <p:spPr bwMode="auto">
            <a:xfrm>
              <a:off x="4533901" y="6116632"/>
              <a:ext cx="1588" cy="95250"/>
            </a:xfrm>
            <a:prstGeom prst="line">
              <a:avLst/>
            </a:prstGeom>
            <a:noFill/>
            <a:ln w="19050">
              <a:solidFill>
                <a:srgbClr val="000000"/>
              </a:solidFill>
              <a:round/>
              <a:headEnd/>
              <a:tailEnd/>
            </a:ln>
          </p:spPr>
          <p:txBody>
            <a:bodyPr/>
            <a:lstStyle/>
            <a:p>
              <a:endParaRPr lang="es-CL"/>
            </a:p>
          </p:txBody>
        </p:sp>
        <p:sp>
          <p:nvSpPr>
            <p:cNvPr id="155" name="Line 55"/>
            <p:cNvSpPr>
              <a:spLocks noChangeShapeType="1"/>
            </p:cNvSpPr>
            <p:nvPr/>
          </p:nvSpPr>
          <p:spPr bwMode="auto">
            <a:xfrm>
              <a:off x="6092826" y="6061069"/>
              <a:ext cx="1588" cy="150813"/>
            </a:xfrm>
            <a:prstGeom prst="line">
              <a:avLst/>
            </a:prstGeom>
            <a:noFill/>
            <a:ln w="19050">
              <a:solidFill>
                <a:srgbClr val="000000"/>
              </a:solidFill>
              <a:round/>
              <a:headEnd/>
              <a:tailEnd/>
            </a:ln>
          </p:spPr>
          <p:txBody>
            <a:bodyPr/>
            <a:lstStyle/>
            <a:p>
              <a:endParaRPr lang="es-CL"/>
            </a:p>
          </p:txBody>
        </p:sp>
        <p:sp>
          <p:nvSpPr>
            <p:cNvPr id="156" name="Line 56"/>
            <p:cNvSpPr>
              <a:spLocks noChangeShapeType="1"/>
            </p:cNvSpPr>
            <p:nvPr/>
          </p:nvSpPr>
          <p:spPr bwMode="auto">
            <a:xfrm>
              <a:off x="5567364" y="6116632"/>
              <a:ext cx="1587" cy="95250"/>
            </a:xfrm>
            <a:prstGeom prst="line">
              <a:avLst/>
            </a:prstGeom>
            <a:noFill/>
            <a:ln w="19050">
              <a:solidFill>
                <a:srgbClr val="000000"/>
              </a:solidFill>
              <a:round/>
              <a:headEnd/>
              <a:tailEnd/>
            </a:ln>
          </p:spPr>
          <p:txBody>
            <a:bodyPr/>
            <a:lstStyle/>
            <a:p>
              <a:endParaRPr lang="es-CL"/>
            </a:p>
          </p:txBody>
        </p:sp>
        <p:sp>
          <p:nvSpPr>
            <p:cNvPr id="157" name="Line 57"/>
            <p:cNvSpPr>
              <a:spLocks noChangeShapeType="1"/>
            </p:cNvSpPr>
            <p:nvPr/>
          </p:nvSpPr>
          <p:spPr bwMode="auto">
            <a:xfrm>
              <a:off x="5735639" y="6116632"/>
              <a:ext cx="1587" cy="95250"/>
            </a:xfrm>
            <a:prstGeom prst="line">
              <a:avLst/>
            </a:prstGeom>
            <a:noFill/>
            <a:ln w="19050">
              <a:solidFill>
                <a:srgbClr val="000000"/>
              </a:solidFill>
              <a:round/>
              <a:headEnd/>
              <a:tailEnd/>
            </a:ln>
          </p:spPr>
          <p:txBody>
            <a:bodyPr/>
            <a:lstStyle/>
            <a:p>
              <a:endParaRPr lang="es-CL"/>
            </a:p>
          </p:txBody>
        </p:sp>
        <p:sp>
          <p:nvSpPr>
            <p:cNvPr id="158" name="Line 58"/>
            <p:cNvSpPr>
              <a:spLocks noChangeShapeType="1"/>
            </p:cNvSpPr>
            <p:nvPr/>
          </p:nvSpPr>
          <p:spPr bwMode="auto">
            <a:xfrm>
              <a:off x="5905501" y="6116632"/>
              <a:ext cx="1588" cy="95250"/>
            </a:xfrm>
            <a:prstGeom prst="line">
              <a:avLst/>
            </a:prstGeom>
            <a:noFill/>
            <a:ln w="19050">
              <a:solidFill>
                <a:srgbClr val="000000"/>
              </a:solidFill>
              <a:round/>
              <a:headEnd/>
              <a:tailEnd/>
            </a:ln>
          </p:spPr>
          <p:txBody>
            <a:bodyPr/>
            <a:lstStyle/>
            <a:p>
              <a:endParaRPr lang="es-CL"/>
            </a:p>
          </p:txBody>
        </p:sp>
        <p:sp>
          <p:nvSpPr>
            <p:cNvPr id="159" name="Line 59"/>
            <p:cNvSpPr>
              <a:spLocks noChangeShapeType="1"/>
            </p:cNvSpPr>
            <p:nvPr/>
          </p:nvSpPr>
          <p:spPr bwMode="auto">
            <a:xfrm>
              <a:off x="5397501" y="6116632"/>
              <a:ext cx="1588" cy="95250"/>
            </a:xfrm>
            <a:prstGeom prst="line">
              <a:avLst/>
            </a:prstGeom>
            <a:noFill/>
            <a:ln w="19050">
              <a:solidFill>
                <a:srgbClr val="000000"/>
              </a:solidFill>
              <a:round/>
              <a:headEnd/>
              <a:tailEnd/>
            </a:ln>
          </p:spPr>
          <p:txBody>
            <a:bodyPr/>
            <a:lstStyle/>
            <a:p>
              <a:endParaRPr lang="es-CL"/>
            </a:p>
          </p:txBody>
        </p:sp>
        <p:sp>
          <p:nvSpPr>
            <p:cNvPr id="160" name="Line 60"/>
            <p:cNvSpPr>
              <a:spLocks noChangeShapeType="1"/>
            </p:cNvSpPr>
            <p:nvPr/>
          </p:nvSpPr>
          <p:spPr bwMode="auto">
            <a:xfrm>
              <a:off x="6938965" y="6061069"/>
              <a:ext cx="1587" cy="150813"/>
            </a:xfrm>
            <a:prstGeom prst="line">
              <a:avLst/>
            </a:prstGeom>
            <a:noFill/>
            <a:ln w="19050">
              <a:solidFill>
                <a:srgbClr val="000000"/>
              </a:solidFill>
              <a:round/>
              <a:headEnd/>
              <a:tailEnd/>
            </a:ln>
          </p:spPr>
          <p:txBody>
            <a:bodyPr/>
            <a:lstStyle/>
            <a:p>
              <a:endParaRPr lang="es-CL"/>
            </a:p>
          </p:txBody>
        </p:sp>
        <p:sp>
          <p:nvSpPr>
            <p:cNvPr id="161" name="Line 61"/>
            <p:cNvSpPr>
              <a:spLocks noChangeShapeType="1"/>
            </p:cNvSpPr>
            <p:nvPr/>
          </p:nvSpPr>
          <p:spPr bwMode="auto">
            <a:xfrm>
              <a:off x="6432551" y="6116632"/>
              <a:ext cx="1588" cy="95250"/>
            </a:xfrm>
            <a:prstGeom prst="line">
              <a:avLst/>
            </a:prstGeom>
            <a:noFill/>
            <a:ln w="19050">
              <a:solidFill>
                <a:srgbClr val="000000"/>
              </a:solidFill>
              <a:round/>
              <a:headEnd/>
              <a:tailEnd/>
            </a:ln>
          </p:spPr>
          <p:txBody>
            <a:bodyPr/>
            <a:lstStyle/>
            <a:p>
              <a:endParaRPr lang="es-CL"/>
            </a:p>
          </p:txBody>
        </p:sp>
        <p:sp>
          <p:nvSpPr>
            <p:cNvPr id="162" name="Line 62"/>
            <p:cNvSpPr>
              <a:spLocks noChangeShapeType="1"/>
            </p:cNvSpPr>
            <p:nvPr/>
          </p:nvSpPr>
          <p:spPr bwMode="auto">
            <a:xfrm>
              <a:off x="6600826" y="6116632"/>
              <a:ext cx="1588" cy="95250"/>
            </a:xfrm>
            <a:prstGeom prst="line">
              <a:avLst/>
            </a:prstGeom>
            <a:noFill/>
            <a:ln w="19050">
              <a:solidFill>
                <a:srgbClr val="000000"/>
              </a:solidFill>
              <a:round/>
              <a:headEnd/>
              <a:tailEnd/>
            </a:ln>
          </p:spPr>
          <p:txBody>
            <a:bodyPr/>
            <a:lstStyle/>
            <a:p>
              <a:endParaRPr lang="es-CL"/>
            </a:p>
          </p:txBody>
        </p:sp>
        <p:sp>
          <p:nvSpPr>
            <p:cNvPr id="163" name="Line 63"/>
            <p:cNvSpPr>
              <a:spLocks noChangeShapeType="1"/>
            </p:cNvSpPr>
            <p:nvPr/>
          </p:nvSpPr>
          <p:spPr bwMode="auto">
            <a:xfrm>
              <a:off x="6770689" y="6116632"/>
              <a:ext cx="1587" cy="95250"/>
            </a:xfrm>
            <a:prstGeom prst="line">
              <a:avLst/>
            </a:prstGeom>
            <a:noFill/>
            <a:ln w="19050">
              <a:solidFill>
                <a:srgbClr val="000000"/>
              </a:solidFill>
              <a:round/>
              <a:headEnd/>
              <a:tailEnd/>
            </a:ln>
          </p:spPr>
          <p:txBody>
            <a:bodyPr/>
            <a:lstStyle/>
            <a:p>
              <a:endParaRPr lang="es-CL"/>
            </a:p>
          </p:txBody>
        </p:sp>
        <p:sp>
          <p:nvSpPr>
            <p:cNvPr id="164" name="Line 64"/>
            <p:cNvSpPr>
              <a:spLocks noChangeShapeType="1"/>
            </p:cNvSpPr>
            <p:nvPr/>
          </p:nvSpPr>
          <p:spPr bwMode="auto">
            <a:xfrm>
              <a:off x="6262689" y="6116632"/>
              <a:ext cx="1587" cy="95250"/>
            </a:xfrm>
            <a:prstGeom prst="line">
              <a:avLst/>
            </a:prstGeom>
            <a:noFill/>
            <a:ln w="19050">
              <a:solidFill>
                <a:srgbClr val="000000"/>
              </a:solidFill>
              <a:round/>
              <a:headEnd/>
              <a:tailEnd/>
            </a:ln>
          </p:spPr>
          <p:txBody>
            <a:bodyPr/>
            <a:lstStyle/>
            <a:p>
              <a:endParaRPr lang="es-CL"/>
            </a:p>
          </p:txBody>
        </p:sp>
        <p:sp>
          <p:nvSpPr>
            <p:cNvPr id="165" name="Line 65"/>
            <p:cNvSpPr>
              <a:spLocks noChangeShapeType="1"/>
            </p:cNvSpPr>
            <p:nvPr/>
          </p:nvSpPr>
          <p:spPr bwMode="auto">
            <a:xfrm>
              <a:off x="7804151" y="6061069"/>
              <a:ext cx="1588" cy="150813"/>
            </a:xfrm>
            <a:prstGeom prst="line">
              <a:avLst/>
            </a:prstGeom>
            <a:noFill/>
            <a:ln w="19050">
              <a:solidFill>
                <a:srgbClr val="000000"/>
              </a:solidFill>
              <a:round/>
              <a:headEnd/>
              <a:tailEnd/>
            </a:ln>
          </p:spPr>
          <p:txBody>
            <a:bodyPr/>
            <a:lstStyle/>
            <a:p>
              <a:endParaRPr lang="es-CL"/>
            </a:p>
          </p:txBody>
        </p:sp>
        <p:sp>
          <p:nvSpPr>
            <p:cNvPr id="166" name="Line 66"/>
            <p:cNvSpPr>
              <a:spLocks noChangeShapeType="1"/>
            </p:cNvSpPr>
            <p:nvPr/>
          </p:nvSpPr>
          <p:spPr bwMode="auto">
            <a:xfrm>
              <a:off x="7277101" y="6116632"/>
              <a:ext cx="1588" cy="95250"/>
            </a:xfrm>
            <a:prstGeom prst="line">
              <a:avLst/>
            </a:prstGeom>
            <a:noFill/>
            <a:ln w="19050">
              <a:solidFill>
                <a:srgbClr val="000000"/>
              </a:solidFill>
              <a:round/>
              <a:headEnd/>
              <a:tailEnd/>
            </a:ln>
          </p:spPr>
          <p:txBody>
            <a:bodyPr/>
            <a:lstStyle/>
            <a:p>
              <a:endParaRPr lang="es-CL"/>
            </a:p>
          </p:txBody>
        </p:sp>
        <p:sp>
          <p:nvSpPr>
            <p:cNvPr id="167" name="Line 67"/>
            <p:cNvSpPr>
              <a:spLocks noChangeShapeType="1"/>
            </p:cNvSpPr>
            <p:nvPr/>
          </p:nvSpPr>
          <p:spPr bwMode="auto">
            <a:xfrm>
              <a:off x="7466015" y="6116632"/>
              <a:ext cx="1587" cy="95250"/>
            </a:xfrm>
            <a:prstGeom prst="line">
              <a:avLst/>
            </a:prstGeom>
            <a:noFill/>
            <a:ln w="19050">
              <a:solidFill>
                <a:srgbClr val="000000"/>
              </a:solidFill>
              <a:round/>
              <a:headEnd/>
              <a:tailEnd/>
            </a:ln>
          </p:spPr>
          <p:txBody>
            <a:bodyPr/>
            <a:lstStyle/>
            <a:p>
              <a:endParaRPr lang="es-CL"/>
            </a:p>
          </p:txBody>
        </p:sp>
        <p:sp>
          <p:nvSpPr>
            <p:cNvPr id="168" name="Line 68"/>
            <p:cNvSpPr>
              <a:spLocks noChangeShapeType="1"/>
            </p:cNvSpPr>
            <p:nvPr/>
          </p:nvSpPr>
          <p:spPr bwMode="auto">
            <a:xfrm>
              <a:off x="7634289" y="6116632"/>
              <a:ext cx="1587" cy="95250"/>
            </a:xfrm>
            <a:prstGeom prst="line">
              <a:avLst/>
            </a:prstGeom>
            <a:noFill/>
            <a:ln w="19050">
              <a:solidFill>
                <a:srgbClr val="000000"/>
              </a:solidFill>
              <a:round/>
              <a:headEnd/>
              <a:tailEnd/>
            </a:ln>
          </p:spPr>
          <p:txBody>
            <a:bodyPr/>
            <a:lstStyle/>
            <a:p>
              <a:endParaRPr lang="es-CL"/>
            </a:p>
          </p:txBody>
        </p:sp>
        <p:sp>
          <p:nvSpPr>
            <p:cNvPr id="169" name="Line 69"/>
            <p:cNvSpPr>
              <a:spLocks noChangeShapeType="1"/>
            </p:cNvSpPr>
            <p:nvPr/>
          </p:nvSpPr>
          <p:spPr bwMode="auto">
            <a:xfrm>
              <a:off x="7108826" y="6116632"/>
              <a:ext cx="1588" cy="95250"/>
            </a:xfrm>
            <a:prstGeom prst="line">
              <a:avLst/>
            </a:prstGeom>
            <a:noFill/>
            <a:ln w="19050">
              <a:solidFill>
                <a:srgbClr val="000000"/>
              </a:solidFill>
              <a:round/>
              <a:headEnd/>
              <a:tailEnd/>
            </a:ln>
          </p:spPr>
          <p:txBody>
            <a:bodyPr/>
            <a:lstStyle/>
            <a:p>
              <a:endParaRPr lang="es-CL"/>
            </a:p>
          </p:txBody>
        </p:sp>
        <p:sp>
          <p:nvSpPr>
            <p:cNvPr id="170" name="Line 70"/>
            <p:cNvSpPr>
              <a:spLocks noChangeShapeType="1"/>
            </p:cNvSpPr>
            <p:nvPr/>
          </p:nvSpPr>
          <p:spPr bwMode="auto">
            <a:xfrm>
              <a:off x="7972426" y="6116632"/>
              <a:ext cx="1588" cy="95250"/>
            </a:xfrm>
            <a:prstGeom prst="line">
              <a:avLst/>
            </a:prstGeom>
            <a:noFill/>
            <a:ln w="19050">
              <a:solidFill>
                <a:srgbClr val="000000"/>
              </a:solidFill>
              <a:round/>
              <a:headEnd/>
              <a:tailEnd/>
            </a:ln>
          </p:spPr>
          <p:txBody>
            <a:bodyPr/>
            <a:lstStyle/>
            <a:p>
              <a:endParaRPr lang="es-CL"/>
            </a:p>
          </p:txBody>
        </p:sp>
        <p:sp>
          <p:nvSpPr>
            <p:cNvPr id="171" name="Rectangle 71"/>
            <p:cNvSpPr>
              <a:spLocks noChangeArrowheads="1"/>
            </p:cNvSpPr>
            <p:nvPr/>
          </p:nvSpPr>
          <p:spPr bwMode="auto">
            <a:xfrm>
              <a:off x="1541464" y="6259507"/>
              <a:ext cx="505837" cy="273579"/>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1965</a:t>
              </a:r>
              <a:endParaRPr lang="en-US"/>
            </a:p>
          </p:txBody>
        </p:sp>
        <p:sp>
          <p:nvSpPr>
            <p:cNvPr id="172" name="Rectangle 72"/>
            <p:cNvSpPr>
              <a:spLocks noChangeArrowheads="1"/>
            </p:cNvSpPr>
            <p:nvPr/>
          </p:nvSpPr>
          <p:spPr bwMode="auto">
            <a:xfrm>
              <a:off x="782639" y="1208088"/>
              <a:ext cx="835343" cy="273579"/>
            </a:xfrm>
            <a:prstGeom prst="rect">
              <a:avLst/>
            </a:prstGeom>
            <a:noFill/>
            <a:ln w="9525">
              <a:noFill/>
              <a:miter lim="800000"/>
              <a:headEnd/>
              <a:tailEnd/>
            </a:ln>
          </p:spPr>
          <p:txBody>
            <a:bodyPr wrap="none" lIns="0" tIns="0" rIns="0" bIns="0">
              <a:spAutoFit/>
            </a:bodyPr>
            <a:lstStyle/>
            <a:p>
              <a:r>
                <a:rPr lang="en-US" sz="1600" b="1">
                  <a:solidFill>
                    <a:srgbClr val="000000"/>
                  </a:solidFill>
                  <a:latin typeface="Arial" charset="0"/>
                </a:rPr>
                <a:t>Percent</a:t>
              </a:r>
              <a:endParaRPr lang="en-US"/>
            </a:p>
          </p:txBody>
        </p:sp>
        <p:sp>
          <p:nvSpPr>
            <p:cNvPr id="173" name="Rectangle 73"/>
            <p:cNvSpPr>
              <a:spLocks noChangeArrowheads="1"/>
            </p:cNvSpPr>
            <p:nvPr/>
          </p:nvSpPr>
          <p:spPr bwMode="auto">
            <a:xfrm>
              <a:off x="714376" y="1458913"/>
              <a:ext cx="895350" cy="274636"/>
            </a:xfrm>
            <a:prstGeom prst="rect">
              <a:avLst/>
            </a:prstGeom>
            <a:noFill/>
            <a:ln w="9525">
              <a:noFill/>
              <a:miter lim="800000"/>
              <a:headEnd/>
              <a:tailEnd/>
            </a:ln>
          </p:spPr>
          <p:txBody>
            <a:bodyPr wrap="none" lIns="0" tIns="0" rIns="0" bIns="0">
              <a:spAutoFit/>
            </a:bodyPr>
            <a:lstStyle/>
            <a:p>
              <a:r>
                <a:rPr lang="en-US" sz="1600" b="1" dirty="0">
                  <a:solidFill>
                    <a:srgbClr val="000000"/>
                  </a:solidFill>
                  <a:latin typeface="Arial" charset="0"/>
                </a:rPr>
                <a:t>per Year</a:t>
              </a:r>
              <a:endParaRPr lang="en-US" dirty="0"/>
            </a:p>
          </p:txBody>
        </p:sp>
        <p:sp>
          <p:nvSpPr>
            <p:cNvPr id="174" name="Rectangle 74"/>
            <p:cNvSpPr>
              <a:spLocks noChangeArrowheads="1"/>
            </p:cNvSpPr>
            <p:nvPr/>
          </p:nvSpPr>
          <p:spPr bwMode="auto">
            <a:xfrm>
              <a:off x="1296989" y="1741487"/>
              <a:ext cx="252918" cy="273579"/>
            </a:xfrm>
            <a:prstGeom prst="rect">
              <a:avLst/>
            </a:prstGeom>
            <a:noFill/>
            <a:ln w="9525">
              <a:noFill/>
              <a:miter lim="800000"/>
              <a:headEnd/>
              <a:tailEnd/>
            </a:ln>
          </p:spPr>
          <p:txBody>
            <a:bodyPr wrap="none" lIns="0" tIns="0" rIns="0" bIns="0">
              <a:spAutoFit/>
            </a:bodyPr>
            <a:lstStyle/>
            <a:p>
              <a:r>
                <a:rPr lang="en-US" sz="1600" dirty="0">
                  <a:solidFill>
                    <a:srgbClr val="000000"/>
                  </a:solidFill>
                  <a:latin typeface="Arial" charset="0"/>
                </a:rPr>
                <a:t>15</a:t>
              </a:r>
              <a:endParaRPr lang="en-US" dirty="0"/>
            </a:p>
          </p:txBody>
        </p:sp>
        <p:grpSp>
          <p:nvGrpSpPr>
            <p:cNvPr id="175" name="Group 75"/>
            <p:cNvGrpSpPr>
              <a:grpSpLocks/>
            </p:cNvGrpSpPr>
            <p:nvPr/>
          </p:nvGrpSpPr>
          <p:grpSpPr bwMode="auto">
            <a:xfrm>
              <a:off x="3844936" y="2228853"/>
              <a:ext cx="379414" cy="395288"/>
              <a:chOff x="2422" y="1404"/>
              <a:chExt cx="239" cy="249"/>
            </a:xfrm>
          </p:grpSpPr>
          <p:sp>
            <p:nvSpPr>
              <p:cNvPr id="192" name="Line 76"/>
              <p:cNvSpPr>
                <a:spLocks noChangeShapeType="1"/>
              </p:cNvSpPr>
              <p:nvPr/>
            </p:nvSpPr>
            <p:spPr bwMode="auto">
              <a:xfrm flipH="1" flipV="1">
                <a:off x="2548" y="1558"/>
                <a:ext cx="95" cy="95"/>
              </a:xfrm>
              <a:prstGeom prst="line">
                <a:avLst/>
              </a:prstGeom>
              <a:noFill/>
              <a:ln w="19050">
                <a:solidFill>
                  <a:srgbClr val="000000"/>
                </a:solidFill>
                <a:round/>
                <a:headEnd/>
                <a:tailEnd/>
              </a:ln>
            </p:spPr>
            <p:txBody>
              <a:bodyPr/>
              <a:lstStyle/>
              <a:p>
                <a:endParaRPr lang="es-CL"/>
              </a:p>
            </p:txBody>
          </p:sp>
          <p:sp>
            <p:nvSpPr>
              <p:cNvPr id="193" name="Rectangle 77"/>
              <p:cNvSpPr>
                <a:spLocks noChangeArrowheads="1"/>
              </p:cNvSpPr>
              <p:nvPr/>
            </p:nvSpPr>
            <p:spPr bwMode="auto">
              <a:xfrm>
                <a:off x="2422" y="1404"/>
                <a:ext cx="239" cy="172"/>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CPI</a:t>
                </a:r>
                <a:endParaRPr lang="en-US"/>
              </a:p>
            </p:txBody>
          </p:sp>
        </p:grpSp>
        <p:grpSp>
          <p:nvGrpSpPr>
            <p:cNvPr id="176" name="Group 78"/>
            <p:cNvGrpSpPr>
              <a:grpSpLocks/>
            </p:cNvGrpSpPr>
            <p:nvPr/>
          </p:nvGrpSpPr>
          <p:grpSpPr bwMode="auto">
            <a:xfrm>
              <a:off x="3387726" y="3586160"/>
              <a:ext cx="1314450" cy="1470023"/>
              <a:chOff x="2134" y="2259"/>
              <a:chExt cx="828" cy="926"/>
            </a:xfrm>
          </p:grpSpPr>
          <p:sp>
            <p:nvSpPr>
              <p:cNvPr id="190" name="Line 79"/>
              <p:cNvSpPr>
                <a:spLocks noChangeShapeType="1"/>
              </p:cNvSpPr>
              <p:nvPr/>
            </p:nvSpPr>
            <p:spPr bwMode="auto">
              <a:xfrm flipV="1">
                <a:off x="2560" y="2259"/>
                <a:ext cx="236" cy="738"/>
              </a:xfrm>
              <a:prstGeom prst="line">
                <a:avLst/>
              </a:prstGeom>
              <a:noFill/>
              <a:ln w="19050">
                <a:solidFill>
                  <a:srgbClr val="000000"/>
                </a:solidFill>
                <a:round/>
                <a:headEnd/>
                <a:tailEnd/>
              </a:ln>
            </p:spPr>
            <p:txBody>
              <a:bodyPr/>
              <a:lstStyle/>
              <a:p>
                <a:endParaRPr lang="es-CL"/>
              </a:p>
            </p:txBody>
          </p:sp>
          <p:sp>
            <p:nvSpPr>
              <p:cNvPr id="191" name="Rectangle 80"/>
              <p:cNvSpPr>
                <a:spLocks noChangeArrowheads="1"/>
              </p:cNvSpPr>
              <p:nvPr/>
            </p:nvSpPr>
            <p:spPr bwMode="auto">
              <a:xfrm>
                <a:off x="2134" y="3013"/>
                <a:ext cx="828" cy="172"/>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GDP deflator</a:t>
                </a:r>
                <a:endParaRPr lang="en-US"/>
              </a:p>
            </p:txBody>
          </p:sp>
        </p:grpSp>
        <p:sp>
          <p:nvSpPr>
            <p:cNvPr id="177" name="Rectangle 81"/>
            <p:cNvSpPr>
              <a:spLocks noChangeArrowheads="1"/>
            </p:cNvSpPr>
            <p:nvPr/>
          </p:nvSpPr>
          <p:spPr bwMode="auto">
            <a:xfrm>
              <a:off x="1296989" y="3192461"/>
              <a:ext cx="252918" cy="273579"/>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10</a:t>
              </a:r>
              <a:endParaRPr lang="en-US"/>
            </a:p>
          </p:txBody>
        </p:sp>
        <p:sp>
          <p:nvSpPr>
            <p:cNvPr id="178" name="Rectangle 82"/>
            <p:cNvSpPr>
              <a:spLocks noChangeArrowheads="1"/>
            </p:cNvSpPr>
            <p:nvPr/>
          </p:nvSpPr>
          <p:spPr bwMode="auto">
            <a:xfrm>
              <a:off x="1409702" y="4645020"/>
              <a:ext cx="126460" cy="273579"/>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5</a:t>
              </a:r>
              <a:endParaRPr lang="en-US"/>
            </a:p>
          </p:txBody>
        </p:sp>
        <p:sp>
          <p:nvSpPr>
            <p:cNvPr id="179" name="Rectangle 83"/>
            <p:cNvSpPr>
              <a:spLocks noChangeArrowheads="1"/>
            </p:cNvSpPr>
            <p:nvPr/>
          </p:nvSpPr>
          <p:spPr bwMode="auto">
            <a:xfrm>
              <a:off x="1403352" y="6097582"/>
              <a:ext cx="126460" cy="273579"/>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0</a:t>
              </a:r>
              <a:endParaRPr lang="en-US"/>
            </a:p>
          </p:txBody>
        </p:sp>
        <p:sp>
          <p:nvSpPr>
            <p:cNvPr id="180" name="Rectangle 84"/>
            <p:cNvSpPr>
              <a:spLocks noChangeArrowheads="1"/>
            </p:cNvSpPr>
            <p:nvPr/>
          </p:nvSpPr>
          <p:spPr bwMode="auto">
            <a:xfrm>
              <a:off x="2405063" y="6259507"/>
              <a:ext cx="505837" cy="273579"/>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1970</a:t>
              </a:r>
              <a:endParaRPr lang="en-US"/>
            </a:p>
          </p:txBody>
        </p:sp>
        <p:sp>
          <p:nvSpPr>
            <p:cNvPr id="181" name="Rectangle 85"/>
            <p:cNvSpPr>
              <a:spLocks noChangeArrowheads="1"/>
            </p:cNvSpPr>
            <p:nvPr/>
          </p:nvSpPr>
          <p:spPr bwMode="auto">
            <a:xfrm>
              <a:off x="3262313" y="6259507"/>
              <a:ext cx="505837" cy="273579"/>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1975</a:t>
              </a:r>
              <a:endParaRPr lang="en-US"/>
            </a:p>
          </p:txBody>
        </p:sp>
        <p:sp>
          <p:nvSpPr>
            <p:cNvPr id="182" name="Rectangle 86"/>
            <p:cNvSpPr>
              <a:spLocks noChangeArrowheads="1"/>
            </p:cNvSpPr>
            <p:nvPr/>
          </p:nvSpPr>
          <p:spPr bwMode="auto">
            <a:xfrm>
              <a:off x="4127501" y="6259507"/>
              <a:ext cx="505837" cy="273579"/>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1980</a:t>
              </a:r>
              <a:endParaRPr lang="en-US"/>
            </a:p>
          </p:txBody>
        </p:sp>
        <p:sp>
          <p:nvSpPr>
            <p:cNvPr id="183" name="Rectangle 87"/>
            <p:cNvSpPr>
              <a:spLocks noChangeArrowheads="1"/>
            </p:cNvSpPr>
            <p:nvPr/>
          </p:nvSpPr>
          <p:spPr bwMode="auto">
            <a:xfrm>
              <a:off x="4984751" y="6259507"/>
              <a:ext cx="505837" cy="273579"/>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1985</a:t>
              </a:r>
              <a:endParaRPr lang="en-US"/>
            </a:p>
          </p:txBody>
        </p:sp>
        <p:sp>
          <p:nvSpPr>
            <p:cNvPr id="184" name="Rectangle 88"/>
            <p:cNvSpPr>
              <a:spLocks noChangeArrowheads="1"/>
            </p:cNvSpPr>
            <p:nvPr/>
          </p:nvSpPr>
          <p:spPr bwMode="auto">
            <a:xfrm>
              <a:off x="5848351" y="6259507"/>
              <a:ext cx="505837" cy="273579"/>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1990</a:t>
              </a:r>
              <a:endParaRPr lang="en-US"/>
            </a:p>
          </p:txBody>
        </p:sp>
        <p:sp>
          <p:nvSpPr>
            <p:cNvPr id="185" name="Rectangle 89"/>
            <p:cNvSpPr>
              <a:spLocks noChangeArrowheads="1"/>
            </p:cNvSpPr>
            <p:nvPr/>
          </p:nvSpPr>
          <p:spPr bwMode="auto">
            <a:xfrm>
              <a:off x="7570789" y="6259507"/>
              <a:ext cx="505837" cy="273579"/>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2000</a:t>
              </a:r>
              <a:endParaRPr lang="en-US"/>
            </a:p>
          </p:txBody>
        </p:sp>
        <p:sp>
          <p:nvSpPr>
            <p:cNvPr id="186" name="Rectangle 90"/>
            <p:cNvSpPr>
              <a:spLocks noChangeArrowheads="1"/>
            </p:cNvSpPr>
            <p:nvPr/>
          </p:nvSpPr>
          <p:spPr bwMode="auto">
            <a:xfrm>
              <a:off x="6707189" y="6259507"/>
              <a:ext cx="505837" cy="273579"/>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1995</a:t>
              </a:r>
              <a:endParaRPr lang="en-US"/>
            </a:p>
          </p:txBody>
        </p:sp>
        <p:pic>
          <p:nvPicPr>
            <p:cNvPr id="187" name="Picture 91"/>
            <p:cNvPicPr>
              <a:picLocks noChangeAspect="1" noChangeArrowheads="1"/>
            </p:cNvPicPr>
            <p:nvPr/>
          </p:nvPicPr>
          <p:blipFill>
            <a:blip r:embed="rId2" cstate="print"/>
            <a:srcRect/>
            <a:stretch>
              <a:fillRect/>
            </a:stretch>
          </p:blipFill>
          <p:spPr bwMode="auto">
            <a:xfrm>
              <a:off x="1789113" y="2230436"/>
              <a:ext cx="6175376" cy="3562346"/>
            </a:xfrm>
            <a:prstGeom prst="rect">
              <a:avLst/>
            </a:prstGeom>
            <a:noFill/>
            <a:ln w="9525">
              <a:noFill/>
              <a:miter lim="800000"/>
              <a:headEnd/>
              <a:tailEnd/>
            </a:ln>
            <a:effectLst/>
          </p:spPr>
        </p:pic>
        <p:pic>
          <p:nvPicPr>
            <p:cNvPr id="188" name="Picture 92"/>
            <p:cNvPicPr>
              <a:picLocks noChangeAspect="1" noChangeArrowheads="1"/>
            </p:cNvPicPr>
            <p:nvPr/>
          </p:nvPicPr>
          <p:blipFill>
            <a:blip r:embed="rId3" cstate="print"/>
            <a:srcRect/>
            <a:stretch>
              <a:fillRect/>
            </a:stretch>
          </p:blipFill>
          <p:spPr bwMode="auto">
            <a:xfrm>
              <a:off x="1809751" y="3454397"/>
              <a:ext cx="6138863" cy="2452685"/>
            </a:xfrm>
            <a:prstGeom prst="rect">
              <a:avLst/>
            </a:prstGeom>
            <a:noFill/>
            <a:ln w="9525">
              <a:noFill/>
              <a:miter lim="800000"/>
              <a:headEnd/>
              <a:tailEnd/>
            </a:ln>
            <a:effectLst/>
          </p:spPr>
        </p:pic>
        <p:sp>
          <p:nvSpPr>
            <p:cNvPr id="189" name="Text Box 93"/>
            <p:cNvSpPr txBox="1">
              <a:spLocks noChangeArrowheads="1"/>
            </p:cNvSpPr>
            <p:nvPr/>
          </p:nvSpPr>
          <p:spPr bwMode="auto">
            <a:xfrm>
              <a:off x="7086600" y="6643688"/>
              <a:ext cx="1957801" cy="239382"/>
            </a:xfrm>
            <a:prstGeom prst="rect">
              <a:avLst/>
            </a:prstGeom>
            <a:noFill/>
            <a:ln w="9525">
              <a:noFill/>
              <a:miter lim="800000"/>
              <a:headEnd/>
              <a:tailEnd/>
            </a:ln>
            <a:effectLst/>
          </p:spPr>
          <p:txBody>
            <a:bodyPr wrap="none">
              <a:spAutoFit/>
            </a:bodyPr>
            <a:lstStyle/>
            <a:p>
              <a:r>
                <a:rPr lang="en-US" altLang="en-US" sz="800" b="1">
                  <a:solidFill>
                    <a:schemeClr val="bg1"/>
                  </a:solidFill>
                  <a:latin typeface="Arial" charset="0"/>
                </a:rPr>
                <a:t>Copyright©2004  South-Western</a:t>
              </a:r>
            </a:p>
          </p:txBody>
        </p:sp>
      </p:grpSp>
      <p:sp>
        <p:nvSpPr>
          <p:cNvPr id="100" name="Text Box 104"/>
          <p:cNvSpPr txBox="1">
            <a:spLocks noChangeArrowheads="1"/>
          </p:cNvSpPr>
          <p:nvPr/>
        </p:nvSpPr>
        <p:spPr bwMode="auto">
          <a:xfrm>
            <a:off x="7810513" y="6487409"/>
            <a:ext cx="1762021" cy="215444"/>
          </a:xfrm>
          <a:prstGeom prst="rect">
            <a:avLst/>
          </a:prstGeom>
          <a:noFill/>
          <a:ln w="9525">
            <a:noFill/>
            <a:miter lim="800000"/>
            <a:headEnd/>
            <a:tailEnd/>
          </a:ln>
          <a:effectLst/>
        </p:spPr>
        <p:txBody>
          <a:bodyPr wrap="none">
            <a:spAutoFit/>
          </a:bodyPr>
          <a:lstStyle/>
          <a:p>
            <a:r>
              <a:rPr lang="en-US" altLang="en-US" sz="800" b="1" dirty="0">
                <a:latin typeface="Arial" charset="0"/>
              </a:rPr>
              <a:t>Copyright©2004  South-Western</a:t>
            </a:r>
          </a:p>
        </p:txBody>
      </p:sp>
    </p:spTree>
    <p:extLst>
      <p:ext uri="{BB962C8B-B14F-4D97-AF65-F5344CB8AC3E}">
        <p14:creationId xmlns:p14="http://schemas.microsoft.com/office/powerpoint/2010/main" val="24957869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Freeform: Shape 18">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1 Título"/>
          <p:cNvSpPr>
            <a:spLocks noGrp="1"/>
          </p:cNvSpPr>
          <p:nvPr>
            <p:ph type="title"/>
          </p:nvPr>
        </p:nvSpPr>
        <p:spPr>
          <a:xfrm>
            <a:off x="804671" y="640263"/>
            <a:ext cx="3284331" cy="5254510"/>
          </a:xfrm>
        </p:spPr>
        <p:txBody>
          <a:bodyPr>
            <a:normAutofit/>
          </a:bodyPr>
          <a:lstStyle/>
          <a:p>
            <a:r>
              <a:rPr lang="es-CL" dirty="0"/>
              <a:t>Medición del Costo de la Vida</a:t>
            </a:r>
          </a:p>
        </p:txBody>
      </p:sp>
      <p:sp>
        <p:nvSpPr>
          <p:cNvPr id="3" name="2 Marcador de contenido"/>
          <p:cNvSpPr>
            <a:spLocks noGrp="1"/>
          </p:cNvSpPr>
          <p:nvPr>
            <p:ph idx="1"/>
          </p:nvPr>
        </p:nvSpPr>
        <p:spPr>
          <a:xfrm>
            <a:off x="5358384" y="640263"/>
            <a:ext cx="6028944" cy="5254510"/>
          </a:xfrm>
        </p:spPr>
        <p:txBody>
          <a:bodyPr anchor="ctr">
            <a:normAutofit/>
          </a:bodyPr>
          <a:lstStyle/>
          <a:p>
            <a:r>
              <a:rPr lang="es-CL" sz="2200">
                <a:solidFill>
                  <a:schemeClr val="bg1"/>
                </a:solidFill>
              </a:rPr>
              <a:t>Por lo cual no es incorrecto usar una o la otra para medir la inflación de un país (siempre teniendo en cuenta para que finalidad se utilizará nuestra medición).</a:t>
            </a:r>
          </a:p>
        </p:txBody>
      </p:sp>
      <p:sp>
        <p:nvSpPr>
          <p:cNvPr id="10" name="9 Marcador de número de diapositiva"/>
          <p:cNvSpPr>
            <a:spLocks noGrp="1"/>
          </p:cNvSpPr>
          <p:nvPr>
            <p:ph type="sldNum" sz="quarter" idx="12"/>
          </p:nvPr>
        </p:nvSpPr>
        <p:spPr>
          <a:xfrm>
            <a:off x="8644128" y="6356350"/>
            <a:ext cx="2743200" cy="365125"/>
          </a:xfrm>
        </p:spPr>
        <p:txBody>
          <a:bodyPr>
            <a:normAutofit/>
          </a:bodyPr>
          <a:lstStyle/>
          <a:p>
            <a:pPr>
              <a:spcAft>
                <a:spcPts val="600"/>
              </a:spcAft>
            </a:pPr>
            <a:fld id="{E5AF13BF-99AF-4603-AF85-A71E03691828}" type="slidenum">
              <a:rPr lang="es-CL">
                <a:solidFill>
                  <a:schemeClr val="bg1">
                    <a:alpha val="80000"/>
                  </a:schemeClr>
                </a:solidFill>
              </a:rPr>
              <a:pPr>
                <a:spcAft>
                  <a:spcPts val="600"/>
                </a:spcAft>
              </a:pPr>
              <a:t>19</a:t>
            </a:fld>
            <a:endParaRPr lang="es-CL">
              <a:solidFill>
                <a:schemeClr val="bg1">
                  <a:alpha val="80000"/>
                </a:schemeClr>
              </a:solidFill>
            </a:endParaRPr>
          </a:p>
        </p:txBody>
      </p:sp>
    </p:spTree>
    <p:extLst>
      <p:ext uri="{BB962C8B-B14F-4D97-AF65-F5344CB8AC3E}">
        <p14:creationId xmlns:p14="http://schemas.microsoft.com/office/powerpoint/2010/main" val="829585927"/>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ítulo 1">
            <a:extLst>
              <a:ext uri="{FF2B5EF4-FFF2-40B4-BE49-F238E27FC236}">
                <a16:creationId xmlns:a16="http://schemas.microsoft.com/office/drawing/2014/main" id="{D17B647B-C5EE-4E14-974B-F96AFE0D18E2}"/>
              </a:ext>
            </a:extLst>
          </p:cNvPr>
          <p:cNvSpPr>
            <a:spLocks noGrp="1"/>
          </p:cNvSpPr>
          <p:nvPr>
            <p:ph type="title"/>
          </p:nvPr>
        </p:nvSpPr>
        <p:spPr>
          <a:xfrm>
            <a:off x="804671" y="640263"/>
            <a:ext cx="3284331" cy="5254510"/>
          </a:xfrm>
        </p:spPr>
        <p:txBody>
          <a:bodyPr>
            <a:normAutofit/>
          </a:bodyPr>
          <a:lstStyle/>
          <a:p>
            <a:r>
              <a:rPr lang="es-CL" dirty="0"/>
              <a:t>Agenda</a:t>
            </a:r>
          </a:p>
        </p:txBody>
      </p:sp>
      <p:sp>
        <p:nvSpPr>
          <p:cNvPr id="3" name="Marcador de contenido 2">
            <a:extLst>
              <a:ext uri="{FF2B5EF4-FFF2-40B4-BE49-F238E27FC236}">
                <a16:creationId xmlns:a16="http://schemas.microsoft.com/office/drawing/2014/main" id="{76A915B2-CD44-4F8F-9B30-2597424888E2}"/>
              </a:ext>
            </a:extLst>
          </p:cNvPr>
          <p:cNvSpPr>
            <a:spLocks noGrp="1"/>
          </p:cNvSpPr>
          <p:nvPr>
            <p:ph idx="1"/>
          </p:nvPr>
        </p:nvSpPr>
        <p:spPr>
          <a:xfrm>
            <a:off x="5358384" y="640263"/>
            <a:ext cx="6028944" cy="5254510"/>
          </a:xfrm>
        </p:spPr>
        <p:txBody>
          <a:bodyPr anchor="ctr">
            <a:normAutofit/>
          </a:bodyPr>
          <a:lstStyle/>
          <a:p>
            <a:r>
              <a:rPr lang="es-CL" sz="2200" dirty="0">
                <a:solidFill>
                  <a:schemeClr val="bg1"/>
                </a:solidFill>
              </a:rPr>
              <a:t>PIB Real y Nominal</a:t>
            </a:r>
          </a:p>
          <a:p>
            <a:r>
              <a:rPr lang="es-CL" sz="2200" dirty="0">
                <a:solidFill>
                  <a:schemeClr val="bg1"/>
                </a:solidFill>
              </a:rPr>
              <a:t>Medición del costo de la vida</a:t>
            </a:r>
          </a:p>
          <a:p>
            <a:r>
              <a:rPr lang="es-CL" sz="2200" dirty="0">
                <a:solidFill>
                  <a:schemeClr val="bg1"/>
                </a:solidFill>
              </a:rPr>
              <a:t>IPC</a:t>
            </a:r>
          </a:p>
          <a:p>
            <a:r>
              <a:rPr lang="es-CL" sz="2200" dirty="0">
                <a:solidFill>
                  <a:schemeClr val="bg1"/>
                </a:solidFill>
              </a:rPr>
              <a:t>Deflactor del PIB</a:t>
            </a:r>
          </a:p>
        </p:txBody>
      </p:sp>
    </p:spTree>
    <p:extLst>
      <p:ext uri="{BB962C8B-B14F-4D97-AF65-F5344CB8AC3E}">
        <p14:creationId xmlns:p14="http://schemas.microsoft.com/office/powerpoint/2010/main" val="2777348000"/>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Freeform: Shape 18">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1 Título"/>
          <p:cNvSpPr>
            <a:spLocks noGrp="1"/>
          </p:cNvSpPr>
          <p:nvPr>
            <p:ph type="title"/>
          </p:nvPr>
        </p:nvSpPr>
        <p:spPr>
          <a:xfrm>
            <a:off x="804671" y="640263"/>
            <a:ext cx="3284331" cy="5254510"/>
          </a:xfrm>
        </p:spPr>
        <p:txBody>
          <a:bodyPr>
            <a:normAutofit/>
          </a:bodyPr>
          <a:lstStyle/>
          <a:p>
            <a:r>
              <a:rPr lang="es-CL" dirty="0"/>
              <a:t>Medición del Costo de la Vida</a:t>
            </a:r>
          </a:p>
        </p:txBody>
      </p:sp>
      <p:sp>
        <p:nvSpPr>
          <p:cNvPr id="3" name="2 Marcador de contenido"/>
          <p:cNvSpPr>
            <a:spLocks noGrp="1"/>
          </p:cNvSpPr>
          <p:nvPr>
            <p:ph idx="1"/>
          </p:nvPr>
        </p:nvSpPr>
        <p:spPr>
          <a:xfrm>
            <a:off x="5358384" y="640263"/>
            <a:ext cx="6028944" cy="5254510"/>
          </a:xfrm>
        </p:spPr>
        <p:txBody>
          <a:bodyPr anchor="ctr">
            <a:normAutofit/>
          </a:bodyPr>
          <a:lstStyle/>
          <a:p>
            <a:r>
              <a:rPr lang="es-CL" sz="2200">
                <a:solidFill>
                  <a:schemeClr val="bg1"/>
                </a:solidFill>
              </a:rPr>
              <a:t>Inflación y Tasa de Interés:</a:t>
            </a:r>
          </a:p>
          <a:p>
            <a:pPr lvl="1"/>
            <a:r>
              <a:rPr lang="es-CL" sz="2200">
                <a:solidFill>
                  <a:schemeClr val="bg1"/>
                </a:solidFill>
              </a:rPr>
              <a:t>Cuando se habla de tasa de interés es importante diferenciar entre tasa de interés real y tasa de interés nominal.</a:t>
            </a:r>
          </a:p>
          <a:p>
            <a:pPr lvl="2"/>
            <a:r>
              <a:rPr lang="es-CL" sz="2200">
                <a:solidFill>
                  <a:schemeClr val="bg1"/>
                </a:solidFill>
              </a:rPr>
              <a:t>La </a:t>
            </a:r>
            <a:r>
              <a:rPr lang="es-CL" sz="2200" b="1">
                <a:solidFill>
                  <a:schemeClr val="bg1"/>
                </a:solidFill>
              </a:rPr>
              <a:t>tasa de interés nominal </a:t>
            </a:r>
            <a:r>
              <a:rPr lang="es-CL" sz="2200">
                <a:solidFill>
                  <a:schemeClr val="bg1"/>
                </a:solidFill>
              </a:rPr>
              <a:t>es la tasa que el Banco pagará por el dinero depositado. Por ejemplo, si esta tasa es de 3%, y yo deposito $100, el próximo periodo tendré 103, es decir, mi cantidad de dinero aumento a $103.-</a:t>
            </a:r>
          </a:p>
        </p:txBody>
      </p:sp>
      <p:sp>
        <p:nvSpPr>
          <p:cNvPr id="10" name="9 Marcador de número de diapositiva"/>
          <p:cNvSpPr>
            <a:spLocks noGrp="1"/>
          </p:cNvSpPr>
          <p:nvPr>
            <p:ph type="sldNum" sz="quarter" idx="12"/>
          </p:nvPr>
        </p:nvSpPr>
        <p:spPr>
          <a:xfrm>
            <a:off x="8644128" y="6356350"/>
            <a:ext cx="2743200" cy="365125"/>
          </a:xfrm>
        </p:spPr>
        <p:txBody>
          <a:bodyPr>
            <a:normAutofit/>
          </a:bodyPr>
          <a:lstStyle/>
          <a:p>
            <a:pPr>
              <a:spcAft>
                <a:spcPts val="600"/>
              </a:spcAft>
            </a:pPr>
            <a:fld id="{E5AF13BF-99AF-4603-AF85-A71E03691828}" type="slidenum">
              <a:rPr lang="es-CL">
                <a:solidFill>
                  <a:schemeClr val="bg1">
                    <a:alpha val="80000"/>
                  </a:schemeClr>
                </a:solidFill>
              </a:rPr>
              <a:pPr>
                <a:spcAft>
                  <a:spcPts val="600"/>
                </a:spcAft>
              </a:pPr>
              <a:t>20</a:t>
            </a:fld>
            <a:endParaRPr lang="es-CL">
              <a:solidFill>
                <a:schemeClr val="bg1">
                  <a:alpha val="80000"/>
                </a:schemeClr>
              </a:solidFill>
            </a:endParaRPr>
          </a:p>
        </p:txBody>
      </p:sp>
    </p:spTree>
    <p:extLst>
      <p:ext uri="{BB962C8B-B14F-4D97-AF65-F5344CB8AC3E}">
        <p14:creationId xmlns:p14="http://schemas.microsoft.com/office/powerpoint/2010/main" val="3579651295"/>
      </p:ext>
    </p:extLst>
  </p:cSld>
  <p:clrMapOvr>
    <a:overrideClrMapping bg1="dk1" tx1="lt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Medición del Costo de la Vida</a:t>
            </a:r>
          </a:p>
        </p:txBody>
      </p:sp>
      <p:sp>
        <p:nvSpPr>
          <p:cNvPr id="3" name="2 Marcador de contenido"/>
          <p:cNvSpPr>
            <a:spLocks noGrp="1"/>
          </p:cNvSpPr>
          <p:nvPr>
            <p:ph idx="1"/>
          </p:nvPr>
        </p:nvSpPr>
        <p:spPr>
          <a:xfrm>
            <a:off x="2009804" y="1600201"/>
            <a:ext cx="8229600" cy="4525963"/>
          </a:xfrm>
        </p:spPr>
        <p:txBody>
          <a:bodyPr>
            <a:normAutofit/>
          </a:bodyPr>
          <a:lstStyle/>
          <a:p>
            <a:pPr algn="just"/>
            <a:r>
              <a:rPr lang="es-CL" dirty="0"/>
              <a:t>Inflación y Tasa de Interés:</a:t>
            </a:r>
          </a:p>
          <a:p>
            <a:pPr lvl="1" algn="just"/>
            <a:r>
              <a:rPr lang="es-CL" dirty="0"/>
              <a:t>Cuando se habla de tasa de interés es importante diferenciar entre tasa de interés real y tasa de interés nominal.</a:t>
            </a:r>
          </a:p>
          <a:p>
            <a:pPr lvl="2" algn="just"/>
            <a:r>
              <a:rPr lang="es-CL" dirty="0"/>
              <a:t>La </a:t>
            </a:r>
            <a:r>
              <a:rPr lang="es-CL" b="1" dirty="0"/>
              <a:t>tasa de interés real </a:t>
            </a:r>
            <a:r>
              <a:rPr lang="es-CL" dirty="0"/>
              <a:t>toma en cuenta la inflación del país, pues a pesar de que aumente la cantidad de dinero que se tiene en el banco (si hay una tasa de interés positiva), el dinero puede estar perdiendo valor lo que haga que finalmente (en el siguiente periodo) se pueda comprar menos con más dinero. Así:</a:t>
            </a:r>
          </a:p>
        </p:txBody>
      </p:sp>
      <p:sp>
        <p:nvSpPr>
          <p:cNvPr id="10" name="9 Marcador de número de diapositiva"/>
          <p:cNvSpPr>
            <a:spLocks noGrp="1"/>
          </p:cNvSpPr>
          <p:nvPr>
            <p:ph type="sldNum" sz="quarter" idx="12"/>
          </p:nvPr>
        </p:nvSpPr>
        <p:spPr/>
        <p:txBody>
          <a:bodyPr/>
          <a:lstStyle/>
          <a:p>
            <a:fld id="{E5AF13BF-99AF-4603-AF85-A71E03691828}" type="slidenum">
              <a:rPr lang="es-CL" smtClean="0"/>
              <a:pPr/>
              <a:t>21</a:t>
            </a:fld>
            <a:endParaRPr lang="es-CL"/>
          </a:p>
        </p:txBody>
      </p:sp>
      <p:graphicFrame>
        <p:nvGraphicFramePr>
          <p:cNvPr id="4" name="3 Objeto"/>
          <p:cNvGraphicFramePr>
            <a:graphicFrameLocks noChangeAspect="1"/>
          </p:cNvGraphicFramePr>
          <p:nvPr>
            <p:extLst>
              <p:ext uri="{D42A27DB-BD31-4B8C-83A1-F6EECF244321}">
                <p14:modId xmlns:p14="http://schemas.microsoft.com/office/powerpoint/2010/main" val="3559127077"/>
              </p:ext>
            </p:extLst>
          </p:nvPr>
        </p:nvGraphicFramePr>
        <p:xfrm>
          <a:off x="4508517" y="4803120"/>
          <a:ext cx="2815561" cy="850228"/>
        </p:xfrm>
        <a:graphic>
          <a:graphicData uri="http://schemas.openxmlformats.org/presentationml/2006/ole">
            <mc:AlternateContent xmlns:mc="http://schemas.openxmlformats.org/markup-compatibility/2006">
              <mc:Choice xmlns:v="urn:schemas-microsoft-com:vml" Requires="v">
                <p:oleObj name="Ecuación" r:id="rId3" imgW="545626" imgH="164957" progId="Equation.3">
                  <p:embed/>
                </p:oleObj>
              </mc:Choice>
              <mc:Fallback>
                <p:oleObj name="Ecuación" r:id="rId3" imgW="545626" imgH="164957" progId="Equation.3">
                  <p:embed/>
                  <p:pic>
                    <p:nvPicPr>
                      <p:cNvPr id="4" name="3 Objet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08517" y="4803120"/>
                        <a:ext cx="2815561" cy="850228"/>
                      </a:xfrm>
                      <a:prstGeom prst="rect">
                        <a:avLst/>
                      </a:prstGeom>
                      <a:solidFill>
                        <a:schemeClr val="tx1"/>
                      </a:solidFill>
                    </p:spPr>
                  </p:pic>
                </p:oleObj>
              </mc:Fallback>
            </mc:AlternateContent>
          </a:graphicData>
        </a:graphic>
      </p:graphicFrame>
    </p:spTree>
    <p:extLst>
      <p:ext uri="{BB962C8B-B14F-4D97-AF65-F5344CB8AC3E}">
        <p14:creationId xmlns:p14="http://schemas.microsoft.com/office/powerpoint/2010/main" val="3564623715"/>
      </p:ext>
    </p:extLst>
  </p:cSld>
  <p:clrMapOvr>
    <a:overrideClrMapping bg1="dk1" tx1="lt1" bg2="dk2" tx2="lt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Medición del Costo de la Vida</a:t>
            </a:r>
          </a:p>
        </p:txBody>
      </p:sp>
      <p:sp>
        <p:nvSpPr>
          <p:cNvPr id="117" name="116 Marcador de número de diapositiva"/>
          <p:cNvSpPr>
            <a:spLocks noGrp="1"/>
          </p:cNvSpPr>
          <p:nvPr>
            <p:ph type="sldNum" sz="quarter" idx="12"/>
          </p:nvPr>
        </p:nvSpPr>
        <p:spPr/>
        <p:txBody>
          <a:bodyPr/>
          <a:lstStyle/>
          <a:p>
            <a:fld id="{E5AF13BF-99AF-4603-AF85-A71E03691828}" type="slidenum">
              <a:rPr lang="es-CL" smtClean="0"/>
              <a:pPr/>
              <a:t>22</a:t>
            </a:fld>
            <a:endParaRPr lang="es-CL" dirty="0"/>
          </a:p>
        </p:txBody>
      </p:sp>
      <p:sp>
        <p:nvSpPr>
          <p:cNvPr id="12" name="Rectangle 5"/>
          <p:cNvSpPr>
            <a:spLocks noChangeArrowheads="1"/>
          </p:cNvSpPr>
          <p:nvPr/>
        </p:nvSpPr>
        <p:spPr bwMode="auto">
          <a:xfrm>
            <a:off x="3613458" y="1712527"/>
            <a:ext cx="5554980" cy="4390549"/>
          </a:xfrm>
          <a:prstGeom prst="rect">
            <a:avLst/>
          </a:prstGeom>
          <a:solidFill>
            <a:srgbClr val="F3F6F9"/>
          </a:solidFill>
          <a:ln w="203200">
            <a:solidFill>
              <a:srgbClr val="F3F6F9"/>
            </a:solidFill>
            <a:miter lim="800000"/>
            <a:headEnd/>
            <a:tailEnd/>
          </a:ln>
        </p:spPr>
        <p:txBody>
          <a:bodyPr/>
          <a:lstStyle/>
          <a:p>
            <a:endParaRPr lang="es-CL"/>
          </a:p>
        </p:txBody>
      </p:sp>
      <p:sp>
        <p:nvSpPr>
          <p:cNvPr id="13" name="Rectangle 6"/>
          <p:cNvSpPr>
            <a:spLocks noChangeArrowheads="1"/>
          </p:cNvSpPr>
          <p:nvPr/>
        </p:nvSpPr>
        <p:spPr bwMode="auto">
          <a:xfrm>
            <a:off x="3613458" y="1712527"/>
            <a:ext cx="5554980" cy="4390549"/>
          </a:xfrm>
          <a:prstGeom prst="rect">
            <a:avLst/>
          </a:prstGeom>
          <a:solidFill>
            <a:srgbClr val="F2F4F8"/>
          </a:solidFill>
          <a:ln w="185738">
            <a:solidFill>
              <a:srgbClr val="F2F4F8"/>
            </a:solidFill>
            <a:miter lim="800000"/>
            <a:headEnd/>
            <a:tailEnd/>
          </a:ln>
        </p:spPr>
        <p:txBody>
          <a:bodyPr/>
          <a:lstStyle/>
          <a:p>
            <a:endParaRPr lang="es-CL"/>
          </a:p>
        </p:txBody>
      </p:sp>
      <p:sp>
        <p:nvSpPr>
          <p:cNvPr id="14" name="Rectangle 7"/>
          <p:cNvSpPr>
            <a:spLocks noChangeArrowheads="1"/>
          </p:cNvSpPr>
          <p:nvPr/>
        </p:nvSpPr>
        <p:spPr bwMode="auto">
          <a:xfrm>
            <a:off x="3613458" y="1712527"/>
            <a:ext cx="5554980" cy="4390549"/>
          </a:xfrm>
          <a:prstGeom prst="rect">
            <a:avLst/>
          </a:prstGeom>
          <a:solidFill>
            <a:srgbClr val="F1F4F7"/>
          </a:solidFill>
          <a:ln w="166688">
            <a:solidFill>
              <a:srgbClr val="F1F4F7"/>
            </a:solidFill>
            <a:miter lim="800000"/>
            <a:headEnd/>
            <a:tailEnd/>
          </a:ln>
        </p:spPr>
        <p:txBody>
          <a:bodyPr/>
          <a:lstStyle/>
          <a:p>
            <a:endParaRPr lang="es-CL"/>
          </a:p>
        </p:txBody>
      </p:sp>
      <p:sp>
        <p:nvSpPr>
          <p:cNvPr id="15" name="Rectangle 8"/>
          <p:cNvSpPr>
            <a:spLocks noChangeArrowheads="1"/>
          </p:cNvSpPr>
          <p:nvPr/>
        </p:nvSpPr>
        <p:spPr bwMode="auto">
          <a:xfrm>
            <a:off x="3613458" y="1712527"/>
            <a:ext cx="5554980" cy="4390549"/>
          </a:xfrm>
          <a:prstGeom prst="rect">
            <a:avLst/>
          </a:prstGeom>
          <a:solidFill>
            <a:srgbClr val="F0F2F5"/>
          </a:solidFill>
          <a:ln w="147638">
            <a:solidFill>
              <a:srgbClr val="F0F2F5"/>
            </a:solidFill>
            <a:miter lim="800000"/>
            <a:headEnd/>
            <a:tailEnd/>
          </a:ln>
        </p:spPr>
        <p:txBody>
          <a:bodyPr/>
          <a:lstStyle/>
          <a:p>
            <a:endParaRPr lang="es-CL"/>
          </a:p>
        </p:txBody>
      </p:sp>
      <p:sp>
        <p:nvSpPr>
          <p:cNvPr id="16" name="Rectangle 9"/>
          <p:cNvSpPr>
            <a:spLocks noChangeArrowheads="1"/>
          </p:cNvSpPr>
          <p:nvPr/>
        </p:nvSpPr>
        <p:spPr bwMode="auto">
          <a:xfrm>
            <a:off x="3613458" y="1712527"/>
            <a:ext cx="5554980" cy="4390549"/>
          </a:xfrm>
          <a:prstGeom prst="rect">
            <a:avLst/>
          </a:prstGeom>
          <a:solidFill>
            <a:srgbClr val="EEF1F4"/>
          </a:solidFill>
          <a:ln w="130175">
            <a:solidFill>
              <a:srgbClr val="EEF1F4"/>
            </a:solidFill>
            <a:miter lim="800000"/>
            <a:headEnd/>
            <a:tailEnd/>
          </a:ln>
        </p:spPr>
        <p:txBody>
          <a:bodyPr/>
          <a:lstStyle/>
          <a:p>
            <a:endParaRPr lang="es-CL"/>
          </a:p>
        </p:txBody>
      </p:sp>
      <p:sp>
        <p:nvSpPr>
          <p:cNvPr id="17" name="Rectangle 10"/>
          <p:cNvSpPr>
            <a:spLocks noChangeArrowheads="1"/>
          </p:cNvSpPr>
          <p:nvPr/>
        </p:nvSpPr>
        <p:spPr bwMode="auto">
          <a:xfrm>
            <a:off x="3613458" y="1712527"/>
            <a:ext cx="5554980" cy="4390549"/>
          </a:xfrm>
          <a:prstGeom prst="rect">
            <a:avLst/>
          </a:prstGeom>
          <a:solidFill>
            <a:srgbClr val="EDEFF3"/>
          </a:solidFill>
          <a:ln w="111125">
            <a:solidFill>
              <a:srgbClr val="EDEFF3"/>
            </a:solidFill>
            <a:miter lim="800000"/>
            <a:headEnd/>
            <a:tailEnd/>
          </a:ln>
        </p:spPr>
        <p:txBody>
          <a:bodyPr/>
          <a:lstStyle/>
          <a:p>
            <a:endParaRPr lang="es-CL"/>
          </a:p>
        </p:txBody>
      </p:sp>
      <p:sp>
        <p:nvSpPr>
          <p:cNvPr id="18" name="Rectangle 11"/>
          <p:cNvSpPr>
            <a:spLocks noChangeArrowheads="1"/>
          </p:cNvSpPr>
          <p:nvPr/>
        </p:nvSpPr>
        <p:spPr bwMode="auto">
          <a:xfrm>
            <a:off x="3613458" y="1712527"/>
            <a:ext cx="5554980" cy="4390549"/>
          </a:xfrm>
          <a:prstGeom prst="rect">
            <a:avLst/>
          </a:prstGeom>
          <a:solidFill>
            <a:srgbClr val="EBEEF2"/>
          </a:solidFill>
          <a:ln w="92075">
            <a:solidFill>
              <a:srgbClr val="EBEEF2"/>
            </a:solidFill>
            <a:miter lim="800000"/>
            <a:headEnd/>
            <a:tailEnd/>
          </a:ln>
        </p:spPr>
        <p:txBody>
          <a:bodyPr/>
          <a:lstStyle/>
          <a:p>
            <a:endParaRPr lang="es-CL"/>
          </a:p>
        </p:txBody>
      </p:sp>
      <p:sp>
        <p:nvSpPr>
          <p:cNvPr id="19" name="Rectangle 12"/>
          <p:cNvSpPr>
            <a:spLocks noChangeArrowheads="1"/>
          </p:cNvSpPr>
          <p:nvPr/>
        </p:nvSpPr>
        <p:spPr bwMode="auto">
          <a:xfrm>
            <a:off x="3613458" y="1712527"/>
            <a:ext cx="5554980" cy="4390549"/>
          </a:xfrm>
          <a:prstGeom prst="rect">
            <a:avLst/>
          </a:prstGeom>
          <a:solidFill>
            <a:srgbClr val="EAECF1"/>
          </a:solidFill>
          <a:ln w="74613">
            <a:solidFill>
              <a:srgbClr val="EAECF1"/>
            </a:solidFill>
            <a:miter lim="800000"/>
            <a:headEnd/>
            <a:tailEnd/>
          </a:ln>
        </p:spPr>
        <p:txBody>
          <a:bodyPr/>
          <a:lstStyle/>
          <a:p>
            <a:endParaRPr lang="es-CL"/>
          </a:p>
        </p:txBody>
      </p:sp>
      <p:sp>
        <p:nvSpPr>
          <p:cNvPr id="20" name="Rectangle 13"/>
          <p:cNvSpPr>
            <a:spLocks noChangeArrowheads="1"/>
          </p:cNvSpPr>
          <p:nvPr/>
        </p:nvSpPr>
        <p:spPr bwMode="auto">
          <a:xfrm>
            <a:off x="3613458" y="1712527"/>
            <a:ext cx="5554980" cy="4390549"/>
          </a:xfrm>
          <a:prstGeom prst="rect">
            <a:avLst/>
          </a:prstGeom>
          <a:solidFill>
            <a:srgbClr val="E9EBF0"/>
          </a:solidFill>
          <a:ln w="55563">
            <a:solidFill>
              <a:srgbClr val="E9EBF0"/>
            </a:solidFill>
            <a:miter lim="800000"/>
            <a:headEnd/>
            <a:tailEnd/>
          </a:ln>
        </p:spPr>
        <p:txBody>
          <a:bodyPr/>
          <a:lstStyle/>
          <a:p>
            <a:endParaRPr lang="es-CL"/>
          </a:p>
        </p:txBody>
      </p:sp>
      <p:sp>
        <p:nvSpPr>
          <p:cNvPr id="21" name="Rectangle 14"/>
          <p:cNvSpPr>
            <a:spLocks noChangeArrowheads="1"/>
          </p:cNvSpPr>
          <p:nvPr/>
        </p:nvSpPr>
        <p:spPr bwMode="auto">
          <a:xfrm>
            <a:off x="3613458" y="1712527"/>
            <a:ext cx="5554980" cy="4390549"/>
          </a:xfrm>
          <a:prstGeom prst="rect">
            <a:avLst/>
          </a:prstGeom>
          <a:solidFill>
            <a:srgbClr val="E7EAEF"/>
          </a:solidFill>
          <a:ln w="36513">
            <a:solidFill>
              <a:srgbClr val="E7EAEF"/>
            </a:solidFill>
            <a:miter lim="800000"/>
            <a:headEnd/>
            <a:tailEnd/>
          </a:ln>
        </p:spPr>
        <p:txBody>
          <a:bodyPr/>
          <a:lstStyle/>
          <a:p>
            <a:endParaRPr lang="es-CL"/>
          </a:p>
        </p:txBody>
      </p:sp>
      <p:sp>
        <p:nvSpPr>
          <p:cNvPr id="22" name="Rectangle 15"/>
          <p:cNvSpPr>
            <a:spLocks noChangeArrowheads="1"/>
          </p:cNvSpPr>
          <p:nvPr/>
        </p:nvSpPr>
        <p:spPr bwMode="auto">
          <a:xfrm>
            <a:off x="3613458" y="1712527"/>
            <a:ext cx="5554980" cy="4390549"/>
          </a:xfrm>
          <a:prstGeom prst="rect">
            <a:avLst/>
          </a:prstGeom>
          <a:solidFill>
            <a:srgbClr val="E6E9EF"/>
          </a:solidFill>
          <a:ln w="19050">
            <a:solidFill>
              <a:srgbClr val="E6E9EF"/>
            </a:solidFill>
            <a:miter lim="800000"/>
            <a:headEnd/>
            <a:tailEnd/>
          </a:ln>
        </p:spPr>
        <p:txBody>
          <a:bodyPr/>
          <a:lstStyle/>
          <a:p>
            <a:endParaRPr lang="es-CL"/>
          </a:p>
        </p:txBody>
      </p:sp>
      <p:sp>
        <p:nvSpPr>
          <p:cNvPr id="23" name="Rectangle 16"/>
          <p:cNvSpPr>
            <a:spLocks noChangeArrowheads="1"/>
          </p:cNvSpPr>
          <p:nvPr/>
        </p:nvSpPr>
        <p:spPr bwMode="auto">
          <a:xfrm>
            <a:off x="3463440" y="1562508"/>
            <a:ext cx="5639276" cy="4473417"/>
          </a:xfrm>
          <a:prstGeom prst="rect">
            <a:avLst/>
          </a:prstGeom>
          <a:solidFill>
            <a:srgbClr val="FFFFFF"/>
          </a:solidFill>
          <a:ln w="9525">
            <a:noFill/>
            <a:miter lim="800000"/>
            <a:headEnd/>
            <a:tailEnd/>
          </a:ln>
        </p:spPr>
        <p:txBody>
          <a:bodyPr/>
          <a:lstStyle/>
          <a:p>
            <a:endParaRPr lang="es-CL"/>
          </a:p>
        </p:txBody>
      </p:sp>
      <p:sp>
        <p:nvSpPr>
          <p:cNvPr id="24" name="Rectangle 17"/>
          <p:cNvSpPr>
            <a:spLocks noChangeArrowheads="1"/>
          </p:cNvSpPr>
          <p:nvPr/>
        </p:nvSpPr>
        <p:spPr bwMode="auto">
          <a:xfrm>
            <a:off x="3463440" y="1562508"/>
            <a:ext cx="5639276" cy="4473417"/>
          </a:xfrm>
          <a:prstGeom prst="rect">
            <a:avLst/>
          </a:prstGeom>
          <a:solidFill>
            <a:srgbClr val="FFFFFF"/>
          </a:solidFill>
          <a:ln w="9525">
            <a:noFill/>
            <a:miter lim="800000"/>
            <a:headEnd/>
            <a:tailEnd/>
          </a:ln>
        </p:spPr>
        <p:txBody>
          <a:bodyPr/>
          <a:lstStyle/>
          <a:p>
            <a:endParaRPr lang="es-CL"/>
          </a:p>
        </p:txBody>
      </p:sp>
      <p:sp>
        <p:nvSpPr>
          <p:cNvPr id="25" name="Line 18"/>
          <p:cNvSpPr>
            <a:spLocks noChangeShapeType="1"/>
          </p:cNvSpPr>
          <p:nvPr/>
        </p:nvSpPr>
        <p:spPr bwMode="auto">
          <a:xfrm>
            <a:off x="3463440" y="5118667"/>
            <a:ext cx="5639276" cy="1428"/>
          </a:xfrm>
          <a:prstGeom prst="line">
            <a:avLst/>
          </a:prstGeom>
          <a:noFill/>
          <a:ln w="19050">
            <a:solidFill>
              <a:srgbClr val="000000"/>
            </a:solidFill>
            <a:round/>
            <a:headEnd/>
            <a:tailEnd/>
          </a:ln>
        </p:spPr>
        <p:txBody>
          <a:bodyPr/>
          <a:lstStyle/>
          <a:p>
            <a:endParaRPr lang="es-CL"/>
          </a:p>
        </p:txBody>
      </p:sp>
      <p:sp>
        <p:nvSpPr>
          <p:cNvPr id="26" name="Freeform 19"/>
          <p:cNvSpPr>
            <a:spLocks/>
          </p:cNvSpPr>
          <p:nvPr/>
        </p:nvSpPr>
        <p:spPr bwMode="auto">
          <a:xfrm>
            <a:off x="3463440" y="1579652"/>
            <a:ext cx="5639276" cy="4456272"/>
          </a:xfrm>
          <a:custGeom>
            <a:avLst/>
            <a:gdLst/>
            <a:ahLst/>
            <a:cxnLst>
              <a:cxn ang="0">
                <a:pos x="3947" y="3119"/>
              </a:cxn>
              <a:cxn ang="0">
                <a:pos x="0" y="3119"/>
              </a:cxn>
              <a:cxn ang="0">
                <a:pos x="0" y="0"/>
              </a:cxn>
            </a:cxnLst>
            <a:rect l="0" t="0" r="r" b="b"/>
            <a:pathLst>
              <a:path w="3947" h="3119">
                <a:moveTo>
                  <a:pt x="3947" y="3119"/>
                </a:moveTo>
                <a:lnTo>
                  <a:pt x="0" y="3119"/>
                </a:lnTo>
                <a:lnTo>
                  <a:pt x="0" y="0"/>
                </a:lnTo>
              </a:path>
            </a:pathLst>
          </a:custGeom>
          <a:noFill/>
          <a:ln w="19050">
            <a:solidFill>
              <a:srgbClr val="000000"/>
            </a:solidFill>
            <a:prstDash val="solid"/>
            <a:round/>
            <a:headEnd/>
            <a:tailEnd/>
          </a:ln>
        </p:spPr>
        <p:txBody>
          <a:bodyPr/>
          <a:lstStyle/>
          <a:p>
            <a:endParaRPr lang="es-CL"/>
          </a:p>
        </p:txBody>
      </p:sp>
      <p:sp>
        <p:nvSpPr>
          <p:cNvPr id="27" name="Line 20"/>
          <p:cNvSpPr>
            <a:spLocks noChangeShapeType="1"/>
          </p:cNvSpPr>
          <p:nvPr/>
        </p:nvSpPr>
        <p:spPr bwMode="auto">
          <a:xfrm flipH="1">
            <a:off x="3463441" y="4184264"/>
            <a:ext cx="134303" cy="1428"/>
          </a:xfrm>
          <a:prstGeom prst="line">
            <a:avLst/>
          </a:prstGeom>
          <a:noFill/>
          <a:ln w="19050">
            <a:solidFill>
              <a:srgbClr val="000000"/>
            </a:solidFill>
            <a:round/>
            <a:headEnd/>
            <a:tailEnd/>
          </a:ln>
        </p:spPr>
        <p:txBody>
          <a:bodyPr/>
          <a:lstStyle/>
          <a:p>
            <a:endParaRPr lang="es-CL"/>
          </a:p>
        </p:txBody>
      </p:sp>
      <p:sp>
        <p:nvSpPr>
          <p:cNvPr id="28" name="Line 21"/>
          <p:cNvSpPr>
            <a:spLocks noChangeShapeType="1"/>
          </p:cNvSpPr>
          <p:nvPr/>
        </p:nvSpPr>
        <p:spPr bwMode="auto">
          <a:xfrm flipH="1">
            <a:off x="3463441" y="3265578"/>
            <a:ext cx="134303" cy="1429"/>
          </a:xfrm>
          <a:prstGeom prst="line">
            <a:avLst/>
          </a:prstGeom>
          <a:noFill/>
          <a:ln w="19050">
            <a:solidFill>
              <a:srgbClr val="000000"/>
            </a:solidFill>
            <a:round/>
            <a:headEnd/>
            <a:tailEnd/>
          </a:ln>
        </p:spPr>
        <p:txBody>
          <a:bodyPr/>
          <a:lstStyle/>
          <a:p>
            <a:endParaRPr lang="es-CL"/>
          </a:p>
        </p:txBody>
      </p:sp>
      <p:sp>
        <p:nvSpPr>
          <p:cNvPr id="29" name="Line 22"/>
          <p:cNvSpPr>
            <a:spLocks noChangeShapeType="1"/>
          </p:cNvSpPr>
          <p:nvPr/>
        </p:nvSpPr>
        <p:spPr bwMode="auto">
          <a:xfrm flipH="1">
            <a:off x="3463441" y="2346891"/>
            <a:ext cx="134303" cy="1428"/>
          </a:xfrm>
          <a:prstGeom prst="line">
            <a:avLst/>
          </a:prstGeom>
          <a:noFill/>
          <a:ln w="19050">
            <a:solidFill>
              <a:srgbClr val="000000"/>
            </a:solidFill>
            <a:round/>
            <a:headEnd/>
            <a:tailEnd/>
          </a:ln>
        </p:spPr>
        <p:txBody>
          <a:bodyPr/>
          <a:lstStyle/>
          <a:p>
            <a:endParaRPr lang="es-CL"/>
          </a:p>
        </p:txBody>
      </p:sp>
      <p:sp>
        <p:nvSpPr>
          <p:cNvPr id="30" name="Line 23"/>
          <p:cNvSpPr>
            <a:spLocks noChangeShapeType="1"/>
          </p:cNvSpPr>
          <p:nvPr/>
        </p:nvSpPr>
        <p:spPr bwMode="auto">
          <a:xfrm>
            <a:off x="3663465" y="5903050"/>
            <a:ext cx="1428" cy="132874"/>
          </a:xfrm>
          <a:prstGeom prst="line">
            <a:avLst/>
          </a:prstGeom>
          <a:noFill/>
          <a:ln w="19050">
            <a:solidFill>
              <a:srgbClr val="000000"/>
            </a:solidFill>
            <a:round/>
            <a:headEnd/>
            <a:tailEnd/>
          </a:ln>
        </p:spPr>
        <p:txBody>
          <a:bodyPr/>
          <a:lstStyle/>
          <a:p>
            <a:endParaRPr lang="es-CL"/>
          </a:p>
        </p:txBody>
      </p:sp>
      <p:sp>
        <p:nvSpPr>
          <p:cNvPr id="31" name="Line 24"/>
          <p:cNvSpPr>
            <a:spLocks noChangeShapeType="1"/>
          </p:cNvSpPr>
          <p:nvPr/>
        </p:nvSpPr>
        <p:spPr bwMode="auto">
          <a:xfrm>
            <a:off x="4414987" y="5903050"/>
            <a:ext cx="1428" cy="132874"/>
          </a:xfrm>
          <a:prstGeom prst="line">
            <a:avLst/>
          </a:prstGeom>
          <a:noFill/>
          <a:ln w="19050">
            <a:solidFill>
              <a:srgbClr val="000000"/>
            </a:solidFill>
            <a:round/>
            <a:headEnd/>
            <a:tailEnd/>
          </a:ln>
        </p:spPr>
        <p:txBody>
          <a:bodyPr/>
          <a:lstStyle/>
          <a:p>
            <a:endParaRPr lang="es-CL"/>
          </a:p>
        </p:txBody>
      </p:sp>
      <p:sp>
        <p:nvSpPr>
          <p:cNvPr id="32" name="Line 25"/>
          <p:cNvSpPr>
            <a:spLocks noChangeShapeType="1"/>
          </p:cNvSpPr>
          <p:nvPr/>
        </p:nvSpPr>
        <p:spPr bwMode="auto">
          <a:xfrm>
            <a:off x="5182227" y="5903050"/>
            <a:ext cx="1429" cy="132874"/>
          </a:xfrm>
          <a:prstGeom prst="line">
            <a:avLst/>
          </a:prstGeom>
          <a:noFill/>
          <a:ln w="19050">
            <a:solidFill>
              <a:srgbClr val="000000"/>
            </a:solidFill>
            <a:round/>
            <a:headEnd/>
            <a:tailEnd/>
          </a:ln>
        </p:spPr>
        <p:txBody>
          <a:bodyPr/>
          <a:lstStyle/>
          <a:p>
            <a:endParaRPr lang="es-CL"/>
          </a:p>
        </p:txBody>
      </p:sp>
      <p:sp>
        <p:nvSpPr>
          <p:cNvPr id="38" name="Line 26"/>
          <p:cNvSpPr>
            <a:spLocks noChangeShapeType="1"/>
          </p:cNvSpPr>
          <p:nvPr/>
        </p:nvSpPr>
        <p:spPr bwMode="auto">
          <a:xfrm>
            <a:off x="3964932" y="5970203"/>
            <a:ext cx="1429" cy="65723"/>
          </a:xfrm>
          <a:prstGeom prst="line">
            <a:avLst/>
          </a:prstGeom>
          <a:noFill/>
          <a:ln w="19050">
            <a:solidFill>
              <a:srgbClr val="000000"/>
            </a:solidFill>
            <a:round/>
            <a:headEnd/>
            <a:tailEnd/>
          </a:ln>
        </p:spPr>
        <p:txBody>
          <a:bodyPr/>
          <a:lstStyle/>
          <a:p>
            <a:endParaRPr lang="es-CL"/>
          </a:p>
        </p:txBody>
      </p:sp>
      <p:sp>
        <p:nvSpPr>
          <p:cNvPr id="39" name="Line 27"/>
          <p:cNvSpPr>
            <a:spLocks noChangeShapeType="1"/>
          </p:cNvSpPr>
          <p:nvPr/>
        </p:nvSpPr>
        <p:spPr bwMode="auto">
          <a:xfrm>
            <a:off x="4114950" y="5970203"/>
            <a:ext cx="1428" cy="65723"/>
          </a:xfrm>
          <a:prstGeom prst="line">
            <a:avLst/>
          </a:prstGeom>
          <a:noFill/>
          <a:ln w="19050">
            <a:solidFill>
              <a:srgbClr val="000000"/>
            </a:solidFill>
            <a:round/>
            <a:headEnd/>
            <a:tailEnd/>
          </a:ln>
        </p:spPr>
        <p:txBody>
          <a:bodyPr/>
          <a:lstStyle/>
          <a:p>
            <a:endParaRPr lang="es-CL"/>
          </a:p>
        </p:txBody>
      </p:sp>
      <p:sp>
        <p:nvSpPr>
          <p:cNvPr id="40" name="Line 28"/>
          <p:cNvSpPr>
            <a:spLocks noChangeShapeType="1"/>
          </p:cNvSpPr>
          <p:nvPr/>
        </p:nvSpPr>
        <p:spPr bwMode="auto">
          <a:xfrm>
            <a:off x="4264969" y="5970203"/>
            <a:ext cx="1429" cy="65723"/>
          </a:xfrm>
          <a:prstGeom prst="line">
            <a:avLst/>
          </a:prstGeom>
          <a:noFill/>
          <a:ln w="19050">
            <a:solidFill>
              <a:srgbClr val="000000"/>
            </a:solidFill>
            <a:round/>
            <a:headEnd/>
            <a:tailEnd/>
          </a:ln>
        </p:spPr>
        <p:txBody>
          <a:bodyPr/>
          <a:lstStyle/>
          <a:p>
            <a:endParaRPr lang="es-CL"/>
          </a:p>
        </p:txBody>
      </p:sp>
      <p:sp>
        <p:nvSpPr>
          <p:cNvPr id="41" name="Line 29"/>
          <p:cNvSpPr>
            <a:spLocks noChangeShapeType="1"/>
          </p:cNvSpPr>
          <p:nvPr/>
        </p:nvSpPr>
        <p:spPr bwMode="auto">
          <a:xfrm>
            <a:off x="3813484" y="5970203"/>
            <a:ext cx="1429" cy="65723"/>
          </a:xfrm>
          <a:prstGeom prst="line">
            <a:avLst/>
          </a:prstGeom>
          <a:noFill/>
          <a:ln w="19050">
            <a:solidFill>
              <a:srgbClr val="000000"/>
            </a:solidFill>
            <a:round/>
            <a:headEnd/>
            <a:tailEnd/>
          </a:ln>
        </p:spPr>
        <p:txBody>
          <a:bodyPr/>
          <a:lstStyle/>
          <a:p>
            <a:endParaRPr lang="es-CL"/>
          </a:p>
        </p:txBody>
      </p:sp>
      <p:sp>
        <p:nvSpPr>
          <p:cNvPr id="42" name="Line 30"/>
          <p:cNvSpPr>
            <a:spLocks noChangeShapeType="1"/>
          </p:cNvSpPr>
          <p:nvPr/>
        </p:nvSpPr>
        <p:spPr bwMode="auto">
          <a:xfrm>
            <a:off x="3463440" y="5853044"/>
            <a:ext cx="84296" cy="1428"/>
          </a:xfrm>
          <a:prstGeom prst="line">
            <a:avLst/>
          </a:prstGeom>
          <a:noFill/>
          <a:ln w="19050">
            <a:solidFill>
              <a:srgbClr val="000000"/>
            </a:solidFill>
            <a:round/>
            <a:headEnd/>
            <a:tailEnd/>
          </a:ln>
        </p:spPr>
        <p:txBody>
          <a:bodyPr/>
          <a:lstStyle/>
          <a:p>
            <a:endParaRPr lang="es-CL"/>
          </a:p>
        </p:txBody>
      </p:sp>
      <p:sp>
        <p:nvSpPr>
          <p:cNvPr id="43" name="Line 31"/>
          <p:cNvSpPr>
            <a:spLocks noChangeShapeType="1"/>
          </p:cNvSpPr>
          <p:nvPr/>
        </p:nvSpPr>
        <p:spPr bwMode="auto">
          <a:xfrm>
            <a:off x="3463440" y="5668736"/>
            <a:ext cx="84296" cy="1429"/>
          </a:xfrm>
          <a:prstGeom prst="line">
            <a:avLst/>
          </a:prstGeom>
          <a:noFill/>
          <a:ln w="19050">
            <a:solidFill>
              <a:srgbClr val="000000"/>
            </a:solidFill>
            <a:round/>
            <a:headEnd/>
            <a:tailEnd/>
          </a:ln>
        </p:spPr>
        <p:txBody>
          <a:bodyPr/>
          <a:lstStyle/>
          <a:p>
            <a:endParaRPr lang="es-CL"/>
          </a:p>
        </p:txBody>
      </p:sp>
      <p:sp>
        <p:nvSpPr>
          <p:cNvPr id="44" name="Line 32"/>
          <p:cNvSpPr>
            <a:spLocks noChangeShapeType="1"/>
          </p:cNvSpPr>
          <p:nvPr/>
        </p:nvSpPr>
        <p:spPr bwMode="auto">
          <a:xfrm>
            <a:off x="3463440" y="5485856"/>
            <a:ext cx="84296" cy="1429"/>
          </a:xfrm>
          <a:prstGeom prst="line">
            <a:avLst/>
          </a:prstGeom>
          <a:noFill/>
          <a:ln w="19050">
            <a:solidFill>
              <a:srgbClr val="000000"/>
            </a:solidFill>
            <a:round/>
            <a:headEnd/>
            <a:tailEnd/>
          </a:ln>
        </p:spPr>
        <p:txBody>
          <a:bodyPr/>
          <a:lstStyle/>
          <a:p>
            <a:endParaRPr lang="es-CL"/>
          </a:p>
        </p:txBody>
      </p:sp>
      <p:sp>
        <p:nvSpPr>
          <p:cNvPr id="45" name="Line 33"/>
          <p:cNvSpPr>
            <a:spLocks noChangeShapeType="1"/>
          </p:cNvSpPr>
          <p:nvPr/>
        </p:nvSpPr>
        <p:spPr bwMode="auto">
          <a:xfrm>
            <a:off x="3463440" y="5301547"/>
            <a:ext cx="84296" cy="1428"/>
          </a:xfrm>
          <a:prstGeom prst="line">
            <a:avLst/>
          </a:prstGeom>
          <a:noFill/>
          <a:ln w="19050">
            <a:solidFill>
              <a:srgbClr val="000000"/>
            </a:solidFill>
            <a:round/>
            <a:headEnd/>
            <a:tailEnd/>
          </a:ln>
        </p:spPr>
        <p:txBody>
          <a:bodyPr/>
          <a:lstStyle/>
          <a:p>
            <a:endParaRPr lang="es-CL"/>
          </a:p>
        </p:txBody>
      </p:sp>
      <p:sp>
        <p:nvSpPr>
          <p:cNvPr id="46" name="Line 34"/>
          <p:cNvSpPr>
            <a:spLocks noChangeShapeType="1"/>
          </p:cNvSpPr>
          <p:nvPr/>
        </p:nvSpPr>
        <p:spPr bwMode="auto">
          <a:xfrm>
            <a:off x="3463440" y="4934358"/>
            <a:ext cx="84296" cy="1429"/>
          </a:xfrm>
          <a:prstGeom prst="line">
            <a:avLst/>
          </a:prstGeom>
          <a:noFill/>
          <a:ln w="19050">
            <a:solidFill>
              <a:srgbClr val="000000"/>
            </a:solidFill>
            <a:round/>
            <a:headEnd/>
            <a:tailEnd/>
          </a:ln>
        </p:spPr>
        <p:txBody>
          <a:bodyPr/>
          <a:lstStyle/>
          <a:p>
            <a:endParaRPr lang="es-CL"/>
          </a:p>
        </p:txBody>
      </p:sp>
      <p:sp>
        <p:nvSpPr>
          <p:cNvPr id="47" name="Line 35"/>
          <p:cNvSpPr>
            <a:spLocks noChangeShapeType="1"/>
          </p:cNvSpPr>
          <p:nvPr/>
        </p:nvSpPr>
        <p:spPr bwMode="auto">
          <a:xfrm>
            <a:off x="3463440" y="4751478"/>
            <a:ext cx="84296" cy="1429"/>
          </a:xfrm>
          <a:prstGeom prst="line">
            <a:avLst/>
          </a:prstGeom>
          <a:noFill/>
          <a:ln w="19050">
            <a:solidFill>
              <a:srgbClr val="000000"/>
            </a:solidFill>
            <a:round/>
            <a:headEnd/>
            <a:tailEnd/>
          </a:ln>
        </p:spPr>
        <p:txBody>
          <a:bodyPr/>
          <a:lstStyle/>
          <a:p>
            <a:endParaRPr lang="es-CL"/>
          </a:p>
        </p:txBody>
      </p:sp>
      <p:sp>
        <p:nvSpPr>
          <p:cNvPr id="48" name="Line 36"/>
          <p:cNvSpPr>
            <a:spLocks noChangeShapeType="1"/>
          </p:cNvSpPr>
          <p:nvPr/>
        </p:nvSpPr>
        <p:spPr bwMode="auto">
          <a:xfrm>
            <a:off x="3463440" y="4551453"/>
            <a:ext cx="84296" cy="1429"/>
          </a:xfrm>
          <a:prstGeom prst="line">
            <a:avLst/>
          </a:prstGeom>
          <a:noFill/>
          <a:ln w="19050">
            <a:solidFill>
              <a:srgbClr val="000000"/>
            </a:solidFill>
            <a:round/>
            <a:headEnd/>
            <a:tailEnd/>
          </a:ln>
        </p:spPr>
        <p:txBody>
          <a:bodyPr/>
          <a:lstStyle/>
          <a:p>
            <a:endParaRPr lang="es-CL"/>
          </a:p>
        </p:txBody>
      </p:sp>
      <p:sp>
        <p:nvSpPr>
          <p:cNvPr id="49" name="Line 37"/>
          <p:cNvSpPr>
            <a:spLocks noChangeShapeType="1"/>
          </p:cNvSpPr>
          <p:nvPr/>
        </p:nvSpPr>
        <p:spPr bwMode="auto">
          <a:xfrm>
            <a:off x="3463440" y="4367144"/>
            <a:ext cx="84296" cy="1428"/>
          </a:xfrm>
          <a:prstGeom prst="line">
            <a:avLst/>
          </a:prstGeom>
          <a:noFill/>
          <a:ln w="19050">
            <a:solidFill>
              <a:srgbClr val="000000"/>
            </a:solidFill>
            <a:round/>
            <a:headEnd/>
            <a:tailEnd/>
          </a:ln>
        </p:spPr>
        <p:txBody>
          <a:bodyPr/>
          <a:lstStyle/>
          <a:p>
            <a:endParaRPr lang="es-CL"/>
          </a:p>
        </p:txBody>
      </p:sp>
      <p:sp>
        <p:nvSpPr>
          <p:cNvPr id="50" name="Line 38"/>
          <p:cNvSpPr>
            <a:spLocks noChangeShapeType="1"/>
          </p:cNvSpPr>
          <p:nvPr/>
        </p:nvSpPr>
        <p:spPr bwMode="auto">
          <a:xfrm>
            <a:off x="3463440" y="3999956"/>
            <a:ext cx="84296" cy="1429"/>
          </a:xfrm>
          <a:prstGeom prst="line">
            <a:avLst/>
          </a:prstGeom>
          <a:noFill/>
          <a:ln w="19050">
            <a:solidFill>
              <a:srgbClr val="000000"/>
            </a:solidFill>
            <a:round/>
            <a:headEnd/>
            <a:tailEnd/>
          </a:ln>
        </p:spPr>
        <p:txBody>
          <a:bodyPr/>
          <a:lstStyle/>
          <a:p>
            <a:endParaRPr lang="es-CL"/>
          </a:p>
        </p:txBody>
      </p:sp>
      <p:sp>
        <p:nvSpPr>
          <p:cNvPr id="51" name="Line 39"/>
          <p:cNvSpPr>
            <a:spLocks noChangeShapeType="1"/>
          </p:cNvSpPr>
          <p:nvPr/>
        </p:nvSpPr>
        <p:spPr bwMode="auto">
          <a:xfrm>
            <a:off x="3463440" y="3817076"/>
            <a:ext cx="84296" cy="1429"/>
          </a:xfrm>
          <a:prstGeom prst="line">
            <a:avLst/>
          </a:prstGeom>
          <a:noFill/>
          <a:ln w="19050">
            <a:solidFill>
              <a:srgbClr val="000000"/>
            </a:solidFill>
            <a:round/>
            <a:headEnd/>
            <a:tailEnd/>
          </a:ln>
        </p:spPr>
        <p:txBody>
          <a:bodyPr/>
          <a:lstStyle/>
          <a:p>
            <a:endParaRPr lang="es-CL"/>
          </a:p>
        </p:txBody>
      </p:sp>
      <p:sp>
        <p:nvSpPr>
          <p:cNvPr id="52" name="Line 40"/>
          <p:cNvSpPr>
            <a:spLocks noChangeShapeType="1"/>
          </p:cNvSpPr>
          <p:nvPr/>
        </p:nvSpPr>
        <p:spPr bwMode="auto">
          <a:xfrm>
            <a:off x="3463440" y="3632766"/>
            <a:ext cx="84296" cy="1428"/>
          </a:xfrm>
          <a:prstGeom prst="line">
            <a:avLst/>
          </a:prstGeom>
          <a:noFill/>
          <a:ln w="19050">
            <a:solidFill>
              <a:srgbClr val="000000"/>
            </a:solidFill>
            <a:round/>
            <a:headEnd/>
            <a:tailEnd/>
          </a:ln>
        </p:spPr>
        <p:txBody>
          <a:bodyPr/>
          <a:lstStyle/>
          <a:p>
            <a:endParaRPr lang="es-CL"/>
          </a:p>
        </p:txBody>
      </p:sp>
      <p:sp>
        <p:nvSpPr>
          <p:cNvPr id="53" name="Line 41"/>
          <p:cNvSpPr>
            <a:spLocks noChangeShapeType="1"/>
          </p:cNvSpPr>
          <p:nvPr/>
        </p:nvSpPr>
        <p:spPr bwMode="auto">
          <a:xfrm>
            <a:off x="3463440" y="3449886"/>
            <a:ext cx="84296" cy="1428"/>
          </a:xfrm>
          <a:prstGeom prst="line">
            <a:avLst/>
          </a:prstGeom>
          <a:noFill/>
          <a:ln w="19050">
            <a:solidFill>
              <a:srgbClr val="000000"/>
            </a:solidFill>
            <a:round/>
            <a:headEnd/>
            <a:tailEnd/>
          </a:ln>
        </p:spPr>
        <p:txBody>
          <a:bodyPr/>
          <a:lstStyle/>
          <a:p>
            <a:endParaRPr lang="es-CL"/>
          </a:p>
        </p:txBody>
      </p:sp>
      <p:sp>
        <p:nvSpPr>
          <p:cNvPr id="54" name="Line 42"/>
          <p:cNvSpPr>
            <a:spLocks noChangeShapeType="1"/>
          </p:cNvSpPr>
          <p:nvPr/>
        </p:nvSpPr>
        <p:spPr bwMode="auto">
          <a:xfrm>
            <a:off x="3463440" y="2531201"/>
            <a:ext cx="84296" cy="1429"/>
          </a:xfrm>
          <a:prstGeom prst="line">
            <a:avLst/>
          </a:prstGeom>
          <a:noFill/>
          <a:ln w="19050">
            <a:solidFill>
              <a:srgbClr val="000000"/>
            </a:solidFill>
            <a:round/>
            <a:headEnd/>
            <a:tailEnd/>
          </a:ln>
        </p:spPr>
        <p:txBody>
          <a:bodyPr/>
          <a:lstStyle/>
          <a:p>
            <a:endParaRPr lang="es-CL"/>
          </a:p>
        </p:txBody>
      </p:sp>
      <p:sp>
        <p:nvSpPr>
          <p:cNvPr id="55" name="Line 43"/>
          <p:cNvSpPr>
            <a:spLocks noChangeShapeType="1"/>
          </p:cNvSpPr>
          <p:nvPr/>
        </p:nvSpPr>
        <p:spPr bwMode="auto">
          <a:xfrm>
            <a:off x="3463440" y="2714081"/>
            <a:ext cx="84296" cy="1429"/>
          </a:xfrm>
          <a:prstGeom prst="line">
            <a:avLst/>
          </a:prstGeom>
          <a:noFill/>
          <a:ln w="19050">
            <a:solidFill>
              <a:srgbClr val="000000"/>
            </a:solidFill>
            <a:round/>
            <a:headEnd/>
            <a:tailEnd/>
          </a:ln>
        </p:spPr>
        <p:txBody>
          <a:bodyPr/>
          <a:lstStyle/>
          <a:p>
            <a:endParaRPr lang="es-CL"/>
          </a:p>
        </p:txBody>
      </p:sp>
      <p:sp>
        <p:nvSpPr>
          <p:cNvPr id="56" name="Line 44"/>
          <p:cNvSpPr>
            <a:spLocks noChangeShapeType="1"/>
          </p:cNvSpPr>
          <p:nvPr/>
        </p:nvSpPr>
        <p:spPr bwMode="auto">
          <a:xfrm>
            <a:off x="3463440" y="2898389"/>
            <a:ext cx="84296" cy="1428"/>
          </a:xfrm>
          <a:prstGeom prst="line">
            <a:avLst/>
          </a:prstGeom>
          <a:noFill/>
          <a:ln w="19050">
            <a:solidFill>
              <a:srgbClr val="000000"/>
            </a:solidFill>
            <a:round/>
            <a:headEnd/>
            <a:tailEnd/>
          </a:ln>
        </p:spPr>
        <p:txBody>
          <a:bodyPr/>
          <a:lstStyle/>
          <a:p>
            <a:endParaRPr lang="es-CL"/>
          </a:p>
        </p:txBody>
      </p:sp>
      <p:sp>
        <p:nvSpPr>
          <p:cNvPr id="57" name="Line 45"/>
          <p:cNvSpPr>
            <a:spLocks noChangeShapeType="1"/>
          </p:cNvSpPr>
          <p:nvPr/>
        </p:nvSpPr>
        <p:spPr bwMode="auto">
          <a:xfrm>
            <a:off x="3463440" y="3081269"/>
            <a:ext cx="84296" cy="1428"/>
          </a:xfrm>
          <a:prstGeom prst="line">
            <a:avLst/>
          </a:prstGeom>
          <a:noFill/>
          <a:ln w="19050">
            <a:solidFill>
              <a:srgbClr val="000000"/>
            </a:solidFill>
            <a:round/>
            <a:headEnd/>
            <a:tailEnd/>
          </a:ln>
        </p:spPr>
        <p:txBody>
          <a:bodyPr/>
          <a:lstStyle/>
          <a:p>
            <a:endParaRPr lang="es-CL"/>
          </a:p>
        </p:txBody>
      </p:sp>
      <p:sp>
        <p:nvSpPr>
          <p:cNvPr id="58" name="Line 46"/>
          <p:cNvSpPr>
            <a:spLocks noChangeShapeType="1"/>
          </p:cNvSpPr>
          <p:nvPr/>
        </p:nvSpPr>
        <p:spPr bwMode="auto">
          <a:xfrm>
            <a:off x="3463440" y="1612514"/>
            <a:ext cx="84296" cy="1428"/>
          </a:xfrm>
          <a:prstGeom prst="line">
            <a:avLst/>
          </a:prstGeom>
          <a:noFill/>
          <a:ln w="19050">
            <a:solidFill>
              <a:srgbClr val="000000"/>
            </a:solidFill>
            <a:round/>
            <a:headEnd/>
            <a:tailEnd/>
          </a:ln>
        </p:spPr>
        <p:txBody>
          <a:bodyPr/>
          <a:lstStyle/>
          <a:p>
            <a:endParaRPr lang="es-CL"/>
          </a:p>
        </p:txBody>
      </p:sp>
      <p:sp>
        <p:nvSpPr>
          <p:cNvPr id="59" name="Line 47"/>
          <p:cNvSpPr>
            <a:spLocks noChangeShapeType="1"/>
          </p:cNvSpPr>
          <p:nvPr/>
        </p:nvSpPr>
        <p:spPr bwMode="auto">
          <a:xfrm>
            <a:off x="3463440" y="1796823"/>
            <a:ext cx="84296" cy="1429"/>
          </a:xfrm>
          <a:prstGeom prst="line">
            <a:avLst/>
          </a:prstGeom>
          <a:noFill/>
          <a:ln w="19050">
            <a:solidFill>
              <a:srgbClr val="000000"/>
            </a:solidFill>
            <a:round/>
            <a:headEnd/>
            <a:tailEnd/>
          </a:ln>
        </p:spPr>
        <p:txBody>
          <a:bodyPr/>
          <a:lstStyle/>
          <a:p>
            <a:endParaRPr lang="es-CL"/>
          </a:p>
        </p:txBody>
      </p:sp>
      <p:sp>
        <p:nvSpPr>
          <p:cNvPr id="60" name="Line 48"/>
          <p:cNvSpPr>
            <a:spLocks noChangeShapeType="1"/>
          </p:cNvSpPr>
          <p:nvPr/>
        </p:nvSpPr>
        <p:spPr bwMode="auto">
          <a:xfrm>
            <a:off x="3463440" y="1979703"/>
            <a:ext cx="84296" cy="1429"/>
          </a:xfrm>
          <a:prstGeom prst="line">
            <a:avLst/>
          </a:prstGeom>
          <a:noFill/>
          <a:ln w="19050">
            <a:solidFill>
              <a:srgbClr val="000000"/>
            </a:solidFill>
            <a:round/>
            <a:headEnd/>
            <a:tailEnd/>
          </a:ln>
        </p:spPr>
        <p:txBody>
          <a:bodyPr/>
          <a:lstStyle/>
          <a:p>
            <a:endParaRPr lang="es-CL"/>
          </a:p>
        </p:txBody>
      </p:sp>
      <p:sp>
        <p:nvSpPr>
          <p:cNvPr id="61" name="Line 49"/>
          <p:cNvSpPr>
            <a:spLocks noChangeShapeType="1"/>
          </p:cNvSpPr>
          <p:nvPr/>
        </p:nvSpPr>
        <p:spPr bwMode="auto">
          <a:xfrm>
            <a:off x="3463440" y="2164011"/>
            <a:ext cx="84296" cy="1428"/>
          </a:xfrm>
          <a:prstGeom prst="line">
            <a:avLst/>
          </a:prstGeom>
          <a:noFill/>
          <a:ln w="19050">
            <a:solidFill>
              <a:srgbClr val="000000"/>
            </a:solidFill>
            <a:round/>
            <a:headEnd/>
            <a:tailEnd/>
          </a:ln>
        </p:spPr>
        <p:txBody>
          <a:bodyPr/>
          <a:lstStyle/>
          <a:p>
            <a:endParaRPr lang="es-CL"/>
          </a:p>
        </p:txBody>
      </p:sp>
      <p:sp>
        <p:nvSpPr>
          <p:cNvPr id="62" name="Line 50"/>
          <p:cNvSpPr>
            <a:spLocks noChangeShapeType="1"/>
          </p:cNvSpPr>
          <p:nvPr/>
        </p:nvSpPr>
        <p:spPr bwMode="auto">
          <a:xfrm>
            <a:off x="4715025" y="5970203"/>
            <a:ext cx="1428" cy="65723"/>
          </a:xfrm>
          <a:prstGeom prst="line">
            <a:avLst/>
          </a:prstGeom>
          <a:noFill/>
          <a:ln w="19050">
            <a:solidFill>
              <a:srgbClr val="000000"/>
            </a:solidFill>
            <a:round/>
            <a:headEnd/>
            <a:tailEnd/>
          </a:ln>
        </p:spPr>
        <p:txBody>
          <a:bodyPr/>
          <a:lstStyle/>
          <a:p>
            <a:endParaRPr lang="es-CL"/>
          </a:p>
        </p:txBody>
      </p:sp>
      <p:sp>
        <p:nvSpPr>
          <p:cNvPr id="63" name="Line 51"/>
          <p:cNvSpPr>
            <a:spLocks noChangeShapeType="1"/>
          </p:cNvSpPr>
          <p:nvPr/>
        </p:nvSpPr>
        <p:spPr bwMode="auto">
          <a:xfrm>
            <a:off x="4865044" y="5970203"/>
            <a:ext cx="1429" cy="65723"/>
          </a:xfrm>
          <a:prstGeom prst="line">
            <a:avLst/>
          </a:prstGeom>
          <a:noFill/>
          <a:ln w="19050">
            <a:solidFill>
              <a:srgbClr val="000000"/>
            </a:solidFill>
            <a:round/>
            <a:headEnd/>
            <a:tailEnd/>
          </a:ln>
        </p:spPr>
        <p:txBody>
          <a:bodyPr/>
          <a:lstStyle/>
          <a:p>
            <a:endParaRPr lang="es-CL"/>
          </a:p>
        </p:txBody>
      </p:sp>
      <p:sp>
        <p:nvSpPr>
          <p:cNvPr id="64" name="Line 52"/>
          <p:cNvSpPr>
            <a:spLocks noChangeShapeType="1"/>
          </p:cNvSpPr>
          <p:nvPr/>
        </p:nvSpPr>
        <p:spPr bwMode="auto">
          <a:xfrm>
            <a:off x="5032207" y="5970203"/>
            <a:ext cx="1428" cy="65723"/>
          </a:xfrm>
          <a:prstGeom prst="line">
            <a:avLst/>
          </a:prstGeom>
          <a:noFill/>
          <a:ln w="19050">
            <a:solidFill>
              <a:srgbClr val="000000"/>
            </a:solidFill>
            <a:round/>
            <a:headEnd/>
            <a:tailEnd/>
          </a:ln>
        </p:spPr>
        <p:txBody>
          <a:bodyPr/>
          <a:lstStyle/>
          <a:p>
            <a:endParaRPr lang="es-CL"/>
          </a:p>
        </p:txBody>
      </p:sp>
      <p:sp>
        <p:nvSpPr>
          <p:cNvPr id="65" name="Line 53"/>
          <p:cNvSpPr>
            <a:spLocks noChangeShapeType="1"/>
          </p:cNvSpPr>
          <p:nvPr/>
        </p:nvSpPr>
        <p:spPr bwMode="auto">
          <a:xfrm>
            <a:off x="4565007" y="5970203"/>
            <a:ext cx="1429" cy="65723"/>
          </a:xfrm>
          <a:prstGeom prst="line">
            <a:avLst/>
          </a:prstGeom>
          <a:noFill/>
          <a:ln w="19050">
            <a:solidFill>
              <a:srgbClr val="000000"/>
            </a:solidFill>
            <a:round/>
            <a:headEnd/>
            <a:tailEnd/>
          </a:ln>
        </p:spPr>
        <p:txBody>
          <a:bodyPr/>
          <a:lstStyle/>
          <a:p>
            <a:endParaRPr lang="es-CL"/>
          </a:p>
        </p:txBody>
      </p:sp>
      <p:sp>
        <p:nvSpPr>
          <p:cNvPr id="66" name="Line 54"/>
          <p:cNvSpPr>
            <a:spLocks noChangeShapeType="1"/>
          </p:cNvSpPr>
          <p:nvPr/>
        </p:nvSpPr>
        <p:spPr bwMode="auto">
          <a:xfrm>
            <a:off x="5932320" y="5903050"/>
            <a:ext cx="1428" cy="132874"/>
          </a:xfrm>
          <a:prstGeom prst="line">
            <a:avLst/>
          </a:prstGeom>
          <a:noFill/>
          <a:ln w="19050">
            <a:solidFill>
              <a:srgbClr val="000000"/>
            </a:solidFill>
            <a:round/>
            <a:headEnd/>
            <a:tailEnd/>
          </a:ln>
        </p:spPr>
        <p:txBody>
          <a:bodyPr/>
          <a:lstStyle/>
          <a:p>
            <a:endParaRPr lang="es-CL"/>
          </a:p>
        </p:txBody>
      </p:sp>
      <p:sp>
        <p:nvSpPr>
          <p:cNvPr id="67" name="Line 55"/>
          <p:cNvSpPr>
            <a:spLocks noChangeShapeType="1"/>
          </p:cNvSpPr>
          <p:nvPr/>
        </p:nvSpPr>
        <p:spPr bwMode="auto">
          <a:xfrm>
            <a:off x="5482264" y="5970203"/>
            <a:ext cx="1429" cy="65723"/>
          </a:xfrm>
          <a:prstGeom prst="line">
            <a:avLst/>
          </a:prstGeom>
          <a:noFill/>
          <a:ln w="19050">
            <a:solidFill>
              <a:srgbClr val="000000"/>
            </a:solidFill>
            <a:round/>
            <a:headEnd/>
            <a:tailEnd/>
          </a:ln>
        </p:spPr>
        <p:txBody>
          <a:bodyPr/>
          <a:lstStyle/>
          <a:p>
            <a:endParaRPr lang="es-CL"/>
          </a:p>
        </p:txBody>
      </p:sp>
      <p:sp>
        <p:nvSpPr>
          <p:cNvPr id="68" name="Line 56"/>
          <p:cNvSpPr>
            <a:spLocks noChangeShapeType="1"/>
          </p:cNvSpPr>
          <p:nvPr/>
        </p:nvSpPr>
        <p:spPr bwMode="auto">
          <a:xfrm>
            <a:off x="5632282" y="5970203"/>
            <a:ext cx="1428" cy="65723"/>
          </a:xfrm>
          <a:prstGeom prst="line">
            <a:avLst/>
          </a:prstGeom>
          <a:noFill/>
          <a:ln w="19050">
            <a:solidFill>
              <a:srgbClr val="000000"/>
            </a:solidFill>
            <a:round/>
            <a:headEnd/>
            <a:tailEnd/>
          </a:ln>
        </p:spPr>
        <p:txBody>
          <a:bodyPr/>
          <a:lstStyle/>
          <a:p>
            <a:endParaRPr lang="es-CL"/>
          </a:p>
        </p:txBody>
      </p:sp>
      <p:sp>
        <p:nvSpPr>
          <p:cNvPr id="69" name="Line 57"/>
          <p:cNvSpPr>
            <a:spLocks noChangeShapeType="1"/>
          </p:cNvSpPr>
          <p:nvPr/>
        </p:nvSpPr>
        <p:spPr bwMode="auto">
          <a:xfrm>
            <a:off x="5782302" y="5970203"/>
            <a:ext cx="1429" cy="65723"/>
          </a:xfrm>
          <a:prstGeom prst="line">
            <a:avLst/>
          </a:prstGeom>
          <a:noFill/>
          <a:ln w="19050">
            <a:solidFill>
              <a:srgbClr val="000000"/>
            </a:solidFill>
            <a:round/>
            <a:headEnd/>
            <a:tailEnd/>
          </a:ln>
        </p:spPr>
        <p:txBody>
          <a:bodyPr/>
          <a:lstStyle/>
          <a:p>
            <a:endParaRPr lang="es-CL"/>
          </a:p>
        </p:txBody>
      </p:sp>
      <p:sp>
        <p:nvSpPr>
          <p:cNvPr id="70" name="Line 58"/>
          <p:cNvSpPr>
            <a:spLocks noChangeShapeType="1"/>
          </p:cNvSpPr>
          <p:nvPr/>
        </p:nvSpPr>
        <p:spPr bwMode="auto">
          <a:xfrm>
            <a:off x="5332245" y="5970203"/>
            <a:ext cx="1428" cy="65723"/>
          </a:xfrm>
          <a:prstGeom prst="line">
            <a:avLst/>
          </a:prstGeom>
          <a:noFill/>
          <a:ln w="19050">
            <a:solidFill>
              <a:srgbClr val="000000"/>
            </a:solidFill>
            <a:round/>
            <a:headEnd/>
            <a:tailEnd/>
          </a:ln>
        </p:spPr>
        <p:txBody>
          <a:bodyPr/>
          <a:lstStyle/>
          <a:p>
            <a:endParaRPr lang="es-CL"/>
          </a:p>
        </p:txBody>
      </p:sp>
      <p:sp>
        <p:nvSpPr>
          <p:cNvPr id="71" name="Line 59"/>
          <p:cNvSpPr>
            <a:spLocks noChangeShapeType="1"/>
          </p:cNvSpPr>
          <p:nvPr/>
        </p:nvSpPr>
        <p:spPr bwMode="auto">
          <a:xfrm>
            <a:off x="6683842" y="5903050"/>
            <a:ext cx="1428" cy="132874"/>
          </a:xfrm>
          <a:prstGeom prst="line">
            <a:avLst/>
          </a:prstGeom>
          <a:noFill/>
          <a:ln w="19050">
            <a:solidFill>
              <a:srgbClr val="000000"/>
            </a:solidFill>
            <a:round/>
            <a:headEnd/>
            <a:tailEnd/>
          </a:ln>
        </p:spPr>
        <p:txBody>
          <a:bodyPr/>
          <a:lstStyle/>
          <a:p>
            <a:endParaRPr lang="es-CL"/>
          </a:p>
        </p:txBody>
      </p:sp>
      <p:sp>
        <p:nvSpPr>
          <p:cNvPr id="72" name="Line 60"/>
          <p:cNvSpPr>
            <a:spLocks noChangeShapeType="1"/>
          </p:cNvSpPr>
          <p:nvPr/>
        </p:nvSpPr>
        <p:spPr bwMode="auto">
          <a:xfrm>
            <a:off x="6232357" y="5970203"/>
            <a:ext cx="1428" cy="65723"/>
          </a:xfrm>
          <a:prstGeom prst="line">
            <a:avLst/>
          </a:prstGeom>
          <a:noFill/>
          <a:ln w="19050">
            <a:solidFill>
              <a:srgbClr val="000000"/>
            </a:solidFill>
            <a:round/>
            <a:headEnd/>
            <a:tailEnd/>
          </a:ln>
        </p:spPr>
        <p:txBody>
          <a:bodyPr/>
          <a:lstStyle/>
          <a:p>
            <a:endParaRPr lang="es-CL"/>
          </a:p>
        </p:txBody>
      </p:sp>
      <p:sp>
        <p:nvSpPr>
          <p:cNvPr id="73" name="Line 61"/>
          <p:cNvSpPr>
            <a:spLocks noChangeShapeType="1"/>
          </p:cNvSpPr>
          <p:nvPr/>
        </p:nvSpPr>
        <p:spPr bwMode="auto">
          <a:xfrm>
            <a:off x="6382377" y="5970203"/>
            <a:ext cx="1429" cy="65723"/>
          </a:xfrm>
          <a:prstGeom prst="line">
            <a:avLst/>
          </a:prstGeom>
          <a:noFill/>
          <a:ln w="19050">
            <a:solidFill>
              <a:srgbClr val="000000"/>
            </a:solidFill>
            <a:round/>
            <a:headEnd/>
            <a:tailEnd/>
          </a:ln>
        </p:spPr>
        <p:txBody>
          <a:bodyPr/>
          <a:lstStyle/>
          <a:p>
            <a:endParaRPr lang="es-CL"/>
          </a:p>
        </p:txBody>
      </p:sp>
      <p:sp>
        <p:nvSpPr>
          <p:cNvPr id="74" name="Line 62"/>
          <p:cNvSpPr>
            <a:spLocks noChangeShapeType="1"/>
          </p:cNvSpPr>
          <p:nvPr/>
        </p:nvSpPr>
        <p:spPr bwMode="auto">
          <a:xfrm>
            <a:off x="6533824" y="5970203"/>
            <a:ext cx="1429" cy="65723"/>
          </a:xfrm>
          <a:prstGeom prst="line">
            <a:avLst/>
          </a:prstGeom>
          <a:noFill/>
          <a:ln w="19050">
            <a:solidFill>
              <a:srgbClr val="000000"/>
            </a:solidFill>
            <a:round/>
            <a:headEnd/>
            <a:tailEnd/>
          </a:ln>
        </p:spPr>
        <p:txBody>
          <a:bodyPr/>
          <a:lstStyle/>
          <a:p>
            <a:endParaRPr lang="es-CL"/>
          </a:p>
        </p:txBody>
      </p:sp>
      <p:sp>
        <p:nvSpPr>
          <p:cNvPr id="75" name="Line 63"/>
          <p:cNvSpPr>
            <a:spLocks noChangeShapeType="1"/>
          </p:cNvSpPr>
          <p:nvPr/>
        </p:nvSpPr>
        <p:spPr bwMode="auto">
          <a:xfrm>
            <a:off x="6082339" y="5970203"/>
            <a:ext cx="1429" cy="65723"/>
          </a:xfrm>
          <a:prstGeom prst="line">
            <a:avLst/>
          </a:prstGeom>
          <a:noFill/>
          <a:ln w="19050">
            <a:solidFill>
              <a:srgbClr val="000000"/>
            </a:solidFill>
            <a:round/>
            <a:headEnd/>
            <a:tailEnd/>
          </a:ln>
        </p:spPr>
        <p:txBody>
          <a:bodyPr/>
          <a:lstStyle/>
          <a:p>
            <a:endParaRPr lang="es-CL"/>
          </a:p>
        </p:txBody>
      </p:sp>
      <p:sp>
        <p:nvSpPr>
          <p:cNvPr id="76" name="Line 64"/>
          <p:cNvSpPr>
            <a:spLocks noChangeShapeType="1"/>
          </p:cNvSpPr>
          <p:nvPr/>
        </p:nvSpPr>
        <p:spPr bwMode="auto">
          <a:xfrm>
            <a:off x="7451082" y="5903050"/>
            <a:ext cx="1429" cy="132874"/>
          </a:xfrm>
          <a:prstGeom prst="line">
            <a:avLst/>
          </a:prstGeom>
          <a:noFill/>
          <a:ln w="19050">
            <a:solidFill>
              <a:srgbClr val="000000"/>
            </a:solidFill>
            <a:round/>
            <a:headEnd/>
            <a:tailEnd/>
          </a:ln>
        </p:spPr>
        <p:txBody>
          <a:bodyPr/>
          <a:lstStyle/>
          <a:p>
            <a:endParaRPr lang="es-CL"/>
          </a:p>
        </p:txBody>
      </p:sp>
      <p:sp>
        <p:nvSpPr>
          <p:cNvPr id="77" name="Line 65"/>
          <p:cNvSpPr>
            <a:spLocks noChangeShapeType="1"/>
          </p:cNvSpPr>
          <p:nvPr/>
        </p:nvSpPr>
        <p:spPr bwMode="auto">
          <a:xfrm>
            <a:off x="6983880" y="5970203"/>
            <a:ext cx="1428" cy="65723"/>
          </a:xfrm>
          <a:prstGeom prst="line">
            <a:avLst/>
          </a:prstGeom>
          <a:noFill/>
          <a:ln w="19050">
            <a:solidFill>
              <a:srgbClr val="000000"/>
            </a:solidFill>
            <a:round/>
            <a:headEnd/>
            <a:tailEnd/>
          </a:ln>
        </p:spPr>
        <p:txBody>
          <a:bodyPr/>
          <a:lstStyle/>
          <a:p>
            <a:endParaRPr lang="es-CL"/>
          </a:p>
        </p:txBody>
      </p:sp>
      <p:sp>
        <p:nvSpPr>
          <p:cNvPr id="78" name="Line 66"/>
          <p:cNvSpPr>
            <a:spLocks noChangeShapeType="1"/>
          </p:cNvSpPr>
          <p:nvPr/>
        </p:nvSpPr>
        <p:spPr bwMode="auto">
          <a:xfrm>
            <a:off x="7151044" y="5970203"/>
            <a:ext cx="1429" cy="65723"/>
          </a:xfrm>
          <a:prstGeom prst="line">
            <a:avLst/>
          </a:prstGeom>
          <a:noFill/>
          <a:ln w="19050">
            <a:solidFill>
              <a:srgbClr val="000000"/>
            </a:solidFill>
            <a:round/>
            <a:headEnd/>
            <a:tailEnd/>
          </a:ln>
        </p:spPr>
        <p:txBody>
          <a:bodyPr/>
          <a:lstStyle/>
          <a:p>
            <a:endParaRPr lang="es-CL"/>
          </a:p>
        </p:txBody>
      </p:sp>
      <p:sp>
        <p:nvSpPr>
          <p:cNvPr id="79" name="Line 67"/>
          <p:cNvSpPr>
            <a:spLocks noChangeShapeType="1"/>
          </p:cNvSpPr>
          <p:nvPr/>
        </p:nvSpPr>
        <p:spPr bwMode="auto">
          <a:xfrm>
            <a:off x="7301062" y="5970203"/>
            <a:ext cx="1428" cy="65723"/>
          </a:xfrm>
          <a:prstGeom prst="line">
            <a:avLst/>
          </a:prstGeom>
          <a:noFill/>
          <a:ln w="19050">
            <a:solidFill>
              <a:srgbClr val="000000"/>
            </a:solidFill>
            <a:round/>
            <a:headEnd/>
            <a:tailEnd/>
          </a:ln>
        </p:spPr>
        <p:txBody>
          <a:bodyPr/>
          <a:lstStyle/>
          <a:p>
            <a:endParaRPr lang="es-CL"/>
          </a:p>
        </p:txBody>
      </p:sp>
      <p:sp>
        <p:nvSpPr>
          <p:cNvPr id="80" name="Line 68"/>
          <p:cNvSpPr>
            <a:spLocks noChangeShapeType="1"/>
          </p:cNvSpPr>
          <p:nvPr/>
        </p:nvSpPr>
        <p:spPr bwMode="auto">
          <a:xfrm>
            <a:off x="6833862" y="5970203"/>
            <a:ext cx="1429" cy="65723"/>
          </a:xfrm>
          <a:prstGeom prst="line">
            <a:avLst/>
          </a:prstGeom>
          <a:noFill/>
          <a:ln w="19050">
            <a:solidFill>
              <a:srgbClr val="000000"/>
            </a:solidFill>
            <a:round/>
            <a:headEnd/>
            <a:tailEnd/>
          </a:ln>
        </p:spPr>
        <p:txBody>
          <a:bodyPr/>
          <a:lstStyle/>
          <a:p>
            <a:endParaRPr lang="es-CL"/>
          </a:p>
        </p:txBody>
      </p:sp>
      <p:sp>
        <p:nvSpPr>
          <p:cNvPr id="81" name="Line 69"/>
          <p:cNvSpPr>
            <a:spLocks noChangeShapeType="1"/>
          </p:cNvSpPr>
          <p:nvPr/>
        </p:nvSpPr>
        <p:spPr bwMode="auto">
          <a:xfrm>
            <a:off x="8201175" y="5903050"/>
            <a:ext cx="1428" cy="132874"/>
          </a:xfrm>
          <a:prstGeom prst="line">
            <a:avLst/>
          </a:prstGeom>
          <a:noFill/>
          <a:ln w="19050">
            <a:solidFill>
              <a:srgbClr val="000000"/>
            </a:solidFill>
            <a:round/>
            <a:headEnd/>
            <a:tailEnd/>
          </a:ln>
        </p:spPr>
        <p:txBody>
          <a:bodyPr/>
          <a:lstStyle/>
          <a:p>
            <a:endParaRPr lang="es-CL"/>
          </a:p>
        </p:txBody>
      </p:sp>
      <p:sp>
        <p:nvSpPr>
          <p:cNvPr id="82" name="Line 70"/>
          <p:cNvSpPr>
            <a:spLocks noChangeShapeType="1"/>
          </p:cNvSpPr>
          <p:nvPr/>
        </p:nvSpPr>
        <p:spPr bwMode="auto">
          <a:xfrm>
            <a:off x="7751119" y="5970203"/>
            <a:ext cx="1429" cy="65723"/>
          </a:xfrm>
          <a:prstGeom prst="line">
            <a:avLst/>
          </a:prstGeom>
          <a:noFill/>
          <a:ln w="19050">
            <a:solidFill>
              <a:srgbClr val="000000"/>
            </a:solidFill>
            <a:round/>
            <a:headEnd/>
            <a:tailEnd/>
          </a:ln>
        </p:spPr>
        <p:txBody>
          <a:bodyPr/>
          <a:lstStyle/>
          <a:p>
            <a:endParaRPr lang="es-CL"/>
          </a:p>
        </p:txBody>
      </p:sp>
      <p:sp>
        <p:nvSpPr>
          <p:cNvPr id="83" name="Line 71"/>
          <p:cNvSpPr>
            <a:spLocks noChangeShapeType="1"/>
          </p:cNvSpPr>
          <p:nvPr/>
        </p:nvSpPr>
        <p:spPr bwMode="auto">
          <a:xfrm>
            <a:off x="7901137" y="5970203"/>
            <a:ext cx="1428" cy="65723"/>
          </a:xfrm>
          <a:prstGeom prst="line">
            <a:avLst/>
          </a:prstGeom>
          <a:noFill/>
          <a:ln w="19050">
            <a:solidFill>
              <a:srgbClr val="000000"/>
            </a:solidFill>
            <a:round/>
            <a:headEnd/>
            <a:tailEnd/>
          </a:ln>
        </p:spPr>
        <p:txBody>
          <a:bodyPr/>
          <a:lstStyle/>
          <a:p>
            <a:endParaRPr lang="es-CL"/>
          </a:p>
        </p:txBody>
      </p:sp>
      <p:sp>
        <p:nvSpPr>
          <p:cNvPr id="84" name="Line 72"/>
          <p:cNvSpPr>
            <a:spLocks noChangeShapeType="1"/>
          </p:cNvSpPr>
          <p:nvPr/>
        </p:nvSpPr>
        <p:spPr bwMode="auto">
          <a:xfrm>
            <a:off x="8051157" y="5970203"/>
            <a:ext cx="1429" cy="65723"/>
          </a:xfrm>
          <a:prstGeom prst="line">
            <a:avLst/>
          </a:prstGeom>
          <a:noFill/>
          <a:ln w="19050">
            <a:solidFill>
              <a:srgbClr val="000000"/>
            </a:solidFill>
            <a:round/>
            <a:headEnd/>
            <a:tailEnd/>
          </a:ln>
        </p:spPr>
        <p:txBody>
          <a:bodyPr/>
          <a:lstStyle/>
          <a:p>
            <a:endParaRPr lang="es-CL"/>
          </a:p>
        </p:txBody>
      </p:sp>
      <p:sp>
        <p:nvSpPr>
          <p:cNvPr id="85" name="Line 73"/>
          <p:cNvSpPr>
            <a:spLocks noChangeShapeType="1"/>
          </p:cNvSpPr>
          <p:nvPr/>
        </p:nvSpPr>
        <p:spPr bwMode="auto">
          <a:xfrm>
            <a:off x="7601100" y="5970203"/>
            <a:ext cx="1428" cy="65723"/>
          </a:xfrm>
          <a:prstGeom prst="line">
            <a:avLst/>
          </a:prstGeom>
          <a:noFill/>
          <a:ln w="19050">
            <a:solidFill>
              <a:srgbClr val="000000"/>
            </a:solidFill>
            <a:round/>
            <a:headEnd/>
            <a:tailEnd/>
          </a:ln>
        </p:spPr>
        <p:txBody>
          <a:bodyPr/>
          <a:lstStyle/>
          <a:p>
            <a:endParaRPr lang="es-CL"/>
          </a:p>
        </p:txBody>
      </p:sp>
      <p:sp>
        <p:nvSpPr>
          <p:cNvPr id="86" name="Line 74"/>
          <p:cNvSpPr>
            <a:spLocks noChangeShapeType="1"/>
          </p:cNvSpPr>
          <p:nvPr/>
        </p:nvSpPr>
        <p:spPr bwMode="auto">
          <a:xfrm>
            <a:off x="8951269" y="5903050"/>
            <a:ext cx="1429" cy="132874"/>
          </a:xfrm>
          <a:prstGeom prst="line">
            <a:avLst/>
          </a:prstGeom>
          <a:noFill/>
          <a:ln w="19050">
            <a:solidFill>
              <a:srgbClr val="000000"/>
            </a:solidFill>
            <a:round/>
            <a:headEnd/>
            <a:tailEnd/>
          </a:ln>
        </p:spPr>
        <p:txBody>
          <a:bodyPr/>
          <a:lstStyle/>
          <a:p>
            <a:endParaRPr lang="es-CL"/>
          </a:p>
        </p:txBody>
      </p:sp>
      <p:sp>
        <p:nvSpPr>
          <p:cNvPr id="87" name="Line 75"/>
          <p:cNvSpPr>
            <a:spLocks noChangeShapeType="1"/>
          </p:cNvSpPr>
          <p:nvPr/>
        </p:nvSpPr>
        <p:spPr bwMode="auto">
          <a:xfrm>
            <a:off x="8501212" y="5970203"/>
            <a:ext cx="1428" cy="65723"/>
          </a:xfrm>
          <a:prstGeom prst="line">
            <a:avLst/>
          </a:prstGeom>
          <a:noFill/>
          <a:ln w="19050">
            <a:solidFill>
              <a:srgbClr val="000000"/>
            </a:solidFill>
            <a:round/>
            <a:headEnd/>
            <a:tailEnd/>
          </a:ln>
        </p:spPr>
        <p:txBody>
          <a:bodyPr/>
          <a:lstStyle/>
          <a:p>
            <a:endParaRPr lang="es-CL"/>
          </a:p>
        </p:txBody>
      </p:sp>
      <p:sp>
        <p:nvSpPr>
          <p:cNvPr id="88" name="Line 76"/>
          <p:cNvSpPr>
            <a:spLocks noChangeShapeType="1"/>
          </p:cNvSpPr>
          <p:nvPr/>
        </p:nvSpPr>
        <p:spPr bwMode="auto">
          <a:xfrm>
            <a:off x="8651232" y="5970203"/>
            <a:ext cx="1429" cy="65723"/>
          </a:xfrm>
          <a:prstGeom prst="line">
            <a:avLst/>
          </a:prstGeom>
          <a:noFill/>
          <a:ln w="19050">
            <a:solidFill>
              <a:srgbClr val="000000"/>
            </a:solidFill>
            <a:round/>
            <a:headEnd/>
            <a:tailEnd/>
          </a:ln>
        </p:spPr>
        <p:txBody>
          <a:bodyPr/>
          <a:lstStyle/>
          <a:p>
            <a:endParaRPr lang="es-CL"/>
          </a:p>
        </p:txBody>
      </p:sp>
      <p:sp>
        <p:nvSpPr>
          <p:cNvPr id="89" name="Line 77"/>
          <p:cNvSpPr>
            <a:spLocks noChangeShapeType="1"/>
          </p:cNvSpPr>
          <p:nvPr/>
        </p:nvSpPr>
        <p:spPr bwMode="auto">
          <a:xfrm>
            <a:off x="8801250" y="5970203"/>
            <a:ext cx="1428" cy="65723"/>
          </a:xfrm>
          <a:prstGeom prst="line">
            <a:avLst/>
          </a:prstGeom>
          <a:noFill/>
          <a:ln w="19050">
            <a:solidFill>
              <a:srgbClr val="000000"/>
            </a:solidFill>
            <a:round/>
            <a:headEnd/>
            <a:tailEnd/>
          </a:ln>
        </p:spPr>
        <p:txBody>
          <a:bodyPr/>
          <a:lstStyle/>
          <a:p>
            <a:endParaRPr lang="es-CL"/>
          </a:p>
        </p:txBody>
      </p:sp>
      <p:sp>
        <p:nvSpPr>
          <p:cNvPr id="90" name="Line 78"/>
          <p:cNvSpPr>
            <a:spLocks noChangeShapeType="1"/>
          </p:cNvSpPr>
          <p:nvPr/>
        </p:nvSpPr>
        <p:spPr bwMode="auto">
          <a:xfrm>
            <a:off x="9102717" y="5970203"/>
            <a:ext cx="1429" cy="65723"/>
          </a:xfrm>
          <a:prstGeom prst="line">
            <a:avLst/>
          </a:prstGeom>
          <a:noFill/>
          <a:ln w="19050">
            <a:solidFill>
              <a:srgbClr val="000000"/>
            </a:solidFill>
            <a:round/>
            <a:headEnd/>
            <a:tailEnd/>
          </a:ln>
        </p:spPr>
        <p:txBody>
          <a:bodyPr/>
          <a:lstStyle/>
          <a:p>
            <a:endParaRPr lang="es-CL"/>
          </a:p>
        </p:txBody>
      </p:sp>
      <p:sp>
        <p:nvSpPr>
          <p:cNvPr id="91" name="Line 79"/>
          <p:cNvSpPr>
            <a:spLocks noChangeShapeType="1"/>
          </p:cNvSpPr>
          <p:nvPr/>
        </p:nvSpPr>
        <p:spPr bwMode="auto">
          <a:xfrm>
            <a:off x="8351194" y="5970203"/>
            <a:ext cx="1429" cy="65723"/>
          </a:xfrm>
          <a:prstGeom prst="line">
            <a:avLst/>
          </a:prstGeom>
          <a:noFill/>
          <a:ln w="19050">
            <a:solidFill>
              <a:srgbClr val="000000"/>
            </a:solidFill>
            <a:round/>
            <a:headEnd/>
            <a:tailEnd/>
          </a:ln>
        </p:spPr>
        <p:txBody>
          <a:bodyPr/>
          <a:lstStyle/>
          <a:p>
            <a:endParaRPr lang="es-CL"/>
          </a:p>
        </p:txBody>
      </p:sp>
      <p:sp>
        <p:nvSpPr>
          <p:cNvPr id="92" name="Rectangle 80"/>
          <p:cNvSpPr>
            <a:spLocks noChangeArrowheads="1"/>
          </p:cNvSpPr>
          <p:nvPr/>
        </p:nvSpPr>
        <p:spPr bwMode="auto">
          <a:xfrm>
            <a:off x="3434866" y="6088788"/>
            <a:ext cx="455253" cy="246221"/>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1965</a:t>
            </a:r>
            <a:endParaRPr lang="en-US"/>
          </a:p>
        </p:txBody>
      </p:sp>
      <p:sp>
        <p:nvSpPr>
          <p:cNvPr id="93" name="Rectangle 81"/>
          <p:cNvSpPr>
            <a:spLocks noChangeArrowheads="1"/>
          </p:cNvSpPr>
          <p:nvPr/>
        </p:nvSpPr>
        <p:spPr bwMode="auto">
          <a:xfrm>
            <a:off x="2070963" y="1556793"/>
            <a:ext cx="1357744" cy="246221"/>
          </a:xfrm>
          <a:prstGeom prst="rect">
            <a:avLst/>
          </a:prstGeom>
          <a:noFill/>
          <a:ln w="9525">
            <a:noFill/>
            <a:miter lim="800000"/>
            <a:headEnd/>
            <a:tailEnd/>
          </a:ln>
        </p:spPr>
        <p:txBody>
          <a:bodyPr wrap="none" lIns="0" tIns="0" rIns="0" bIns="0">
            <a:spAutoFit/>
          </a:bodyPr>
          <a:lstStyle/>
          <a:p>
            <a:r>
              <a:rPr lang="en-US" sz="1600" b="1" dirty="0">
                <a:solidFill>
                  <a:srgbClr val="000000"/>
                </a:solidFill>
                <a:latin typeface="Arial" charset="0"/>
              </a:rPr>
              <a:t>Interest Rates</a:t>
            </a:r>
            <a:endParaRPr lang="en-US" dirty="0"/>
          </a:p>
        </p:txBody>
      </p:sp>
      <p:sp>
        <p:nvSpPr>
          <p:cNvPr id="94" name="Rectangle 82"/>
          <p:cNvSpPr>
            <a:spLocks noChangeArrowheads="1"/>
          </p:cNvSpPr>
          <p:nvPr/>
        </p:nvSpPr>
        <p:spPr bwMode="auto">
          <a:xfrm>
            <a:off x="2567609" y="1778250"/>
            <a:ext cx="805815" cy="250031"/>
          </a:xfrm>
          <a:prstGeom prst="rect">
            <a:avLst/>
          </a:prstGeom>
          <a:noFill/>
          <a:ln w="9525">
            <a:noFill/>
            <a:miter lim="800000"/>
            <a:headEnd/>
            <a:tailEnd/>
          </a:ln>
        </p:spPr>
        <p:txBody>
          <a:bodyPr wrap="none" lIns="0" tIns="0" rIns="0" bIns="0">
            <a:spAutoFit/>
          </a:bodyPr>
          <a:lstStyle/>
          <a:p>
            <a:r>
              <a:rPr lang="en-US" sz="1600" b="1" dirty="0">
                <a:solidFill>
                  <a:srgbClr val="000000"/>
                </a:solidFill>
                <a:latin typeface="Arial" charset="0"/>
              </a:rPr>
              <a:t>(percent</a:t>
            </a:r>
            <a:endParaRPr lang="en-US" dirty="0"/>
          </a:p>
        </p:txBody>
      </p:sp>
      <p:sp>
        <p:nvSpPr>
          <p:cNvPr id="95" name="Rectangle 83"/>
          <p:cNvSpPr>
            <a:spLocks noChangeArrowheads="1"/>
          </p:cNvSpPr>
          <p:nvPr/>
        </p:nvSpPr>
        <p:spPr bwMode="auto">
          <a:xfrm>
            <a:off x="2495601" y="2001135"/>
            <a:ext cx="861537" cy="250031"/>
          </a:xfrm>
          <a:prstGeom prst="rect">
            <a:avLst/>
          </a:prstGeom>
          <a:noFill/>
          <a:ln w="9525">
            <a:noFill/>
            <a:miter lim="800000"/>
            <a:headEnd/>
            <a:tailEnd/>
          </a:ln>
        </p:spPr>
        <p:txBody>
          <a:bodyPr wrap="none" lIns="0" tIns="0" rIns="0" bIns="0">
            <a:spAutoFit/>
          </a:bodyPr>
          <a:lstStyle/>
          <a:p>
            <a:r>
              <a:rPr lang="en-US" sz="1600" b="1" dirty="0">
                <a:solidFill>
                  <a:srgbClr val="000000"/>
                </a:solidFill>
                <a:latin typeface="Arial" charset="0"/>
              </a:rPr>
              <a:t>per year)</a:t>
            </a:r>
            <a:endParaRPr lang="en-US" dirty="0"/>
          </a:p>
        </p:txBody>
      </p:sp>
      <p:sp>
        <p:nvSpPr>
          <p:cNvPr id="96" name="Rectangle 84"/>
          <p:cNvSpPr>
            <a:spLocks noChangeArrowheads="1"/>
          </p:cNvSpPr>
          <p:nvPr/>
        </p:nvSpPr>
        <p:spPr bwMode="auto">
          <a:xfrm>
            <a:off x="3184833" y="2251166"/>
            <a:ext cx="227626" cy="246221"/>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15</a:t>
            </a:r>
            <a:endParaRPr lang="en-US"/>
          </a:p>
        </p:txBody>
      </p:sp>
      <p:grpSp>
        <p:nvGrpSpPr>
          <p:cNvPr id="97" name="Group 85"/>
          <p:cNvGrpSpPr>
            <a:grpSpLocks/>
          </p:cNvGrpSpPr>
          <p:nvPr/>
        </p:nvGrpSpPr>
        <p:grpSpPr bwMode="auto">
          <a:xfrm>
            <a:off x="5249378" y="5573158"/>
            <a:ext cx="2104549" cy="245822"/>
            <a:chOff x="2337" y="3544"/>
            <a:chExt cx="1473" cy="172"/>
          </a:xfrm>
        </p:grpSpPr>
        <p:sp>
          <p:nvSpPr>
            <p:cNvPr id="115" name="Line 86"/>
            <p:cNvSpPr>
              <a:spLocks noChangeShapeType="1"/>
            </p:cNvSpPr>
            <p:nvPr/>
          </p:nvSpPr>
          <p:spPr bwMode="auto">
            <a:xfrm>
              <a:off x="2337" y="3612"/>
              <a:ext cx="350" cy="1"/>
            </a:xfrm>
            <a:prstGeom prst="line">
              <a:avLst/>
            </a:prstGeom>
            <a:noFill/>
            <a:ln w="19050">
              <a:solidFill>
                <a:srgbClr val="000000"/>
              </a:solidFill>
              <a:round/>
              <a:headEnd/>
              <a:tailEnd/>
            </a:ln>
          </p:spPr>
          <p:txBody>
            <a:bodyPr/>
            <a:lstStyle/>
            <a:p>
              <a:endParaRPr lang="es-CL"/>
            </a:p>
          </p:txBody>
        </p:sp>
        <p:sp>
          <p:nvSpPr>
            <p:cNvPr id="116" name="Rectangle 87"/>
            <p:cNvSpPr>
              <a:spLocks noChangeArrowheads="1"/>
            </p:cNvSpPr>
            <p:nvPr/>
          </p:nvSpPr>
          <p:spPr bwMode="auto">
            <a:xfrm>
              <a:off x="2716" y="3544"/>
              <a:ext cx="1094" cy="172"/>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Real interest rate</a:t>
              </a:r>
              <a:endParaRPr lang="en-US"/>
            </a:p>
          </p:txBody>
        </p:sp>
      </p:grpSp>
      <p:sp>
        <p:nvSpPr>
          <p:cNvPr id="98" name="Rectangle 88"/>
          <p:cNvSpPr>
            <a:spLocks noChangeArrowheads="1"/>
          </p:cNvSpPr>
          <p:nvPr/>
        </p:nvSpPr>
        <p:spPr bwMode="auto">
          <a:xfrm>
            <a:off x="3184833" y="3161280"/>
            <a:ext cx="227626" cy="246221"/>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10</a:t>
            </a:r>
            <a:endParaRPr lang="en-US"/>
          </a:p>
        </p:txBody>
      </p:sp>
      <p:sp>
        <p:nvSpPr>
          <p:cNvPr id="99" name="Rectangle 89"/>
          <p:cNvSpPr>
            <a:spLocks noChangeArrowheads="1"/>
          </p:cNvSpPr>
          <p:nvPr/>
        </p:nvSpPr>
        <p:spPr bwMode="auto">
          <a:xfrm>
            <a:off x="3284846" y="4078537"/>
            <a:ext cx="113814" cy="246221"/>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5</a:t>
            </a:r>
            <a:endParaRPr lang="en-US"/>
          </a:p>
        </p:txBody>
      </p:sp>
      <p:sp>
        <p:nvSpPr>
          <p:cNvPr id="100" name="Rectangle 90"/>
          <p:cNvSpPr>
            <a:spLocks noChangeArrowheads="1"/>
          </p:cNvSpPr>
          <p:nvPr/>
        </p:nvSpPr>
        <p:spPr bwMode="auto">
          <a:xfrm>
            <a:off x="3284846" y="5011511"/>
            <a:ext cx="113814" cy="246221"/>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0</a:t>
            </a:r>
            <a:endParaRPr lang="en-US"/>
          </a:p>
        </p:txBody>
      </p:sp>
      <p:sp>
        <p:nvSpPr>
          <p:cNvPr id="101" name="Rectangle 91"/>
          <p:cNvSpPr>
            <a:spLocks noChangeArrowheads="1"/>
          </p:cNvSpPr>
          <p:nvPr/>
        </p:nvSpPr>
        <p:spPr bwMode="auto">
          <a:xfrm>
            <a:off x="3158662" y="5933055"/>
            <a:ext cx="227627" cy="246221"/>
          </a:xfrm>
          <a:prstGeom prst="rect">
            <a:avLst/>
          </a:prstGeom>
          <a:noFill/>
          <a:ln w="9525">
            <a:noFill/>
            <a:miter lim="800000"/>
            <a:headEnd/>
            <a:tailEnd/>
          </a:ln>
        </p:spPr>
        <p:txBody>
          <a:bodyPr wrap="none" lIns="0" tIns="0" rIns="0" bIns="0">
            <a:spAutoFit/>
          </a:bodyPr>
          <a:lstStyle/>
          <a:p>
            <a:pPr algn="r"/>
            <a:r>
              <a:rPr lang="en-US" sz="1600">
                <a:solidFill>
                  <a:srgbClr val="000000"/>
                </a:solidFill>
                <a:latin typeface="Arial" charset="0"/>
              </a:rPr>
              <a:t>–5</a:t>
            </a:r>
            <a:endParaRPr lang="en-US"/>
          </a:p>
        </p:txBody>
      </p:sp>
      <p:sp>
        <p:nvSpPr>
          <p:cNvPr id="102" name="Rectangle 92"/>
          <p:cNvSpPr>
            <a:spLocks noChangeArrowheads="1"/>
          </p:cNvSpPr>
          <p:nvPr/>
        </p:nvSpPr>
        <p:spPr bwMode="auto">
          <a:xfrm>
            <a:off x="4196389" y="6088788"/>
            <a:ext cx="455253" cy="246221"/>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1970</a:t>
            </a:r>
            <a:endParaRPr lang="en-US"/>
          </a:p>
        </p:txBody>
      </p:sp>
      <p:sp>
        <p:nvSpPr>
          <p:cNvPr id="103" name="Rectangle 93"/>
          <p:cNvSpPr>
            <a:spLocks noChangeArrowheads="1"/>
          </p:cNvSpPr>
          <p:nvPr/>
        </p:nvSpPr>
        <p:spPr bwMode="auto">
          <a:xfrm>
            <a:off x="4952198" y="6088788"/>
            <a:ext cx="455253" cy="246221"/>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1975</a:t>
            </a:r>
            <a:endParaRPr lang="en-US"/>
          </a:p>
        </p:txBody>
      </p:sp>
      <p:sp>
        <p:nvSpPr>
          <p:cNvPr id="104" name="Rectangle 94"/>
          <p:cNvSpPr>
            <a:spLocks noChangeArrowheads="1"/>
          </p:cNvSpPr>
          <p:nvPr/>
        </p:nvSpPr>
        <p:spPr bwMode="auto">
          <a:xfrm>
            <a:off x="5713722" y="6088788"/>
            <a:ext cx="455253" cy="246221"/>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1980</a:t>
            </a:r>
            <a:endParaRPr lang="en-US"/>
          </a:p>
        </p:txBody>
      </p:sp>
      <p:sp>
        <p:nvSpPr>
          <p:cNvPr id="105" name="Rectangle 95"/>
          <p:cNvSpPr>
            <a:spLocks noChangeArrowheads="1"/>
          </p:cNvSpPr>
          <p:nvPr/>
        </p:nvSpPr>
        <p:spPr bwMode="auto">
          <a:xfrm>
            <a:off x="6469531" y="6088788"/>
            <a:ext cx="455253" cy="246221"/>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1985</a:t>
            </a:r>
            <a:endParaRPr lang="en-US"/>
          </a:p>
        </p:txBody>
      </p:sp>
      <p:sp>
        <p:nvSpPr>
          <p:cNvPr id="106" name="Rectangle 96"/>
          <p:cNvSpPr>
            <a:spLocks noChangeArrowheads="1"/>
          </p:cNvSpPr>
          <p:nvPr/>
        </p:nvSpPr>
        <p:spPr bwMode="auto">
          <a:xfrm>
            <a:off x="7229626" y="6088788"/>
            <a:ext cx="455253" cy="246221"/>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1990</a:t>
            </a:r>
            <a:endParaRPr lang="en-US"/>
          </a:p>
        </p:txBody>
      </p:sp>
      <p:sp>
        <p:nvSpPr>
          <p:cNvPr id="107" name="Rectangle 97"/>
          <p:cNvSpPr>
            <a:spLocks noChangeArrowheads="1"/>
          </p:cNvSpPr>
          <p:nvPr/>
        </p:nvSpPr>
        <p:spPr bwMode="auto">
          <a:xfrm>
            <a:off x="7985434" y="6088788"/>
            <a:ext cx="455253" cy="246221"/>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1995</a:t>
            </a:r>
            <a:endParaRPr lang="en-US"/>
          </a:p>
        </p:txBody>
      </p:sp>
      <p:sp>
        <p:nvSpPr>
          <p:cNvPr id="108" name="Rectangle 98"/>
          <p:cNvSpPr>
            <a:spLocks noChangeArrowheads="1"/>
          </p:cNvSpPr>
          <p:nvPr/>
        </p:nvSpPr>
        <p:spPr bwMode="auto">
          <a:xfrm>
            <a:off x="8741243" y="6088788"/>
            <a:ext cx="455253" cy="246221"/>
          </a:xfrm>
          <a:prstGeom prst="rect">
            <a:avLst/>
          </a:prstGeom>
          <a:noFill/>
          <a:ln w="9525">
            <a:noFill/>
            <a:miter lim="800000"/>
            <a:headEnd/>
            <a:tailEnd/>
          </a:ln>
        </p:spPr>
        <p:txBody>
          <a:bodyPr wrap="none" lIns="0" tIns="0" rIns="0" bIns="0">
            <a:spAutoFit/>
          </a:bodyPr>
          <a:lstStyle/>
          <a:p>
            <a:r>
              <a:rPr lang="en-US" sz="1600">
                <a:solidFill>
                  <a:srgbClr val="000000"/>
                </a:solidFill>
                <a:latin typeface="Arial" charset="0"/>
              </a:rPr>
              <a:t>2000</a:t>
            </a:r>
            <a:endParaRPr lang="en-US"/>
          </a:p>
        </p:txBody>
      </p:sp>
      <p:pic>
        <p:nvPicPr>
          <p:cNvPr id="110" name="Picture 102"/>
          <p:cNvPicPr>
            <a:picLocks noChangeAspect="1" noChangeArrowheads="1"/>
          </p:cNvPicPr>
          <p:nvPr/>
        </p:nvPicPr>
        <p:blipFill>
          <a:blip r:embed="rId2" cstate="print"/>
          <a:srcRect/>
          <a:stretch>
            <a:fillRect/>
          </a:stretch>
        </p:blipFill>
        <p:spPr bwMode="auto">
          <a:xfrm>
            <a:off x="3636319" y="2479765"/>
            <a:ext cx="5479257" cy="2117408"/>
          </a:xfrm>
          <a:prstGeom prst="rect">
            <a:avLst/>
          </a:prstGeom>
          <a:noFill/>
          <a:ln w="9525">
            <a:noFill/>
            <a:miter lim="800000"/>
            <a:headEnd/>
            <a:tailEnd/>
          </a:ln>
          <a:effectLst/>
        </p:spPr>
      </p:pic>
      <p:grpSp>
        <p:nvGrpSpPr>
          <p:cNvPr id="109" name="Group 99"/>
          <p:cNvGrpSpPr>
            <a:grpSpLocks/>
          </p:cNvGrpSpPr>
          <p:nvPr/>
        </p:nvGrpSpPr>
        <p:grpSpPr bwMode="auto">
          <a:xfrm>
            <a:off x="3653769" y="3149021"/>
            <a:ext cx="2128839" cy="245668"/>
            <a:chOff x="1150" y="1849"/>
            <a:chExt cx="1490" cy="172"/>
          </a:xfrm>
        </p:grpSpPr>
        <p:sp>
          <p:nvSpPr>
            <p:cNvPr id="113" name="Line 100"/>
            <p:cNvSpPr>
              <a:spLocks noChangeShapeType="1"/>
            </p:cNvSpPr>
            <p:nvPr/>
          </p:nvSpPr>
          <p:spPr bwMode="auto">
            <a:xfrm flipH="1">
              <a:off x="2488" y="1930"/>
              <a:ext cx="152" cy="1"/>
            </a:xfrm>
            <a:prstGeom prst="line">
              <a:avLst/>
            </a:prstGeom>
            <a:noFill/>
            <a:ln w="19050">
              <a:solidFill>
                <a:srgbClr val="000000"/>
              </a:solidFill>
              <a:round/>
              <a:headEnd/>
              <a:tailEnd/>
            </a:ln>
          </p:spPr>
          <p:txBody>
            <a:bodyPr/>
            <a:lstStyle/>
            <a:p>
              <a:endParaRPr lang="es-CL"/>
            </a:p>
          </p:txBody>
        </p:sp>
        <p:sp>
          <p:nvSpPr>
            <p:cNvPr id="114" name="Rectangle 101"/>
            <p:cNvSpPr>
              <a:spLocks noChangeArrowheads="1"/>
            </p:cNvSpPr>
            <p:nvPr/>
          </p:nvSpPr>
          <p:spPr bwMode="auto">
            <a:xfrm>
              <a:off x="1150" y="1849"/>
              <a:ext cx="1325" cy="172"/>
            </a:xfrm>
            <a:prstGeom prst="rect">
              <a:avLst/>
            </a:prstGeom>
            <a:noFill/>
            <a:ln w="9525">
              <a:noFill/>
              <a:miter lim="800000"/>
              <a:headEnd/>
              <a:tailEnd/>
            </a:ln>
          </p:spPr>
          <p:txBody>
            <a:bodyPr wrap="none" lIns="0" tIns="0" rIns="0" bIns="0">
              <a:spAutoFit/>
            </a:bodyPr>
            <a:lstStyle/>
            <a:p>
              <a:r>
                <a:rPr lang="en-US" sz="1600" dirty="0">
                  <a:solidFill>
                    <a:srgbClr val="000000"/>
                  </a:solidFill>
                  <a:latin typeface="Arial" charset="0"/>
                </a:rPr>
                <a:t>Nominal interest rate</a:t>
              </a:r>
              <a:endParaRPr lang="en-US" dirty="0"/>
            </a:p>
          </p:txBody>
        </p:sp>
      </p:grpSp>
      <p:pic>
        <p:nvPicPr>
          <p:cNvPr id="111" name="Picture 103"/>
          <p:cNvPicPr>
            <a:picLocks noChangeAspect="1" noChangeArrowheads="1"/>
          </p:cNvPicPr>
          <p:nvPr/>
        </p:nvPicPr>
        <p:blipFill>
          <a:blip r:embed="rId3" cstate="print"/>
          <a:srcRect/>
          <a:stretch>
            <a:fillRect/>
          </a:stretch>
        </p:blipFill>
        <p:spPr bwMode="auto">
          <a:xfrm>
            <a:off x="3660607" y="4111398"/>
            <a:ext cx="5429250" cy="1654493"/>
          </a:xfrm>
          <a:prstGeom prst="rect">
            <a:avLst/>
          </a:prstGeom>
          <a:noFill/>
          <a:ln w="9525">
            <a:noFill/>
            <a:miter lim="800000"/>
            <a:headEnd/>
            <a:tailEnd/>
          </a:ln>
          <a:effectLst/>
        </p:spPr>
      </p:pic>
      <p:sp>
        <p:nvSpPr>
          <p:cNvPr id="112" name="Text Box 104"/>
          <p:cNvSpPr txBox="1">
            <a:spLocks noChangeArrowheads="1"/>
          </p:cNvSpPr>
          <p:nvPr/>
        </p:nvSpPr>
        <p:spPr bwMode="auto">
          <a:xfrm>
            <a:off x="8288329" y="6487409"/>
            <a:ext cx="1762021" cy="215444"/>
          </a:xfrm>
          <a:prstGeom prst="rect">
            <a:avLst/>
          </a:prstGeom>
          <a:noFill/>
          <a:ln w="9525">
            <a:noFill/>
            <a:miter lim="800000"/>
            <a:headEnd/>
            <a:tailEnd/>
          </a:ln>
          <a:effectLst/>
        </p:spPr>
        <p:txBody>
          <a:bodyPr wrap="none">
            <a:spAutoFit/>
          </a:bodyPr>
          <a:lstStyle/>
          <a:p>
            <a:r>
              <a:rPr lang="en-US" altLang="en-US" sz="800" b="1" dirty="0">
                <a:latin typeface="Arial" charset="0"/>
              </a:rPr>
              <a:t>Copyright©2004  South-Western</a:t>
            </a:r>
          </a:p>
        </p:txBody>
      </p:sp>
    </p:spTree>
    <p:extLst>
      <p:ext uri="{BB962C8B-B14F-4D97-AF65-F5344CB8AC3E}">
        <p14:creationId xmlns:p14="http://schemas.microsoft.com/office/powerpoint/2010/main" val="2655171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Freeform: Shape 18">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1 Título"/>
          <p:cNvSpPr>
            <a:spLocks noGrp="1"/>
          </p:cNvSpPr>
          <p:nvPr>
            <p:ph type="title"/>
          </p:nvPr>
        </p:nvSpPr>
        <p:spPr>
          <a:xfrm>
            <a:off x="804671" y="640263"/>
            <a:ext cx="3284331" cy="5254510"/>
          </a:xfrm>
        </p:spPr>
        <p:txBody>
          <a:bodyPr>
            <a:normAutofit/>
          </a:bodyPr>
          <a:lstStyle/>
          <a:p>
            <a:r>
              <a:rPr lang="es-CL" dirty="0"/>
              <a:t>PIB Nominal y PIB Real</a:t>
            </a:r>
          </a:p>
        </p:txBody>
      </p:sp>
      <p:sp>
        <p:nvSpPr>
          <p:cNvPr id="3" name="2 Marcador de contenido"/>
          <p:cNvSpPr>
            <a:spLocks noGrp="1"/>
          </p:cNvSpPr>
          <p:nvPr>
            <p:ph idx="1"/>
          </p:nvPr>
        </p:nvSpPr>
        <p:spPr>
          <a:xfrm>
            <a:off x="5358384" y="640263"/>
            <a:ext cx="6028944" cy="5254510"/>
          </a:xfrm>
        </p:spPr>
        <p:txBody>
          <a:bodyPr anchor="ctr">
            <a:normAutofit/>
          </a:bodyPr>
          <a:lstStyle/>
          <a:p>
            <a:r>
              <a:rPr lang="es-CL" sz="2200">
                <a:solidFill>
                  <a:schemeClr val="bg1"/>
                </a:solidFill>
              </a:rPr>
              <a:t>Dado que el PIB es una forma de medir el ingreso de un país, de cierta forma puede utilizarse como una medida de bienestar, pues a mayor ingreso, mayor será el bienestar (posteriormente discutiremos las desventajas de este supuesto).</a:t>
            </a:r>
          </a:p>
          <a:p>
            <a:r>
              <a:rPr lang="es-CL" sz="2200">
                <a:solidFill>
                  <a:schemeClr val="bg1"/>
                </a:solidFill>
              </a:rPr>
              <a:t>Por lo tanto, ¿si el PIB de un país crece de un año a otro podemos asegurar que mejoró su bienestar?</a:t>
            </a:r>
          </a:p>
        </p:txBody>
      </p:sp>
      <p:sp>
        <p:nvSpPr>
          <p:cNvPr id="10" name="9 Marcador de número de diapositiva"/>
          <p:cNvSpPr>
            <a:spLocks noGrp="1"/>
          </p:cNvSpPr>
          <p:nvPr>
            <p:ph type="sldNum" sz="quarter" idx="12"/>
          </p:nvPr>
        </p:nvSpPr>
        <p:spPr>
          <a:xfrm>
            <a:off x="8644128" y="6356350"/>
            <a:ext cx="2743200" cy="365125"/>
          </a:xfrm>
        </p:spPr>
        <p:txBody>
          <a:bodyPr>
            <a:normAutofit/>
          </a:bodyPr>
          <a:lstStyle/>
          <a:p>
            <a:pPr>
              <a:spcAft>
                <a:spcPts val="600"/>
              </a:spcAft>
            </a:pPr>
            <a:fld id="{E5AF13BF-99AF-4603-AF85-A71E03691828}" type="slidenum">
              <a:rPr lang="es-CL">
                <a:solidFill>
                  <a:schemeClr val="bg1">
                    <a:alpha val="80000"/>
                  </a:schemeClr>
                </a:solidFill>
              </a:rPr>
              <a:pPr>
                <a:spcAft>
                  <a:spcPts val="600"/>
                </a:spcAft>
              </a:pPr>
              <a:t>3</a:t>
            </a:fld>
            <a:endParaRPr lang="es-CL">
              <a:solidFill>
                <a:schemeClr val="bg1">
                  <a:alpha val="80000"/>
                </a:schemeClr>
              </a:solidFill>
            </a:endParaRPr>
          </a:p>
        </p:txBody>
      </p:sp>
    </p:spTree>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Freeform: Shape 18">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1 Título"/>
          <p:cNvSpPr>
            <a:spLocks noGrp="1"/>
          </p:cNvSpPr>
          <p:nvPr>
            <p:ph type="title"/>
          </p:nvPr>
        </p:nvSpPr>
        <p:spPr>
          <a:xfrm>
            <a:off x="804671" y="640263"/>
            <a:ext cx="3284331" cy="5254510"/>
          </a:xfrm>
        </p:spPr>
        <p:txBody>
          <a:bodyPr>
            <a:normAutofit/>
          </a:bodyPr>
          <a:lstStyle/>
          <a:p>
            <a:r>
              <a:rPr lang="es-CL" dirty="0"/>
              <a:t>PIB Nominal y PIB Real</a:t>
            </a:r>
          </a:p>
        </p:txBody>
      </p:sp>
      <p:sp>
        <p:nvSpPr>
          <p:cNvPr id="3" name="2 Marcador de contenido"/>
          <p:cNvSpPr>
            <a:spLocks noGrp="1"/>
          </p:cNvSpPr>
          <p:nvPr>
            <p:ph idx="1"/>
          </p:nvPr>
        </p:nvSpPr>
        <p:spPr>
          <a:xfrm>
            <a:off x="5358384" y="640263"/>
            <a:ext cx="6028944" cy="5254510"/>
          </a:xfrm>
        </p:spPr>
        <p:txBody>
          <a:bodyPr anchor="ctr">
            <a:normAutofit/>
          </a:bodyPr>
          <a:lstStyle/>
          <a:p>
            <a:r>
              <a:rPr lang="es-CL" sz="2200">
                <a:solidFill>
                  <a:schemeClr val="bg1"/>
                </a:solidFill>
              </a:rPr>
              <a:t>Incierto, pues la diferencia entre el valor al PIB, por ejemplo que este año sea menor, si bien puede deberse a que se produjo menos (equivalente a que se obtuvieron menores rentas), también puede deberse a que cambiaron los precios de mercado, entonces, incluso si se produjo más, el PIB podría ser menor.</a:t>
            </a:r>
          </a:p>
        </p:txBody>
      </p:sp>
      <p:sp>
        <p:nvSpPr>
          <p:cNvPr id="10" name="9 Marcador de número de diapositiva"/>
          <p:cNvSpPr>
            <a:spLocks noGrp="1"/>
          </p:cNvSpPr>
          <p:nvPr>
            <p:ph type="sldNum" sz="quarter" idx="12"/>
          </p:nvPr>
        </p:nvSpPr>
        <p:spPr>
          <a:xfrm>
            <a:off x="8644128" y="6356350"/>
            <a:ext cx="2743200" cy="365125"/>
          </a:xfrm>
        </p:spPr>
        <p:txBody>
          <a:bodyPr>
            <a:normAutofit/>
          </a:bodyPr>
          <a:lstStyle/>
          <a:p>
            <a:pPr>
              <a:spcAft>
                <a:spcPts val="600"/>
              </a:spcAft>
            </a:pPr>
            <a:fld id="{E5AF13BF-99AF-4603-AF85-A71E03691828}" type="slidenum">
              <a:rPr lang="es-CL">
                <a:solidFill>
                  <a:schemeClr val="bg1">
                    <a:alpha val="80000"/>
                  </a:schemeClr>
                </a:solidFill>
              </a:rPr>
              <a:pPr>
                <a:spcAft>
                  <a:spcPts val="600"/>
                </a:spcAft>
              </a:pPr>
              <a:t>4</a:t>
            </a:fld>
            <a:endParaRPr lang="es-CL">
              <a:solidFill>
                <a:schemeClr val="bg1">
                  <a:alpha val="80000"/>
                </a:schemeClr>
              </a:solidFill>
            </a:endParaRPr>
          </a:p>
        </p:txBody>
      </p:sp>
    </p:spTree>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Freeform: Shape 18">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1 Título"/>
          <p:cNvSpPr>
            <a:spLocks noGrp="1"/>
          </p:cNvSpPr>
          <p:nvPr>
            <p:ph type="title"/>
          </p:nvPr>
        </p:nvSpPr>
        <p:spPr>
          <a:xfrm>
            <a:off x="804671" y="640263"/>
            <a:ext cx="3284331" cy="5254510"/>
          </a:xfrm>
        </p:spPr>
        <p:txBody>
          <a:bodyPr>
            <a:normAutofit/>
          </a:bodyPr>
          <a:lstStyle/>
          <a:p>
            <a:r>
              <a:rPr lang="es-CL" dirty="0"/>
              <a:t>PIB Nominal y PIB Real</a:t>
            </a:r>
          </a:p>
        </p:txBody>
      </p:sp>
      <p:sp>
        <p:nvSpPr>
          <p:cNvPr id="3" name="2 Marcador de contenido"/>
          <p:cNvSpPr>
            <a:spLocks noGrp="1"/>
          </p:cNvSpPr>
          <p:nvPr>
            <p:ph idx="1"/>
          </p:nvPr>
        </p:nvSpPr>
        <p:spPr>
          <a:xfrm>
            <a:off x="5358384" y="640263"/>
            <a:ext cx="6028944" cy="5254510"/>
          </a:xfrm>
        </p:spPr>
        <p:txBody>
          <a:bodyPr anchor="ctr">
            <a:normAutofit/>
          </a:bodyPr>
          <a:lstStyle/>
          <a:p>
            <a:r>
              <a:rPr lang="es-CL" sz="2200">
                <a:solidFill>
                  <a:schemeClr val="bg1"/>
                </a:solidFill>
              </a:rPr>
              <a:t>Para poder comparar PIB’s de un año con otro (para un mismo país) se hace la distinción entre PIB real y PIB nominal.</a:t>
            </a:r>
          </a:p>
          <a:p>
            <a:pPr lvl="1"/>
            <a:r>
              <a:rPr lang="es-CL" sz="2200" b="1" u="sng">
                <a:solidFill>
                  <a:schemeClr val="bg1"/>
                </a:solidFill>
              </a:rPr>
              <a:t>PIB nominal</a:t>
            </a:r>
            <a:r>
              <a:rPr lang="es-CL" sz="2200" b="1">
                <a:solidFill>
                  <a:schemeClr val="bg1"/>
                </a:solidFill>
              </a:rPr>
              <a:t>: </a:t>
            </a:r>
            <a:r>
              <a:rPr lang="es-CL" sz="2200">
                <a:solidFill>
                  <a:schemeClr val="bg1"/>
                </a:solidFill>
              </a:rPr>
              <a:t>producción de bienes y servicios valorada a los precios vigentes en el  respectivo año.</a:t>
            </a:r>
          </a:p>
          <a:p>
            <a:pPr lvl="1"/>
            <a:r>
              <a:rPr lang="es-CL" sz="2200" b="1" u="sng">
                <a:solidFill>
                  <a:schemeClr val="bg1"/>
                </a:solidFill>
              </a:rPr>
              <a:t>PIB real</a:t>
            </a:r>
            <a:r>
              <a:rPr lang="es-CL" sz="2200" b="1">
                <a:solidFill>
                  <a:schemeClr val="bg1"/>
                </a:solidFill>
              </a:rPr>
              <a:t>: </a:t>
            </a:r>
            <a:r>
              <a:rPr lang="es-CL" sz="2200">
                <a:solidFill>
                  <a:schemeClr val="bg1"/>
                </a:solidFill>
              </a:rPr>
              <a:t>producción de bienes y servicios a precios de un año base (el cual es elegido de forma arbitraria).</a:t>
            </a:r>
          </a:p>
        </p:txBody>
      </p:sp>
      <p:sp>
        <p:nvSpPr>
          <p:cNvPr id="10" name="9 Marcador de número de diapositiva"/>
          <p:cNvSpPr>
            <a:spLocks noGrp="1"/>
          </p:cNvSpPr>
          <p:nvPr>
            <p:ph type="sldNum" sz="quarter" idx="12"/>
          </p:nvPr>
        </p:nvSpPr>
        <p:spPr>
          <a:xfrm>
            <a:off x="8644128" y="6356350"/>
            <a:ext cx="2743200" cy="365125"/>
          </a:xfrm>
        </p:spPr>
        <p:txBody>
          <a:bodyPr>
            <a:normAutofit/>
          </a:bodyPr>
          <a:lstStyle/>
          <a:p>
            <a:pPr>
              <a:spcAft>
                <a:spcPts val="600"/>
              </a:spcAft>
            </a:pPr>
            <a:fld id="{E5AF13BF-99AF-4603-AF85-A71E03691828}" type="slidenum">
              <a:rPr lang="es-CL">
                <a:solidFill>
                  <a:schemeClr val="bg1">
                    <a:alpha val="80000"/>
                  </a:schemeClr>
                </a:solidFill>
              </a:rPr>
              <a:pPr>
                <a:spcAft>
                  <a:spcPts val="600"/>
                </a:spcAft>
              </a:pPr>
              <a:t>5</a:t>
            </a:fld>
            <a:endParaRPr lang="es-CL">
              <a:solidFill>
                <a:schemeClr val="bg1">
                  <a:alpha val="80000"/>
                </a:schemeClr>
              </a:solidFill>
            </a:endParaRPr>
          </a:p>
        </p:txBody>
      </p:sp>
    </p:spTree>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PIB Nominal y PIB Real</a:t>
            </a:r>
          </a:p>
        </p:txBody>
      </p:sp>
      <p:sp>
        <p:nvSpPr>
          <p:cNvPr id="3" name="2 Marcador de contenido"/>
          <p:cNvSpPr>
            <a:spLocks noGrp="1"/>
          </p:cNvSpPr>
          <p:nvPr>
            <p:ph idx="1"/>
          </p:nvPr>
        </p:nvSpPr>
        <p:spPr>
          <a:xfrm>
            <a:off x="2009804" y="1600201"/>
            <a:ext cx="8229600" cy="4525963"/>
          </a:xfrm>
        </p:spPr>
        <p:txBody>
          <a:bodyPr>
            <a:normAutofit/>
          </a:bodyPr>
          <a:lstStyle/>
          <a:p>
            <a:pPr algn="just"/>
            <a:r>
              <a:rPr lang="es-CL" dirty="0"/>
              <a:t>Así para poder comparar el PIB de 2 años (o más) se elige arbitrariamente un año base, por ejemplo el año 1 será el año base.</a:t>
            </a:r>
          </a:p>
          <a:p>
            <a:pPr lvl="1" algn="just"/>
            <a:r>
              <a:rPr lang="es-CL" dirty="0"/>
              <a:t>Por lo tanto para el año base se cumple que:</a:t>
            </a:r>
          </a:p>
          <a:p>
            <a:pPr lvl="1" algn="just"/>
            <a:endParaRPr lang="es-CL" dirty="0"/>
          </a:p>
          <a:p>
            <a:pPr lvl="1" algn="just"/>
            <a:endParaRPr lang="es-CL" dirty="0"/>
          </a:p>
          <a:p>
            <a:pPr lvl="1" algn="just"/>
            <a:endParaRPr lang="es-CL" dirty="0"/>
          </a:p>
          <a:p>
            <a:pPr lvl="1" algn="just"/>
            <a:endParaRPr lang="es-CL" dirty="0"/>
          </a:p>
          <a:p>
            <a:pPr lvl="1" algn="just"/>
            <a:r>
              <a:rPr lang="es-CL" dirty="0"/>
              <a:t>El PIB real del año 2, se calculará como la suma de todos los bienes y servicios valorados a los precios del año base (en este caso, los precios del año 1).</a:t>
            </a:r>
          </a:p>
        </p:txBody>
      </p:sp>
      <p:sp>
        <p:nvSpPr>
          <p:cNvPr id="11" name="10 Marcador de número de diapositiva"/>
          <p:cNvSpPr>
            <a:spLocks noGrp="1"/>
          </p:cNvSpPr>
          <p:nvPr>
            <p:ph type="sldNum" sz="quarter" idx="12"/>
          </p:nvPr>
        </p:nvSpPr>
        <p:spPr/>
        <p:txBody>
          <a:bodyPr/>
          <a:lstStyle/>
          <a:p>
            <a:fld id="{E5AF13BF-99AF-4603-AF85-A71E03691828}" type="slidenum">
              <a:rPr lang="es-CL" smtClean="0"/>
              <a:pPr/>
              <a:t>6</a:t>
            </a:fld>
            <a:endParaRPr lang="es-CL"/>
          </a:p>
        </p:txBody>
      </p:sp>
      <p:graphicFrame>
        <p:nvGraphicFramePr>
          <p:cNvPr id="36866" name="Object 2"/>
          <p:cNvGraphicFramePr>
            <a:graphicFrameLocks noChangeAspect="1"/>
          </p:cNvGraphicFramePr>
          <p:nvPr>
            <p:extLst>
              <p:ext uri="{D42A27DB-BD31-4B8C-83A1-F6EECF244321}">
                <p14:modId xmlns:p14="http://schemas.microsoft.com/office/powerpoint/2010/main" val="3353877425"/>
              </p:ext>
            </p:extLst>
          </p:nvPr>
        </p:nvGraphicFramePr>
        <p:xfrm>
          <a:off x="3625184" y="3429000"/>
          <a:ext cx="5263615" cy="969194"/>
        </p:xfrm>
        <a:graphic>
          <a:graphicData uri="http://schemas.openxmlformats.org/presentationml/2006/ole">
            <mc:AlternateContent xmlns:mc="http://schemas.openxmlformats.org/markup-compatibility/2006">
              <mc:Choice xmlns:v="urn:schemas-microsoft-com:vml" Requires="v">
                <p:oleObj name="Ecuación" r:id="rId3" imgW="1308100" imgH="241300" progId="Equation.3">
                  <p:embed/>
                </p:oleObj>
              </mc:Choice>
              <mc:Fallback>
                <p:oleObj name="Ecuación" r:id="rId3" imgW="1308100" imgH="241300" progId="Equation.3">
                  <p:embed/>
                  <p:pic>
                    <p:nvPicPr>
                      <p:cNvPr id="36866"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25184" y="3429000"/>
                        <a:ext cx="5263615" cy="969194"/>
                      </a:xfrm>
                      <a:prstGeom prst="rect">
                        <a:avLst/>
                      </a:prstGeom>
                      <a:solidFill>
                        <a:schemeClr val="tx1"/>
                      </a:solidFill>
                    </p:spPr>
                  </p:pic>
                </p:oleObj>
              </mc:Fallback>
            </mc:AlternateContent>
          </a:graphicData>
        </a:graphic>
      </p:graphicFrame>
    </p:spTree>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Freeform: Shape 18">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1 Título"/>
          <p:cNvSpPr>
            <a:spLocks noGrp="1"/>
          </p:cNvSpPr>
          <p:nvPr>
            <p:ph type="title"/>
          </p:nvPr>
        </p:nvSpPr>
        <p:spPr>
          <a:xfrm>
            <a:off x="804671" y="640263"/>
            <a:ext cx="3284331" cy="5254510"/>
          </a:xfrm>
        </p:spPr>
        <p:txBody>
          <a:bodyPr>
            <a:normAutofit/>
          </a:bodyPr>
          <a:lstStyle/>
          <a:p>
            <a:r>
              <a:rPr lang="es-CL" dirty="0"/>
              <a:t>PIB Nominal y PIB Real</a:t>
            </a:r>
          </a:p>
        </p:txBody>
      </p:sp>
      <p:sp>
        <p:nvSpPr>
          <p:cNvPr id="3" name="2 Marcador de contenido"/>
          <p:cNvSpPr>
            <a:spLocks noGrp="1"/>
          </p:cNvSpPr>
          <p:nvPr>
            <p:ph idx="1"/>
          </p:nvPr>
        </p:nvSpPr>
        <p:spPr>
          <a:xfrm>
            <a:off x="5358384" y="640263"/>
            <a:ext cx="6028944" cy="5254510"/>
          </a:xfrm>
        </p:spPr>
        <p:txBody>
          <a:bodyPr anchor="ctr">
            <a:normAutofit/>
          </a:bodyPr>
          <a:lstStyle/>
          <a:p>
            <a:r>
              <a:rPr lang="es-CL" sz="2200">
                <a:solidFill>
                  <a:schemeClr val="bg1"/>
                </a:solidFill>
              </a:rPr>
              <a:t>Por ende al comparar los PIB’s reales, como ambos estarán valorados a los mismos precios, solo estamos viendo un cambio en producción, que es efectivamente lo que queremos.</a:t>
            </a:r>
          </a:p>
        </p:txBody>
      </p:sp>
      <p:sp>
        <p:nvSpPr>
          <p:cNvPr id="10" name="9 Marcador de número de diapositiva"/>
          <p:cNvSpPr>
            <a:spLocks noGrp="1"/>
          </p:cNvSpPr>
          <p:nvPr>
            <p:ph type="sldNum" sz="quarter" idx="12"/>
          </p:nvPr>
        </p:nvSpPr>
        <p:spPr>
          <a:xfrm>
            <a:off x="8644128" y="6356350"/>
            <a:ext cx="2743200" cy="365125"/>
          </a:xfrm>
        </p:spPr>
        <p:txBody>
          <a:bodyPr>
            <a:normAutofit/>
          </a:bodyPr>
          <a:lstStyle/>
          <a:p>
            <a:pPr>
              <a:spcAft>
                <a:spcPts val="600"/>
              </a:spcAft>
            </a:pPr>
            <a:fld id="{E5AF13BF-99AF-4603-AF85-A71E03691828}" type="slidenum">
              <a:rPr lang="es-CL">
                <a:solidFill>
                  <a:schemeClr val="bg1">
                    <a:alpha val="80000"/>
                  </a:schemeClr>
                </a:solidFill>
              </a:rPr>
              <a:pPr>
                <a:spcAft>
                  <a:spcPts val="600"/>
                </a:spcAft>
              </a:pPr>
              <a:t>7</a:t>
            </a:fld>
            <a:endParaRPr lang="es-CL">
              <a:solidFill>
                <a:schemeClr val="bg1">
                  <a:alpha val="80000"/>
                </a:schemeClr>
              </a:solidFill>
            </a:endParaRPr>
          </a:p>
        </p:txBody>
      </p:sp>
    </p:spTree>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bg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Freeform: Shape 18">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1 Título"/>
          <p:cNvSpPr>
            <a:spLocks noGrp="1"/>
          </p:cNvSpPr>
          <p:nvPr>
            <p:ph type="title"/>
          </p:nvPr>
        </p:nvSpPr>
        <p:spPr>
          <a:xfrm>
            <a:off x="804671" y="640263"/>
            <a:ext cx="3284331" cy="5254510"/>
          </a:xfrm>
        </p:spPr>
        <p:txBody>
          <a:bodyPr>
            <a:normAutofit/>
          </a:bodyPr>
          <a:lstStyle/>
          <a:p>
            <a:r>
              <a:rPr lang="es-CL" dirty="0"/>
              <a:t>Deflactor del PIB y Precios</a:t>
            </a:r>
          </a:p>
        </p:txBody>
      </p:sp>
      <p:sp>
        <p:nvSpPr>
          <p:cNvPr id="3" name="2 Marcador de contenido"/>
          <p:cNvSpPr>
            <a:spLocks noGrp="1"/>
          </p:cNvSpPr>
          <p:nvPr>
            <p:ph idx="1"/>
          </p:nvPr>
        </p:nvSpPr>
        <p:spPr>
          <a:xfrm>
            <a:off x="5358384" y="640263"/>
            <a:ext cx="6028944" cy="5254510"/>
          </a:xfrm>
        </p:spPr>
        <p:txBody>
          <a:bodyPr anchor="ctr">
            <a:normAutofit/>
          </a:bodyPr>
          <a:lstStyle/>
          <a:p>
            <a:r>
              <a:rPr lang="es-CL" sz="2200">
                <a:solidFill>
                  <a:schemeClr val="bg1"/>
                </a:solidFill>
              </a:rPr>
              <a:t>Dado que la diferencia entre PIB nominal y PIB real esta relacionada con los precios, podemos utilizar estas mediciones para ver como se comportan los precios en este país.</a:t>
            </a:r>
          </a:p>
        </p:txBody>
      </p:sp>
      <p:sp>
        <p:nvSpPr>
          <p:cNvPr id="10" name="9 Marcador de número de diapositiva"/>
          <p:cNvSpPr>
            <a:spLocks noGrp="1"/>
          </p:cNvSpPr>
          <p:nvPr>
            <p:ph type="sldNum" sz="quarter" idx="12"/>
          </p:nvPr>
        </p:nvSpPr>
        <p:spPr>
          <a:xfrm>
            <a:off x="8644128" y="6356350"/>
            <a:ext cx="2743200" cy="365125"/>
          </a:xfrm>
        </p:spPr>
        <p:txBody>
          <a:bodyPr>
            <a:normAutofit/>
          </a:bodyPr>
          <a:lstStyle/>
          <a:p>
            <a:pPr>
              <a:spcAft>
                <a:spcPts val="600"/>
              </a:spcAft>
            </a:pPr>
            <a:fld id="{E5AF13BF-99AF-4603-AF85-A71E03691828}" type="slidenum">
              <a:rPr lang="es-CL">
                <a:solidFill>
                  <a:schemeClr val="bg1">
                    <a:alpha val="80000"/>
                  </a:schemeClr>
                </a:solidFill>
              </a:rPr>
              <a:pPr>
                <a:spcAft>
                  <a:spcPts val="600"/>
                </a:spcAft>
              </a:pPr>
              <a:t>8</a:t>
            </a:fld>
            <a:endParaRPr lang="es-CL">
              <a:solidFill>
                <a:schemeClr val="bg1">
                  <a:alpha val="80000"/>
                </a:schemeClr>
              </a:solidFill>
            </a:endParaRPr>
          </a:p>
        </p:txBody>
      </p:sp>
    </p:spTree>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L" dirty="0"/>
              <a:t>Deflactor del PIB y Precios</a:t>
            </a:r>
          </a:p>
        </p:txBody>
      </p:sp>
      <p:sp>
        <p:nvSpPr>
          <p:cNvPr id="3" name="2 Marcador de contenido"/>
          <p:cNvSpPr>
            <a:spLocks noGrp="1"/>
          </p:cNvSpPr>
          <p:nvPr>
            <p:ph idx="1"/>
          </p:nvPr>
        </p:nvSpPr>
        <p:spPr>
          <a:xfrm>
            <a:off x="2009804" y="1600201"/>
            <a:ext cx="8229600" cy="4525963"/>
          </a:xfrm>
        </p:spPr>
        <p:txBody>
          <a:bodyPr>
            <a:normAutofit/>
          </a:bodyPr>
          <a:lstStyle/>
          <a:p>
            <a:pPr algn="just"/>
            <a:r>
              <a:rPr lang="es-CL" dirty="0"/>
              <a:t>El llamado “deflactor del PIB”, es una medida de precios, es decir, es una medición de los precios agregados de la economía, y se calcula de la siguiente forma:</a:t>
            </a:r>
          </a:p>
        </p:txBody>
      </p:sp>
      <p:sp>
        <p:nvSpPr>
          <p:cNvPr id="11" name="10 Marcador de número de diapositiva"/>
          <p:cNvSpPr>
            <a:spLocks noGrp="1"/>
          </p:cNvSpPr>
          <p:nvPr>
            <p:ph type="sldNum" sz="quarter" idx="12"/>
          </p:nvPr>
        </p:nvSpPr>
        <p:spPr/>
        <p:txBody>
          <a:bodyPr/>
          <a:lstStyle/>
          <a:p>
            <a:fld id="{E5AF13BF-99AF-4603-AF85-A71E03691828}" type="slidenum">
              <a:rPr lang="es-CL" smtClean="0"/>
              <a:pPr/>
              <a:t>9</a:t>
            </a:fld>
            <a:endParaRPr lang="es-CL"/>
          </a:p>
        </p:txBody>
      </p:sp>
      <p:graphicFrame>
        <p:nvGraphicFramePr>
          <p:cNvPr id="36866" name="Object 2"/>
          <p:cNvGraphicFramePr>
            <a:graphicFrameLocks noChangeAspect="1"/>
          </p:cNvGraphicFramePr>
          <p:nvPr>
            <p:extLst>
              <p:ext uri="{D42A27DB-BD31-4B8C-83A1-F6EECF244321}">
                <p14:modId xmlns:p14="http://schemas.microsoft.com/office/powerpoint/2010/main" val="4263285501"/>
              </p:ext>
            </p:extLst>
          </p:nvPr>
        </p:nvGraphicFramePr>
        <p:xfrm>
          <a:off x="3555744" y="3610896"/>
          <a:ext cx="5412716" cy="1325563"/>
        </p:xfrm>
        <a:graphic>
          <a:graphicData uri="http://schemas.openxmlformats.org/presentationml/2006/ole">
            <mc:AlternateContent xmlns:mc="http://schemas.openxmlformats.org/markup-compatibility/2006">
              <mc:Choice xmlns:v="urn:schemas-microsoft-com:vml" Requires="v">
                <p:oleObj name="Ecuación" r:id="rId3" imgW="2019300" imgH="495300" progId="Equation.3">
                  <p:embed/>
                </p:oleObj>
              </mc:Choice>
              <mc:Fallback>
                <p:oleObj name="Ecuación" r:id="rId3" imgW="2019300" imgH="495300" progId="Equation.3">
                  <p:embed/>
                  <p:pic>
                    <p:nvPicPr>
                      <p:cNvPr id="36866"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55744" y="3610896"/>
                        <a:ext cx="5412716" cy="1325563"/>
                      </a:xfrm>
                      <a:prstGeom prst="rect">
                        <a:avLst/>
                      </a:prstGeom>
                      <a:solidFill>
                        <a:schemeClr val="tx1"/>
                      </a:solidFill>
                    </p:spPr>
                  </p:pic>
                </p:oleObj>
              </mc:Fallback>
            </mc:AlternateContent>
          </a:graphicData>
        </a:graphic>
      </p:graphicFrame>
    </p:spTree>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2</TotalTime>
  <Words>1339</Words>
  <Application>Microsoft Office PowerPoint</Application>
  <PresentationFormat>Panorámica</PresentationFormat>
  <Paragraphs>125</Paragraphs>
  <Slides>22</Slides>
  <Notes>0</Notes>
  <HiddenSlides>0</HiddenSlides>
  <MMClips>0</MMClips>
  <ScaleCrop>false</ScaleCrop>
  <HeadingPairs>
    <vt:vector size="8" baseType="variant">
      <vt:variant>
        <vt:lpstr>Fuentes usadas</vt:lpstr>
      </vt:variant>
      <vt:variant>
        <vt:i4>3</vt:i4>
      </vt:variant>
      <vt:variant>
        <vt:lpstr>Tema</vt:lpstr>
      </vt:variant>
      <vt:variant>
        <vt:i4>1</vt:i4>
      </vt:variant>
      <vt:variant>
        <vt:lpstr>Servidores OLE incrustados</vt:lpstr>
      </vt:variant>
      <vt:variant>
        <vt:i4>1</vt:i4>
      </vt:variant>
      <vt:variant>
        <vt:lpstr>Títulos de diapositiva</vt:lpstr>
      </vt:variant>
      <vt:variant>
        <vt:i4>22</vt:i4>
      </vt:variant>
    </vt:vector>
  </HeadingPairs>
  <TitlesOfParts>
    <vt:vector size="27" baseType="lpstr">
      <vt:lpstr>Arial</vt:lpstr>
      <vt:lpstr>Calibri</vt:lpstr>
      <vt:lpstr>Calibri Light</vt:lpstr>
      <vt:lpstr>Tema de Office</vt:lpstr>
      <vt:lpstr>Ecuación</vt:lpstr>
      <vt:lpstr>ECONOMÍA Clase 15: Agregados Macroeconómicos – Parte 2</vt:lpstr>
      <vt:lpstr>Agenda</vt:lpstr>
      <vt:lpstr>PIB Nominal y PIB Real</vt:lpstr>
      <vt:lpstr>PIB Nominal y PIB Real</vt:lpstr>
      <vt:lpstr>PIB Nominal y PIB Real</vt:lpstr>
      <vt:lpstr>PIB Nominal y PIB Real</vt:lpstr>
      <vt:lpstr>PIB Nominal y PIB Real</vt:lpstr>
      <vt:lpstr>Deflactor del PIB y Precios</vt:lpstr>
      <vt:lpstr>Deflactor del PIB y Precios</vt:lpstr>
      <vt:lpstr>Deflactor del PIB y Precios</vt:lpstr>
      <vt:lpstr>Medición del Costo de la Vida</vt:lpstr>
      <vt:lpstr>Medición del Costo de la Vida</vt:lpstr>
      <vt:lpstr>Medición del Costo de la Vida</vt:lpstr>
      <vt:lpstr>Medición del Costo de la Vida</vt:lpstr>
      <vt:lpstr>Medición del Costo de la Vida</vt:lpstr>
      <vt:lpstr>Medición del Costo de la Vida</vt:lpstr>
      <vt:lpstr>Medición del Costo de la Vida</vt:lpstr>
      <vt:lpstr>Medición del Costo de la Vida</vt:lpstr>
      <vt:lpstr>Medición del Costo de la Vida</vt:lpstr>
      <vt:lpstr>Medición del Costo de la Vida</vt:lpstr>
      <vt:lpstr>Medición del Costo de la Vida</vt:lpstr>
      <vt:lpstr>Medición del Costo de la Vida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ECONOMÍA Clase 15: Agregados Macroeconómicos – Parte 2</dc:title>
  <dc:creator>Christian Belmar Belmar Castro</dc:creator>
  <cp:lastModifiedBy>Matias Eduardo Philipp Fontecilla</cp:lastModifiedBy>
  <cp:revision>2</cp:revision>
  <dcterms:created xsi:type="dcterms:W3CDTF">2020-11-25T20:30:17Z</dcterms:created>
  <dcterms:modified xsi:type="dcterms:W3CDTF">2021-08-02T11:04:49Z</dcterms:modified>
</cp:coreProperties>
</file>