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824" r:id="rId2"/>
    <p:sldId id="544" r:id="rId3"/>
    <p:sldId id="545" r:id="rId4"/>
    <p:sldId id="548" r:id="rId5"/>
    <p:sldId id="549" r:id="rId6"/>
    <p:sldId id="550" r:id="rId7"/>
    <p:sldId id="551" r:id="rId8"/>
    <p:sldId id="553" r:id="rId9"/>
    <p:sldId id="554" r:id="rId10"/>
    <p:sldId id="555" r:id="rId11"/>
    <p:sldId id="558" r:id="rId12"/>
    <p:sldId id="559" r:id="rId13"/>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E39"/>
    <a:srgbClr val="007434"/>
    <a:srgbClr val="0033CC"/>
    <a:srgbClr val="002392"/>
    <a:srgbClr val="EE0000"/>
    <a:srgbClr val="DE0000"/>
    <a:srgbClr val="D20000"/>
    <a:srgbClr val="C40000"/>
    <a:srgbClr val="00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49" autoAdjust="0"/>
    <p:restoredTop sz="94660"/>
  </p:normalViewPr>
  <p:slideViewPr>
    <p:cSldViewPr>
      <p:cViewPr varScale="1">
        <p:scale>
          <a:sx n="62" d="100"/>
          <a:sy n="62" d="100"/>
        </p:scale>
        <p:origin x="1416" y="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66A7AD-A03D-4316-8D35-918F3AF1E310}" type="datetimeFigureOut">
              <a:rPr lang="es-CL" smtClean="0"/>
              <a:pPr/>
              <a:t>11-10-2021</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732BEE-C03F-4654-B050-88160DEC5FE4}" type="slidenum">
              <a:rPr lang="es-CL" smtClean="0"/>
              <a:pPr/>
              <a:t>‹Nº›</a:t>
            </a:fld>
            <a:endParaRPr lang="es-CL"/>
          </a:p>
        </p:txBody>
      </p:sp>
    </p:spTree>
    <p:extLst>
      <p:ext uri="{BB962C8B-B14F-4D97-AF65-F5344CB8AC3E}">
        <p14:creationId xmlns:p14="http://schemas.microsoft.com/office/powerpoint/2010/main" val="21029924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CL"/>
          </a:p>
        </p:txBody>
      </p:sp>
      <p:sp>
        <p:nvSpPr>
          <p:cNvPr id="4" name="3 Marcador de fecha"/>
          <p:cNvSpPr>
            <a:spLocks noGrp="1"/>
          </p:cNvSpPr>
          <p:nvPr>
            <p:ph type="dt" sz="half" idx="10"/>
          </p:nvPr>
        </p:nvSpPr>
        <p:spPr/>
        <p:txBody>
          <a:bodyPr/>
          <a:lstStyle/>
          <a:p>
            <a:fld id="{27621FAC-9B4F-4F6B-8FEA-5A38ACE8DD7E}" type="datetime1">
              <a:rPr lang="es-CL" smtClean="0"/>
              <a:pPr/>
              <a:t>11-10-2021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00B77966-B88A-44F2-8E27-062A03FB6478}" type="datetime1">
              <a:rPr lang="es-CL" smtClean="0"/>
              <a:pPr/>
              <a:t>11-10-2021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A495F991-AF0B-4C6F-A9E4-4E03C6F53D40}" type="datetime1">
              <a:rPr lang="es-CL" smtClean="0"/>
              <a:pPr/>
              <a:t>11-10-2021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a:t>Haga clic para modificar el estilo de título del patrón</a:t>
            </a:r>
            <a:endParaRPr lang="es-CL"/>
          </a:p>
        </p:txBody>
      </p:sp>
      <p:sp>
        <p:nvSpPr>
          <p:cNvPr id="3" name="2 Marcador de texto"/>
          <p:cNvSpPr>
            <a:spLocks noGrp="1"/>
          </p:cNvSpPr>
          <p:nvPr>
            <p:ph type="body" sz="half" idx="1"/>
          </p:nvPr>
        </p:nvSpPr>
        <p:spPr>
          <a:xfrm>
            <a:off x="457200" y="1600200"/>
            <a:ext cx="4038600" cy="452596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contenido"/>
          <p:cNvSpPr>
            <a:spLocks noGrp="1"/>
          </p:cNvSpPr>
          <p:nvPr>
            <p:ph sz="half" idx="2"/>
          </p:nvPr>
        </p:nvSpPr>
        <p:spPr>
          <a:xfrm>
            <a:off x="4648200" y="1600200"/>
            <a:ext cx="4038600" cy="452596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3 Marcador de fecha"/>
          <p:cNvSpPr>
            <a:spLocks noGrp="1"/>
          </p:cNvSpPr>
          <p:nvPr>
            <p:ph type="dt" sz="half" idx="10"/>
          </p:nvPr>
        </p:nvSpPr>
        <p:spPr/>
        <p:txBody>
          <a:bodyPr/>
          <a:lstStyle>
            <a:lvl1pPr>
              <a:defRPr/>
            </a:lvl1pPr>
          </a:lstStyle>
          <a:p>
            <a:pPr>
              <a:defRPr/>
            </a:pPr>
            <a:fld id="{ABC8C374-2FD1-4283-8DFF-048988B7FE55}" type="datetime1">
              <a:rPr lang="es-CL"/>
              <a:pPr>
                <a:defRPr/>
              </a:pPr>
              <a:t>11-10-2021</a:t>
            </a:fld>
            <a:endParaRPr lang="es-CL"/>
          </a:p>
        </p:txBody>
      </p:sp>
      <p:sp>
        <p:nvSpPr>
          <p:cNvPr id="6" name="4 Marcador de pie de página"/>
          <p:cNvSpPr>
            <a:spLocks noGrp="1"/>
          </p:cNvSpPr>
          <p:nvPr>
            <p:ph type="ftr" sz="quarter" idx="11"/>
          </p:nvPr>
        </p:nvSpPr>
        <p:spPr/>
        <p:txBody>
          <a:bodyPr/>
          <a:lstStyle>
            <a:lvl1pPr>
              <a:defRPr/>
            </a:lvl1pPr>
          </a:lstStyle>
          <a:p>
            <a:pPr>
              <a:defRPr/>
            </a:pPr>
            <a:endParaRPr lang="es-CL"/>
          </a:p>
        </p:txBody>
      </p:sp>
      <p:sp>
        <p:nvSpPr>
          <p:cNvPr id="7" name="5 Marcador de número de diapositiva"/>
          <p:cNvSpPr>
            <a:spLocks noGrp="1"/>
          </p:cNvSpPr>
          <p:nvPr>
            <p:ph type="sldNum" sz="quarter" idx="12"/>
          </p:nvPr>
        </p:nvSpPr>
        <p:spPr/>
        <p:txBody>
          <a:bodyPr/>
          <a:lstStyle>
            <a:lvl1pPr>
              <a:defRPr/>
            </a:lvl1pPr>
          </a:lstStyle>
          <a:p>
            <a:pPr>
              <a:defRPr/>
            </a:pPr>
            <a:fld id="{9587D07C-91FA-4A51-ABD2-0FA92A5D065B}" type="slidenum">
              <a:rPr lang="es-CL"/>
              <a:pPr>
                <a:defRPr/>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B606309E-B73B-4695-8529-5988297D9DD9}" type="datetime1">
              <a:rPr lang="es-CL" smtClean="0"/>
              <a:pPr/>
              <a:t>11-10-2021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F98F0DB3-FC76-4234-80F3-3E6EB34A89B9}" type="datetime1">
              <a:rPr lang="es-CL" smtClean="0"/>
              <a:pPr/>
              <a:t>11-10-2021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4 Marcador de fecha"/>
          <p:cNvSpPr>
            <a:spLocks noGrp="1"/>
          </p:cNvSpPr>
          <p:nvPr>
            <p:ph type="dt" sz="half" idx="10"/>
          </p:nvPr>
        </p:nvSpPr>
        <p:spPr/>
        <p:txBody>
          <a:bodyPr/>
          <a:lstStyle/>
          <a:p>
            <a:fld id="{4E2BA981-BEE4-4389-9329-389BD784C201}" type="datetime1">
              <a:rPr lang="es-CL" smtClean="0"/>
              <a:pPr/>
              <a:t>11-10-2021</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7" name="6 Marcador de fecha"/>
          <p:cNvSpPr>
            <a:spLocks noGrp="1"/>
          </p:cNvSpPr>
          <p:nvPr>
            <p:ph type="dt" sz="half" idx="10"/>
          </p:nvPr>
        </p:nvSpPr>
        <p:spPr/>
        <p:txBody>
          <a:bodyPr/>
          <a:lstStyle/>
          <a:p>
            <a:fld id="{9A7544DC-04CA-406A-9903-30D8B28B4402}" type="datetime1">
              <a:rPr lang="es-CL" smtClean="0"/>
              <a:pPr/>
              <a:t>11-10-2021</a:t>
            </a:fld>
            <a:endParaRPr lang="es-CL"/>
          </a:p>
        </p:txBody>
      </p:sp>
      <p:sp>
        <p:nvSpPr>
          <p:cNvPr id="8" name="7 Marcador de pie de página"/>
          <p:cNvSpPr>
            <a:spLocks noGrp="1"/>
          </p:cNvSpPr>
          <p:nvPr>
            <p:ph type="ftr" sz="quarter" idx="11"/>
          </p:nvPr>
        </p:nvSpPr>
        <p:spPr/>
        <p:txBody>
          <a:bodyPr/>
          <a:lstStyle/>
          <a:p>
            <a:endParaRPr lang="es-CL"/>
          </a:p>
        </p:txBody>
      </p:sp>
      <p:sp>
        <p:nvSpPr>
          <p:cNvPr id="9" name="8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fecha"/>
          <p:cNvSpPr>
            <a:spLocks noGrp="1"/>
          </p:cNvSpPr>
          <p:nvPr>
            <p:ph type="dt" sz="half" idx="10"/>
          </p:nvPr>
        </p:nvSpPr>
        <p:spPr/>
        <p:txBody>
          <a:bodyPr/>
          <a:lstStyle/>
          <a:p>
            <a:fld id="{1A567A21-5285-4F86-98BF-63FECE264099}" type="datetime1">
              <a:rPr lang="es-CL" smtClean="0"/>
              <a:pPr/>
              <a:t>11-10-2021</a:t>
            </a:fld>
            <a:endParaRPr lang="es-CL"/>
          </a:p>
        </p:txBody>
      </p:sp>
      <p:sp>
        <p:nvSpPr>
          <p:cNvPr id="4" name="3 Marcador de pie de página"/>
          <p:cNvSpPr>
            <a:spLocks noGrp="1"/>
          </p:cNvSpPr>
          <p:nvPr>
            <p:ph type="ftr" sz="quarter" idx="11"/>
          </p:nvPr>
        </p:nvSpPr>
        <p:spPr/>
        <p:txBody>
          <a:bodyPr/>
          <a:lstStyle/>
          <a:p>
            <a:endParaRPr lang="es-CL"/>
          </a:p>
        </p:txBody>
      </p:sp>
      <p:sp>
        <p:nvSpPr>
          <p:cNvPr id="5" name="4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FB38C71-DE2D-45CB-B6ED-E35EDC58E59F}" type="datetime1">
              <a:rPr lang="es-CL" smtClean="0"/>
              <a:pPr/>
              <a:t>11-10-2021</a:t>
            </a:fld>
            <a:endParaRPr lang="es-CL"/>
          </a:p>
        </p:txBody>
      </p:sp>
      <p:sp>
        <p:nvSpPr>
          <p:cNvPr id="3" name="2 Marcador de pie de página"/>
          <p:cNvSpPr>
            <a:spLocks noGrp="1"/>
          </p:cNvSpPr>
          <p:nvPr>
            <p:ph type="ftr" sz="quarter" idx="11"/>
          </p:nvPr>
        </p:nvSpPr>
        <p:spPr/>
        <p:txBody>
          <a:bodyPr/>
          <a:lstStyle/>
          <a:p>
            <a:endParaRPr lang="es-CL"/>
          </a:p>
        </p:txBody>
      </p:sp>
      <p:sp>
        <p:nvSpPr>
          <p:cNvPr id="4" name="3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8F1AE4DB-DB8B-4101-8841-F0C14AAB23E9}" type="datetime1">
              <a:rPr lang="es-CL" smtClean="0"/>
              <a:pPr/>
              <a:t>11-10-2021</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35870C2F-4A02-49DC-9ABB-C5BFD1AA0A7B}" type="datetime1">
              <a:rPr lang="es-CL" smtClean="0"/>
              <a:pPr/>
              <a:t>11-10-2021</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FD5367-E415-4355-995D-041F86FDFB82}" type="datetime1">
              <a:rPr lang="es-CL" smtClean="0"/>
              <a:pPr/>
              <a:t>11-10-2021</a:t>
            </a:fld>
            <a:endParaRPr lang="es-C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AF13BF-99AF-4603-AF85-A71E03691828}" type="slidenum">
              <a:rPr lang="es-CL" smtClean="0"/>
              <a:pPr/>
              <a:t>‹Nº›</a:t>
            </a:fld>
            <a:endParaRPr lang="es-C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image" Target="../media/image8.wmf"/><Relationship Id="rId5" Type="http://schemas.openxmlformats.org/officeDocument/2006/relationships/oleObject" Target="../embeddings/oleObject3.bin"/><Relationship Id="rId4" Type="http://schemas.openxmlformats.org/officeDocument/2006/relationships/image" Target="../media/image7.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image" Target="../media/image6.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56" y="2319015"/>
            <a:ext cx="9144456" cy="1470025"/>
          </a:xfrm>
        </p:spPr>
        <p:txBody>
          <a:bodyPr>
            <a:normAutofit/>
          </a:bodyPr>
          <a:lstStyle/>
          <a:p>
            <a:r>
              <a:rPr lang="es-CL" sz="3800" b="1" dirty="0"/>
              <a:t>ECONOMÍA</a:t>
            </a:r>
            <a:r>
              <a:rPr lang="es-CL" sz="3800" dirty="0"/>
              <a:t>: Módulo de Macroeconomía</a:t>
            </a:r>
            <a:endParaRPr lang="es-CL" sz="3800" i="1" dirty="0"/>
          </a:p>
        </p:txBody>
      </p:sp>
      <p:pic>
        <p:nvPicPr>
          <p:cNvPr id="10" name="9 Imagen" descr="uchile.jpg"/>
          <p:cNvPicPr>
            <a:picLocks noChangeAspect="1"/>
          </p:cNvPicPr>
          <p:nvPr/>
        </p:nvPicPr>
        <p:blipFill>
          <a:blip r:embed="rId2" cstate="print"/>
          <a:stretch>
            <a:fillRect/>
          </a:stretch>
        </p:blipFill>
        <p:spPr>
          <a:xfrm>
            <a:off x="3214678" y="234381"/>
            <a:ext cx="2689972" cy="1714488"/>
          </a:xfrm>
          <a:prstGeom prst="rect">
            <a:avLst/>
          </a:prstGeom>
        </p:spPr>
      </p:pic>
      <p:sp>
        <p:nvSpPr>
          <p:cNvPr id="7" name="2 Subtítulo"/>
          <p:cNvSpPr>
            <a:spLocks noGrp="1"/>
          </p:cNvSpPr>
          <p:nvPr>
            <p:ph type="subTitle" idx="1"/>
          </p:nvPr>
        </p:nvSpPr>
        <p:spPr>
          <a:xfrm>
            <a:off x="1259177" y="5013176"/>
            <a:ext cx="6625192" cy="977612"/>
          </a:xfrm>
        </p:spPr>
        <p:txBody>
          <a:bodyPr>
            <a:noAutofit/>
          </a:bodyPr>
          <a:lstStyle/>
          <a:p>
            <a:r>
              <a:rPr lang="es-CL" sz="2400" b="1" dirty="0"/>
              <a:t>Profesores</a:t>
            </a:r>
            <a:r>
              <a:rPr lang="es-CL" sz="2400" dirty="0"/>
              <a:t>:</a:t>
            </a:r>
          </a:p>
          <a:p>
            <a:r>
              <a:rPr lang="es-CL" sz="2400" dirty="0"/>
              <a:t>Christian Belmar©, Manuel Aguilar, Natalia Bernal, José Cárdenas, Javier Díaz; Francisco Javier Leiva, Boris Pastén e Ignacio Silva</a:t>
            </a:r>
          </a:p>
        </p:txBody>
      </p:sp>
      <p:sp>
        <p:nvSpPr>
          <p:cNvPr id="8" name="2 Subtítulo"/>
          <p:cNvSpPr txBox="1">
            <a:spLocks/>
          </p:cNvSpPr>
          <p:nvPr/>
        </p:nvSpPr>
        <p:spPr>
          <a:xfrm>
            <a:off x="-456" y="1947654"/>
            <a:ext cx="9144455" cy="694026"/>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CL" sz="2200" b="0" i="0" u="none" strike="noStrike" kern="1200" cap="none" spc="0" normalizeH="0" baseline="0" noProof="0" dirty="0">
                <a:ln>
                  <a:noFill/>
                </a:ln>
                <a:effectLst/>
                <a:uLnTx/>
                <a:uFillTx/>
                <a:latin typeface="Book Antiqua" panose="02040602050305030304" pitchFamily="18" charset="0"/>
              </a:rPr>
              <a:t>Programa Académico de Bachillerato</a:t>
            </a:r>
          </a:p>
        </p:txBody>
      </p:sp>
      <p:sp>
        <p:nvSpPr>
          <p:cNvPr id="9" name="1 Título">
            <a:extLst>
              <a:ext uri="{FF2B5EF4-FFF2-40B4-BE49-F238E27FC236}">
                <a16:creationId xmlns:a16="http://schemas.microsoft.com/office/drawing/2014/main" id="{AB316F0A-E6E1-4E45-9E2B-BE96416DC4FA}"/>
              </a:ext>
            </a:extLst>
          </p:cNvPr>
          <p:cNvSpPr txBox="1">
            <a:spLocks/>
          </p:cNvSpPr>
          <p:nvPr/>
        </p:nvSpPr>
        <p:spPr>
          <a:xfrm>
            <a:off x="0" y="3501008"/>
            <a:ext cx="91440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L" dirty="0"/>
              <a:t>“</a:t>
            </a:r>
            <a:r>
              <a:rPr lang="es-CL" i="1" dirty="0"/>
              <a:t>Políticas y la Dda. Agregada </a:t>
            </a:r>
            <a:r>
              <a:rPr lang="es-CL" dirty="0"/>
              <a:t>(p1)”</a:t>
            </a:r>
            <a:endParaRPr lang="es-CL"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p:cNvSpPr>
          <p:nvPr>
            <p:ph type="title"/>
          </p:nvPr>
        </p:nvSpPr>
        <p:spPr/>
        <p:txBody>
          <a:bodyPr>
            <a:normAutofit/>
          </a:bodyPr>
          <a:lstStyle/>
          <a:p>
            <a:r>
              <a:rPr lang="es-CL" sz="4000" dirty="0"/>
              <a:t>Políticas y la Demanda Agregada</a:t>
            </a:r>
            <a:endParaRPr lang="es-ES" sz="4000" dirty="0"/>
          </a:p>
        </p:txBody>
      </p:sp>
      <p:sp>
        <p:nvSpPr>
          <p:cNvPr id="1028" name="Rectangle 3"/>
          <p:cNvSpPr>
            <a:spLocks noGrp="1"/>
          </p:cNvSpPr>
          <p:nvPr>
            <p:ph type="body" sz="half" idx="1"/>
          </p:nvPr>
        </p:nvSpPr>
        <p:spPr>
          <a:xfrm>
            <a:off x="457200" y="1600200"/>
            <a:ext cx="8291513" cy="4525963"/>
          </a:xfrm>
        </p:spPr>
        <p:txBody>
          <a:bodyPr/>
          <a:lstStyle/>
          <a:p>
            <a:pPr algn="just"/>
            <a:r>
              <a:rPr lang="es-CL" dirty="0"/>
              <a:t>Por otra parte la oferta de dinero es realizada por el Banco Central, es decir, el BC puede inyectar dinero en la economía (por ejemplo a través de la impresión de más dinero), ó sacar dinero de la economía, por ejemplo, a través de la venta de Bonos.</a:t>
            </a:r>
          </a:p>
          <a:p>
            <a:pPr lvl="1" algn="just"/>
            <a:r>
              <a:rPr lang="es-CL" dirty="0"/>
              <a:t>El Banco Central al vender un Bono (un papel), el comprador de dicho bono paga dinero al BC, así este último saca este dinero de la economía.</a:t>
            </a:r>
            <a:endParaRPr lang="es-ES" dirty="0"/>
          </a:p>
        </p:txBody>
      </p:sp>
      <p:sp>
        <p:nvSpPr>
          <p:cNvPr id="11" name="10 Marcador de número de diapositiva"/>
          <p:cNvSpPr>
            <a:spLocks noGrp="1"/>
          </p:cNvSpPr>
          <p:nvPr>
            <p:ph type="sldNum" sz="quarter" idx="12"/>
          </p:nvPr>
        </p:nvSpPr>
        <p:spPr/>
        <p:txBody>
          <a:bodyPr/>
          <a:lstStyle/>
          <a:p>
            <a:pPr>
              <a:defRPr/>
            </a:pPr>
            <a:fld id="{DF8A3C7A-1A6F-4507-BA62-3B9A931DF775}" type="slidenum">
              <a:rPr lang="es-CL" smtClean="0"/>
              <a:pPr>
                <a:defRPr/>
              </a:pPr>
              <a:t>10</a:t>
            </a:fld>
            <a:endParaRPr lang="es-CL"/>
          </a:p>
        </p:txBody>
      </p:sp>
    </p:spTree>
    <p:extLst>
      <p:ext uri="{BB962C8B-B14F-4D97-AF65-F5344CB8AC3E}">
        <p14:creationId xmlns:p14="http://schemas.microsoft.com/office/powerpoint/2010/main" val="17180469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p:cNvSpPr>
          <p:nvPr>
            <p:ph type="title"/>
          </p:nvPr>
        </p:nvSpPr>
        <p:spPr/>
        <p:txBody>
          <a:bodyPr>
            <a:normAutofit/>
          </a:bodyPr>
          <a:lstStyle/>
          <a:p>
            <a:r>
              <a:rPr lang="es-CL" sz="4000" dirty="0"/>
              <a:t>Políticas y la Demanda Agregada</a:t>
            </a:r>
            <a:endParaRPr lang="es-ES" sz="4000" dirty="0"/>
          </a:p>
        </p:txBody>
      </p:sp>
      <p:sp>
        <p:nvSpPr>
          <p:cNvPr id="1028" name="Rectangle 3"/>
          <p:cNvSpPr>
            <a:spLocks noGrp="1"/>
          </p:cNvSpPr>
          <p:nvPr>
            <p:ph type="body" sz="half" idx="1"/>
          </p:nvPr>
        </p:nvSpPr>
        <p:spPr>
          <a:xfrm>
            <a:off x="457200" y="1600200"/>
            <a:ext cx="8291513" cy="4525963"/>
          </a:xfrm>
        </p:spPr>
        <p:txBody>
          <a:bodyPr/>
          <a:lstStyle/>
          <a:p>
            <a:pPr algn="just"/>
            <a:r>
              <a:rPr lang="es-CL" dirty="0"/>
              <a:t>Asumiremos, por simplicidad que la oferta monetaria es constante, sin embargo, en análisis más elaborados la oferta de dinero tendrá pendiente positiva.</a:t>
            </a:r>
          </a:p>
          <a:p>
            <a:pPr algn="just"/>
            <a:endParaRPr lang="es-CL" dirty="0"/>
          </a:p>
          <a:p>
            <a:pPr algn="just"/>
            <a:r>
              <a:rPr lang="es-CL" dirty="0"/>
              <a:t>Por lo tanto…</a:t>
            </a:r>
          </a:p>
          <a:p>
            <a:pPr algn="just"/>
            <a:endParaRPr lang="es-ES" dirty="0"/>
          </a:p>
        </p:txBody>
      </p:sp>
      <p:sp>
        <p:nvSpPr>
          <p:cNvPr id="11" name="10 Marcador de número de diapositiva"/>
          <p:cNvSpPr>
            <a:spLocks noGrp="1"/>
          </p:cNvSpPr>
          <p:nvPr>
            <p:ph type="sldNum" sz="quarter" idx="12"/>
          </p:nvPr>
        </p:nvSpPr>
        <p:spPr/>
        <p:txBody>
          <a:bodyPr/>
          <a:lstStyle/>
          <a:p>
            <a:pPr>
              <a:defRPr/>
            </a:pPr>
            <a:fld id="{DF8A3C7A-1A6F-4507-BA62-3B9A931DF775}" type="slidenum">
              <a:rPr lang="es-CL" smtClean="0"/>
              <a:pPr>
                <a:defRPr/>
              </a:pPr>
              <a:t>11</a:t>
            </a:fld>
            <a:endParaRPr lang="es-CL"/>
          </a:p>
        </p:txBody>
      </p:sp>
      <p:graphicFrame>
        <p:nvGraphicFramePr>
          <p:cNvPr id="82946" name="Object 2"/>
          <p:cNvGraphicFramePr>
            <a:graphicFrameLocks noGrp="1" noChangeAspect="1"/>
          </p:cNvGraphicFramePr>
          <p:nvPr/>
        </p:nvGraphicFramePr>
        <p:xfrm>
          <a:off x="3052763" y="4889513"/>
          <a:ext cx="3298825" cy="468313"/>
        </p:xfrm>
        <a:graphic>
          <a:graphicData uri="http://schemas.openxmlformats.org/presentationml/2006/ole">
            <mc:AlternateContent xmlns:mc="http://schemas.openxmlformats.org/markup-compatibility/2006">
              <mc:Choice xmlns:v="urn:schemas-microsoft-com:vml" Requires="v">
                <p:oleObj spid="_x0000_s2050" name="Ecuación" r:id="rId3" imgW="1435100" imgH="203200" progId="Equation.3">
                  <p:embed/>
                </p:oleObj>
              </mc:Choice>
              <mc:Fallback>
                <p:oleObj name="Ecuación" r:id="rId3" imgW="1435100" imgH="203200" progId="Equation.3">
                  <p:embed/>
                  <p:pic>
                    <p:nvPicPr>
                      <p:cNvPr id="0" name="Picture 2"/>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2763" y="4889513"/>
                        <a:ext cx="3298825" cy="468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2947" name="Object 3"/>
          <p:cNvGraphicFramePr>
            <a:graphicFrameLocks noGrp="1" noChangeAspect="1"/>
          </p:cNvGraphicFramePr>
          <p:nvPr/>
        </p:nvGraphicFramePr>
        <p:xfrm>
          <a:off x="2714612" y="5786454"/>
          <a:ext cx="4116387" cy="906463"/>
        </p:xfrm>
        <a:graphic>
          <a:graphicData uri="http://schemas.openxmlformats.org/presentationml/2006/ole">
            <mc:AlternateContent xmlns:mc="http://schemas.openxmlformats.org/markup-compatibility/2006">
              <mc:Choice xmlns:v="urn:schemas-microsoft-com:vml" Requires="v">
                <p:oleObj spid="_x0000_s2051" name="Ecuación" r:id="rId5" imgW="1790700" imgH="393700" progId="Equation.3">
                  <p:embed/>
                </p:oleObj>
              </mc:Choice>
              <mc:Fallback>
                <p:oleObj name="Ecuación" r:id="rId5" imgW="1790700" imgH="393700" progId="Equation.3">
                  <p:embed/>
                  <p:pic>
                    <p:nvPicPr>
                      <p:cNvPr id="0" name="Picture 3"/>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714612" y="5786454"/>
                        <a:ext cx="4116387" cy="9064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718046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8">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294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29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p:cNvSpPr>
          <p:nvPr>
            <p:ph type="title"/>
          </p:nvPr>
        </p:nvSpPr>
        <p:spPr/>
        <p:txBody>
          <a:bodyPr>
            <a:normAutofit/>
          </a:bodyPr>
          <a:lstStyle/>
          <a:p>
            <a:r>
              <a:rPr lang="es-CL" sz="4000" dirty="0"/>
              <a:t>Políticas y la Demanda Agregada</a:t>
            </a:r>
            <a:endParaRPr lang="es-ES" sz="4000" dirty="0"/>
          </a:p>
        </p:txBody>
      </p:sp>
      <p:sp>
        <p:nvSpPr>
          <p:cNvPr id="6147" name="Rectangle 3"/>
          <p:cNvSpPr>
            <a:spLocks noGrp="1"/>
          </p:cNvSpPr>
          <p:nvPr>
            <p:ph type="body" idx="1"/>
          </p:nvPr>
        </p:nvSpPr>
        <p:spPr/>
        <p:txBody>
          <a:bodyPr/>
          <a:lstStyle/>
          <a:p>
            <a:pPr algn="just" eaLnBrk="1" hangingPunct="1"/>
            <a:r>
              <a:rPr lang="es-CL"/>
              <a:t>Gráficamente…</a:t>
            </a:r>
            <a:endParaRPr lang="es-ES"/>
          </a:p>
        </p:txBody>
      </p:sp>
      <p:grpSp>
        <p:nvGrpSpPr>
          <p:cNvPr id="2" name="Group 62"/>
          <p:cNvGrpSpPr>
            <a:grpSpLocks/>
          </p:cNvGrpSpPr>
          <p:nvPr/>
        </p:nvGrpSpPr>
        <p:grpSpPr bwMode="auto">
          <a:xfrm>
            <a:off x="827088" y="2287588"/>
            <a:ext cx="7540625" cy="4570412"/>
            <a:chOff x="521" y="1441"/>
            <a:chExt cx="4750" cy="2879"/>
          </a:xfrm>
        </p:grpSpPr>
        <p:sp>
          <p:nvSpPr>
            <p:cNvPr id="6151" name="Rectangle 10"/>
            <p:cNvSpPr>
              <a:spLocks noChangeArrowheads="1"/>
            </p:cNvSpPr>
            <p:nvPr/>
          </p:nvSpPr>
          <p:spPr bwMode="auto">
            <a:xfrm>
              <a:off x="1353" y="1526"/>
              <a:ext cx="3500" cy="2353"/>
            </a:xfrm>
            <a:prstGeom prst="rect">
              <a:avLst/>
            </a:prstGeom>
            <a:solidFill>
              <a:srgbClr val="F3F6F9"/>
            </a:solidFill>
            <a:ln w="225425">
              <a:solidFill>
                <a:srgbClr val="F3F6F9"/>
              </a:solidFill>
              <a:miter lim="800000"/>
              <a:headEnd/>
              <a:tailEnd/>
            </a:ln>
          </p:spPr>
          <p:txBody>
            <a:bodyPr/>
            <a:lstStyle/>
            <a:p>
              <a:endParaRPr lang="es-CL"/>
            </a:p>
          </p:txBody>
        </p:sp>
        <p:sp>
          <p:nvSpPr>
            <p:cNvPr id="6152" name="Rectangle 11"/>
            <p:cNvSpPr>
              <a:spLocks noChangeArrowheads="1"/>
            </p:cNvSpPr>
            <p:nvPr/>
          </p:nvSpPr>
          <p:spPr bwMode="auto">
            <a:xfrm>
              <a:off x="1353" y="1526"/>
              <a:ext cx="3500" cy="2353"/>
            </a:xfrm>
            <a:prstGeom prst="rect">
              <a:avLst/>
            </a:prstGeom>
            <a:solidFill>
              <a:srgbClr val="F2F4F8"/>
            </a:solidFill>
            <a:ln w="204788">
              <a:solidFill>
                <a:srgbClr val="F2F4F8"/>
              </a:solidFill>
              <a:miter lim="800000"/>
              <a:headEnd/>
              <a:tailEnd/>
            </a:ln>
          </p:spPr>
          <p:txBody>
            <a:bodyPr/>
            <a:lstStyle/>
            <a:p>
              <a:endParaRPr lang="es-CL"/>
            </a:p>
          </p:txBody>
        </p:sp>
        <p:sp>
          <p:nvSpPr>
            <p:cNvPr id="6153" name="Rectangle 12"/>
            <p:cNvSpPr>
              <a:spLocks noChangeArrowheads="1"/>
            </p:cNvSpPr>
            <p:nvPr/>
          </p:nvSpPr>
          <p:spPr bwMode="auto">
            <a:xfrm>
              <a:off x="1353" y="1526"/>
              <a:ext cx="3500" cy="2353"/>
            </a:xfrm>
            <a:prstGeom prst="rect">
              <a:avLst/>
            </a:prstGeom>
            <a:solidFill>
              <a:srgbClr val="F1F4F7"/>
            </a:solidFill>
            <a:ln w="184150">
              <a:solidFill>
                <a:srgbClr val="F1F4F7"/>
              </a:solidFill>
              <a:miter lim="800000"/>
              <a:headEnd/>
              <a:tailEnd/>
            </a:ln>
          </p:spPr>
          <p:txBody>
            <a:bodyPr/>
            <a:lstStyle/>
            <a:p>
              <a:endParaRPr lang="es-CL"/>
            </a:p>
          </p:txBody>
        </p:sp>
        <p:sp>
          <p:nvSpPr>
            <p:cNvPr id="6154" name="Rectangle 13"/>
            <p:cNvSpPr>
              <a:spLocks noChangeArrowheads="1"/>
            </p:cNvSpPr>
            <p:nvPr/>
          </p:nvSpPr>
          <p:spPr bwMode="auto">
            <a:xfrm>
              <a:off x="1353" y="1526"/>
              <a:ext cx="3500" cy="2353"/>
            </a:xfrm>
            <a:prstGeom prst="rect">
              <a:avLst/>
            </a:prstGeom>
            <a:solidFill>
              <a:srgbClr val="F0F2F5"/>
            </a:solidFill>
            <a:ln w="165100">
              <a:solidFill>
                <a:srgbClr val="F0F2F5"/>
              </a:solidFill>
              <a:miter lim="800000"/>
              <a:headEnd/>
              <a:tailEnd/>
            </a:ln>
          </p:spPr>
          <p:txBody>
            <a:bodyPr/>
            <a:lstStyle/>
            <a:p>
              <a:endParaRPr lang="es-CL"/>
            </a:p>
          </p:txBody>
        </p:sp>
        <p:sp>
          <p:nvSpPr>
            <p:cNvPr id="6155" name="Rectangle 14"/>
            <p:cNvSpPr>
              <a:spLocks noChangeArrowheads="1"/>
            </p:cNvSpPr>
            <p:nvPr/>
          </p:nvSpPr>
          <p:spPr bwMode="auto">
            <a:xfrm>
              <a:off x="1353" y="1526"/>
              <a:ext cx="3500" cy="2353"/>
            </a:xfrm>
            <a:prstGeom prst="rect">
              <a:avLst/>
            </a:prstGeom>
            <a:solidFill>
              <a:srgbClr val="EEF1F4"/>
            </a:solidFill>
            <a:ln w="144463">
              <a:solidFill>
                <a:srgbClr val="EEF1F4"/>
              </a:solidFill>
              <a:miter lim="800000"/>
              <a:headEnd/>
              <a:tailEnd/>
            </a:ln>
          </p:spPr>
          <p:txBody>
            <a:bodyPr/>
            <a:lstStyle/>
            <a:p>
              <a:endParaRPr lang="es-CL"/>
            </a:p>
          </p:txBody>
        </p:sp>
        <p:sp>
          <p:nvSpPr>
            <p:cNvPr id="6156" name="Rectangle 15"/>
            <p:cNvSpPr>
              <a:spLocks noChangeArrowheads="1"/>
            </p:cNvSpPr>
            <p:nvPr/>
          </p:nvSpPr>
          <p:spPr bwMode="auto">
            <a:xfrm>
              <a:off x="1353" y="1526"/>
              <a:ext cx="3500" cy="2353"/>
            </a:xfrm>
            <a:prstGeom prst="rect">
              <a:avLst/>
            </a:prstGeom>
            <a:solidFill>
              <a:srgbClr val="EDEFF3"/>
            </a:solidFill>
            <a:ln w="123825">
              <a:solidFill>
                <a:srgbClr val="EDEFF3"/>
              </a:solidFill>
              <a:miter lim="800000"/>
              <a:headEnd/>
              <a:tailEnd/>
            </a:ln>
          </p:spPr>
          <p:txBody>
            <a:bodyPr/>
            <a:lstStyle/>
            <a:p>
              <a:endParaRPr lang="es-CL"/>
            </a:p>
          </p:txBody>
        </p:sp>
        <p:sp>
          <p:nvSpPr>
            <p:cNvPr id="6157" name="Rectangle 16"/>
            <p:cNvSpPr>
              <a:spLocks noChangeArrowheads="1"/>
            </p:cNvSpPr>
            <p:nvPr/>
          </p:nvSpPr>
          <p:spPr bwMode="auto">
            <a:xfrm>
              <a:off x="1353" y="1526"/>
              <a:ext cx="3500" cy="2353"/>
            </a:xfrm>
            <a:prstGeom prst="rect">
              <a:avLst/>
            </a:prstGeom>
            <a:solidFill>
              <a:srgbClr val="EBEEF2"/>
            </a:solidFill>
            <a:ln w="103188">
              <a:solidFill>
                <a:srgbClr val="EBEEF2"/>
              </a:solidFill>
              <a:miter lim="800000"/>
              <a:headEnd/>
              <a:tailEnd/>
            </a:ln>
          </p:spPr>
          <p:txBody>
            <a:bodyPr/>
            <a:lstStyle/>
            <a:p>
              <a:endParaRPr lang="es-CL"/>
            </a:p>
          </p:txBody>
        </p:sp>
        <p:sp>
          <p:nvSpPr>
            <p:cNvPr id="6158" name="Rectangle 17"/>
            <p:cNvSpPr>
              <a:spLocks noChangeArrowheads="1"/>
            </p:cNvSpPr>
            <p:nvPr/>
          </p:nvSpPr>
          <p:spPr bwMode="auto">
            <a:xfrm>
              <a:off x="1353" y="1526"/>
              <a:ext cx="3500" cy="2353"/>
            </a:xfrm>
            <a:prstGeom prst="rect">
              <a:avLst/>
            </a:prstGeom>
            <a:solidFill>
              <a:srgbClr val="EAECF1"/>
            </a:solidFill>
            <a:ln w="82550">
              <a:solidFill>
                <a:srgbClr val="EAECF1"/>
              </a:solidFill>
              <a:miter lim="800000"/>
              <a:headEnd/>
              <a:tailEnd/>
            </a:ln>
          </p:spPr>
          <p:txBody>
            <a:bodyPr/>
            <a:lstStyle/>
            <a:p>
              <a:endParaRPr lang="es-CL"/>
            </a:p>
          </p:txBody>
        </p:sp>
        <p:sp>
          <p:nvSpPr>
            <p:cNvPr id="6159" name="Rectangle 18"/>
            <p:cNvSpPr>
              <a:spLocks noChangeArrowheads="1"/>
            </p:cNvSpPr>
            <p:nvPr/>
          </p:nvSpPr>
          <p:spPr bwMode="auto">
            <a:xfrm>
              <a:off x="1353" y="1526"/>
              <a:ext cx="3500" cy="2353"/>
            </a:xfrm>
            <a:prstGeom prst="rect">
              <a:avLst/>
            </a:prstGeom>
            <a:solidFill>
              <a:srgbClr val="E9EBF0"/>
            </a:solidFill>
            <a:ln w="61913">
              <a:solidFill>
                <a:srgbClr val="E9EBF0"/>
              </a:solidFill>
              <a:miter lim="800000"/>
              <a:headEnd/>
              <a:tailEnd/>
            </a:ln>
          </p:spPr>
          <p:txBody>
            <a:bodyPr/>
            <a:lstStyle/>
            <a:p>
              <a:endParaRPr lang="es-CL"/>
            </a:p>
          </p:txBody>
        </p:sp>
        <p:sp>
          <p:nvSpPr>
            <p:cNvPr id="6160" name="Rectangle 19"/>
            <p:cNvSpPr>
              <a:spLocks noChangeArrowheads="1"/>
            </p:cNvSpPr>
            <p:nvPr/>
          </p:nvSpPr>
          <p:spPr bwMode="auto">
            <a:xfrm>
              <a:off x="1353" y="1526"/>
              <a:ext cx="3500" cy="2353"/>
            </a:xfrm>
            <a:prstGeom prst="rect">
              <a:avLst/>
            </a:prstGeom>
            <a:solidFill>
              <a:srgbClr val="E7EAEF"/>
            </a:solidFill>
            <a:ln w="41275">
              <a:solidFill>
                <a:srgbClr val="E7EAEF"/>
              </a:solidFill>
              <a:miter lim="800000"/>
              <a:headEnd/>
              <a:tailEnd/>
            </a:ln>
          </p:spPr>
          <p:txBody>
            <a:bodyPr/>
            <a:lstStyle/>
            <a:p>
              <a:endParaRPr lang="es-CL"/>
            </a:p>
          </p:txBody>
        </p:sp>
        <p:sp>
          <p:nvSpPr>
            <p:cNvPr id="6161" name="Rectangle 20"/>
            <p:cNvSpPr>
              <a:spLocks noChangeArrowheads="1"/>
            </p:cNvSpPr>
            <p:nvPr/>
          </p:nvSpPr>
          <p:spPr bwMode="auto">
            <a:xfrm>
              <a:off x="1353" y="1526"/>
              <a:ext cx="3500" cy="2353"/>
            </a:xfrm>
            <a:prstGeom prst="rect">
              <a:avLst/>
            </a:prstGeom>
            <a:solidFill>
              <a:srgbClr val="E6E9EF"/>
            </a:solidFill>
            <a:ln w="20638">
              <a:solidFill>
                <a:srgbClr val="E6E9EF"/>
              </a:solidFill>
              <a:miter lim="800000"/>
              <a:headEnd/>
              <a:tailEnd/>
            </a:ln>
          </p:spPr>
          <p:txBody>
            <a:bodyPr/>
            <a:lstStyle/>
            <a:p>
              <a:endParaRPr lang="es-CL"/>
            </a:p>
          </p:txBody>
        </p:sp>
        <p:sp>
          <p:nvSpPr>
            <p:cNvPr id="6162" name="Rectangle 21"/>
            <p:cNvSpPr>
              <a:spLocks noChangeArrowheads="1"/>
            </p:cNvSpPr>
            <p:nvPr/>
          </p:nvSpPr>
          <p:spPr bwMode="auto">
            <a:xfrm>
              <a:off x="1259" y="1443"/>
              <a:ext cx="3562" cy="2404"/>
            </a:xfrm>
            <a:prstGeom prst="rect">
              <a:avLst/>
            </a:prstGeom>
            <a:solidFill>
              <a:srgbClr val="FFFFFF"/>
            </a:solidFill>
            <a:ln w="9525">
              <a:noFill/>
              <a:miter lim="800000"/>
              <a:headEnd/>
              <a:tailEnd/>
            </a:ln>
          </p:spPr>
          <p:txBody>
            <a:bodyPr/>
            <a:lstStyle/>
            <a:p>
              <a:endParaRPr lang="es-CL"/>
            </a:p>
          </p:txBody>
        </p:sp>
        <p:sp>
          <p:nvSpPr>
            <p:cNvPr id="6163" name="Freeform 22"/>
            <p:cNvSpPr>
              <a:spLocks/>
            </p:cNvSpPr>
            <p:nvPr/>
          </p:nvSpPr>
          <p:spPr bwMode="auto">
            <a:xfrm>
              <a:off x="1259" y="1443"/>
              <a:ext cx="3562" cy="2404"/>
            </a:xfrm>
            <a:custGeom>
              <a:avLst/>
              <a:gdLst>
                <a:gd name="T0" fmla="*/ 0 w 4453"/>
                <a:gd name="T1" fmla="*/ 0 h 3006"/>
                <a:gd name="T2" fmla="*/ 0 w 4453"/>
                <a:gd name="T3" fmla="*/ 3006 h 3006"/>
                <a:gd name="T4" fmla="*/ 4453 w 4453"/>
                <a:gd name="T5" fmla="*/ 3006 h 3006"/>
                <a:gd name="T6" fmla="*/ 0 60000 65536"/>
                <a:gd name="T7" fmla="*/ 0 60000 65536"/>
                <a:gd name="T8" fmla="*/ 0 60000 65536"/>
                <a:gd name="T9" fmla="*/ 0 w 4453"/>
                <a:gd name="T10" fmla="*/ 0 h 3006"/>
                <a:gd name="T11" fmla="*/ 4453 w 4453"/>
                <a:gd name="T12" fmla="*/ 3006 h 3006"/>
              </a:gdLst>
              <a:ahLst/>
              <a:cxnLst>
                <a:cxn ang="T6">
                  <a:pos x="T0" y="T1"/>
                </a:cxn>
                <a:cxn ang="T7">
                  <a:pos x="T2" y="T3"/>
                </a:cxn>
                <a:cxn ang="T8">
                  <a:pos x="T4" y="T5"/>
                </a:cxn>
              </a:cxnLst>
              <a:rect l="T9" t="T10" r="T11" b="T12"/>
              <a:pathLst>
                <a:path w="4453" h="3006">
                  <a:moveTo>
                    <a:pt x="0" y="0"/>
                  </a:moveTo>
                  <a:lnTo>
                    <a:pt x="0" y="3006"/>
                  </a:lnTo>
                  <a:lnTo>
                    <a:pt x="4453" y="3006"/>
                  </a:lnTo>
                </a:path>
              </a:pathLst>
            </a:custGeom>
            <a:noFill/>
            <a:ln w="20638">
              <a:solidFill>
                <a:srgbClr val="000000"/>
              </a:solidFill>
              <a:round/>
              <a:headEnd/>
              <a:tailEnd/>
            </a:ln>
          </p:spPr>
          <p:txBody>
            <a:bodyPr/>
            <a:lstStyle/>
            <a:p>
              <a:endParaRPr lang="es-CL"/>
            </a:p>
          </p:txBody>
        </p:sp>
        <p:sp>
          <p:nvSpPr>
            <p:cNvPr id="6164" name="Rectangle 23"/>
            <p:cNvSpPr>
              <a:spLocks noChangeArrowheads="1"/>
            </p:cNvSpPr>
            <p:nvPr/>
          </p:nvSpPr>
          <p:spPr bwMode="auto">
            <a:xfrm>
              <a:off x="4239" y="3891"/>
              <a:ext cx="718" cy="163"/>
            </a:xfrm>
            <a:prstGeom prst="rect">
              <a:avLst/>
            </a:prstGeom>
            <a:noFill/>
            <a:ln w="9525">
              <a:noFill/>
              <a:miter lim="800000"/>
              <a:headEnd/>
              <a:tailEnd/>
            </a:ln>
          </p:spPr>
          <p:txBody>
            <a:bodyPr wrap="none" lIns="0" tIns="0" rIns="0" bIns="0">
              <a:spAutoFit/>
            </a:bodyPr>
            <a:lstStyle/>
            <a:p>
              <a:pPr eaLnBrk="0" hangingPunct="0"/>
              <a:r>
                <a:rPr lang="en-US" sz="1700" b="1">
                  <a:solidFill>
                    <a:srgbClr val="000000"/>
                  </a:solidFill>
                </a:rPr>
                <a:t>Quantity of</a:t>
              </a:r>
              <a:endParaRPr lang="en-US" sz="2400">
                <a:latin typeface="Times New Roman" pitchFamily="18" charset="0"/>
              </a:endParaRPr>
            </a:p>
          </p:txBody>
        </p:sp>
        <p:sp>
          <p:nvSpPr>
            <p:cNvPr id="6165" name="Rectangle 24"/>
            <p:cNvSpPr>
              <a:spLocks noChangeArrowheads="1"/>
            </p:cNvSpPr>
            <p:nvPr/>
          </p:nvSpPr>
          <p:spPr bwMode="auto">
            <a:xfrm>
              <a:off x="4473" y="4030"/>
              <a:ext cx="431" cy="163"/>
            </a:xfrm>
            <a:prstGeom prst="rect">
              <a:avLst/>
            </a:prstGeom>
            <a:noFill/>
            <a:ln w="9525">
              <a:noFill/>
              <a:miter lim="800000"/>
              <a:headEnd/>
              <a:tailEnd/>
            </a:ln>
          </p:spPr>
          <p:txBody>
            <a:bodyPr wrap="none" lIns="0" tIns="0" rIns="0" bIns="0">
              <a:spAutoFit/>
            </a:bodyPr>
            <a:lstStyle/>
            <a:p>
              <a:pPr eaLnBrk="0" hangingPunct="0"/>
              <a:r>
                <a:rPr lang="en-US" sz="1700" b="1">
                  <a:solidFill>
                    <a:srgbClr val="000000"/>
                  </a:solidFill>
                </a:rPr>
                <a:t>Money</a:t>
              </a:r>
              <a:endParaRPr lang="en-US" sz="2400">
                <a:latin typeface="Times New Roman" pitchFamily="18" charset="0"/>
              </a:endParaRPr>
            </a:p>
          </p:txBody>
        </p:sp>
        <p:sp>
          <p:nvSpPr>
            <p:cNvPr id="6166" name="Rectangle 25"/>
            <p:cNvSpPr>
              <a:spLocks noChangeArrowheads="1"/>
            </p:cNvSpPr>
            <p:nvPr/>
          </p:nvSpPr>
          <p:spPr bwMode="auto">
            <a:xfrm>
              <a:off x="710" y="1441"/>
              <a:ext cx="492" cy="163"/>
            </a:xfrm>
            <a:prstGeom prst="rect">
              <a:avLst/>
            </a:prstGeom>
            <a:noFill/>
            <a:ln w="9525">
              <a:noFill/>
              <a:miter lim="800000"/>
              <a:headEnd/>
              <a:tailEnd/>
            </a:ln>
          </p:spPr>
          <p:txBody>
            <a:bodyPr wrap="none" lIns="0" tIns="0" rIns="0" bIns="0">
              <a:spAutoFit/>
            </a:bodyPr>
            <a:lstStyle/>
            <a:p>
              <a:pPr eaLnBrk="0" hangingPunct="0"/>
              <a:r>
                <a:rPr lang="en-US" sz="1700" b="1">
                  <a:solidFill>
                    <a:srgbClr val="000000"/>
                  </a:solidFill>
                </a:rPr>
                <a:t>Interest</a:t>
              </a:r>
              <a:endParaRPr lang="en-US" sz="2400">
                <a:latin typeface="Times New Roman" pitchFamily="18" charset="0"/>
              </a:endParaRPr>
            </a:p>
          </p:txBody>
        </p:sp>
        <p:sp>
          <p:nvSpPr>
            <p:cNvPr id="6167" name="Rectangle 26"/>
            <p:cNvSpPr>
              <a:spLocks noChangeArrowheads="1"/>
            </p:cNvSpPr>
            <p:nvPr/>
          </p:nvSpPr>
          <p:spPr bwMode="auto">
            <a:xfrm>
              <a:off x="868" y="1579"/>
              <a:ext cx="295" cy="163"/>
            </a:xfrm>
            <a:prstGeom prst="rect">
              <a:avLst/>
            </a:prstGeom>
            <a:noFill/>
            <a:ln w="9525">
              <a:noFill/>
              <a:miter lim="800000"/>
              <a:headEnd/>
              <a:tailEnd/>
            </a:ln>
          </p:spPr>
          <p:txBody>
            <a:bodyPr wrap="none" lIns="0" tIns="0" rIns="0" bIns="0">
              <a:spAutoFit/>
            </a:bodyPr>
            <a:lstStyle/>
            <a:p>
              <a:pPr eaLnBrk="0" hangingPunct="0"/>
              <a:r>
                <a:rPr lang="en-US" sz="1700" b="1">
                  <a:solidFill>
                    <a:srgbClr val="000000"/>
                  </a:solidFill>
                </a:rPr>
                <a:t>Rate</a:t>
              </a:r>
              <a:endParaRPr lang="en-US" sz="2400">
                <a:latin typeface="Times New Roman" pitchFamily="18" charset="0"/>
              </a:endParaRPr>
            </a:p>
          </p:txBody>
        </p:sp>
        <p:sp>
          <p:nvSpPr>
            <p:cNvPr id="6168" name="Rectangle 27"/>
            <p:cNvSpPr>
              <a:spLocks noChangeArrowheads="1"/>
            </p:cNvSpPr>
            <p:nvPr/>
          </p:nvSpPr>
          <p:spPr bwMode="auto">
            <a:xfrm>
              <a:off x="1140" y="3895"/>
              <a:ext cx="76" cy="163"/>
            </a:xfrm>
            <a:prstGeom prst="rect">
              <a:avLst/>
            </a:prstGeom>
            <a:noFill/>
            <a:ln w="9525">
              <a:noFill/>
              <a:miter lim="800000"/>
              <a:headEnd/>
              <a:tailEnd/>
            </a:ln>
          </p:spPr>
          <p:txBody>
            <a:bodyPr wrap="none" lIns="0" tIns="0" rIns="0" bIns="0">
              <a:spAutoFit/>
            </a:bodyPr>
            <a:lstStyle/>
            <a:p>
              <a:pPr eaLnBrk="0" hangingPunct="0"/>
              <a:r>
                <a:rPr lang="en-US" sz="1700">
                  <a:solidFill>
                    <a:srgbClr val="000000"/>
                  </a:solidFill>
                </a:rPr>
                <a:t>0</a:t>
              </a:r>
              <a:endParaRPr lang="en-US" sz="2400">
                <a:latin typeface="Times New Roman" pitchFamily="18" charset="0"/>
              </a:endParaRPr>
            </a:p>
          </p:txBody>
        </p:sp>
        <p:grpSp>
          <p:nvGrpSpPr>
            <p:cNvPr id="3" name="Group 28"/>
            <p:cNvGrpSpPr>
              <a:grpSpLocks/>
            </p:cNvGrpSpPr>
            <p:nvPr/>
          </p:nvGrpSpPr>
          <p:grpSpPr bwMode="auto">
            <a:xfrm>
              <a:off x="1487" y="2376"/>
              <a:ext cx="3369" cy="1389"/>
              <a:chOff x="1154" y="1923"/>
              <a:chExt cx="4211" cy="1737"/>
            </a:xfrm>
          </p:grpSpPr>
          <p:sp>
            <p:nvSpPr>
              <p:cNvPr id="6194" name="Line 29"/>
              <p:cNvSpPr>
                <a:spLocks noChangeShapeType="1"/>
              </p:cNvSpPr>
              <p:nvPr/>
            </p:nvSpPr>
            <p:spPr bwMode="auto">
              <a:xfrm>
                <a:off x="1154" y="1923"/>
                <a:ext cx="3560" cy="1607"/>
              </a:xfrm>
              <a:prstGeom prst="line">
                <a:avLst/>
              </a:prstGeom>
              <a:noFill/>
              <a:ln w="61976">
                <a:solidFill>
                  <a:srgbClr val="FF0000"/>
                </a:solidFill>
                <a:round/>
                <a:headEnd/>
                <a:tailEnd/>
              </a:ln>
            </p:spPr>
            <p:txBody>
              <a:bodyPr/>
              <a:lstStyle/>
              <a:p>
                <a:endParaRPr lang="es-CL"/>
              </a:p>
            </p:txBody>
          </p:sp>
          <p:sp>
            <p:nvSpPr>
              <p:cNvPr id="6195" name="Rectangle 30"/>
              <p:cNvSpPr>
                <a:spLocks noChangeArrowheads="1"/>
              </p:cNvSpPr>
              <p:nvPr/>
            </p:nvSpPr>
            <p:spPr bwMode="auto">
              <a:xfrm>
                <a:off x="4793" y="3284"/>
                <a:ext cx="511" cy="203"/>
              </a:xfrm>
              <a:prstGeom prst="rect">
                <a:avLst/>
              </a:prstGeom>
              <a:noFill/>
              <a:ln w="9525">
                <a:noFill/>
                <a:miter lim="800000"/>
                <a:headEnd/>
                <a:tailEnd/>
              </a:ln>
            </p:spPr>
            <p:txBody>
              <a:bodyPr wrap="none" lIns="0" tIns="0" rIns="0" bIns="0">
                <a:spAutoFit/>
              </a:bodyPr>
              <a:lstStyle/>
              <a:p>
                <a:pPr eaLnBrk="0" hangingPunct="0"/>
                <a:r>
                  <a:rPr lang="en-US" sz="1700">
                    <a:solidFill>
                      <a:srgbClr val="000000"/>
                    </a:solidFill>
                  </a:rPr>
                  <a:t>Money</a:t>
                </a:r>
                <a:endParaRPr lang="en-US" sz="2400">
                  <a:latin typeface="Times New Roman" pitchFamily="18" charset="0"/>
                </a:endParaRPr>
              </a:p>
            </p:txBody>
          </p:sp>
          <p:sp>
            <p:nvSpPr>
              <p:cNvPr id="6196" name="Rectangle 31"/>
              <p:cNvSpPr>
                <a:spLocks noChangeArrowheads="1"/>
              </p:cNvSpPr>
              <p:nvPr/>
            </p:nvSpPr>
            <p:spPr bwMode="auto">
              <a:xfrm>
                <a:off x="4749" y="3456"/>
                <a:ext cx="616" cy="204"/>
              </a:xfrm>
              <a:prstGeom prst="rect">
                <a:avLst/>
              </a:prstGeom>
              <a:noFill/>
              <a:ln w="9525">
                <a:noFill/>
                <a:miter lim="800000"/>
                <a:headEnd/>
                <a:tailEnd/>
              </a:ln>
            </p:spPr>
            <p:txBody>
              <a:bodyPr wrap="none" lIns="0" tIns="0" rIns="0" bIns="0">
                <a:spAutoFit/>
              </a:bodyPr>
              <a:lstStyle/>
              <a:p>
                <a:pPr eaLnBrk="0" hangingPunct="0"/>
                <a:r>
                  <a:rPr lang="en-US" sz="1700">
                    <a:solidFill>
                      <a:srgbClr val="000000"/>
                    </a:solidFill>
                  </a:rPr>
                  <a:t>demand</a:t>
                </a:r>
                <a:endParaRPr lang="en-US" sz="2400">
                  <a:latin typeface="Times New Roman" pitchFamily="18" charset="0"/>
                </a:endParaRPr>
              </a:p>
            </p:txBody>
          </p:sp>
        </p:grpSp>
        <p:sp>
          <p:nvSpPr>
            <p:cNvPr id="6170" name="Rectangle 32"/>
            <p:cNvSpPr>
              <a:spLocks noChangeArrowheads="1"/>
            </p:cNvSpPr>
            <p:nvPr/>
          </p:nvSpPr>
          <p:spPr bwMode="auto">
            <a:xfrm>
              <a:off x="2655" y="3895"/>
              <a:ext cx="834" cy="163"/>
            </a:xfrm>
            <a:prstGeom prst="rect">
              <a:avLst/>
            </a:prstGeom>
            <a:noFill/>
            <a:ln w="9525">
              <a:noFill/>
              <a:miter lim="800000"/>
              <a:headEnd/>
              <a:tailEnd/>
            </a:ln>
          </p:spPr>
          <p:txBody>
            <a:bodyPr wrap="none" lIns="0" tIns="0" rIns="0" bIns="0">
              <a:spAutoFit/>
            </a:bodyPr>
            <a:lstStyle/>
            <a:p>
              <a:pPr eaLnBrk="0" hangingPunct="0"/>
              <a:r>
                <a:rPr lang="en-US" sz="1700">
                  <a:solidFill>
                    <a:srgbClr val="000000"/>
                  </a:solidFill>
                </a:rPr>
                <a:t>Quantity fixed</a:t>
              </a:r>
              <a:endParaRPr lang="en-US" sz="2400">
                <a:latin typeface="Times New Roman" pitchFamily="18" charset="0"/>
              </a:endParaRPr>
            </a:p>
          </p:txBody>
        </p:sp>
        <p:sp>
          <p:nvSpPr>
            <p:cNvPr id="6171" name="Rectangle 33"/>
            <p:cNvSpPr>
              <a:spLocks noChangeArrowheads="1"/>
            </p:cNvSpPr>
            <p:nvPr/>
          </p:nvSpPr>
          <p:spPr bwMode="auto">
            <a:xfrm>
              <a:off x="2731" y="4033"/>
              <a:ext cx="645" cy="163"/>
            </a:xfrm>
            <a:prstGeom prst="rect">
              <a:avLst/>
            </a:prstGeom>
            <a:noFill/>
            <a:ln w="9525">
              <a:noFill/>
              <a:miter lim="800000"/>
              <a:headEnd/>
              <a:tailEnd/>
            </a:ln>
          </p:spPr>
          <p:txBody>
            <a:bodyPr wrap="none" lIns="0" tIns="0" rIns="0" bIns="0">
              <a:spAutoFit/>
            </a:bodyPr>
            <a:lstStyle/>
            <a:p>
              <a:pPr eaLnBrk="0" hangingPunct="0"/>
              <a:r>
                <a:rPr lang="en-US" sz="1700">
                  <a:solidFill>
                    <a:srgbClr val="000000"/>
                  </a:solidFill>
                </a:rPr>
                <a:t>by the Fed</a:t>
              </a:r>
              <a:endParaRPr lang="en-US" sz="2400">
                <a:latin typeface="Times New Roman" pitchFamily="18" charset="0"/>
              </a:endParaRPr>
            </a:p>
          </p:txBody>
        </p:sp>
        <p:grpSp>
          <p:nvGrpSpPr>
            <p:cNvPr id="4" name="Group 34"/>
            <p:cNvGrpSpPr>
              <a:grpSpLocks/>
            </p:cNvGrpSpPr>
            <p:nvPr/>
          </p:nvGrpSpPr>
          <p:grpSpPr bwMode="auto">
            <a:xfrm>
              <a:off x="2989" y="1790"/>
              <a:ext cx="459" cy="2057"/>
              <a:chOff x="3031" y="1190"/>
              <a:chExt cx="574" cy="2573"/>
            </a:xfrm>
          </p:grpSpPr>
          <p:sp>
            <p:nvSpPr>
              <p:cNvPr id="6191" name="Line 35"/>
              <p:cNvSpPr>
                <a:spLocks noChangeShapeType="1"/>
              </p:cNvSpPr>
              <p:nvPr/>
            </p:nvSpPr>
            <p:spPr bwMode="auto">
              <a:xfrm>
                <a:off x="3031" y="1197"/>
                <a:ext cx="1" cy="2566"/>
              </a:xfrm>
              <a:prstGeom prst="line">
                <a:avLst/>
              </a:prstGeom>
              <a:noFill/>
              <a:ln w="61913">
                <a:solidFill>
                  <a:srgbClr val="003F95"/>
                </a:solidFill>
                <a:round/>
                <a:headEnd/>
                <a:tailEnd/>
              </a:ln>
            </p:spPr>
            <p:txBody>
              <a:bodyPr/>
              <a:lstStyle/>
              <a:p>
                <a:endParaRPr lang="es-CL"/>
              </a:p>
            </p:txBody>
          </p:sp>
          <p:sp>
            <p:nvSpPr>
              <p:cNvPr id="6192" name="Rectangle 36"/>
              <p:cNvSpPr>
                <a:spLocks noChangeArrowheads="1"/>
              </p:cNvSpPr>
              <p:nvPr/>
            </p:nvSpPr>
            <p:spPr bwMode="auto">
              <a:xfrm>
                <a:off x="3094" y="1190"/>
                <a:ext cx="511" cy="204"/>
              </a:xfrm>
              <a:prstGeom prst="rect">
                <a:avLst/>
              </a:prstGeom>
              <a:noFill/>
              <a:ln w="9525">
                <a:noFill/>
                <a:miter lim="800000"/>
                <a:headEnd/>
                <a:tailEnd/>
              </a:ln>
            </p:spPr>
            <p:txBody>
              <a:bodyPr wrap="none" lIns="0" tIns="0" rIns="0" bIns="0">
                <a:spAutoFit/>
              </a:bodyPr>
              <a:lstStyle/>
              <a:p>
                <a:pPr eaLnBrk="0" hangingPunct="0"/>
                <a:r>
                  <a:rPr lang="en-US" sz="1700">
                    <a:solidFill>
                      <a:srgbClr val="000000"/>
                    </a:solidFill>
                  </a:rPr>
                  <a:t>Money</a:t>
                </a:r>
                <a:endParaRPr lang="en-US" sz="2400">
                  <a:latin typeface="Times New Roman" pitchFamily="18" charset="0"/>
                </a:endParaRPr>
              </a:p>
            </p:txBody>
          </p:sp>
          <p:sp>
            <p:nvSpPr>
              <p:cNvPr id="6193" name="Rectangle 37"/>
              <p:cNvSpPr>
                <a:spLocks noChangeArrowheads="1"/>
              </p:cNvSpPr>
              <p:nvPr/>
            </p:nvSpPr>
            <p:spPr bwMode="auto">
              <a:xfrm>
                <a:off x="3097" y="1363"/>
                <a:ext cx="494" cy="204"/>
              </a:xfrm>
              <a:prstGeom prst="rect">
                <a:avLst/>
              </a:prstGeom>
              <a:noFill/>
              <a:ln w="9525">
                <a:noFill/>
                <a:miter lim="800000"/>
                <a:headEnd/>
                <a:tailEnd/>
              </a:ln>
            </p:spPr>
            <p:txBody>
              <a:bodyPr wrap="none" lIns="0" tIns="0" rIns="0" bIns="0">
                <a:spAutoFit/>
              </a:bodyPr>
              <a:lstStyle/>
              <a:p>
                <a:pPr eaLnBrk="0" hangingPunct="0"/>
                <a:r>
                  <a:rPr lang="en-US" sz="1700">
                    <a:solidFill>
                      <a:srgbClr val="000000"/>
                    </a:solidFill>
                  </a:rPr>
                  <a:t>supply</a:t>
                </a:r>
                <a:endParaRPr lang="en-US" sz="2400">
                  <a:latin typeface="Times New Roman" pitchFamily="18" charset="0"/>
                </a:endParaRPr>
              </a:p>
            </p:txBody>
          </p:sp>
        </p:grpSp>
        <p:sp>
          <p:nvSpPr>
            <p:cNvPr id="6173" name="Freeform 39"/>
            <p:cNvSpPr>
              <a:spLocks/>
            </p:cNvSpPr>
            <p:nvPr/>
          </p:nvSpPr>
          <p:spPr bwMode="auto">
            <a:xfrm>
              <a:off x="1270" y="3423"/>
              <a:ext cx="2527" cy="425"/>
            </a:xfrm>
            <a:custGeom>
              <a:avLst/>
              <a:gdLst>
                <a:gd name="T0" fmla="*/ 0 w 3159"/>
                <a:gd name="T1" fmla="*/ 0 h 531"/>
                <a:gd name="T2" fmla="*/ 3159 w 3159"/>
                <a:gd name="T3" fmla="*/ 0 h 531"/>
                <a:gd name="T4" fmla="*/ 3159 w 3159"/>
                <a:gd name="T5" fmla="*/ 531 h 531"/>
                <a:gd name="T6" fmla="*/ 0 60000 65536"/>
                <a:gd name="T7" fmla="*/ 0 60000 65536"/>
                <a:gd name="T8" fmla="*/ 0 60000 65536"/>
                <a:gd name="T9" fmla="*/ 0 w 3159"/>
                <a:gd name="T10" fmla="*/ 0 h 531"/>
                <a:gd name="T11" fmla="*/ 3159 w 3159"/>
                <a:gd name="T12" fmla="*/ 531 h 531"/>
              </a:gdLst>
              <a:ahLst/>
              <a:cxnLst>
                <a:cxn ang="T6">
                  <a:pos x="T0" y="T1"/>
                </a:cxn>
                <a:cxn ang="T7">
                  <a:pos x="T2" y="T3"/>
                </a:cxn>
                <a:cxn ang="T8">
                  <a:pos x="T4" y="T5"/>
                </a:cxn>
              </a:cxnLst>
              <a:rect l="T9" t="T10" r="T11" b="T12"/>
              <a:pathLst>
                <a:path w="3159" h="531">
                  <a:moveTo>
                    <a:pt x="0" y="0"/>
                  </a:moveTo>
                  <a:lnTo>
                    <a:pt x="3159" y="0"/>
                  </a:lnTo>
                  <a:lnTo>
                    <a:pt x="3159" y="531"/>
                  </a:lnTo>
                </a:path>
              </a:pathLst>
            </a:custGeom>
            <a:noFill/>
            <a:ln w="20638">
              <a:solidFill>
                <a:schemeClr val="tx1"/>
              </a:solidFill>
              <a:prstDash val="sysDot"/>
              <a:round/>
              <a:headEnd/>
              <a:tailEnd/>
            </a:ln>
          </p:spPr>
          <p:txBody>
            <a:bodyPr/>
            <a:lstStyle/>
            <a:p>
              <a:endParaRPr lang="es-CL"/>
            </a:p>
          </p:txBody>
        </p:sp>
        <p:sp>
          <p:nvSpPr>
            <p:cNvPr id="6174" name="Oval 40"/>
            <p:cNvSpPr>
              <a:spLocks noChangeArrowheads="1"/>
            </p:cNvSpPr>
            <p:nvPr/>
          </p:nvSpPr>
          <p:spPr bwMode="auto">
            <a:xfrm>
              <a:off x="3766" y="3381"/>
              <a:ext cx="65" cy="65"/>
            </a:xfrm>
            <a:prstGeom prst="ellipse">
              <a:avLst/>
            </a:prstGeom>
            <a:solidFill>
              <a:srgbClr val="000000"/>
            </a:solidFill>
            <a:ln w="9525">
              <a:noFill/>
              <a:round/>
              <a:headEnd/>
              <a:tailEnd/>
            </a:ln>
          </p:spPr>
          <p:txBody>
            <a:bodyPr/>
            <a:lstStyle/>
            <a:p>
              <a:endParaRPr lang="es-CL"/>
            </a:p>
          </p:txBody>
        </p:sp>
        <p:sp>
          <p:nvSpPr>
            <p:cNvPr id="6175" name="Rectangle 41"/>
            <p:cNvSpPr>
              <a:spLocks noChangeArrowheads="1"/>
            </p:cNvSpPr>
            <p:nvPr/>
          </p:nvSpPr>
          <p:spPr bwMode="auto">
            <a:xfrm>
              <a:off x="1127" y="3353"/>
              <a:ext cx="94" cy="163"/>
            </a:xfrm>
            <a:prstGeom prst="rect">
              <a:avLst/>
            </a:prstGeom>
            <a:noFill/>
            <a:ln w="9525">
              <a:noFill/>
              <a:miter lim="800000"/>
              <a:headEnd/>
              <a:tailEnd/>
            </a:ln>
          </p:spPr>
          <p:txBody>
            <a:bodyPr wrap="none" lIns="0" tIns="0" rIns="0" bIns="0">
              <a:spAutoFit/>
            </a:bodyPr>
            <a:lstStyle/>
            <a:p>
              <a:pPr eaLnBrk="0" hangingPunct="0"/>
              <a:r>
                <a:rPr lang="en-US" sz="1700" i="1">
                  <a:solidFill>
                    <a:srgbClr val="000000"/>
                  </a:solidFill>
                </a:rPr>
                <a:t>r</a:t>
              </a:r>
              <a:r>
                <a:rPr lang="en-US" sz="1700" baseline="-25000">
                  <a:solidFill>
                    <a:srgbClr val="000000"/>
                  </a:solidFill>
                </a:rPr>
                <a:t>2</a:t>
              </a:r>
              <a:endParaRPr lang="en-US" sz="2400">
                <a:latin typeface="Times New Roman" pitchFamily="18" charset="0"/>
              </a:endParaRPr>
            </a:p>
          </p:txBody>
        </p:sp>
        <p:sp>
          <p:nvSpPr>
            <p:cNvPr id="6176" name="Rectangle 43"/>
            <p:cNvSpPr>
              <a:spLocks noChangeArrowheads="1"/>
            </p:cNvSpPr>
            <p:nvPr/>
          </p:nvSpPr>
          <p:spPr bwMode="auto">
            <a:xfrm>
              <a:off x="3680" y="3895"/>
              <a:ext cx="162" cy="163"/>
            </a:xfrm>
            <a:prstGeom prst="rect">
              <a:avLst/>
            </a:prstGeom>
            <a:noFill/>
            <a:ln w="9525">
              <a:noFill/>
              <a:miter lim="800000"/>
              <a:headEnd/>
              <a:tailEnd/>
            </a:ln>
          </p:spPr>
          <p:txBody>
            <a:bodyPr wrap="none" lIns="0" tIns="0" rIns="0" bIns="0">
              <a:spAutoFit/>
            </a:bodyPr>
            <a:lstStyle/>
            <a:p>
              <a:pPr eaLnBrk="0" hangingPunct="0"/>
              <a:r>
                <a:rPr lang="en-US" sz="1700" i="1">
                  <a:solidFill>
                    <a:srgbClr val="000000"/>
                  </a:solidFill>
                </a:rPr>
                <a:t>M</a:t>
              </a:r>
              <a:r>
                <a:rPr lang="en-US" sz="1700" baseline="-25000">
                  <a:solidFill>
                    <a:srgbClr val="000000"/>
                  </a:solidFill>
                </a:rPr>
                <a:t>2</a:t>
              </a:r>
              <a:endParaRPr lang="en-US" sz="2400">
                <a:latin typeface="Times New Roman" pitchFamily="18" charset="0"/>
              </a:endParaRPr>
            </a:p>
          </p:txBody>
        </p:sp>
        <p:sp>
          <p:nvSpPr>
            <p:cNvPr id="6177" name="Rectangle 44"/>
            <p:cNvSpPr>
              <a:spLocks noChangeArrowheads="1"/>
            </p:cNvSpPr>
            <p:nvPr/>
          </p:nvSpPr>
          <p:spPr bwMode="auto">
            <a:xfrm>
              <a:off x="3808" y="3881"/>
              <a:ext cx="49" cy="107"/>
            </a:xfrm>
            <a:prstGeom prst="rect">
              <a:avLst/>
            </a:prstGeom>
            <a:noFill/>
            <a:ln w="9525">
              <a:noFill/>
              <a:miter lim="800000"/>
              <a:headEnd/>
              <a:tailEnd/>
            </a:ln>
          </p:spPr>
          <p:txBody>
            <a:bodyPr wrap="none" lIns="0" tIns="0" rIns="0" bIns="0">
              <a:spAutoFit/>
            </a:bodyPr>
            <a:lstStyle/>
            <a:p>
              <a:pPr eaLnBrk="0" hangingPunct="0"/>
              <a:r>
                <a:rPr lang="en-US" sz="1100" i="1">
                  <a:solidFill>
                    <a:srgbClr val="000000"/>
                  </a:solidFill>
                </a:rPr>
                <a:t>d</a:t>
              </a:r>
              <a:endParaRPr lang="en-US" sz="2400">
                <a:latin typeface="Times New Roman" pitchFamily="18" charset="0"/>
              </a:endParaRPr>
            </a:p>
          </p:txBody>
        </p:sp>
        <p:sp>
          <p:nvSpPr>
            <p:cNvPr id="6178" name="Freeform 46"/>
            <p:cNvSpPr>
              <a:spLocks/>
            </p:cNvSpPr>
            <p:nvPr/>
          </p:nvSpPr>
          <p:spPr bwMode="auto">
            <a:xfrm>
              <a:off x="1270" y="2666"/>
              <a:ext cx="860" cy="1182"/>
            </a:xfrm>
            <a:custGeom>
              <a:avLst/>
              <a:gdLst>
                <a:gd name="T0" fmla="*/ 0 w 1075"/>
                <a:gd name="T1" fmla="*/ 0 h 1477"/>
                <a:gd name="T2" fmla="*/ 1075 w 1075"/>
                <a:gd name="T3" fmla="*/ 0 h 1477"/>
                <a:gd name="T4" fmla="*/ 1075 w 1075"/>
                <a:gd name="T5" fmla="*/ 1477 h 1477"/>
                <a:gd name="T6" fmla="*/ 0 60000 65536"/>
                <a:gd name="T7" fmla="*/ 0 60000 65536"/>
                <a:gd name="T8" fmla="*/ 0 60000 65536"/>
                <a:gd name="T9" fmla="*/ 0 w 1075"/>
                <a:gd name="T10" fmla="*/ 0 h 1477"/>
                <a:gd name="T11" fmla="*/ 1075 w 1075"/>
                <a:gd name="T12" fmla="*/ 1477 h 1477"/>
              </a:gdLst>
              <a:ahLst/>
              <a:cxnLst>
                <a:cxn ang="T6">
                  <a:pos x="T0" y="T1"/>
                </a:cxn>
                <a:cxn ang="T7">
                  <a:pos x="T2" y="T3"/>
                </a:cxn>
                <a:cxn ang="T8">
                  <a:pos x="T4" y="T5"/>
                </a:cxn>
              </a:cxnLst>
              <a:rect l="T9" t="T10" r="T11" b="T12"/>
              <a:pathLst>
                <a:path w="1075" h="1477">
                  <a:moveTo>
                    <a:pt x="0" y="0"/>
                  </a:moveTo>
                  <a:lnTo>
                    <a:pt x="1075" y="0"/>
                  </a:lnTo>
                  <a:lnTo>
                    <a:pt x="1075" y="1477"/>
                  </a:lnTo>
                </a:path>
              </a:pathLst>
            </a:custGeom>
            <a:noFill/>
            <a:ln w="20638">
              <a:solidFill>
                <a:schemeClr val="tx1"/>
              </a:solidFill>
              <a:prstDash val="sysDot"/>
              <a:round/>
              <a:headEnd/>
              <a:tailEnd/>
            </a:ln>
          </p:spPr>
          <p:txBody>
            <a:bodyPr/>
            <a:lstStyle/>
            <a:p>
              <a:endParaRPr lang="es-CL"/>
            </a:p>
          </p:txBody>
        </p:sp>
        <p:sp>
          <p:nvSpPr>
            <p:cNvPr id="6179" name="Oval 47"/>
            <p:cNvSpPr>
              <a:spLocks noChangeArrowheads="1"/>
            </p:cNvSpPr>
            <p:nvPr/>
          </p:nvSpPr>
          <p:spPr bwMode="auto">
            <a:xfrm>
              <a:off x="2099" y="2635"/>
              <a:ext cx="64" cy="65"/>
            </a:xfrm>
            <a:prstGeom prst="ellipse">
              <a:avLst/>
            </a:prstGeom>
            <a:solidFill>
              <a:srgbClr val="000000"/>
            </a:solidFill>
            <a:ln w="9525">
              <a:noFill/>
              <a:round/>
              <a:headEnd/>
              <a:tailEnd/>
            </a:ln>
          </p:spPr>
          <p:txBody>
            <a:bodyPr/>
            <a:lstStyle/>
            <a:p>
              <a:endParaRPr lang="es-CL"/>
            </a:p>
          </p:txBody>
        </p:sp>
        <p:sp>
          <p:nvSpPr>
            <p:cNvPr id="6180" name="Rectangle 49"/>
            <p:cNvSpPr>
              <a:spLocks noChangeArrowheads="1"/>
            </p:cNvSpPr>
            <p:nvPr/>
          </p:nvSpPr>
          <p:spPr bwMode="auto">
            <a:xfrm>
              <a:off x="2005" y="3895"/>
              <a:ext cx="113" cy="163"/>
            </a:xfrm>
            <a:prstGeom prst="rect">
              <a:avLst/>
            </a:prstGeom>
            <a:noFill/>
            <a:ln w="9525">
              <a:noFill/>
              <a:miter lim="800000"/>
              <a:headEnd/>
              <a:tailEnd/>
            </a:ln>
          </p:spPr>
          <p:txBody>
            <a:bodyPr wrap="none" lIns="0" tIns="0" rIns="0" bIns="0">
              <a:spAutoFit/>
            </a:bodyPr>
            <a:lstStyle/>
            <a:p>
              <a:pPr eaLnBrk="0" hangingPunct="0"/>
              <a:r>
                <a:rPr lang="en-US" sz="1700" i="1">
                  <a:solidFill>
                    <a:srgbClr val="000000"/>
                  </a:solidFill>
                </a:rPr>
                <a:t>M</a:t>
              </a:r>
              <a:endParaRPr lang="en-US" sz="2400">
                <a:latin typeface="Times New Roman" pitchFamily="18" charset="0"/>
              </a:endParaRPr>
            </a:p>
          </p:txBody>
        </p:sp>
        <p:sp>
          <p:nvSpPr>
            <p:cNvPr id="6181" name="Rectangle 50"/>
            <p:cNvSpPr>
              <a:spLocks noChangeArrowheads="1"/>
            </p:cNvSpPr>
            <p:nvPr/>
          </p:nvSpPr>
          <p:spPr bwMode="auto">
            <a:xfrm>
              <a:off x="2144" y="3881"/>
              <a:ext cx="49" cy="106"/>
            </a:xfrm>
            <a:prstGeom prst="rect">
              <a:avLst/>
            </a:prstGeom>
            <a:noFill/>
            <a:ln w="9525">
              <a:noFill/>
              <a:miter lim="800000"/>
              <a:headEnd/>
              <a:tailEnd/>
            </a:ln>
          </p:spPr>
          <p:txBody>
            <a:bodyPr wrap="none" lIns="0" tIns="0" rIns="0" bIns="0">
              <a:spAutoFit/>
            </a:bodyPr>
            <a:lstStyle/>
            <a:p>
              <a:pPr eaLnBrk="0" hangingPunct="0"/>
              <a:r>
                <a:rPr lang="en-US" sz="1100" i="1">
                  <a:solidFill>
                    <a:srgbClr val="000000"/>
                  </a:solidFill>
                </a:rPr>
                <a:t>d</a:t>
              </a:r>
              <a:endParaRPr lang="en-US" sz="2400">
                <a:latin typeface="Times New Roman" pitchFamily="18" charset="0"/>
              </a:endParaRPr>
            </a:p>
          </p:txBody>
        </p:sp>
        <p:sp>
          <p:nvSpPr>
            <p:cNvPr id="6182" name="Freeform 51"/>
            <p:cNvSpPr>
              <a:spLocks/>
            </p:cNvSpPr>
            <p:nvPr/>
          </p:nvSpPr>
          <p:spPr bwMode="auto">
            <a:xfrm>
              <a:off x="2148" y="3967"/>
              <a:ext cx="21" cy="49"/>
            </a:xfrm>
            <a:custGeom>
              <a:avLst/>
              <a:gdLst>
                <a:gd name="T0" fmla="*/ 26 w 26"/>
                <a:gd name="T1" fmla="*/ 0 h 60"/>
                <a:gd name="T2" fmla="*/ 21 w 26"/>
                <a:gd name="T3" fmla="*/ 0 h 60"/>
                <a:gd name="T4" fmla="*/ 13 w 26"/>
                <a:gd name="T5" fmla="*/ 4 h 60"/>
                <a:gd name="T6" fmla="*/ 0 w 26"/>
                <a:gd name="T7" fmla="*/ 13 h 60"/>
                <a:gd name="T8" fmla="*/ 0 w 26"/>
                <a:gd name="T9" fmla="*/ 22 h 60"/>
                <a:gd name="T10" fmla="*/ 8 w 26"/>
                <a:gd name="T11" fmla="*/ 17 h 60"/>
                <a:gd name="T12" fmla="*/ 17 w 26"/>
                <a:gd name="T13" fmla="*/ 13 h 60"/>
                <a:gd name="T14" fmla="*/ 17 w 26"/>
                <a:gd name="T15" fmla="*/ 60 h 60"/>
                <a:gd name="T16" fmla="*/ 26 w 26"/>
                <a:gd name="T17" fmla="*/ 60 h 60"/>
                <a:gd name="T18" fmla="*/ 26 w 26"/>
                <a:gd name="T19" fmla="*/ 4 h 60"/>
                <a:gd name="T20" fmla="*/ 26 w 26"/>
                <a:gd name="T21" fmla="*/ 0 h 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
                <a:gd name="T34" fmla="*/ 0 h 60"/>
                <a:gd name="T35" fmla="*/ 26 w 26"/>
                <a:gd name="T36" fmla="*/ 60 h 6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 h="60">
                  <a:moveTo>
                    <a:pt x="26" y="0"/>
                  </a:moveTo>
                  <a:lnTo>
                    <a:pt x="21" y="0"/>
                  </a:lnTo>
                  <a:lnTo>
                    <a:pt x="13" y="4"/>
                  </a:lnTo>
                  <a:lnTo>
                    <a:pt x="0" y="13"/>
                  </a:lnTo>
                  <a:lnTo>
                    <a:pt x="0" y="22"/>
                  </a:lnTo>
                  <a:lnTo>
                    <a:pt x="8" y="17"/>
                  </a:lnTo>
                  <a:lnTo>
                    <a:pt x="17" y="13"/>
                  </a:lnTo>
                  <a:lnTo>
                    <a:pt x="17" y="60"/>
                  </a:lnTo>
                  <a:lnTo>
                    <a:pt x="26" y="60"/>
                  </a:lnTo>
                  <a:lnTo>
                    <a:pt x="26" y="4"/>
                  </a:lnTo>
                  <a:lnTo>
                    <a:pt x="26" y="0"/>
                  </a:lnTo>
                  <a:close/>
                </a:path>
              </a:pathLst>
            </a:custGeom>
            <a:solidFill>
              <a:srgbClr val="000000"/>
            </a:solidFill>
            <a:ln w="9525">
              <a:noFill/>
              <a:round/>
              <a:headEnd/>
              <a:tailEnd/>
            </a:ln>
          </p:spPr>
          <p:txBody>
            <a:bodyPr/>
            <a:lstStyle/>
            <a:p>
              <a:endParaRPr lang="es-CL"/>
            </a:p>
          </p:txBody>
        </p:sp>
        <p:sp>
          <p:nvSpPr>
            <p:cNvPr id="6183" name="Rectangle 52"/>
            <p:cNvSpPr>
              <a:spLocks noChangeArrowheads="1"/>
            </p:cNvSpPr>
            <p:nvPr/>
          </p:nvSpPr>
          <p:spPr bwMode="auto">
            <a:xfrm>
              <a:off x="1068" y="2562"/>
              <a:ext cx="210" cy="221"/>
            </a:xfrm>
            <a:prstGeom prst="rect">
              <a:avLst/>
            </a:prstGeom>
            <a:noFill/>
            <a:ln w="17526">
              <a:noFill/>
              <a:miter lim="800000"/>
              <a:headEnd/>
              <a:tailEnd/>
            </a:ln>
          </p:spPr>
          <p:txBody>
            <a:bodyPr wrap="none">
              <a:spAutoFit/>
            </a:bodyPr>
            <a:lstStyle/>
            <a:p>
              <a:pPr eaLnBrk="0" hangingPunct="0"/>
              <a:r>
                <a:rPr lang="en-US" sz="1700" i="1">
                  <a:solidFill>
                    <a:srgbClr val="000000"/>
                  </a:solidFill>
                </a:rPr>
                <a:t>r</a:t>
              </a:r>
              <a:r>
                <a:rPr lang="en-US" sz="1700" baseline="-25000">
                  <a:solidFill>
                    <a:srgbClr val="000000"/>
                  </a:solidFill>
                </a:rPr>
                <a:t>1</a:t>
              </a:r>
              <a:endParaRPr lang="en-US" sz="1700">
                <a:solidFill>
                  <a:srgbClr val="000000"/>
                </a:solidFill>
              </a:endParaRPr>
            </a:p>
          </p:txBody>
        </p:sp>
        <p:sp>
          <p:nvSpPr>
            <p:cNvPr id="6184" name="Rectangle 54"/>
            <p:cNvSpPr>
              <a:spLocks noChangeArrowheads="1"/>
            </p:cNvSpPr>
            <p:nvPr/>
          </p:nvSpPr>
          <p:spPr bwMode="auto">
            <a:xfrm>
              <a:off x="521" y="2873"/>
              <a:ext cx="673" cy="163"/>
            </a:xfrm>
            <a:prstGeom prst="rect">
              <a:avLst/>
            </a:prstGeom>
            <a:noFill/>
            <a:ln w="9525">
              <a:noFill/>
              <a:miter lim="800000"/>
              <a:headEnd/>
              <a:tailEnd/>
            </a:ln>
          </p:spPr>
          <p:txBody>
            <a:bodyPr wrap="none" lIns="0" tIns="0" rIns="0" bIns="0">
              <a:spAutoFit/>
            </a:bodyPr>
            <a:lstStyle/>
            <a:p>
              <a:pPr eaLnBrk="0" hangingPunct="0"/>
              <a:r>
                <a:rPr lang="en-US" sz="1700">
                  <a:solidFill>
                    <a:srgbClr val="000000"/>
                  </a:solidFill>
                </a:rPr>
                <a:t>Equilibrium</a:t>
              </a:r>
              <a:endParaRPr lang="en-US" sz="2400">
                <a:latin typeface="Times New Roman" pitchFamily="18" charset="0"/>
              </a:endParaRPr>
            </a:p>
          </p:txBody>
        </p:sp>
        <p:sp>
          <p:nvSpPr>
            <p:cNvPr id="6185" name="Rectangle 55"/>
            <p:cNvSpPr>
              <a:spLocks noChangeArrowheads="1"/>
            </p:cNvSpPr>
            <p:nvPr/>
          </p:nvSpPr>
          <p:spPr bwMode="auto">
            <a:xfrm>
              <a:off x="704" y="3011"/>
              <a:ext cx="447" cy="163"/>
            </a:xfrm>
            <a:prstGeom prst="rect">
              <a:avLst/>
            </a:prstGeom>
            <a:noFill/>
            <a:ln w="9525">
              <a:noFill/>
              <a:miter lim="800000"/>
              <a:headEnd/>
              <a:tailEnd/>
            </a:ln>
          </p:spPr>
          <p:txBody>
            <a:bodyPr wrap="none" lIns="0" tIns="0" rIns="0" bIns="0">
              <a:spAutoFit/>
            </a:bodyPr>
            <a:lstStyle/>
            <a:p>
              <a:pPr eaLnBrk="0" hangingPunct="0"/>
              <a:r>
                <a:rPr lang="en-US" sz="1700">
                  <a:solidFill>
                    <a:srgbClr val="000000"/>
                  </a:solidFill>
                </a:rPr>
                <a:t>interest</a:t>
              </a:r>
              <a:endParaRPr lang="en-US" sz="2400">
                <a:latin typeface="Times New Roman" pitchFamily="18" charset="0"/>
              </a:endParaRPr>
            </a:p>
          </p:txBody>
        </p:sp>
        <p:sp>
          <p:nvSpPr>
            <p:cNvPr id="6186" name="Rectangle 56"/>
            <p:cNvSpPr>
              <a:spLocks noChangeArrowheads="1"/>
            </p:cNvSpPr>
            <p:nvPr/>
          </p:nvSpPr>
          <p:spPr bwMode="auto">
            <a:xfrm>
              <a:off x="876" y="3149"/>
              <a:ext cx="235" cy="163"/>
            </a:xfrm>
            <a:prstGeom prst="rect">
              <a:avLst/>
            </a:prstGeom>
            <a:noFill/>
            <a:ln w="9525">
              <a:noFill/>
              <a:miter lim="800000"/>
              <a:headEnd/>
              <a:tailEnd/>
            </a:ln>
          </p:spPr>
          <p:txBody>
            <a:bodyPr wrap="none" lIns="0" tIns="0" rIns="0" bIns="0">
              <a:spAutoFit/>
            </a:bodyPr>
            <a:lstStyle/>
            <a:p>
              <a:pPr eaLnBrk="0" hangingPunct="0"/>
              <a:r>
                <a:rPr lang="en-US" sz="1700">
                  <a:solidFill>
                    <a:srgbClr val="000000"/>
                  </a:solidFill>
                </a:rPr>
                <a:t>rate</a:t>
              </a:r>
              <a:endParaRPr lang="en-US" sz="2400">
                <a:latin typeface="Times New Roman" pitchFamily="18" charset="0"/>
              </a:endParaRPr>
            </a:p>
          </p:txBody>
        </p:sp>
        <p:grpSp>
          <p:nvGrpSpPr>
            <p:cNvPr id="5" name="Group 57"/>
            <p:cNvGrpSpPr>
              <a:grpSpLocks/>
            </p:cNvGrpSpPr>
            <p:nvPr/>
          </p:nvGrpSpPr>
          <p:grpSpPr bwMode="auto">
            <a:xfrm>
              <a:off x="1270" y="3028"/>
              <a:ext cx="1752" cy="65"/>
              <a:chOff x="882" y="2739"/>
              <a:chExt cx="2191" cy="81"/>
            </a:xfrm>
          </p:grpSpPr>
          <p:sp>
            <p:nvSpPr>
              <p:cNvPr id="6189" name="Line 58"/>
              <p:cNvSpPr>
                <a:spLocks noChangeShapeType="1"/>
              </p:cNvSpPr>
              <p:nvPr/>
            </p:nvSpPr>
            <p:spPr bwMode="auto">
              <a:xfrm>
                <a:off x="882" y="2778"/>
                <a:ext cx="2149" cy="1"/>
              </a:xfrm>
              <a:prstGeom prst="line">
                <a:avLst/>
              </a:prstGeom>
              <a:noFill/>
              <a:ln w="20638">
                <a:solidFill>
                  <a:schemeClr val="tx1"/>
                </a:solidFill>
                <a:prstDash val="sysDot"/>
                <a:round/>
                <a:headEnd/>
                <a:tailEnd/>
              </a:ln>
            </p:spPr>
            <p:txBody>
              <a:bodyPr/>
              <a:lstStyle/>
              <a:p>
                <a:endParaRPr lang="es-CL"/>
              </a:p>
            </p:txBody>
          </p:sp>
          <p:sp>
            <p:nvSpPr>
              <p:cNvPr id="6190" name="Oval 59"/>
              <p:cNvSpPr>
                <a:spLocks noChangeArrowheads="1"/>
              </p:cNvSpPr>
              <p:nvPr/>
            </p:nvSpPr>
            <p:spPr bwMode="auto">
              <a:xfrm>
                <a:off x="2992" y="2739"/>
                <a:ext cx="81" cy="81"/>
              </a:xfrm>
              <a:prstGeom prst="ellipse">
                <a:avLst/>
              </a:prstGeom>
              <a:solidFill>
                <a:srgbClr val="000000"/>
              </a:solidFill>
              <a:ln w="9525">
                <a:noFill/>
                <a:round/>
                <a:headEnd/>
                <a:tailEnd/>
              </a:ln>
            </p:spPr>
            <p:txBody>
              <a:bodyPr/>
              <a:lstStyle/>
              <a:p>
                <a:endParaRPr lang="es-CL"/>
              </a:p>
            </p:txBody>
          </p:sp>
        </p:grpSp>
        <p:sp>
          <p:nvSpPr>
            <p:cNvPr id="6188" name="Text Box 60"/>
            <p:cNvSpPr txBox="1">
              <a:spLocks noChangeArrowheads="1"/>
            </p:cNvSpPr>
            <p:nvPr/>
          </p:nvSpPr>
          <p:spPr bwMode="auto">
            <a:xfrm>
              <a:off x="4135" y="4185"/>
              <a:ext cx="1136" cy="135"/>
            </a:xfrm>
            <a:prstGeom prst="rect">
              <a:avLst/>
            </a:prstGeom>
            <a:noFill/>
            <a:ln w="9525">
              <a:noFill/>
              <a:miter lim="800000"/>
              <a:headEnd/>
              <a:tailEnd/>
            </a:ln>
          </p:spPr>
          <p:txBody>
            <a:bodyPr wrap="none">
              <a:spAutoFit/>
            </a:bodyPr>
            <a:lstStyle/>
            <a:p>
              <a:pPr eaLnBrk="0" hangingPunct="0"/>
              <a:r>
                <a:rPr lang="en-US" altLang="en-US" sz="800" b="1"/>
                <a:t>Copyright © 2004  South-Western</a:t>
              </a:r>
            </a:p>
          </p:txBody>
        </p:sp>
      </p:grpSp>
      <p:sp>
        <p:nvSpPr>
          <p:cNvPr id="57" name="56 Marcador de número de diapositiva"/>
          <p:cNvSpPr>
            <a:spLocks noGrp="1"/>
          </p:cNvSpPr>
          <p:nvPr>
            <p:ph type="sldNum" sz="quarter" idx="12"/>
          </p:nvPr>
        </p:nvSpPr>
        <p:spPr/>
        <p:txBody>
          <a:bodyPr/>
          <a:lstStyle/>
          <a:p>
            <a:pPr>
              <a:defRPr/>
            </a:pPr>
            <a:fld id="{53FCFDE9-B07D-462E-8E05-74AAE842446D}" type="slidenum">
              <a:rPr lang="es-CL" smtClean="0"/>
              <a:pPr>
                <a:defRPr/>
              </a:pPr>
              <a:t>12</a:t>
            </a:fld>
            <a:endParaRPr lang="es-CL"/>
          </a:p>
        </p:txBody>
      </p:sp>
    </p:spTree>
    <p:extLst>
      <p:ext uri="{BB962C8B-B14F-4D97-AF65-F5344CB8AC3E}">
        <p14:creationId xmlns:p14="http://schemas.microsoft.com/office/powerpoint/2010/main" val="26961633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p:txBody>
          <a:bodyPr>
            <a:normAutofit/>
          </a:bodyPr>
          <a:lstStyle/>
          <a:p>
            <a:pPr eaLnBrk="1" hangingPunct="1"/>
            <a:r>
              <a:rPr lang="es-CL" sz="4000" dirty="0"/>
              <a:t>Políticas y la Demanda Agregada</a:t>
            </a:r>
          </a:p>
        </p:txBody>
      </p:sp>
      <p:sp>
        <p:nvSpPr>
          <p:cNvPr id="4099" name="2 Marcador de contenido"/>
          <p:cNvSpPr>
            <a:spLocks noGrp="1"/>
          </p:cNvSpPr>
          <p:nvPr>
            <p:ph idx="1"/>
          </p:nvPr>
        </p:nvSpPr>
        <p:spPr>
          <a:xfrm>
            <a:off x="485775" y="1600200"/>
            <a:ext cx="8229600" cy="4525963"/>
          </a:xfrm>
        </p:spPr>
        <p:txBody>
          <a:bodyPr>
            <a:normAutofit/>
          </a:bodyPr>
          <a:lstStyle/>
          <a:p>
            <a:pPr algn="just" eaLnBrk="1" hangingPunct="1"/>
            <a:r>
              <a:rPr lang="es-CL" dirty="0"/>
              <a:t>El Gobierno puede realizar </a:t>
            </a:r>
            <a:r>
              <a:rPr lang="es-CL" b="1" u="sng" dirty="0">
                <a:solidFill>
                  <a:srgbClr val="FF0000"/>
                </a:solidFill>
              </a:rPr>
              <a:t>política fiscal</a:t>
            </a:r>
            <a:r>
              <a:rPr lang="es-CL" dirty="0"/>
              <a:t> expansiva (contractiva), es decir, aumentar (reducir) el Gasto Fiscal (</a:t>
            </a:r>
            <a:r>
              <a:rPr lang="es-CL" b="1" i="1" dirty="0"/>
              <a:t>G</a:t>
            </a:r>
            <a:r>
              <a:rPr lang="es-CL" dirty="0"/>
              <a:t>), o reducir (aumentar) los impuestos (</a:t>
            </a:r>
            <a:r>
              <a:rPr lang="es-CL" b="1" i="1" dirty="0"/>
              <a:t>T</a:t>
            </a:r>
            <a:r>
              <a:rPr lang="es-CL" dirty="0"/>
              <a:t>).</a:t>
            </a:r>
          </a:p>
        </p:txBody>
      </p:sp>
      <p:sp>
        <p:nvSpPr>
          <p:cNvPr id="10" name="9 Marcador de número de diapositiva"/>
          <p:cNvSpPr>
            <a:spLocks noGrp="1"/>
          </p:cNvSpPr>
          <p:nvPr>
            <p:ph type="sldNum" sz="quarter" idx="12"/>
          </p:nvPr>
        </p:nvSpPr>
        <p:spPr/>
        <p:txBody>
          <a:bodyPr/>
          <a:lstStyle/>
          <a:p>
            <a:pPr>
              <a:defRPr/>
            </a:pPr>
            <a:fld id="{DD5A5C7B-E46B-461B-A241-7D813C55CCF3}" type="slidenum">
              <a:rPr lang="es-CL" smtClean="0"/>
              <a:pPr>
                <a:defRPr/>
              </a:pPr>
              <a:t>2</a:t>
            </a:fld>
            <a:endParaRPr lang="es-CL"/>
          </a:p>
        </p:txBody>
      </p:sp>
      <p:pic>
        <p:nvPicPr>
          <p:cNvPr id="5" name="4 Imagen" descr="LogoHacienda.png"/>
          <p:cNvPicPr>
            <a:picLocks noChangeAspect="1"/>
          </p:cNvPicPr>
          <p:nvPr/>
        </p:nvPicPr>
        <p:blipFill>
          <a:blip r:embed="rId2" cstate="print"/>
          <a:stretch>
            <a:fillRect/>
          </a:stretch>
        </p:blipFill>
        <p:spPr>
          <a:xfrm>
            <a:off x="2899572" y="4184925"/>
            <a:ext cx="1746308" cy="1580119"/>
          </a:xfrm>
          <a:prstGeom prst="rect">
            <a:avLst/>
          </a:prstGeom>
        </p:spPr>
      </p:pic>
      <p:pic>
        <p:nvPicPr>
          <p:cNvPr id="3" name="Imagen 2" descr="Icono&#10;&#10;Descripción generada automáticamente con confianza media">
            <a:extLst>
              <a:ext uri="{FF2B5EF4-FFF2-40B4-BE49-F238E27FC236}">
                <a16:creationId xmlns:a16="http://schemas.microsoft.com/office/drawing/2014/main" id="{D69C4B43-5927-46BF-B3C0-D3EAB1D7010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38474" y="4104456"/>
            <a:ext cx="1637782" cy="2204864"/>
          </a:xfrm>
          <a:prstGeom prst="rect">
            <a:avLst/>
          </a:prstGeom>
        </p:spPr>
      </p:pic>
    </p:spTree>
    <p:extLst>
      <p:ext uri="{BB962C8B-B14F-4D97-AF65-F5344CB8AC3E}">
        <p14:creationId xmlns:p14="http://schemas.microsoft.com/office/powerpoint/2010/main" val="4056700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7 Imagen" descr="Central_Bank_of_Chile_logo.png"/>
          <p:cNvPicPr>
            <a:picLocks noChangeAspect="1"/>
          </p:cNvPicPr>
          <p:nvPr/>
        </p:nvPicPr>
        <p:blipFill>
          <a:blip r:embed="rId2"/>
          <a:stretch>
            <a:fillRect/>
          </a:stretch>
        </p:blipFill>
        <p:spPr>
          <a:xfrm>
            <a:off x="3851920" y="4000505"/>
            <a:ext cx="1757813" cy="1757813"/>
          </a:xfrm>
          <a:prstGeom prst="rect">
            <a:avLst/>
          </a:prstGeom>
        </p:spPr>
      </p:pic>
      <p:sp>
        <p:nvSpPr>
          <p:cNvPr id="4098" name="1 Título"/>
          <p:cNvSpPr>
            <a:spLocks noGrp="1"/>
          </p:cNvSpPr>
          <p:nvPr>
            <p:ph type="title"/>
          </p:nvPr>
        </p:nvSpPr>
        <p:spPr/>
        <p:txBody>
          <a:bodyPr>
            <a:normAutofit/>
          </a:bodyPr>
          <a:lstStyle/>
          <a:p>
            <a:pPr eaLnBrk="1" hangingPunct="1"/>
            <a:r>
              <a:rPr lang="es-CL" sz="4000" dirty="0"/>
              <a:t>Políticas y la Demanda Agregada</a:t>
            </a:r>
          </a:p>
        </p:txBody>
      </p:sp>
      <p:sp>
        <p:nvSpPr>
          <p:cNvPr id="4099" name="2 Marcador de contenido"/>
          <p:cNvSpPr>
            <a:spLocks noGrp="1"/>
          </p:cNvSpPr>
          <p:nvPr>
            <p:ph idx="1"/>
          </p:nvPr>
        </p:nvSpPr>
        <p:spPr>
          <a:xfrm>
            <a:off x="485775" y="1600200"/>
            <a:ext cx="8229600" cy="4525963"/>
          </a:xfrm>
        </p:spPr>
        <p:txBody>
          <a:bodyPr>
            <a:normAutofit/>
          </a:bodyPr>
          <a:lstStyle/>
          <a:p>
            <a:pPr algn="just" eaLnBrk="1" hangingPunct="1"/>
            <a:r>
              <a:rPr lang="es-CL" dirty="0"/>
              <a:t>El Banco Central puede realizar </a:t>
            </a:r>
            <a:r>
              <a:rPr lang="es-CL" b="1" u="sng" dirty="0">
                <a:solidFill>
                  <a:srgbClr val="FF0000"/>
                </a:solidFill>
              </a:rPr>
              <a:t>política monetaria</a:t>
            </a:r>
            <a:r>
              <a:rPr lang="es-CL" dirty="0"/>
              <a:t> expansiva (contractiva), es decir, aumentar (reducir) la cantidad de dinero (</a:t>
            </a:r>
            <a:r>
              <a:rPr lang="es-CL" b="1" i="1" dirty="0"/>
              <a:t>M</a:t>
            </a:r>
            <a:r>
              <a:rPr lang="es-CL" dirty="0"/>
              <a:t>) que hay en la economía</a:t>
            </a:r>
          </a:p>
        </p:txBody>
      </p:sp>
      <p:sp>
        <p:nvSpPr>
          <p:cNvPr id="10" name="9 Marcador de número de diapositiva"/>
          <p:cNvSpPr>
            <a:spLocks noGrp="1"/>
          </p:cNvSpPr>
          <p:nvPr>
            <p:ph type="sldNum" sz="quarter" idx="12"/>
          </p:nvPr>
        </p:nvSpPr>
        <p:spPr/>
        <p:txBody>
          <a:bodyPr/>
          <a:lstStyle/>
          <a:p>
            <a:pPr>
              <a:defRPr/>
            </a:pPr>
            <a:fld id="{DD5A5C7B-E46B-461B-A241-7D813C55CCF3}" type="slidenum">
              <a:rPr lang="es-CL" smtClean="0"/>
              <a:pPr>
                <a:defRPr/>
              </a:pPr>
              <a:t>3</a:t>
            </a:fld>
            <a:endParaRPr lang="es-CL"/>
          </a:p>
        </p:txBody>
      </p:sp>
    </p:spTree>
    <p:extLst>
      <p:ext uri="{BB962C8B-B14F-4D97-AF65-F5344CB8AC3E}">
        <p14:creationId xmlns:p14="http://schemas.microsoft.com/office/powerpoint/2010/main" val="40567003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p:cNvSpPr>
          <p:nvPr>
            <p:ph type="title"/>
          </p:nvPr>
        </p:nvSpPr>
        <p:spPr/>
        <p:txBody>
          <a:bodyPr>
            <a:normAutofit/>
          </a:bodyPr>
          <a:lstStyle/>
          <a:p>
            <a:r>
              <a:rPr lang="es-CL" sz="4000" dirty="0"/>
              <a:t>Políticas y la Demanda Agregada</a:t>
            </a:r>
            <a:endParaRPr lang="es-ES" sz="4000" dirty="0"/>
          </a:p>
        </p:txBody>
      </p:sp>
      <p:sp>
        <p:nvSpPr>
          <p:cNvPr id="1028" name="Rectangle 3"/>
          <p:cNvSpPr>
            <a:spLocks noGrp="1"/>
          </p:cNvSpPr>
          <p:nvPr>
            <p:ph type="body" sz="half" idx="1"/>
          </p:nvPr>
        </p:nvSpPr>
        <p:spPr>
          <a:xfrm>
            <a:off x="457200" y="1600200"/>
            <a:ext cx="8291513" cy="4525963"/>
          </a:xfrm>
        </p:spPr>
        <p:txBody>
          <a:bodyPr>
            <a:normAutofit lnSpcReduction="10000"/>
          </a:bodyPr>
          <a:lstStyle/>
          <a:p>
            <a:pPr algn="just"/>
            <a:r>
              <a:rPr lang="es-CL" dirty="0"/>
              <a:t>Antes de ver que efectos tendrán en la demanda agregada la ejecución de estas políticas, veamos que efectos tienen sobre el mercado monetario.</a:t>
            </a:r>
          </a:p>
          <a:p>
            <a:pPr algn="just"/>
            <a:endParaRPr lang="es-CL" dirty="0"/>
          </a:p>
          <a:p>
            <a:pPr algn="just"/>
            <a:r>
              <a:rPr lang="es-CL" dirty="0"/>
              <a:t>¿Qué es el mercado monetario?</a:t>
            </a:r>
          </a:p>
          <a:p>
            <a:pPr lvl="1" algn="just"/>
            <a:r>
              <a:rPr lang="es-CL" dirty="0"/>
              <a:t>Es el mercado dónde se ofrece y demanda el dinero fiduciario. Entonces ¿Quién es la demanda?, ¿quién es la oferta?</a:t>
            </a:r>
            <a:endParaRPr lang="es-ES" dirty="0"/>
          </a:p>
          <a:p>
            <a:pPr lvl="1" algn="just" eaLnBrk="1" hangingPunct="1"/>
            <a:endParaRPr lang="es-ES" sz="2400" dirty="0"/>
          </a:p>
        </p:txBody>
      </p:sp>
      <p:sp>
        <p:nvSpPr>
          <p:cNvPr id="11" name="10 Marcador de número de diapositiva"/>
          <p:cNvSpPr>
            <a:spLocks noGrp="1"/>
          </p:cNvSpPr>
          <p:nvPr>
            <p:ph type="sldNum" sz="quarter" idx="12"/>
          </p:nvPr>
        </p:nvSpPr>
        <p:spPr/>
        <p:txBody>
          <a:bodyPr/>
          <a:lstStyle/>
          <a:p>
            <a:pPr>
              <a:defRPr/>
            </a:pPr>
            <a:fld id="{DF8A3C7A-1A6F-4507-BA62-3B9A931DF775}" type="slidenum">
              <a:rPr lang="es-CL" smtClean="0"/>
              <a:pPr>
                <a:defRPr/>
              </a:pPr>
              <a:t>4</a:t>
            </a:fld>
            <a:endParaRPr lang="es-CL"/>
          </a:p>
        </p:txBody>
      </p:sp>
    </p:spTree>
    <p:extLst>
      <p:ext uri="{BB962C8B-B14F-4D97-AF65-F5344CB8AC3E}">
        <p14:creationId xmlns:p14="http://schemas.microsoft.com/office/powerpoint/2010/main" val="1718046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8">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p:cNvSpPr>
          <p:nvPr>
            <p:ph type="title"/>
          </p:nvPr>
        </p:nvSpPr>
        <p:spPr/>
        <p:txBody>
          <a:bodyPr>
            <a:normAutofit/>
          </a:bodyPr>
          <a:lstStyle/>
          <a:p>
            <a:r>
              <a:rPr lang="es-CL" sz="4000" dirty="0"/>
              <a:t>Políticas y la Demanda Agregada</a:t>
            </a:r>
            <a:endParaRPr lang="es-ES" sz="4000" dirty="0"/>
          </a:p>
        </p:txBody>
      </p:sp>
      <p:sp>
        <p:nvSpPr>
          <p:cNvPr id="1028" name="Rectangle 3"/>
          <p:cNvSpPr>
            <a:spLocks noGrp="1"/>
          </p:cNvSpPr>
          <p:nvPr>
            <p:ph type="body" sz="half" idx="1"/>
          </p:nvPr>
        </p:nvSpPr>
        <p:spPr>
          <a:xfrm>
            <a:off x="457200" y="1600200"/>
            <a:ext cx="8291513" cy="4525963"/>
          </a:xfrm>
        </p:spPr>
        <p:txBody>
          <a:bodyPr/>
          <a:lstStyle/>
          <a:p>
            <a:pPr algn="just"/>
            <a:r>
              <a:rPr lang="es-CL" dirty="0"/>
              <a:t>La demanda del mercado del dinero, son todos quienes quieren utilizar dinero (por simplicidad digamos las personas), y se refiere a cuanto dinero quieren estar </a:t>
            </a:r>
            <a:r>
              <a:rPr lang="es-CL" b="1" i="1" u="sng" dirty="0">
                <a:solidFill>
                  <a:srgbClr val="FF0000"/>
                </a:solidFill>
              </a:rPr>
              <a:t>portando</a:t>
            </a:r>
            <a:r>
              <a:rPr lang="es-CL" dirty="0"/>
              <a:t>.</a:t>
            </a:r>
          </a:p>
          <a:p>
            <a:pPr algn="just"/>
            <a:r>
              <a:rPr lang="es-CL" dirty="0"/>
              <a:t>De aquí surge el concepto de </a:t>
            </a:r>
            <a:r>
              <a:rPr lang="es-CL" b="1" u="sng" dirty="0"/>
              <a:t>la teoría de preferencias por liquidez</a:t>
            </a:r>
            <a:r>
              <a:rPr lang="es-CL" dirty="0"/>
              <a:t>. </a:t>
            </a:r>
            <a:endParaRPr lang="es-ES" dirty="0"/>
          </a:p>
          <a:p>
            <a:pPr lvl="1" algn="just" eaLnBrk="1" hangingPunct="1"/>
            <a:endParaRPr lang="es-ES" sz="2400" dirty="0"/>
          </a:p>
        </p:txBody>
      </p:sp>
      <p:sp>
        <p:nvSpPr>
          <p:cNvPr id="11" name="10 Marcador de número de diapositiva"/>
          <p:cNvSpPr>
            <a:spLocks noGrp="1"/>
          </p:cNvSpPr>
          <p:nvPr>
            <p:ph type="sldNum" sz="quarter" idx="12"/>
          </p:nvPr>
        </p:nvSpPr>
        <p:spPr/>
        <p:txBody>
          <a:bodyPr/>
          <a:lstStyle/>
          <a:p>
            <a:pPr>
              <a:defRPr/>
            </a:pPr>
            <a:fld id="{DF8A3C7A-1A6F-4507-BA62-3B9A931DF775}" type="slidenum">
              <a:rPr lang="es-CL" smtClean="0"/>
              <a:pPr>
                <a:defRPr/>
              </a:pPr>
              <a:t>5</a:t>
            </a:fld>
            <a:endParaRPr lang="es-CL"/>
          </a:p>
        </p:txBody>
      </p:sp>
    </p:spTree>
    <p:extLst>
      <p:ext uri="{BB962C8B-B14F-4D97-AF65-F5344CB8AC3E}">
        <p14:creationId xmlns:p14="http://schemas.microsoft.com/office/powerpoint/2010/main" val="17180469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p:cNvSpPr>
          <p:nvPr>
            <p:ph type="title"/>
          </p:nvPr>
        </p:nvSpPr>
        <p:spPr/>
        <p:txBody>
          <a:bodyPr>
            <a:normAutofit/>
          </a:bodyPr>
          <a:lstStyle/>
          <a:p>
            <a:r>
              <a:rPr lang="es-CL" sz="4000" dirty="0"/>
              <a:t>Políticas y la Demanda Agregada</a:t>
            </a:r>
            <a:endParaRPr lang="es-ES" sz="4000" dirty="0"/>
          </a:p>
        </p:txBody>
      </p:sp>
      <p:sp>
        <p:nvSpPr>
          <p:cNvPr id="1028" name="Rectangle 3"/>
          <p:cNvSpPr>
            <a:spLocks noGrp="1"/>
          </p:cNvSpPr>
          <p:nvPr>
            <p:ph type="body" sz="half" idx="1"/>
          </p:nvPr>
        </p:nvSpPr>
        <p:spPr>
          <a:xfrm>
            <a:off x="457200" y="1600200"/>
            <a:ext cx="8291513" cy="4525963"/>
          </a:xfrm>
        </p:spPr>
        <p:txBody>
          <a:bodyPr/>
          <a:lstStyle/>
          <a:p>
            <a:pPr algn="just"/>
            <a:r>
              <a:rPr lang="es-CL" dirty="0"/>
              <a:t>Así, definimos que la tasa de interés (</a:t>
            </a:r>
            <a:r>
              <a:rPr lang="es-CL" b="1" i="1" dirty="0"/>
              <a:t>i</a:t>
            </a:r>
            <a:r>
              <a:rPr lang="es-CL" dirty="0"/>
              <a:t>) será el precio del dinero, porque, por cada peso que una persona este portando, deja de ganar el interés que obtendría de tener este peso en el banco, es decir, es un costo de oportunidad por portar dinero.</a:t>
            </a:r>
            <a:endParaRPr lang="es-ES" sz="2400" dirty="0"/>
          </a:p>
        </p:txBody>
      </p:sp>
      <p:sp>
        <p:nvSpPr>
          <p:cNvPr id="11" name="10 Marcador de número de diapositiva"/>
          <p:cNvSpPr>
            <a:spLocks noGrp="1"/>
          </p:cNvSpPr>
          <p:nvPr>
            <p:ph type="sldNum" sz="quarter" idx="12"/>
          </p:nvPr>
        </p:nvSpPr>
        <p:spPr/>
        <p:txBody>
          <a:bodyPr/>
          <a:lstStyle/>
          <a:p>
            <a:pPr>
              <a:defRPr/>
            </a:pPr>
            <a:fld id="{DF8A3C7A-1A6F-4507-BA62-3B9A931DF775}" type="slidenum">
              <a:rPr lang="es-CL" smtClean="0"/>
              <a:pPr>
                <a:defRPr/>
              </a:pPr>
              <a:t>6</a:t>
            </a:fld>
            <a:endParaRPr lang="es-CL"/>
          </a:p>
        </p:txBody>
      </p:sp>
    </p:spTree>
    <p:extLst>
      <p:ext uri="{BB962C8B-B14F-4D97-AF65-F5344CB8AC3E}">
        <p14:creationId xmlns:p14="http://schemas.microsoft.com/office/powerpoint/2010/main" val="1718046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p:cNvSpPr>
          <p:nvPr>
            <p:ph type="title"/>
          </p:nvPr>
        </p:nvSpPr>
        <p:spPr/>
        <p:txBody>
          <a:bodyPr>
            <a:normAutofit/>
          </a:bodyPr>
          <a:lstStyle/>
          <a:p>
            <a:r>
              <a:rPr lang="es-CL" sz="4000" dirty="0"/>
              <a:t>Políticas y la Demanda Agregada</a:t>
            </a:r>
            <a:endParaRPr lang="es-ES" sz="4000" dirty="0"/>
          </a:p>
        </p:txBody>
      </p:sp>
      <p:sp>
        <p:nvSpPr>
          <p:cNvPr id="1028" name="Rectangle 3"/>
          <p:cNvSpPr>
            <a:spLocks noGrp="1"/>
          </p:cNvSpPr>
          <p:nvPr>
            <p:ph type="body" sz="half" idx="1"/>
          </p:nvPr>
        </p:nvSpPr>
        <p:spPr>
          <a:xfrm>
            <a:off x="457200" y="1600200"/>
            <a:ext cx="8291513" cy="4525963"/>
          </a:xfrm>
        </p:spPr>
        <p:txBody>
          <a:bodyPr/>
          <a:lstStyle/>
          <a:p>
            <a:pPr algn="just"/>
            <a:r>
              <a:rPr lang="es-CL" dirty="0"/>
              <a:t>Por lo tanto, por ley de demanda, las preferencias por liquidez (demanda de dinero) dependerá negativamente de la tasa de interés…</a:t>
            </a:r>
          </a:p>
          <a:p>
            <a:pPr algn="just"/>
            <a:r>
              <a:rPr lang="es-CL" dirty="0"/>
              <a:t>Sin embargo…</a:t>
            </a:r>
          </a:p>
        </p:txBody>
      </p:sp>
      <p:sp>
        <p:nvSpPr>
          <p:cNvPr id="11" name="10 Marcador de número de diapositiva"/>
          <p:cNvSpPr>
            <a:spLocks noGrp="1"/>
          </p:cNvSpPr>
          <p:nvPr>
            <p:ph type="sldNum" sz="quarter" idx="12"/>
          </p:nvPr>
        </p:nvSpPr>
        <p:spPr/>
        <p:txBody>
          <a:bodyPr/>
          <a:lstStyle/>
          <a:p>
            <a:pPr>
              <a:defRPr/>
            </a:pPr>
            <a:fld id="{DF8A3C7A-1A6F-4507-BA62-3B9A931DF775}" type="slidenum">
              <a:rPr lang="es-CL" smtClean="0"/>
              <a:pPr>
                <a:defRPr/>
              </a:pPr>
              <a:t>7</a:t>
            </a:fld>
            <a:endParaRPr lang="es-CL"/>
          </a:p>
        </p:txBody>
      </p:sp>
    </p:spTree>
    <p:extLst>
      <p:ext uri="{BB962C8B-B14F-4D97-AF65-F5344CB8AC3E}">
        <p14:creationId xmlns:p14="http://schemas.microsoft.com/office/powerpoint/2010/main" val="17180469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p:cNvSpPr>
          <p:nvPr>
            <p:ph type="title"/>
          </p:nvPr>
        </p:nvSpPr>
        <p:spPr/>
        <p:txBody>
          <a:bodyPr>
            <a:normAutofit/>
          </a:bodyPr>
          <a:lstStyle/>
          <a:p>
            <a:r>
              <a:rPr lang="es-CL" sz="4000" dirty="0"/>
              <a:t>Políticas y la Demanda Agregada</a:t>
            </a:r>
            <a:endParaRPr lang="es-ES" sz="4000" dirty="0"/>
          </a:p>
        </p:txBody>
      </p:sp>
      <p:sp>
        <p:nvSpPr>
          <p:cNvPr id="1028" name="Rectangle 3"/>
          <p:cNvSpPr>
            <a:spLocks noGrp="1"/>
          </p:cNvSpPr>
          <p:nvPr>
            <p:ph type="body" sz="half" idx="1"/>
          </p:nvPr>
        </p:nvSpPr>
        <p:spPr>
          <a:xfrm>
            <a:off x="457200" y="1600200"/>
            <a:ext cx="8291513" cy="4525963"/>
          </a:xfrm>
        </p:spPr>
        <p:txBody>
          <a:bodyPr/>
          <a:lstStyle/>
          <a:p>
            <a:pPr algn="just"/>
            <a:r>
              <a:rPr lang="es-CL" dirty="0"/>
              <a:t>La demanda de dinero, también dependerá positivamente del nivel de renta de las personas (PIB), pues a mayor renta, más se quiere comprar (definición de bienes normales), por lo tanto, para poder comprar más, se debe portar más dinero.</a:t>
            </a:r>
          </a:p>
          <a:p>
            <a:pPr algn="just"/>
            <a:endParaRPr lang="es-CL" dirty="0"/>
          </a:p>
          <a:p>
            <a:pPr algn="just"/>
            <a:r>
              <a:rPr lang="es-CL" dirty="0"/>
              <a:t>Por lo tanto…</a:t>
            </a:r>
            <a:endParaRPr lang="es-ES" dirty="0"/>
          </a:p>
        </p:txBody>
      </p:sp>
      <p:sp>
        <p:nvSpPr>
          <p:cNvPr id="11" name="10 Marcador de número de diapositiva"/>
          <p:cNvSpPr>
            <a:spLocks noGrp="1"/>
          </p:cNvSpPr>
          <p:nvPr>
            <p:ph type="sldNum" sz="quarter" idx="12"/>
          </p:nvPr>
        </p:nvSpPr>
        <p:spPr/>
        <p:txBody>
          <a:bodyPr/>
          <a:lstStyle/>
          <a:p>
            <a:pPr>
              <a:defRPr/>
            </a:pPr>
            <a:fld id="{DF8A3C7A-1A6F-4507-BA62-3B9A931DF775}" type="slidenum">
              <a:rPr lang="es-CL" smtClean="0"/>
              <a:pPr>
                <a:defRPr/>
              </a:pPr>
              <a:t>8</a:t>
            </a:fld>
            <a:endParaRPr lang="es-CL"/>
          </a:p>
        </p:txBody>
      </p:sp>
      <p:graphicFrame>
        <p:nvGraphicFramePr>
          <p:cNvPr id="79874" name="Object 2"/>
          <p:cNvGraphicFramePr>
            <a:graphicFrameLocks noGrp="1" noChangeAspect="1"/>
          </p:cNvGraphicFramePr>
          <p:nvPr/>
        </p:nvGraphicFramePr>
        <p:xfrm>
          <a:off x="2571736" y="5932488"/>
          <a:ext cx="4262437" cy="496887"/>
        </p:xfrm>
        <a:graphic>
          <a:graphicData uri="http://schemas.openxmlformats.org/presentationml/2006/ole">
            <mc:AlternateContent xmlns:mc="http://schemas.openxmlformats.org/markup-compatibility/2006">
              <mc:Choice xmlns:v="urn:schemas-microsoft-com:vml" Requires="v">
                <p:oleObj spid="_x0000_s1026" name="Ecuación" r:id="rId3" imgW="1853396" imgH="215806" progId="Equation.3">
                  <p:embed/>
                </p:oleObj>
              </mc:Choice>
              <mc:Fallback>
                <p:oleObj name="Ecuación" r:id="rId3" imgW="1853396" imgH="215806" progId="Equation.3">
                  <p:embed/>
                  <p:pic>
                    <p:nvPicPr>
                      <p:cNvPr id="0" name="Picture 2"/>
                      <p:cNvPicPr>
                        <a:picLocks noGrp="1"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1736" y="5932488"/>
                        <a:ext cx="4262437" cy="4968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718046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8">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98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p:cNvSpPr>
          <p:nvPr>
            <p:ph type="title"/>
          </p:nvPr>
        </p:nvSpPr>
        <p:spPr/>
        <p:txBody>
          <a:bodyPr>
            <a:normAutofit/>
          </a:bodyPr>
          <a:lstStyle/>
          <a:p>
            <a:r>
              <a:rPr lang="es-CL" sz="4000" dirty="0"/>
              <a:t>Políticas y la Demanda Agregada</a:t>
            </a:r>
            <a:endParaRPr lang="es-ES" sz="4000" dirty="0"/>
          </a:p>
        </p:txBody>
      </p:sp>
      <p:sp>
        <p:nvSpPr>
          <p:cNvPr id="6147" name="Rectangle 3"/>
          <p:cNvSpPr>
            <a:spLocks noGrp="1"/>
          </p:cNvSpPr>
          <p:nvPr>
            <p:ph type="body" idx="1"/>
          </p:nvPr>
        </p:nvSpPr>
        <p:spPr/>
        <p:txBody>
          <a:bodyPr/>
          <a:lstStyle/>
          <a:p>
            <a:pPr algn="just" eaLnBrk="1" hangingPunct="1"/>
            <a:r>
              <a:rPr lang="es-CL"/>
              <a:t>Gráficamente…</a:t>
            </a:r>
            <a:endParaRPr lang="es-ES"/>
          </a:p>
        </p:txBody>
      </p:sp>
      <p:grpSp>
        <p:nvGrpSpPr>
          <p:cNvPr id="2" name="Group 62"/>
          <p:cNvGrpSpPr>
            <a:grpSpLocks/>
          </p:cNvGrpSpPr>
          <p:nvPr/>
        </p:nvGrpSpPr>
        <p:grpSpPr bwMode="auto">
          <a:xfrm>
            <a:off x="1127126" y="2287588"/>
            <a:ext cx="7240588" cy="4570412"/>
            <a:chOff x="710" y="1441"/>
            <a:chExt cx="4561" cy="2879"/>
          </a:xfrm>
        </p:grpSpPr>
        <p:sp>
          <p:nvSpPr>
            <p:cNvPr id="6151" name="Rectangle 10"/>
            <p:cNvSpPr>
              <a:spLocks noChangeArrowheads="1"/>
            </p:cNvSpPr>
            <p:nvPr/>
          </p:nvSpPr>
          <p:spPr bwMode="auto">
            <a:xfrm>
              <a:off x="1353" y="1526"/>
              <a:ext cx="3500" cy="2353"/>
            </a:xfrm>
            <a:prstGeom prst="rect">
              <a:avLst/>
            </a:prstGeom>
            <a:solidFill>
              <a:srgbClr val="F3F6F9"/>
            </a:solidFill>
            <a:ln w="225425">
              <a:solidFill>
                <a:srgbClr val="F3F6F9"/>
              </a:solidFill>
              <a:miter lim="800000"/>
              <a:headEnd/>
              <a:tailEnd/>
            </a:ln>
          </p:spPr>
          <p:txBody>
            <a:bodyPr/>
            <a:lstStyle/>
            <a:p>
              <a:endParaRPr lang="es-CL"/>
            </a:p>
          </p:txBody>
        </p:sp>
        <p:sp>
          <p:nvSpPr>
            <p:cNvPr id="6152" name="Rectangle 11"/>
            <p:cNvSpPr>
              <a:spLocks noChangeArrowheads="1"/>
            </p:cNvSpPr>
            <p:nvPr/>
          </p:nvSpPr>
          <p:spPr bwMode="auto">
            <a:xfrm>
              <a:off x="1353" y="1526"/>
              <a:ext cx="3500" cy="2353"/>
            </a:xfrm>
            <a:prstGeom prst="rect">
              <a:avLst/>
            </a:prstGeom>
            <a:solidFill>
              <a:srgbClr val="F2F4F8"/>
            </a:solidFill>
            <a:ln w="204788">
              <a:solidFill>
                <a:srgbClr val="F2F4F8"/>
              </a:solidFill>
              <a:miter lim="800000"/>
              <a:headEnd/>
              <a:tailEnd/>
            </a:ln>
          </p:spPr>
          <p:txBody>
            <a:bodyPr/>
            <a:lstStyle/>
            <a:p>
              <a:endParaRPr lang="es-CL"/>
            </a:p>
          </p:txBody>
        </p:sp>
        <p:sp>
          <p:nvSpPr>
            <p:cNvPr id="6153" name="Rectangle 12"/>
            <p:cNvSpPr>
              <a:spLocks noChangeArrowheads="1"/>
            </p:cNvSpPr>
            <p:nvPr/>
          </p:nvSpPr>
          <p:spPr bwMode="auto">
            <a:xfrm>
              <a:off x="1353" y="1526"/>
              <a:ext cx="3500" cy="2353"/>
            </a:xfrm>
            <a:prstGeom prst="rect">
              <a:avLst/>
            </a:prstGeom>
            <a:solidFill>
              <a:srgbClr val="F1F4F7"/>
            </a:solidFill>
            <a:ln w="184150">
              <a:solidFill>
                <a:srgbClr val="F1F4F7"/>
              </a:solidFill>
              <a:miter lim="800000"/>
              <a:headEnd/>
              <a:tailEnd/>
            </a:ln>
          </p:spPr>
          <p:txBody>
            <a:bodyPr/>
            <a:lstStyle/>
            <a:p>
              <a:endParaRPr lang="es-CL"/>
            </a:p>
          </p:txBody>
        </p:sp>
        <p:sp>
          <p:nvSpPr>
            <p:cNvPr id="6154" name="Rectangle 13"/>
            <p:cNvSpPr>
              <a:spLocks noChangeArrowheads="1"/>
            </p:cNvSpPr>
            <p:nvPr/>
          </p:nvSpPr>
          <p:spPr bwMode="auto">
            <a:xfrm>
              <a:off x="1353" y="1526"/>
              <a:ext cx="3500" cy="2353"/>
            </a:xfrm>
            <a:prstGeom prst="rect">
              <a:avLst/>
            </a:prstGeom>
            <a:solidFill>
              <a:srgbClr val="F0F2F5"/>
            </a:solidFill>
            <a:ln w="165100">
              <a:solidFill>
                <a:srgbClr val="F0F2F5"/>
              </a:solidFill>
              <a:miter lim="800000"/>
              <a:headEnd/>
              <a:tailEnd/>
            </a:ln>
          </p:spPr>
          <p:txBody>
            <a:bodyPr/>
            <a:lstStyle/>
            <a:p>
              <a:endParaRPr lang="es-CL"/>
            </a:p>
          </p:txBody>
        </p:sp>
        <p:sp>
          <p:nvSpPr>
            <p:cNvPr id="6155" name="Rectangle 14"/>
            <p:cNvSpPr>
              <a:spLocks noChangeArrowheads="1"/>
            </p:cNvSpPr>
            <p:nvPr/>
          </p:nvSpPr>
          <p:spPr bwMode="auto">
            <a:xfrm>
              <a:off x="1353" y="1526"/>
              <a:ext cx="3500" cy="2353"/>
            </a:xfrm>
            <a:prstGeom prst="rect">
              <a:avLst/>
            </a:prstGeom>
            <a:solidFill>
              <a:srgbClr val="EEF1F4"/>
            </a:solidFill>
            <a:ln w="144463">
              <a:solidFill>
                <a:srgbClr val="EEF1F4"/>
              </a:solidFill>
              <a:miter lim="800000"/>
              <a:headEnd/>
              <a:tailEnd/>
            </a:ln>
          </p:spPr>
          <p:txBody>
            <a:bodyPr/>
            <a:lstStyle/>
            <a:p>
              <a:endParaRPr lang="es-CL"/>
            </a:p>
          </p:txBody>
        </p:sp>
        <p:sp>
          <p:nvSpPr>
            <p:cNvPr id="6156" name="Rectangle 15"/>
            <p:cNvSpPr>
              <a:spLocks noChangeArrowheads="1"/>
            </p:cNvSpPr>
            <p:nvPr/>
          </p:nvSpPr>
          <p:spPr bwMode="auto">
            <a:xfrm>
              <a:off x="1353" y="1526"/>
              <a:ext cx="3500" cy="2353"/>
            </a:xfrm>
            <a:prstGeom prst="rect">
              <a:avLst/>
            </a:prstGeom>
            <a:solidFill>
              <a:srgbClr val="EDEFF3"/>
            </a:solidFill>
            <a:ln w="123825">
              <a:solidFill>
                <a:srgbClr val="EDEFF3"/>
              </a:solidFill>
              <a:miter lim="800000"/>
              <a:headEnd/>
              <a:tailEnd/>
            </a:ln>
          </p:spPr>
          <p:txBody>
            <a:bodyPr/>
            <a:lstStyle/>
            <a:p>
              <a:endParaRPr lang="es-CL"/>
            </a:p>
          </p:txBody>
        </p:sp>
        <p:sp>
          <p:nvSpPr>
            <p:cNvPr id="6157" name="Rectangle 16"/>
            <p:cNvSpPr>
              <a:spLocks noChangeArrowheads="1"/>
            </p:cNvSpPr>
            <p:nvPr/>
          </p:nvSpPr>
          <p:spPr bwMode="auto">
            <a:xfrm>
              <a:off x="1353" y="1526"/>
              <a:ext cx="3500" cy="2353"/>
            </a:xfrm>
            <a:prstGeom prst="rect">
              <a:avLst/>
            </a:prstGeom>
            <a:solidFill>
              <a:srgbClr val="EBEEF2"/>
            </a:solidFill>
            <a:ln w="103188">
              <a:solidFill>
                <a:srgbClr val="EBEEF2"/>
              </a:solidFill>
              <a:miter lim="800000"/>
              <a:headEnd/>
              <a:tailEnd/>
            </a:ln>
          </p:spPr>
          <p:txBody>
            <a:bodyPr/>
            <a:lstStyle/>
            <a:p>
              <a:endParaRPr lang="es-CL"/>
            </a:p>
          </p:txBody>
        </p:sp>
        <p:sp>
          <p:nvSpPr>
            <p:cNvPr id="6158" name="Rectangle 17"/>
            <p:cNvSpPr>
              <a:spLocks noChangeArrowheads="1"/>
            </p:cNvSpPr>
            <p:nvPr/>
          </p:nvSpPr>
          <p:spPr bwMode="auto">
            <a:xfrm>
              <a:off x="1353" y="1526"/>
              <a:ext cx="3500" cy="2353"/>
            </a:xfrm>
            <a:prstGeom prst="rect">
              <a:avLst/>
            </a:prstGeom>
            <a:solidFill>
              <a:srgbClr val="EAECF1"/>
            </a:solidFill>
            <a:ln w="82550">
              <a:solidFill>
                <a:srgbClr val="EAECF1"/>
              </a:solidFill>
              <a:miter lim="800000"/>
              <a:headEnd/>
              <a:tailEnd/>
            </a:ln>
          </p:spPr>
          <p:txBody>
            <a:bodyPr/>
            <a:lstStyle/>
            <a:p>
              <a:endParaRPr lang="es-CL"/>
            </a:p>
          </p:txBody>
        </p:sp>
        <p:sp>
          <p:nvSpPr>
            <p:cNvPr id="6159" name="Rectangle 18"/>
            <p:cNvSpPr>
              <a:spLocks noChangeArrowheads="1"/>
            </p:cNvSpPr>
            <p:nvPr/>
          </p:nvSpPr>
          <p:spPr bwMode="auto">
            <a:xfrm>
              <a:off x="1353" y="1526"/>
              <a:ext cx="3500" cy="2353"/>
            </a:xfrm>
            <a:prstGeom prst="rect">
              <a:avLst/>
            </a:prstGeom>
            <a:solidFill>
              <a:srgbClr val="E9EBF0"/>
            </a:solidFill>
            <a:ln w="61913">
              <a:solidFill>
                <a:srgbClr val="E9EBF0"/>
              </a:solidFill>
              <a:miter lim="800000"/>
              <a:headEnd/>
              <a:tailEnd/>
            </a:ln>
          </p:spPr>
          <p:txBody>
            <a:bodyPr/>
            <a:lstStyle/>
            <a:p>
              <a:endParaRPr lang="es-CL"/>
            </a:p>
          </p:txBody>
        </p:sp>
        <p:sp>
          <p:nvSpPr>
            <p:cNvPr id="6160" name="Rectangle 19"/>
            <p:cNvSpPr>
              <a:spLocks noChangeArrowheads="1"/>
            </p:cNvSpPr>
            <p:nvPr/>
          </p:nvSpPr>
          <p:spPr bwMode="auto">
            <a:xfrm>
              <a:off x="1353" y="1526"/>
              <a:ext cx="3500" cy="2353"/>
            </a:xfrm>
            <a:prstGeom prst="rect">
              <a:avLst/>
            </a:prstGeom>
            <a:solidFill>
              <a:srgbClr val="E7EAEF"/>
            </a:solidFill>
            <a:ln w="41275">
              <a:solidFill>
                <a:srgbClr val="E7EAEF"/>
              </a:solidFill>
              <a:miter lim="800000"/>
              <a:headEnd/>
              <a:tailEnd/>
            </a:ln>
          </p:spPr>
          <p:txBody>
            <a:bodyPr/>
            <a:lstStyle/>
            <a:p>
              <a:endParaRPr lang="es-CL"/>
            </a:p>
          </p:txBody>
        </p:sp>
        <p:sp>
          <p:nvSpPr>
            <p:cNvPr id="6161" name="Rectangle 20"/>
            <p:cNvSpPr>
              <a:spLocks noChangeArrowheads="1"/>
            </p:cNvSpPr>
            <p:nvPr/>
          </p:nvSpPr>
          <p:spPr bwMode="auto">
            <a:xfrm>
              <a:off x="1353" y="1526"/>
              <a:ext cx="3500" cy="2353"/>
            </a:xfrm>
            <a:prstGeom prst="rect">
              <a:avLst/>
            </a:prstGeom>
            <a:solidFill>
              <a:srgbClr val="E6E9EF"/>
            </a:solidFill>
            <a:ln w="20638">
              <a:solidFill>
                <a:srgbClr val="E6E9EF"/>
              </a:solidFill>
              <a:miter lim="800000"/>
              <a:headEnd/>
              <a:tailEnd/>
            </a:ln>
          </p:spPr>
          <p:txBody>
            <a:bodyPr/>
            <a:lstStyle/>
            <a:p>
              <a:endParaRPr lang="es-CL"/>
            </a:p>
          </p:txBody>
        </p:sp>
        <p:sp>
          <p:nvSpPr>
            <p:cNvPr id="6162" name="Rectangle 21"/>
            <p:cNvSpPr>
              <a:spLocks noChangeArrowheads="1"/>
            </p:cNvSpPr>
            <p:nvPr/>
          </p:nvSpPr>
          <p:spPr bwMode="auto">
            <a:xfrm>
              <a:off x="1259" y="1443"/>
              <a:ext cx="3562" cy="2404"/>
            </a:xfrm>
            <a:prstGeom prst="rect">
              <a:avLst/>
            </a:prstGeom>
            <a:solidFill>
              <a:srgbClr val="FFFFFF"/>
            </a:solidFill>
            <a:ln w="9525">
              <a:noFill/>
              <a:miter lim="800000"/>
              <a:headEnd/>
              <a:tailEnd/>
            </a:ln>
          </p:spPr>
          <p:txBody>
            <a:bodyPr/>
            <a:lstStyle/>
            <a:p>
              <a:endParaRPr lang="es-CL"/>
            </a:p>
          </p:txBody>
        </p:sp>
        <p:sp>
          <p:nvSpPr>
            <p:cNvPr id="6163" name="Freeform 22"/>
            <p:cNvSpPr>
              <a:spLocks/>
            </p:cNvSpPr>
            <p:nvPr/>
          </p:nvSpPr>
          <p:spPr bwMode="auto">
            <a:xfrm>
              <a:off x="1259" y="1443"/>
              <a:ext cx="3562" cy="2404"/>
            </a:xfrm>
            <a:custGeom>
              <a:avLst/>
              <a:gdLst>
                <a:gd name="T0" fmla="*/ 0 w 4453"/>
                <a:gd name="T1" fmla="*/ 0 h 3006"/>
                <a:gd name="T2" fmla="*/ 0 w 4453"/>
                <a:gd name="T3" fmla="*/ 3006 h 3006"/>
                <a:gd name="T4" fmla="*/ 4453 w 4453"/>
                <a:gd name="T5" fmla="*/ 3006 h 3006"/>
                <a:gd name="T6" fmla="*/ 0 60000 65536"/>
                <a:gd name="T7" fmla="*/ 0 60000 65536"/>
                <a:gd name="T8" fmla="*/ 0 60000 65536"/>
                <a:gd name="T9" fmla="*/ 0 w 4453"/>
                <a:gd name="T10" fmla="*/ 0 h 3006"/>
                <a:gd name="T11" fmla="*/ 4453 w 4453"/>
                <a:gd name="T12" fmla="*/ 3006 h 3006"/>
              </a:gdLst>
              <a:ahLst/>
              <a:cxnLst>
                <a:cxn ang="T6">
                  <a:pos x="T0" y="T1"/>
                </a:cxn>
                <a:cxn ang="T7">
                  <a:pos x="T2" y="T3"/>
                </a:cxn>
                <a:cxn ang="T8">
                  <a:pos x="T4" y="T5"/>
                </a:cxn>
              </a:cxnLst>
              <a:rect l="T9" t="T10" r="T11" b="T12"/>
              <a:pathLst>
                <a:path w="4453" h="3006">
                  <a:moveTo>
                    <a:pt x="0" y="0"/>
                  </a:moveTo>
                  <a:lnTo>
                    <a:pt x="0" y="3006"/>
                  </a:lnTo>
                  <a:lnTo>
                    <a:pt x="4453" y="3006"/>
                  </a:lnTo>
                </a:path>
              </a:pathLst>
            </a:custGeom>
            <a:noFill/>
            <a:ln w="20638">
              <a:solidFill>
                <a:srgbClr val="000000"/>
              </a:solidFill>
              <a:round/>
              <a:headEnd/>
              <a:tailEnd/>
            </a:ln>
          </p:spPr>
          <p:txBody>
            <a:bodyPr/>
            <a:lstStyle/>
            <a:p>
              <a:endParaRPr lang="es-CL"/>
            </a:p>
          </p:txBody>
        </p:sp>
        <p:sp>
          <p:nvSpPr>
            <p:cNvPr id="6164" name="Rectangle 23"/>
            <p:cNvSpPr>
              <a:spLocks noChangeArrowheads="1"/>
            </p:cNvSpPr>
            <p:nvPr/>
          </p:nvSpPr>
          <p:spPr bwMode="auto">
            <a:xfrm>
              <a:off x="4239" y="3891"/>
              <a:ext cx="718" cy="163"/>
            </a:xfrm>
            <a:prstGeom prst="rect">
              <a:avLst/>
            </a:prstGeom>
            <a:noFill/>
            <a:ln w="9525">
              <a:noFill/>
              <a:miter lim="800000"/>
              <a:headEnd/>
              <a:tailEnd/>
            </a:ln>
          </p:spPr>
          <p:txBody>
            <a:bodyPr wrap="none" lIns="0" tIns="0" rIns="0" bIns="0">
              <a:spAutoFit/>
            </a:bodyPr>
            <a:lstStyle/>
            <a:p>
              <a:pPr eaLnBrk="0" hangingPunct="0"/>
              <a:r>
                <a:rPr lang="en-US" sz="1700" b="1">
                  <a:solidFill>
                    <a:srgbClr val="000000"/>
                  </a:solidFill>
                </a:rPr>
                <a:t>Quantity of</a:t>
              </a:r>
              <a:endParaRPr lang="en-US" sz="2400">
                <a:latin typeface="Times New Roman" pitchFamily="18" charset="0"/>
              </a:endParaRPr>
            </a:p>
          </p:txBody>
        </p:sp>
        <p:sp>
          <p:nvSpPr>
            <p:cNvPr id="6165" name="Rectangle 24"/>
            <p:cNvSpPr>
              <a:spLocks noChangeArrowheads="1"/>
            </p:cNvSpPr>
            <p:nvPr/>
          </p:nvSpPr>
          <p:spPr bwMode="auto">
            <a:xfrm>
              <a:off x="4473" y="4030"/>
              <a:ext cx="431" cy="163"/>
            </a:xfrm>
            <a:prstGeom prst="rect">
              <a:avLst/>
            </a:prstGeom>
            <a:noFill/>
            <a:ln w="9525">
              <a:noFill/>
              <a:miter lim="800000"/>
              <a:headEnd/>
              <a:tailEnd/>
            </a:ln>
          </p:spPr>
          <p:txBody>
            <a:bodyPr wrap="none" lIns="0" tIns="0" rIns="0" bIns="0">
              <a:spAutoFit/>
            </a:bodyPr>
            <a:lstStyle/>
            <a:p>
              <a:pPr eaLnBrk="0" hangingPunct="0"/>
              <a:r>
                <a:rPr lang="en-US" sz="1700" b="1">
                  <a:solidFill>
                    <a:srgbClr val="000000"/>
                  </a:solidFill>
                </a:rPr>
                <a:t>Money</a:t>
              </a:r>
              <a:endParaRPr lang="en-US" sz="2400">
                <a:latin typeface="Times New Roman" pitchFamily="18" charset="0"/>
              </a:endParaRPr>
            </a:p>
          </p:txBody>
        </p:sp>
        <p:sp>
          <p:nvSpPr>
            <p:cNvPr id="6166" name="Rectangle 25"/>
            <p:cNvSpPr>
              <a:spLocks noChangeArrowheads="1"/>
            </p:cNvSpPr>
            <p:nvPr/>
          </p:nvSpPr>
          <p:spPr bwMode="auto">
            <a:xfrm>
              <a:off x="710" y="1441"/>
              <a:ext cx="492" cy="163"/>
            </a:xfrm>
            <a:prstGeom prst="rect">
              <a:avLst/>
            </a:prstGeom>
            <a:noFill/>
            <a:ln w="9525">
              <a:noFill/>
              <a:miter lim="800000"/>
              <a:headEnd/>
              <a:tailEnd/>
            </a:ln>
          </p:spPr>
          <p:txBody>
            <a:bodyPr wrap="none" lIns="0" tIns="0" rIns="0" bIns="0">
              <a:spAutoFit/>
            </a:bodyPr>
            <a:lstStyle/>
            <a:p>
              <a:pPr eaLnBrk="0" hangingPunct="0"/>
              <a:r>
                <a:rPr lang="en-US" sz="1700" b="1">
                  <a:solidFill>
                    <a:srgbClr val="000000"/>
                  </a:solidFill>
                </a:rPr>
                <a:t>Interest</a:t>
              </a:r>
              <a:endParaRPr lang="en-US" sz="2400">
                <a:latin typeface="Times New Roman" pitchFamily="18" charset="0"/>
              </a:endParaRPr>
            </a:p>
          </p:txBody>
        </p:sp>
        <p:sp>
          <p:nvSpPr>
            <p:cNvPr id="6167" name="Rectangle 26"/>
            <p:cNvSpPr>
              <a:spLocks noChangeArrowheads="1"/>
            </p:cNvSpPr>
            <p:nvPr/>
          </p:nvSpPr>
          <p:spPr bwMode="auto">
            <a:xfrm>
              <a:off x="868" y="1579"/>
              <a:ext cx="295" cy="163"/>
            </a:xfrm>
            <a:prstGeom prst="rect">
              <a:avLst/>
            </a:prstGeom>
            <a:noFill/>
            <a:ln w="9525">
              <a:noFill/>
              <a:miter lim="800000"/>
              <a:headEnd/>
              <a:tailEnd/>
            </a:ln>
          </p:spPr>
          <p:txBody>
            <a:bodyPr wrap="none" lIns="0" tIns="0" rIns="0" bIns="0">
              <a:spAutoFit/>
            </a:bodyPr>
            <a:lstStyle/>
            <a:p>
              <a:pPr eaLnBrk="0" hangingPunct="0"/>
              <a:r>
                <a:rPr lang="en-US" sz="1700" b="1">
                  <a:solidFill>
                    <a:srgbClr val="000000"/>
                  </a:solidFill>
                </a:rPr>
                <a:t>Rate</a:t>
              </a:r>
              <a:endParaRPr lang="en-US" sz="2400">
                <a:latin typeface="Times New Roman" pitchFamily="18" charset="0"/>
              </a:endParaRPr>
            </a:p>
          </p:txBody>
        </p:sp>
        <p:sp>
          <p:nvSpPr>
            <p:cNvPr id="6168" name="Rectangle 27"/>
            <p:cNvSpPr>
              <a:spLocks noChangeArrowheads="1"/>
            </p:cNvSpPr>
            <p:nvPr/>
          </p:nvSpPr>
          <p:spPr bwMode="auto">
            <a:xfrm>
              <a:off x="1140" y="3895"/>
              <a:ext cx="76" cy="163"/>
            </a:xfrm>
            <a:prstGeom prst="rect">
              <a:avLst/>
            </a:prstGeom>
            <a:noFill/>
            <a:ln w="9525">
              <a:noFill/>
              <a:miter lim="800000"/>
              <a:headEnd/>
              <a:tailEnd/>
            </a:ln>
          </p:spPr>
          <p:txBody>
            <a:bodyPr wrap="none" lIns="0" tIns="0" rIns="0" bIns="0">
              <a:spAutoFit/>
            </a:bodyPr>
            <a:lstStyle/>
            <a:p>
              <a:pPr eaLnBrk="0" hangingPunct="0"/>
              <a:r>
                <a:rPr lang="en-US" sz="1700">
                  <a:solidFill>
                    <a:srgbClr val="000000"/>
                  </a:solidFill>
                </a:rPr>
                <a:t>0</a:t>
              </a:r>
              <a:endParaRPr lang="en-US" sz="2400">
                <a:latin typeface="Times New Roman" pitchFamily="18" charset="0"/>
              </a:endParaRPr>
            </a:p>
          </p:txBody>
        </p:sp>
        <p:grpSp>
          <p:nvGrpSpPr>
            <p:cNvPr id="3" name="Group 28"/>
            <p:cNvGrpSpPr>
              <a:grpSpLocks/>
            </p:cNvGrpSpPr>
            <p:nvPr/>
          </p:nvGrpSpPr>
          <p:grpSpPr bwMode="auto">
            <a:xfrm>
              <a:off x="1487" y="2376"/>
              <a:ext cx="3369" cy="1389"/>
              <a:chOff x="1154" y="1923"/>
              <a:chExt cx="4211" cy="1737"/>
            </a:xfrm>
          </p:grpSpPr>
          <p:sp>
            <p:nvSpPr>
              <p:cNvPr id="6194" name="Line 29"/>
              <p:cNvSpPr>
                <a:spLocks noChangeShapeType="1"/>
              </p:cNvSpPr>
              <p:nvPr/>
            </p:nvSpPr>
            <p:spPr bwMode="auto">
              <a:xfrm>
                <a:off x="1154" y="1923"/>
                <a:ext cx="3560" cy="1607"/>
              </a:xfrm>
              <a:prstGeom prst="line">
                <a:avLst/>
              </a:prstGeom>
              <a:noFill/>
              <a:ln w="61976">
                <a:solidFill>
                  <a:srgbClr val="FF0000"/>
                </a:solidFill>
                <a:round/>
                <a:headEnd/>
                <a:tailEnd/>
              </a:ln>
            </p:spPr>
            <p:txBody>
              <a:bodyPr/>
              <a:lstStyle/>
              <a:p>
                <a:endParaRPr lang="es-CL"/>
              </a:p>
            </p:txBody>
          </p:sp>
          <p:sp>
            <p:nvSpPr>
              <p:cNvPr id="6195" name="Rectangle 30"/>
              <p:cNvSpPr>
                <a:spLocks noChangeArrowheads="1"/>
              </p:cNvSpPr>
              <p:nvPr/>
            </p:nvSpPr>
            <p:spPr bwMode="auto">
              <a:xfrm>
                <a:off x="4793" y="3284"/>
                <a:ext cx="511" cy="203"/>
              </a:xfrm>
              <a:prstGeom prst="rect">
                <a:avLst/>
              </a:prstGeom>
              <a:noFill/>
              <a:ln w="9525">
                <a:noFill/>
                <a:miter lim="800000"/>
                <a:headEnd/>
                <a:tailEnd/>
              </a:ln>
            </p:spPr>
            <p:txBody>
              <a:bodyPr wrap="none" lIns="0" tIns="0" rIns="0" bIns="0">
                <a:spAutoFit/>
              </a:bodyPr>
              <a:lstStyle/>
              <a:p>
                <a:pPr eaLnBrk="0" hangingPunct="0"/>
                <a:r>
                  <a:rPr lang="en-US" sz="1700">
                    <a:solidFill>
                      <a:srgbClr val="000000"/>
                    </a:solidFill>
                  </a:rPr>
                  <a:t>Money</a:t>
                </a:r>
                <a:endParaRPr lang="en-US" sz="2400">
                  <a:latin typeface="Times New Roman" pitchFamily="18" charset="0"/>
                </a:endParaRPr>
              </a:p>
            </p:txBody>
          </p:sp>
          <p:sp>
            <p:nvSpPr>
              <p:cNvPr id="6196" name="Rectangle 31"/>
              <p:cNvSpPr>
                <a:spLocks noChangeArrowheads="1"/>
              </p:cNvSpPr>
              <p:nvPr/>
            </p:nvSpPr>
            <p:spPr bwMode="auto">
              <a:xfrm>
                <a:off x="4749" y="3456"/>
                <a:ext cx="616" cy="204"/>
              </a:xfrm>
              <a:prstGeom prst="rect">
                <a:avLst/>
              </a:prstGeom>
              <a:noFill/>
              <a:ln w="9525">
                <a:noFill/>
                <a:miter lim="800000"/>
                <a:headEnd/>
                <a:tailEnd/>
              </a:ln>
            </p:spPr>
            <p:txBody>
              <a:bodyPr wrap="none" lIns="0" tIns="0" rIns="0" bIns="0">
                <a:spAutoFit/>
              </a:bodyPr>
              <a:lstStyle/>
              <a:p>
                <a:pPr eaLnBrk="0" hangingPunct="0"/>
                <a:r>
                  <a:rPr lang="en-US" sz="1700">
                    <a:solidFill>
                      <a:srgbClr val="000000"/>
                    </a:solidFill>
                  </a:rPr>
                  <a:t>demand</a:t>
                </a:r>
                <a:endParaRPr lang="en-US" sz="2400">
                  <a:latin typeface="Times New Roman" pitchFamily="18" charset="0"/>
                </a:endParaRPr>
              </a:p>
            </p:txBody>
          </p:sp>
        </p:grpSp>
        <p:sp>
          <p:nvSpPr>
            <p:cNvPr id="6173" name="Freeform 39"/>
            <p:cNvSpPr>
              <a:spLocks/>
            </p:cNvSpPr>
            <p:nvPr/>
          </p:nvSpPr>
          <p:spPr bwMode="auto">
            <a:xfrm>
              <a:off x="1270" y="3423"/>
              <a:ext cx="2527" cy="425"/>
            </a:xfrm>
            <a:custGeom>
              <a:avLst/>
              <a:gdLst>
                <a:gd name="T0" fmla="*/ 0 w 3159"/>
                <a:gd name="T1" fmla="*/ 0 h 531"/>
                <a:gd name="T2" fmla="*/ 3159 w 3159"/>
                <a:gd name="T3" fmla="*/ 0 h 531"/>
                <a:gd name="T4" fmla="*/ 3159 w 3159"/>
                <a:gd name="T5" fmla="*/ 531 h 531"/>
                <a:gd name="T6" fmla="*/ 0 60000 65536"/>
                <a:gd name="T7" fmla="*/ 0 60000 65536"/>
                <a:gd name="T8" fmla="*/ 0 60000 65536"/>
                <a:gd name="T9" fmla="*/ 0 w 3159"/>
                <a:gd name="T10" fmla="*/ 0 h 531"/>
                <a:gd name="T11" fmla="*/ 3159 w 3159"/>
                <a:gd name="T12" fmla="*/ 531 h 531"/>
              </a:gdLst>
              <a:ahLst/>
              <a:cxnLst>
                <a:cxn ang="T6">
                  <a:pos x="T0" y="T1"/>
                </a:cxn>
                <a:cxn ang="T7">
                  <a:pos x="T2" y="T3"/>
                </a:cxn>
                <a:cxn ang="T8">
                  <a:pos x="T4" y="T5"/>
                </a:cxn>
              </a:cxnLst>
              <a:rect l="T9" t="T10" r="T11" b="T12"/>
              <a:pathLst>
                <a:path w="3159" h="531">
                  <a:moveTo>
                    <a:pt x="0" y="0"/>
                  </a:moveTo>
                  <a:lnTo>
                    <a:pt x="3159" y="0"/>
                  </a:lnTo>
                  <a:lnTo>
                    <a:pt x="3159" y="531"/>
                  </a:lnTo>
                </a:path>
              </a:pathLst>
            </a:custGeom>
            <a:noFill/>
            <a:ln w="20638">
              <a:solidFill>
                <a:schemeClr val="tx1"/>
              </a:solidFill>
              <a:prstDash val="sysDot"/>
              <a:round/>
              <a:headEnd/>
              <a:tailEnd/>
            </a:ln>
          </p:spPr>
          <p:txBody>
            <a:bodyPr/>
            <a:lstStyle/>
            <a:p>
              <a:endParaRPr lang="es-CL"/>
            </a:p>
          </p:txBody>
        </p:sp>
        <p:sp>
          <p:nvSpPr>
            <p:cNvPr id="6174" name="Oval 40"/>
            <p:cNvSpPr>
              <a:spLocks noChangeArrowheads="1"/>
            </p:cNvSpPr>
            <p:nvPr/>
          </p:nvSpPr>
          <p:spPr bwMode="auto">
            <a:xfrm>
              <a:off x="3766" y="3381"/>
              <a:ext cx="65" cy="65"/>
            </a:xfrm>
            <a:prstGeom prst="ellipse">
              <a:avLst/>
            </a:prstGeom>
            <a:solidFill>
              <a:srgbClr val="000000"/>
            </a:solidFill>
            <a:ln w="9525">
              <a:noFill/>
              <a:round/>
              <a:headEnd/>
              <a:tailEnd/>
            </a:ln>
          </p:spPr>
          <p:txBody>
            <a:bodyPr/>
            <a:lstStyle/>
            <a:p>
              <a:endParaRPr lang="es-CL"/>
            </a:p>
          </p:txBody>
        </p:sp>
        <p:sp>
          <p:nvSpPr>
            <p:cNvPr id="6175" name="Rectangle 41"/>
            <p:cNvSpPr>
              <a:spLocks noChangeArrowheads="1"/>
            </p:cNvSpPr>
            <p:nvPr/>
          </p:nvSpPr>
          <p:spPr bwMode="auto">
            <a:xfrm>
              <a:off x="1127" y="3353"/>
              <a:ext cx="94" cy="163"/>
            </a:xfrm>
            <a:prstGeom prst="rect">
              <a:avLst/>
            </a:prstGeom>
            <a:noFill/>
            <a:ln w="9525">
              <a:noFill/>
              <a:miter lim="800000"/>
              <a:headEnd/>
              <a:tailEnd/>
            </a:ln>
          </p:spPr>
          <p:txBody>
            <a:bodyPr wrap="none" lIns="0" tIns="0" rIns="0" bIns="0">
              <a:spAutoFit/>
            </a:bodyPr>
            <a:lstStyle/>
            <a:p>
              <a:pPr eaLnBrk="0" hangingPunct="0"/>
              <a:r>
                <a:rPr lang="en-US" sz="1700" i="1">
                  <a:solidFill>
                    <a:srgbClr val="000000"/>
                  </a:solidFill>
                </a:rPr>
                <a:t>r</a:t>
              </a:r>
              <a:r>
                <a:rPr lang="en-US" sz="1700" baseline="-25000">
                  <a:solidFill>
                    <a:srgbClr val="000000"/>
                  </a:solidFill>
                </a:rPr>
                <a:t>2</a:t>
              </a:r>
              <a:endParaRPr lang="en-US" sz="2400">
                <a:latin typeface="Times New Roman" pitchFamily="18" charset="0"/>
              </a:endParaRPr>
            </a:p>
          </p:txBody>
        </p:sp>
        <p:sp>
          <p:nvSpPr>
            <p:cNvPr id="6176" name="Rectangle 43"/>
            <p:cNvSpPr>
              <a:spLocks noChangeArrowheads="1"/>
            </p:cNvSpPr>
            <p:nvPr/>
          </p:nvSpPr>
          <p:spPr bwMode="auto">
            <a:xfrm>
              <a:off x="3680" y="3895"/>
              <a:ext cx="162" cy="163"/>
            </a:xfrm>
            <a:prstGeom prst="rect">
              <a:avLst/>
            </a:prstGeom>
            <a:noFill/>
            <a:ln w="9525">
              <a:noFill/>
              <a:miter lim="800000"/>
              <a:headEnd/>
              <a:tailEnd/>
            </a:ln>
          </p:spPr>
          <p:txBody>
            <a:bodyPr wrap="none" lIns="0" tIns="0" rIns="0" bIns="0">
              <a:spAutoFit/>
            </a:bodyPr>
            <a:lstStyle/>
            <a:p>
              <a:pPr eaLnBrk="0" hangingPunct="0"/>
              <a:r>
                <a:rPr lang="en-US" sz="1700" i="1">
                  <a:solidFill>
                    <a:srgbClr val="000000"/>
                  </a:solidFill>
                </a:rPr>
                <a:t>M</a:t>
              </a:r>
              <a:r>
                <a:rPr lang="en-US" sz="1700" baseline="-25000">
                  <a:solidFill>
                    <a:srgbClr val="000000"/>
                  </a:solidFill>
                </a:rPr>
                <a:t>2</a:t>
              </a:r>
              <a:endParaRPr lang="en-US" sz="2400">
                <a:latin typeface="Times New Roman" pitchFamily="18" charset="0"/>
              </a:endParaRPr>
            </a:p>
          </p:txBody>
        </p:sp>
        <p:sp>
          <p:nvSpPr>
            <p:cNvPr id="6177" name="Rectangle 44"/>
            <p:cNvSpPr>
              <a:spLocks noChangeArrowheads="1"/>
            </p:cNvSpPr>
            <p:nvPr/>
          </p:nvSpPr>
          <p:spPr bwMode="auto">
            <a:xfrm>
              <a:off x="3808" y="3881"/>
              <a:ext cx="49" cy="107"/>
            </a:xfrm>
            <a:prstGeom prst="rect">
              <a:avLst/>
            </a:prstGeom>
            <a:noFill/>
            <a:ln w="9525">
              <a:noFill/>
              <a:miter lim="800000"/>
              <a:headEnd/>
              <a:tailEnd/>
            </a:ln>
          </p:spPr>
          <p:txBody>
            <a:bodyPr wrap="none" lIns="0" tIns="0" rIns="0" bIns="0">
              <a:spAutoFit/>
            </a:bodyPr>
            <a:lstStyle/>
            <a:p>
              <a:pPr eaLnBrk="0" hangingPunct="0"/>
              <a:r>
                <a:rPr lang="en-US" sz="1100" i="1">
                  <a:solidFill>
                    <a:srgbClr val="000000"/>
                  </a:solidFill>
                </a:rPr>
                <a:t>d</a:t>
              </a:r>
              <a:endParaRPr lang="en-US" sz="2400">
                <a:latin typeface="Times New Roman" pitchFamily="18" charset="0"/>
              </a:endParaRPr>
            </a:p>
          </p:txBody>
        </p:sp>
        <p:sp>
          <p:nvSpPr>
            <p:cNvPr id="6178" name="Freeform 46"/>
            <p:cNvSpPr>
              <a:spLocks/>
            </p:cNvSpPr>
            <p:nvPr/>
          </p:nvSpPr>
          <p:spPr bwMode="auto">
            <a:xfrm>
              <a:off x="1270" y="2666"/>
              <a:ext cx="860" cy="1182"/>
            </a:xfrm>
            <a:custGeom>
              <a:avLst/>
              <a:gdLst>
                <a:gd name="T0" fmla="*/ 0 w 1075"/>
                <a:gd name="T1" fmla="*/ 0 h 1477"/>
                <a:gd name="T2" fmla="*/ 1075 w 1075"/>
                <a:gd name="T3" fmla="*/ 0 h 1477"/>
                <a:gd name="T4" fmla="*/ 1075 w 1075"/>
                <a:gd name="T5" fmla="*/ 1477 h 1477"/>
                <a:gd name="T6" fmla="*/ 0 60000 65536"/>
                <a:gd name="T7" fmla="*/ 0 60000 65536"/>
                <a:gd name="T8" fmla="*/ 0 60000 65536"/>
                <a:gd name="T9" fmla="*/ 0 w 1075"/>
                <a:gd name="T10" fmla="*/ 0 h 1477"/>
                <a:gd name="T11" fmla="*/ 1075 w 1075"/>
                <a:gd name="T12" fmla="*/ 1477 h 1477"/>
              </a:gdLst>
              <a:ahLst/>
              <a:cxnLst>
                <a:cxn ang="T6">
                  <a:pos x="T0" y="T1"/>
                </a:cxn>
                <a:cxn ang="T7">
                  <a:pos x="T2" y="T3"/>
                </a:cxn>
                <a:cxn ang="T8">
                  <a:pos x="T4" y="T5"/>
                </a:cxn>
              </a:cxnLst>
              <a:rect l="T9" t="T10" r="T11" b="T12"/>
              <a:pathLst>
                <a:path w="1075" h="1477">
                  <a:moveTo>
                    <a:pt x="0" y="0"/>
                  </a:moveTo>
                  <a:lnTo>
                    <a:pt x="1075" y="0"/>
                  </a:lnTo>
                  <a:lnTo>
                    <a:pt x="1075" y="1477"/>
                  </a:lnTo>
                </a:path>
              </a:pathLst>
            </a:custGeom>
            <a:noFill/>
            <a:ln w="20638">
              <a:solidFill>
                <a:schemeClr val="tx1"/>
              </a:solidFill>
              <a:prstDash val="sysDot"/>
              <a:round/>
              <a:headEnd/>
              <a:tailEnd/>
            </a:ln>
          </p:spPr>
          <p:txBody>
            <a:bodyPr/>
            <a:lstStyle/>
            <a:p>
              <a:endParaRPr lang="es-CL"/>
            </a:p>
          </p:txBody>
        </p:sp>
        <p:sp>
          <p:nvSpPr>
            <p:cNvPr id="6179" name="Oval 47"/>
            <p:cNvSpPr>
              <a:spLocks noChangeArrowheads="1"/>
            </p:cNvSpPr>
            <p:nvPr/>
          </p:nvSpPr>
          <p:spPr bwMode="auto">
            <a:xfrm>
              <a:off x="2099" y="2635"/>
              <a:ext cx="64" cy="65"/>
            </a:xfrm>
            <a:prstGeom prst="ellipse">
              <a:avLst/>
            </a:prstGeom>
            <a:solidFill>
              <a:srgbClr val="000000"/>
            </a:solidFill>
            <a:ln w="9525">
              <a:noFill/>
              <a:round/>
              <a:headEnd/>
              <a:tailEnd/>
            </a:ln>
          </p:spPr>
          <p:txBody>
            <a:bodyPr/>
            <a:lstStyle/>
            <a:p>
              <a:endParaRPr lang="es-CL"/>
            </a:p>
          </p:txBody>
        </p:sp>
        <p:sp>
          <p:nvSpPr>
            <p:cNvPr id="6180" name="Rectangle 49"/>
            <p:cNvSpPr>
              <a:spLocks noChangeArrowheads="1"/>
            </p:cNvSpPr>
            <p:nvPr/>
          </p:nvSpPr>
          <p:spPr bwMode="auto">
            <a:xfrm>
              <a:off x="2005" y="3895"/>
              <a:ext cx="113" cy="163"/>
            </a:xfrm>
            <a:prstGeom prst="rect">
              <a:avLst/>
            </a:prstGeom>
            <a:noFill/>
            <a:ln w="9525">
              <a:noFill/>
              <a:miter lim="800000"/>
              <a:headEnd/>
              <a:tailEnd/>
            </a:ln>
          </p:spPr>
          <p:txBody>
            <a:bodyPr wrap="none" lIns="0" tIns="0" rIns="0" bIns="0">
              <a:spAutoFit/>
            </a:bodyPr>
            <a:lstStyle/>
            <a:p>
              <a:pPr eaLnBrk="0" hangingPunct="0"/>
              <a:r>
                <a:rPr lang="en-US" sz="1700" i="1">
                  <a:solidFill>
                    <a:srgbClr val="000000"/>
                  </a:solidFill>
                </a:rPr>
                <a:t>M</a:t>
              </a:r>
              <a:endParaRPr lang="en-US" sz="2400">
                <a:latin typeface="Times New Roman" pitchFamily="18" charset="0"/>
              </a:endParaRPr>
            </a:p>
          </p:txBody>
        </p:sp>
        <p:sp>
          <p:nvSpPr>
            <p:cNvPr id="6181" name="Rectangle 50"/>
            <p:cNvSpPr>
              <a:spLocks noChangeArrowheads="1"/>
            </p:cNvSpPr>
            <p:nvPr/>
          </p:nvSpPr>
          <p:spPr bwMode="auto">
            <a:xfrm>
              <a:off x="2144" y="3881"/>
              <a:ext cx="49" cy="106"/>
            </a:xfrm>
            <a:prstGeom prst="rect">
              <a:avLst/>
            </a:prstGeom>
            <a:noFill/>
            <a:ln w="9525">
              <a:noFill/>
              <a:miter lim="800000"/>
              <a:headEnd/>
              <a:tailEnd/>
            </a:ln>
          </p:spPr>
          <p:txBody>
            <a:bodyPr wrap="none" lIns="0" tIns="0" rIns="0" bIns="0">
              <a:spAutoFit/>
            </a:bodyPr>
            <a:lstStyle/>
            <a:p>
              <a:pPr eaLnBrk="0" hangingPunct="0"/>
              <a:r>
                <a:rPr lang="en-US" sz="1100" i="1">
                  <a:solidFill>
                    <a:srgbClr val="000000"/>
                  </a:solidFill>
                </a:rPr>
                <a:t>d</a:t>
              </a:r>
              <a:endParaRPr lang="en-US" sz="2400">
                <a:latin typeface="Times New Roman" pitchFamily="18" charset="0"/>
              </a:endParaRPr>
            </a:p>
          </p:txBody>
        </p:sp>
        <p:sp>
          <p:nvSpPr>
            <p:cNvPr id="6182" name="Freeform 51"/>
            <p:cNvSpPr>
              <a:spLocks/>
            </p:cNvSpPr>
            <p:nvPr/>
          </p:nvSpPr>
          <p:spPr bwMode="auto">
            <a:xfrm>
              <a:off x="2148" y="3967"/>
              <a:ext cx="21" cy="49"/>
            </a:xfrm>
            <a:custGeom>
              <a:avLst/>
              <a:gdLst>
                <a:gd name="T0" fmla="*/ 26 w 26"/>
                <a:gd name="T1" fmla="*/ 0 h 60"/>
                <a:gd name="T2" fmla="*/ 21 w 26"/>
                <a:gd name="T3" fmla="*/ 0 h 60"/>
                <a:gd name="T4" fmla="*/ 13 w 26"/>
                <a:gd name="T5" fmla="*/ 4 h 60"/>
                <a:gd name="T6" fmla="*/ 0 w 26"/>
                <a:gd name="T7" fmla="*/ 13 h 60"/>
                <a:gd name="T8" fmla="*/ 0 w 26"/>
                <a:gd name="T9" fmla="*/ 22 h 60"/>
                <a:gd name="T10" fmla="*/ 8 w 26"/>
                <a:gd name="T11" fmla="*/ 17 h 60"/>
                <a:gd name="T12" fmla="*/ 17 w 26"/>
                <a:gd name="T13" fmla="*/ 13 h 60"/>
                <a:gd name="T14" fmla="*/ 17 w 26"/>
                <a:gd name="T15" fmla="*/ 60 h 60"/>
                <a:gd name="T16" fmla="*/ 26 w 26"/>
                <a:gd name="T17" fmla="*/ 60 h 60"/>
                <a:gd name="T18" fmla="*/ 26 w 26"/>
                <a:gd name="T19" fmla="*/ 4 h 60"/>
                <a:gd name="T20" fmla="*/ 26 w 26"/>
                <a:gd name="T21" fmla="*/ 0 h 6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6"/>
                <a:gd name="T34" fmla="*/ 0 h 60"/>
                <a:gd name="T35" fmla="*/ 26 w 26"/>
                <a:gd name="T36" fmla="*/ 60 h 6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6" h="60">
                  <a:moveTo>
                    <a:pt x="26" y="0"/>
                  </a:moveTo>
                  <a:lnTo>
                    <a:pt x="21" y="0"/>
                  </a:lnTo>
                  <a:lnTo>
                    <a:pt x="13" y="4"/>
                  </a:lnTo>
                  <a:lnTo>
                    <a:pt x="0" y="13"/>
                  </a:lnTo>
                  <a:lnTo>
                    <a:pt x="0" y="22"/>
                  </a:lnTo>
                  <a:lnTo>
                    <a:pt x="8" y="17"/>
                  </a:lnTo>
                  <a:lnTo>
                    <a:pt x="17" y="13"/>
                  </a:lnTo>
                  <a:lnTo>
                    <a:pt x="17" y="60"/>
                  </a:lnTo>
                  <a:lnTo>
                    <a:pt x="26" y="60"/>
                  </a:lnTo>
                  <a:lnTo>
                    <a:pt x="26" y="4"/>
                  </a:lnTo>
                  <a:lnTo>
                    <a:pt x="26" y="0"/>
                  </a:lnTo>
                  <a:close/>
                </a:path>
              </a:pathLst>
            </a:custGeom>
            <a:solidFill>
              <a:srgbClr val="000000"/>
            </a:solidFill>
            <a:ln w="9525">
              <a:noFill/>
              <a:round/>
              <a:headEnd/>
              <a:tailEnd/>
            </a:ln>
          </p:spPr>
          <p:txBody>
            <a:bodyPr/>
            <a:lstStyle/>
            <a:p>
              <a:endParaRPr lang="es-CL"/>
            </a:p>
          </p:txBody>
        </p:sp>
        <p:sp>
          <p:nvSpPr>
            <p:cNvPr id="6183" name="Rectangle 52"/>
            <p:cNvSpPr>
              <a:spLocks noChangeArrowheads="1"/>
            </p:cNvSpPr>
            <p:nvPr/>
          </p:nvSpPr>
          <p:spPr bwMode="auto">
            <a:xfrm>
              <a:off x="1068" y="2562"/>
              <a:ext cx="210" cy="221"/>
            </a:xfrm>
            <a:prstGeom prst="rect">
              <a:avLst/>
            </a:prstGeom>
            <a:noFill/>
            <a:ln w="17526">
              <a:noFill/>
              <a:miter lim="800000"/>
              <a:headEnd/>
              <a:tailEnd/>
            </a:ln>
          </p:spPr>
          <p:txBody>
            <a:bodyPr wrap="none">
              <a:spAutoFit/>
            </a:bodyPr>
            <a:lstStyle/>
            <a:p>
              <a:pPr eaLnBrk="0" hangingPunct="0"/>
              <a:r>
                <a:rPr lang="en-US" sz="1700" i="1">
                  <a:solidFill>
                    <a:srgbClr val="000000"/>
                  </a:solidFill>
                </a:rPr>
                <a:t>r</a:t>
              </a:r>
              <a:r>
                <a:rPr lang="en-US" sz="1700" baseline="-25000">
                  <a:solidFill>
                    <a:srgbClr val="000000"/>
                  </a:solidFill>
                </a:rPr>
                <a:t>1</a:t>
              </a:r>
              <a:endParaRPr lang="en-US" sz="1700">
                <a:solidFill>
                  <a:srgbClr val="000000"/>
                </a:solidFill>
              </a:endParaRPr>
            </a:p>
          </p:txBody>
        </p:sp>
        <p:sp>
          <p:nvSpPr>
            <p:cNvPr id="6188" name="Text Box 60"/>
            <p:cNvSpPr txBox="1">
              <a:spLocks noChangeArrowheads="1"/>
            </p:cNvSpPr>
            <p:nvPr/>
          </p:nvSpPr>
          <p:spPr bwMode="auto">
            <a:xfrm>
              <a:off x="4135" y="4185"/>
              <a:ext cx="1136" cy="135"/>
            </a:xfrm>
            <a:prstGeom prst="rect">
              <a:avLst/>
            </a:prstGeom>
            <a:noFill/>
            <a:ln w="9525">
              <a:noFill/>
              <a:miter lim="800000"/>
              <a:headEnd/>
              <a:tailEnd/>
            </a:ln>
          </p:spPr>
          <p:txBody>
            <a:bodyPr wrap="none">
              <a:spAutoFit/>
            </a:bodyPr>
            <a:lstStyle/>
            <a:p>
              <a:pPr eaLnBrk="0" hangingPunct="0"/>
              <a:r>
                <a:rPr lang="en-US" altLang="en-US" sz="800" b="1"/>
                <a:t>Copyright © 2004  South-Western</a:t>
              </a:r>
            </a:p>
          </p:txBody>
        </p:sp>
      </p:grpSp>
      <p:sp>
        <p:nvSpPr>
          <p:cNvPr id="57" name="56 Marcador de número de diapositiva"/>
          <p:cNvSpPr>
            <a:spLocks noGrp="1"/>
          </p:cNvSpPr>
          <p:nvPr>
            <p:ph type="sldNum" sz="quarter" idx="12"/>
          </p:nvPr>
        </p:nvSpPr>
        <p:spPr/>
        <p:txBody>
          <a:bodyPr/>
          <a:lstStyle/>
          <a:p>
            <a:pPr>
              <a:defRPr/>
            </a:pPr>
            <a:fld id="{53FCFDE9-B07D-462E-8E05-74AAE842446D}" type="slidenum">
              <a:rPr lang="es-CL" smtClean="0"/>
              <a:pPr>
                <a:defRPr/>
              </a:pPr>
              <a:t>9</a:t>
            </a:fld>
            <a:endParaRPr lang="es-CL"/>
          </a:p>
        </p:txBody>
      </p:sp>
    </p:spTree>
    <p:extLst>
      <p:ext uri="{BB962C8B-B14F-4D97-AF65-F5344CB8AC3E}">
        <p14:creationId xmlns:p14="http://schemas.microsoft.com/office/powerpoint/2010/main" val="269616334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1577</TotalTime>
  <Words>576</Words>
  <Application>Microsoft Office PowerPoint</Application>
  <PresentationFormat>Presentación en pantalla (4:3)</PresentationFormat>
  <Paragraphs>83</Paragraphs>
  <Slides>12</Slides>
  <Notes>0</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1</vt:i4>
      </vt:variant>
      <vt:variant>
        <vt:lpstr>Títulos de diapositiva</vt:lpstr>
      </vt:variant>
      <vt:variant>
        <vt:i4>12</vt:i4>
      </vt:variant>
    </vt:vector>
  </HeadingPairs>
  <TitlesOfParts>
    <vt:vector size="18" baseType="lpstr">
      <vt:lpstr>Arial</vt:lpstr>
      <vt:lpstr>Book Antiqua</vt:lpstr>
      <vt:lpstr>Calibri</vt:lpstr>
      <vt:lpstr>Times New Roman</vt:lpstr>
      <vt:lpstr>Tema de Office</vt:lpstr>
      <vt:lpstr>Ecuación</vt:lpstr>
      <vt:lpstr>ECONOMÍA: Módulo de Macroeconomía</vt:lpstr>
      <vt:lpstr>Políticas y la Demanda Agregada</vt:lpstr>
      <vt:lpstr>Políticas y la Demanda Agregada</vt:lpstr>
      <vt:lpstr>Políticas y la Demanda Agregada</vt:lpstr>
      <vt:lpstr>Políticas y la Demanda Agregada</vt:lpstr>
      <vt:lpstr>Políticas y la Demanda Agregada</vt:lpstr>
      <vt:lpstr>Políticas y la Demanda Agregada</vt:lpstr>
      <vt:lpstr>Políticas y la Demanda Agregada</vt:lpstr>
      <vt:lpstr>Políticas y la Demanda Agregada</vt:lpstr>
      <vt:lpstr>Políticas y la Demanda Agregada</vt:lpstr>
      <vt:lpstr>Políticas y la Demanda Agregada</vt:lpstr>
      <vt:lpstr>Políticas y la Demanda Agregada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Economía</dc:title>
  <dc:creator>Francisco Leiva</dc:creator>
  <cp:lastModifiedBy>Francisco Javier Leiva Silva</cp:lastModifiedBy>
  <cp:revision>187</cp:revision>
  <dcterms:created xsi:type="dcterms:W3CDTF">2010-08-09T23:38:53Z</dcterms:created>
  <dcterms:modified xsi:type="dcterms:W3CDTF">2021-10-12T00:08:57Z</dcterms:modified>
</cp:coreProperties>
</file>