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389" r:id="rId4"/>
    <p:sldId id="393" r:id="rId5"/>
    <p:sldId id="390" r:id="rId6"/>
    <p:sldId id="394" r:id="rId7"/>
    <p:sldId id="396" r:id="rId8"/>
    <p:sldId id="391" r:id="rId9"/>
    <p:sldId id="400" r:id="rId10"/>
    <p:sldId id="401" r:id="rId11"/>
    <p:sldId id="402" r:id="rId12"/>
    <p:sldId id="399" r:id="rId13"/>
    <p:sldId id="403" r:id="rId14"/>
    <p:sldId id="408" r:id="rId15"/>
    <p:sldId id="405" r:id="rId16"/>
    <p:sldId id="406" r:id="rId17"/>
    <p:sldId id="407" r:id="rId18"/>
    <p:sldId id="379" r:id="rId1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0000"/>
    <a:srgbClr val="00CC66"/>
    <a:srgbClr val="0033CC"/>
    <a:srgbClr val="DE0000"/>
    <a:srgbClr val="002392"/>
    <a:srgbClr val="D20000"/>
    <a:srgbClr val="C40000"/>
    <a:srgbClr val="007434"/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4576" autoAdjust="0"/>
  </p:normalViewPr>
  <p:slideViewPr>
    <p:cSldViewPr>
      <p:cViewPr varScale="1">
        <p:scale>
          <a:sx n="81" d="100"/>
          <a:sy n="81" d="100"/>
        </p:scale>
        <p:origin x="152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B39276-1A1E-4AB1-8010-4FD0334E7346}" type="datetimeFigureOut">
              <a:rPr lang="es-CL" smtClean="0"/>
              <a:pPr/>
              <a:t>02-08-2021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454D0-BCB5-4A26-ACD5-7DA7D2F564F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DAA80-A004-4C93-8FC8-C9410C25E350}" type="datetime1">
              <a:rPr lang="es-CL" smtClean="0"/>
              <a:pPr/>
              <a:t>02-08-2021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8C8ED-B24E-4DC7-880C-37FA3EB28984}" type="datetime1">
              <a:rPr lang="es-CL" smtClean="0"/>
              <a:pPr/>
              <a:t>02-08-2021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8F18-7C82-4513-BD28-018D7B8D0753}" type="datetime1">
              <a:rPr lang="es-CL" smtClean="0"/>
              <a:pPr/>
              <a:t>02-08-2021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4BD3-4DEF-4123-8022-21FBF250283B}" type="datetime1">
              <a:rPr lang="es-CL" smtClean="0"/>
              <a:pPr/>
              <a:t>02-08-2021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3694C-A09F-4FEB-B05F-0B02B4676AC0}" type="datetime1">
              <a:rPr lang="es-CL" smtClean="0"/>
              <a:pPr/>
              <a:t>02-08-2021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F562-714C-4E0B-813E-D6CBCE02710C}" type="datetime1">
              <a:rPr lang="es-CL" smtClean="0"/>
              <a:pPr/>
              <a:t>02-08-2021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72E1-206E-4D32-9E9B-2C9C5CF2BEB8}" type="datetime1">
              <a:rPr lang="es-CL" smtClean="0"/>
              <a:pPr/>
              <a:t>02-08-2021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2322-BCEF-4719-9342-443D97133A0D}" type="datetime1">
              <a:rPr lang="es-CL" smtClean="0"/>
              <a:pPr/>
              <a:t>02-08-2021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F13FC-1205-48FB-9325-963FE71D27C1}" type="datetime1">
              <a:rPr lang="es-CL" smtClean="0"/>
              <a:pPr/>
              <a:t>02-08-2021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E234C-63FB-47B4-917A-A56637DDFD59}" type="datetime1">
              <a:rPr lang="es-CL" smtClean="0"/>
              <a:pPr/>
              <a:t>02-08-2021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B90C-CAD9-47F4-85C9-38851E672B4E}" type="datetime1">
              <a:rPr lang="es-CL" smtClean="0"/>
              <a:pPr/>
              <a:t>02-08-2021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4A6A0-D8BB-49EC-B847-059E4FA1C3B7}" type="datetime1">
              <a:rPr lang="es-CL" smtClean="0"/>
              <a:pPr/>
              <a:t>02-08-2021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F13BF-99AF-4603-AF85-A71E0369182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930692" y="1152144"/>
            <a:ext cx="3323826" cy="2889114"/>
          </a:xfrm>
        </p:spPr>
        <p:txBody>
          <a:bodyPr anchor="t">
            <a:normAutofit/>
          </a:bodyPr>
          <a:lstStyle/>
          <a:p>
            <a:pPr algn="l"/>
            <a:r>
              <a:rPr lang="es-CL" sz="3400" dirty="0">
                <a:solidFill>
                  <a:schemeClr val="bg1"/>
                </a:solidFill>
              </a:rPr>
              <a:t>ECONOMÍA</a:t>
            </a:r>
            <a:br>
              <a:rPr lang="es-CL" sz="3400" dirty="0">
                <a:solidFill>
                  <a:schemeClr val="bg1"/>
                </a:solidFill>
              </a:rPr>
            </a:br>
            <a:r>
              <a:rPr lang="es-CL" sz="3400" b="1" dirty="0">
                <a:solidFill>
                  <a:schemeClr val="bg1"/>
                </a:solidFill>
              </a:rPr>
              <a:t>Macroeconomía: </a:t>
            </a:r>
            <a:r>
              <a:rPr lang="es-CL" sz="3400" b="1" i="1" dirty="0">
                <a:solidFill>
                  <a:schemeClr val="bg1"/>
                </a:solidFill>
              </a:rPr>
              <a:t>Producción y Crecimiento- Clase 16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962979" y="4068352"/>
            <a:ext cx="3323825" cy="1147863"/>
          </a:xfrm>
        </p:spPr>
        <p:txBody>
          <a:bodyPr anchor="b">
            <a:normAutofit/>
          </a:bodyPr>
          <a:lstStyle/>
          <a:p>
            <a:pPr algn="l"/>
            <a:r>
              <a:rPr lang="es-CL" sz="1400" b="1" dirty="0">
                <a:solidFill>
                  <a:schemeClr val="bg1"/>
                </a:solidFill>
              </a:rPr>
              <a:t>Profesores</a:t>
            </a:r>
            <a:r>
              <a:rPr lang="es-CL" sz="1400" dirty="0">
                <a:solidFill>
                  <a:schemeClr val="bg1"/>
                </a:solidFill>
              </a:rPr>
              <a:t>:                                                              Christian Belmar (C), Manuel Aguilar, Natalia Bernal, José Cárdenas, Javier Diaz, Francisco Leiva, Boris Pasten e Ignacio Silva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F1AB2A50-5E20-4BC3-954F-034B0BDCD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4860054" cy="6858002"/>
          </a:xfrm>
          <a:custGeom>
            <a:avLst/>
            <a:gdLst>
              <a:gd name="connsiteX0" fmla="*/ 6130244 w 6480073"/>
              <a:gd name="connsiteY0" fmla="*/ 0 h 6858002"/>
              <a:gd name="connsiteX1" fmla="*/ 6212951 w 6480073"/>
              <a:gd name="connsiteY1" fmla="*/ 314584 h 6858002"/>
              <a:gd name="connsiteX2" fmla="*/ 5540779 w 6480073"/>
              <a:gd name="connsiteY2" fmla="*/ 6756649 h 6858002"/>
              <a:gd name="connsiteX3" fmla="*/ 5489971 w 6480073"/>
              <a:gd name="connsiteY3" fmla="*/ 6858002 h 6858002"/>
              <a:gd name="connsiteX4" fmla="*/ 0 w 6480073"/>
              <a:gd name="connsiteY4" fmla="*/ 6858002 h 6858002"/>
              <a:gd name="connsiteX5" fmla="*/ 0 w 6480073"/>
              <a:gd name="connsiteY5" fmla="*/ 0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80073" h="6858002">
                <a:moveTo>
                  <a:pt x="6130244" y="0"/>
                </a:moveTo>
                <a:lnTo>
                  <a:pt x="6212951" y="314584"/>
                </a:lnTo>
                <a:cubicBezTo>
                  <a:pt x="6745828" y="2551616"/>
                  <a:pt x="6460994" y="4808873"/>
                  <a:pt x="5540779" y="6756649"/>
                </a:cubicBezTo>
                <a:lnTo>
                  <a:pt x="5489971" y="6858002"/>
                </a:lnTo>
                <a:lnTo>
                  <a:pt x="0" y="685800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41AEA765-5054-4EF9-AF8D-D199F2893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86912" cy="6858001"/>
          </a:xfrm>
          <a:custGeom>
            <a:avLst/>
            <a:gdLst>
              <a:gd name="connsiteX0" fmla="*/ 0 w 6249216"/>
              <a:gd name="connsiteY0" fmla="*/ 0 h 6858001"/>
              <a:gd name="connsiteX1" fmla="*/ 5893742 w 6249216"/>
              <a:gd name="connsiteY1" fmla="*/ 1 h 6858001"/>
              <a:gd name="connsiteX2" fmla="*/ 5993697 w 6249216"/>
              <a:gd name="connsiteY2" fmla="*/ 380651 h 6858001"/>
              <a:gd name="connsiteX3" fmla="*/ 5308924 w 6249216"/>
              <a:gd name="connsiteY3" fmla="*/ 6647018 h 6858001"/>
              <a:gd name="connsiteX4" fmla="*/ 5200672 w 6249216"/>
              <a:gd name="connsiteY4" fmla="*/ 6858001 h 6858001"/>
              <a:gd name="connsiteX5" fmla="*/ 1 w 6249216"/>
              <a:gd name="connsiteY5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49216" h="6858001">
                <a:moveTo>
                  <a:pt x="0" y="0"/>
                </a:moveTo>
                <a:lnTo>
                  <a:pt x="5893742" y="1"/>
                </a:lnTo>
                <a:lnTo>
                  <a:pt x="5993697" y="380651"/>
                </a:lnTo>
                <a:cubicBezTo>
                  <a:pt x="6511353" y="2559611"/>
                  <a:pt x="6222352" y="4758249"/>
                  <a:pt x="5308924" y="6647018"/>
                </a:cubicBezTo>
                <a:lnTo>
                  <a:pt x="5200672" y="6858001"/>
                </a:lnTo>
                <a:lnTo>
                  <a:pt x="1" y="685800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9 Imagen" descr="uchi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625" y="2252960"/>
            <a:ext cx="3612696" cy="2303094"/>
          </a:xfrm>
          <a:prstGeom prst="rect">
            <a:avLst/>
          </a:prstGeom>
        </p:spPr>
      </p:pic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52460" y="603504"/>
            <a:ext cx="411480" cy="548640"/>
          </a:xfrm>
          <a:prstGeom prst="ellipse">
            <a:avLst/>
          </a:prstGeom>
          <a:solidFill>
            <a:srgbClr val="7F7F7F"/>
          </a:solidFill>
        </p:spPr>
        <p:txBody>
          <a:bodyPr anchor="ctr"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3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1</a:t>
            </a:fld>
            <a:endParaRPr lang="es-CL" sz="13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0677D43-DB57-4254-BD60-C0C10917D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9866" y="457200"/>
            <a:ext cx="5924134" cy="5909113"/>
          </a:xfrm>
          <a:custGeom>
            <a:avLst/>
            <a:gdLst>
              <a:gd name="connsiteX0" fmla="*/ 3848214 w 7898845"/>
              <a:gd name="connsiteY0" fmla="*/ 0 h 5909113"/>
              <a:gd name="connsiteX1" fmla="*/ 7898845 w 7898845"/>
              <a:gd name="connsiteY1" fmla="*/ 0 h 5909113"/>
              <a:gd name="connsiteX2" fmla="*/ 7898845 w 7898845"/>
              <a:gd name="connsiteY2" fmla="*/ 5907437 h 5909113"/>
              <a:gd name="connsiteX3" fmla="*/ 7778213 w 7898845"/>
              <a:gd name="connsiteY3" fmla="*/ 5907437 h 5909113"/>
              <a:gd name="connsiteX4" fmla="*/ 7778213 w 7898845"/>
              <a:gd name="connsiteY4" fmla="*/ 5909093 h 5909113"/>
              <a:gd name="connsiteX5" fmla="*/ 7485321 w 7898845"/>
              <a:gd name="connsiteY5" fmla="*/ 5909093 h 5909113"/>
              <a:gd name="connsiteX6" fmla="*/ 7485321 w 7898845"/>
              <a:gd name="connsiteY6" fmla="*/ 5909094 h 5909113"/>
              <a:gd name="connsiteX7" fmla="*/ 4228895 w 7898845"/>
              <a:gd name="connsiteY7" fmla="*/ 5909094 h 5909113"/>
              <a:gd name="connsiteX8" fmla="*/ 4228895 w 7898845"/>
              <a:gd name="connsiteY8" fmla="*/ 5909112 h 5909113"/>
              <a:gd name="connsiteX9" fmla="*/ 3936003 w 7898845"/>
              <a:gd name="connsiteY9" fmla="*/ 5909112 h 5909113"/>
              <a:gd name="connsiteX10" fmla="*/ 3936003 w 7898845"/>
              <a:gd name="connsiteY10" fmla="*/ 5909113 h 5909113"/>
              <a:gd name="connsiteX11" fmla="*/ 0 w 7898845"/>
              <a:gd name="connsiteY11" fmla="*/ 5909113 h 5909113"/>
              <a:gd name="connsiteX12" fmla="*/ 2796838 w 7898845"/>
              <a:gd name="connsiteY12" fmla="*/ 1676 h 5909113"/>
              <a:gd name="connsiteX13" fmla="*/ 2916686 w 7898845"/>
              <a:gd name="connsiteY13" fmla="*/ 1676 h 5909113"/>
              <a:gd name="connsiteX14" fmla="*/ 2917470 w 7898845"/>
              <a:gd name="connsiteY14" fmla="*/ 20 h 5909113"/>
              <a:gd name="connsiteX15" fmla="*/ 3210362 w 7898845"/>
              <a:gd name="connsiteY15" fmla="*/ 20 h 5909113"/>
              <a:gd name="connsiteX16" fmla="*/ 3210362 w 7898845"/>
              <a:gd name="connsiteY16" fmla="*/ 19 h 5909113"/>
              <a:gd name="connsiteX17" fmla="*/ 3555322 w 7898845"/>
              <a:gd name="connsiteY17" fmla="*/ 19 h 5909113"/>
              <a:gd name="connsiteX18" fmla="*/ 3555322 w 7898845"/>
              <a:gd name="connsiteY18" fmla="*/ 1 h 5909113"/>
              <a:gd name="connsiteX19" fmla="*/ 3848214 w 7898845"/>
              <a:gd name="connsiteY19" fmla="*/ 1 h 590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898845" h="5909113">
                <a:moveTo>
                  <a:pt x="3848214" y="0"/>
                </a:moveTo>
                <a:lnTo>
                  <a:pt x="7898845" y="0"/>
                </a:lnTo>
                <a:lnTo>
                  <a:pt x="7898845" y="5907437"/>
                </a:lnTo>
                <a:lnTo>
                  <a:pt x="7778213" y="5907437"/>
                </a:lnTo>
                <a:lnTo>
                  <a:pt x="7778213" y="5909093"/>
                </a:lnTo>
                <a:lnTo>
                  <a:pt x="7485321" y="5909093"/>
                </a:lnTo>
                <a:lnTo>
                  <a:pt x="7485321" y="5909094"/>
                </a:lnTo>
                <a:lnTo>
                  <a:pt x="4228895" y="5909094"/>
                </a:lnTo>
                <a:lnTo>
                  <a:pt x="4228895" y="5909112"/>
                </a:lnTo>
                <a:lnTo>
                  <a:pt x="3936003" y="5909112"/>
                </a:lnTo>
                <a:lnTo>
                  <a:pt x="3936003" y="5909113"/>
                </a:lnTo>
                <a:lnTo>
                  <a:pt x="0" y="5909113"/>
                </a:lnTo>
                <a:lnTo>
                  <a:pt x="2796838" y="1676"/>
                </a:lnTo>
                <a:lnTo>
                  <a:pt x="2916686" y="1676"/>
                </a:lnTo>
                <a:lnTo>
                  <a:pt x="2917470" y="20"/>
                </a:lnTo>
                <a:lnTo>
                  <a:pt x="3210362" y="20"/>
                </a:lnTo>
                <a:lnTo>
                  <a:pt x="3210362" y="19"/>
                </a:lnTo>
                <a:lnTo>
                  <a:pt x="3555322" y="19"/>
                </a:lnTo>
                <a:lnTo>
                  <a:pt x="3555322" y="1"/>
                </a:lnTo>
                <a:lnTo>
                  <a:pt x="3848214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5077483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1710127"/>
            <a:ext cx="2573738" cy="3666346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Producción y Crecimiento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4920" y="1335024"/>
            <a:ext cx="3435858" cy="4416552"/>
          </a:xfrm>
        </p:spPr>
        <p:txBody>
          <a:bodyPr anchor="ctr">
            <a:normAutofit/>
          </a:bodyPr>
          <a:lstStyle/>
          <a:p>
            <a:r>
              <a:rPr lang="es-CL" sz="1700"/>
              <a:t>El Crecimiento Económico y la Política Pública</a:t>
            </a:r>
          </a:p>
          <a:p>
            <a:pPr lvl="1"/>
            <a:r>
              <a:rPr lang="es-CL" sz="1700" b="1" u="sng"/>
              <a:t>Rendimientos decrecientes</a:t>
            </a:r>
            <a:r>
              <a:rPr lang="es-CL" sz="1700"/>
              <a:t>: el beneficio de una unidad extra de un insumo disminuye a medida que la cantidad del insumo se incrementa.</a:t>
            </a:r>
          </a:p>
          <a:p>
            <a:pPr lvl="1"/>
            <a:r>
              <a:rPr lang="es-CL" sz="1700" b="1" u="sng"/>
              <a:t>El efecto de la convergencia</a:t>
            </a:r>
            <a:r>
              <a:rPr lang="es-CL" sz="1700"/>
              <a:t>: Propiedad según la cual los países que empiezan siendo pobres tienden a crecer con mayor rapidez que los países que empiezan siendo ricos. (ceteris paribus)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 smtClean="0"/>
              <a:pPr>
                <a:spcAft>
                  <a:spcPts val="600"/>
                </a:spcAft>
              </a:pPr>
              <a:t>10</a:t>
            </a:fld>
            <a:endParaRPr lang="es-CL"/>
          </a:p>
        </p:txBody>
      </p:sp>
      <p:grpSp>
        <p:nvGrpSpPr>
          <p:cNvPr id="4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33" name="32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Producción y Crecimiento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85804" y="16002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El Crecimiento Económico y la Política Pública</a:t>
            </a:r>
          </a:p>
          <a:p>
            <a:pPr lvl="1" algn="just"/>
            <a:r>
              <a:rPr lang="es-CL" dirty="0"/>
              <a:t>Gráficamente lo anterior se representa.</a:t>
            </a:r>
          </a:p>
        </p:txBody>
      </p:sp>
      <p:grpSp>
        <p:nvGrpSpPr>
          <p:cNvPr id="4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33" name="32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  <p:cxnSp>
        <p:nvCxnSpPr>
          <p:cNvPr id="11" name="10 Conector recto de flecha"/>
          <p:cNvCxnSpPr/>
          <p:nvPr/>
        </p:nvCxnSpPr>
        <p:spPr>
          <a:xfrm rot="5400000" flipH="1" flipV="1">
            <a:off x="401573" y="4540528"/>
            <a:ext cx="3313424" cy="17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2058285" y="6197240"/>
            <a:ext cx="4929729" cy="17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Arco"/>
          <p:cNvSpPr/>
          <p:nvPr/>
        </p:nvSpPr>
        <p:spPr>
          <a:xfrm flipH="1">
            <a:off x="2087194" y="3239453"/>
            <a:ext cx="8485598" cy="5904587"/>
          </a:xfrm>
          <a:prstGeom prst="arc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14 CuadroTexto"/>
          <p:cNvSpPr txBox="1"/>
          <p:nvPr/>
        </p:nvSpPr>
        <p:spPr>
          <a:xfrm>
            <a:off x="1588996" y="2643182"/>
            <a:ext cx="1697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200" i="1" dirty="0" err="1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CL" sz="2200" i="1" baseline="-25000" dirty="0" err="1">
                <a:latin typeface="Times New Roman" pitchFamily="18" charset="0"/>
                <a:cs typeface="Times New Roman" pitchFamily="18" charset="0"/>
              </a:rPr>
              <a:t>t</a:t>
            </a:r>
            <a:endParaRPr lang="es-CL" sz="22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462145" y="3045446"/>
            <a:ext cx="2142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 err="1"/>
              <a:t>Fn.</a:t>
            </a:r>
            <a:r>
              <a:rPr lang="es-CL" i="1" dirty="0"/>
              <a:t> de Producción per-</a:t>
            </a:r>
            <a:r>
              <a:rPr lang="es-CL" i="1" dirty="0" err="1"/>
              <a:t>capita</a:t>
            </a:r>
            <a:endParaRPr lang="es-CL" i="1" baseline="-25000" dirty="0"/>
          </a:p>
        </p:txBody>
      </p:sp>
      <p:sp>
        <p:nvSpPr>
          <p:cNvPr id="17" name="16 CuadroTexto"/>
          <p:cNvSpPr txBox="1"/>
          <p:nvPr/>
        </p:nvSpPr>
        <p:spPr>
          <a:xfrm>
            <a:off x="6664753" y="6197240"/>
            <a:ext cx="1697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2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s-CL" sz="2200" i="1" baseline="-25000" dirty="0" err="1">
                <a:latin typeface="Times New Roman" pitchFamily="18" charset="0"/>
                <a:cs typeface="Times New Roman" pitchFamily="18" charset="0"/>
              </a:rPr>
              <a:t>t</a:t>
            </a:r>
            <a:endParaRPr lang="es-CL" sz="22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358082" y="6356350"/>
            <a:ext cx="1328718" cy="365125"/>
          </a:xfrm>
        </p:spPr>
        <p:txBody>
          <a:bodyPr/>
          <a:lstStyle/>
          <a:p>
            <a:fld id="{E5AF13BF-99AF-4603-AF85-A71E03691828}" type="slidenum">
              <a:rPr lang="es-CL" smtClean="0"/>
              <a:pPr/>
              <a:t>11</a:t>
            </a:fld>
            <a:endParaRPr lang="es-CL" dirty="0"/>
          </a:p>
        </p:txBody>
      </p:sp>
      <p:cxnSp>
        <p:nvCxnSpPr>
          <p:cNvPr id="21" name="20 Conector recto"/>
          <p:cNvCxnSpPr/>
          <p:nvPr/>
        </p:nvCxnSpPr>
        <p:spPr>
          <a:xfrm rot="5400000">
            <a:off x="1836216" y="5664718"/>
            <a:ext cx="1044000" cy="1588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 rot="5400000">
            <a:off x="2012282" y="5345776"/>
            <a:ext cx="1692000" cy="1588"/>
          </a:xfrm>
          <a:prstGeom prst="straightConnector1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5400000">
            <a:off x="3668860" y="4804496"/>
            <a:ext cx="2808000" cy="1588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>
          <a:xfrm rot="5400000">
            <a:off x="4114926" y="4757185"/>
            <a:ext cx="2916000" cy="1588"/>
          </a:xfrm>
          <a:prstGeom prst="straightConnector1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2071670" y="3272269"/>
            <a:ext cx="3500462" cy="1588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2073833" y="3383104"/>
            <a:ext cx="2988000" cy="1588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2071670" y="5157942"/>
            <a:ext cx="288000" cy="1588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2085525" y="4512837"/>
            <a:ext cx="756000" cy="1588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Abrir llave"/>
          <p:cNvSpPr/>
          <p:nvPr/>
        </p:nvSpPr>
        <p:spPr>
          <a:xfrm>
            <a:off x="1785918" y="4558153"/>
            <a:ext cx="142876" cy="571504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2" name="31 CuadroTexto"/>
          <p:cNvSpPr txBox="1"/>
          <p:nvPr/>
        </p:nvSpPr>
        <p:spPr>
          <a:xfrm>
            <a:off x="71407" y="4500570"/>
            <a:ext cx="171451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sz="1400" dirty="0"/>
              <a:t>Cuando la economía tienen un bajo nivel de capital, una unidad extra de capital conduce a un gran incremento en la producción.</a:t>
            </a:r>
            <a:endParaRPr lang="es-CL" sz="1400" baseline="-25000" dirty="0"/>
          </a:p>
        </p:txBody>
      </p:sp>
      <p:sp>
        <p:nvSpPr>
          <p:cNvPr id="38" name="37 Abrir llave"/>
          <p:cNvSpPr/>
          <p:nvPr/>
        </p:nvSpPr>
        <p:spPr>
          <a:xfrm>
            <a:off x="1785918" y="3272269"/>
            <a:ext cx="142876" cy="14400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0677D43-DB57-4254-BD60-C0C10917D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9866" y="457200"/>
            <a:ext cx="5924134" cy="5909113"/>
          </a:xfrm>
          <a:custGeom>
            <a:avLst/>
            <a:gdLst>
              <a:gd name="connsiteX0" fmla="*/ 3848214 w 7898845"/>
              <a:gd name="connsiteY0" fmla="*/ 0 h 5909113"/>
              <a:gd name="connsiteX1" fmla="*/ 7898845 w 7898845"/>
              <a:gd name="connsiteY1" fmla="*/ 0 h 5909113"/>
              <a:gd name="connsiteX2" fmla="*/ 7898845 w 7898845"/>
              <a:gd name="connsiteY2" fmla="*/ 5907437 h 5909113"/>
              <a:gd name="connsiteX3" fmla="*/ 7778213 w 7898845"/>
              <a:gd name="connsiteY3" fmla="*/ 5907437 h 5909113"/>
              <a:gd name="connsiteX4" fmla="*/ 7778213 w 7898845"/>
              <a:gd name="connsiteY4" fmla="*/ 5909093 h 5909113"/>
              <a:gd name="connsiteX5" fmla="*/ 7485321 w 7898845"/>
              <a:gd name="connsiteY5" fmla="*/ 5909093 h 5909113"/>
              <a:gd name="connsiteX6" fmla="*/ 7485321 w 7898845"/>
              <a:gd name="connsiteY6" fmla="*/ 5909094 h 5909113"/>
              <a:gd name="connsiteX7" fmla="*/ 4228895 w 7898845"/>
              <a:gd name="connsiteY7" fmla="*/ 5909094 h 5909113"/>
              <a:gd name="connsiteX8" fmla="*/ 4228895 w 7898845"/>
              <a:gd name="connsiteY8" fmla="*/ 5909112 h 5909113"/>
              <a:gd name="connsiteX9" fmla="*/ 3936003 w 7898845"/>
              <a:gd name="connsiteY9" fmla="*/ 5909112 h 5909113"/>
              <a:gd name="connsiteX10" fmla="*/ 3936003 w 7898845"/>
              <a:gd name="connsiteY10" fmla="*/ 5909113 h 5909113"/>
              <a:gd name="connsiteX11" fmla="*/ 0 w 7898845"/>
              <a:gd name="connsiteY11" fmla="*/ 5909113 h 5909113"/>
              <a:gd name="connsiteX12" fmla="*/ 2796838 w 7898845"/>
              <a:gd name="connsiteY12" fmla="*/ 1676 h 5909113"/>
              <a:gd name="connsiteX13" fmla="*/ 2916686 w 7898845"/>
              <a:gd name="connsiteY13" fmla="*/ 1676 h 5909113"/>
              <a:gd name="connsiteX14" fmla="*/ 2917470 w 7898845"/>
              <a:gd name="connsiteY14" fmla="*/ 20 h 5909113"/>
              <a:gd name="connsiteX15" fmla="*/ 3210362 w 7898845"/>
              <a:gd name="connsiteY15" fmla="*/ 20 h 5909113"/>
              <a:gd name="connsiteX16" fmla="*/ 3210362 w 7898845"/>
              <a:gd name="connsiteY16" fmla="*/ 19 h 5909113"/>
              <a:gd name="connsiteX17" fmla="*/ 3555322 w 7898845"/>
              <a:gd name="connsiteY17" fmla="*/ 19 h 5909113"/>
              <a:gd name="connsiteX18" fmla="*/ 3555322 w 7898845"/>
              <a:gd name="connsiteY18" fmla="*/ 1 h 5909113"/>
              <a:gd name="connsiteX19" fmla="*/ 3848214 w 7898845"/>
              <a:gd name="connsiteY19" fmla="*/ 1 h 590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898845" h="5909113">
                <a:moveTo>
                  <a:pt x="3848214" y="0"/>
                </a:moveTo>
                <a:lnTo>
                  <a:pt x="7898845" y="0"/>
                </a:lnTo>
                <a:lnTo>
                  <a:pt x="7898845" y="5907437"/>
                </a:lnTo>
                <a:lnTo>
                  <a:pt x="7778213" y="5907437"/>
                </a:lnTo>
                <a:lnTo>
                  <a:pt x="7778213" y="5909093"/>
                </a:lnTo>
                <a:lnTo>
                  <a:pt x="7485321" y="5909093"/>
                </a:lnTo>
                <a:lnTo>
                  <a:pt x="7485321" y="5909094"/>
                </a:lnTo>
                <a:lnTo>
                  <a:pt x="4228895" y="5909094"/>
                </a:lnTo>
                <a:lnTo>
                  <a:pt x="4228895" y="5909112"/>
                </a:lnTo>
                <a:lnTo>
                  <a:pt x="3936003" y="5909112"/>
                </a:lnTo>
                <a:lnTo>
                  <a:pt x="3936003" y="5909113"/>
                </a:lnTo>
                <a:lnTo>
                  <a:pt x="0" y="5909113"/>
                </a:lnTo>
                <a:lnTo>
                  <a:pt x="2796838" y="1676"/>
                </a:lnTo>
                <a:lnTo>
                  <a:pt x="2916686" y="1676"/>
                </a:lnTo>
                <a:lnTo>
                  <a:pt x="2917470" y="20"/>
                </a:lnTo>
                <a:lnTo>
                  <a:pt x="3210362" y="20"/>
                </a:lnTo>
                <a:lnTo>
                  <a:pt x="3210362" y="19"/>
                </a:lnTo>
                <a:lnTo>
                  <a:pt x="3555322" y="19"/>
                </a:lnTo>
                <a:lnTo>
                  <a:pt x="3555322" y="1"/>
                </a:lnTo>
                <a:lnTo>
                  <a:pt x="3848214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5077483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1710127"/>
            <a:ext cx="2573738" cy="3666346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Producción y Crecimiento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4920" y="1335024"/>
            <a:ext cx="3435858" cy="441655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CL" sz="1700"/>
              <a:t>El Crecimiento Económico y la Política Pública</a:t>
            </a:r>
          </a:p>
          <a:p>
            <a:pPr lvl="1">
              <a:lnSpc>
                <a:spcPct val="90000"/>
              </a:lnSpc>
            </a:pPr>
            <a:r>
              <a:rPr lang="es-CL" sz="1700" b="1" u="sng"/>
              <a:t>Inversión del extranjero</a:t>
            </a:r>
            <a:r>
              <a:rPr lang="es-CL" sz="1700"/>
              <a:t>: No solo la inversión doméstica tendrá un efecto en el crecimiento del país, sino que también la inversión del extranjero.</a:t>
            </a:r>
          </a:p>
          <a:p>
            <a:pPr lvl="1">
              <a:lnSpc>
                <a:spcPct val="90000"/>
              </a:lnSpc>
            </a:pPr>
            <a:r>
              <a:rPr lang="es-CL" sz="1700"/>
              <a:t>Por ejemplo, cuando una compañía extranjera pone una fábrica en el país. A pesar de que parte de los beneficios irán de vuelta al extranjero, de todas maneras aumenta el capital en el país lo que lleva a más productividad y a salarios más altos.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 smtClean="0"/>
              <a:pPr>
                <a:spcAft>
                  <a:spcPts val="600"/>
                </a:spcAft>
              </a:pPr>
              <a:t>12</a:t>
            </a:fld>
            <a:endParaRPr lang="es-CL"/>
          </a:p>
        </p:txBody>
      </p:sp>
      <p:grpSp>
        <p:nvGrpSpPr>
          <p:cNvPr id="4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33" name="32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0677D43-DB57-4254-BD60-C0C10917D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9866" y="457200"/>
            <a:ext cx="5924134" cy="5909113"/>
          </a:xfrm>
          <a:custGeom>
            <a:avLst/>
            <a:gdLst>
              <a:gd name="connsiteX0" fmla="*/ 3848214 w 7898845"/>
              <a:gd name="connsiteY0" fmla="*/ 0 h 5909113"/>
              <a:gd name="connsiteX1" fmla="*/ 7898845 w 7898845"/>
              <a:gd name="connsiteY1" fmla="*/ 0 h 5909113"/>
              <a:gd name="connsiteX2" fmla="*/ 7898845 w 7898845"/>
              <a:gd name="connsiteY2" fmla="*/ 5907437 h 5909113"/>
              <a:gd name="connsiteX3" fmla="*/ 7778213 w 7898845"/>
              <a:gd name="connsiteY3" fmla="*/ 5907437 h 5909113"/>
              <a:gd name="connsiteX4" fmla="*/ 7778213 w 7898845"/>
              <a:gd name="connsiteY4" fmla="*/ 5909093 h 5909113"/>
              <a:gd name="connsiteX5" fmla="*/ 7485321 w 7898845"/>
              <a:gd name="connsiteY5" fmla="*/ 5909093 h 5909113"/>
              <a:gd name="connsiteX6" fmla="*/ 7485321 w 7898845"/>
              <a:gd name="connsiteY6" fmla="*/ 5909094 h 5909113"/>
              <a:gd name="connsiteX7" fmla="*/ 4228895 w 7898845"/>
              <a:gd name="connsiteY7" fmla="*/ 5909094 h 5909113"/>
              <a:gd name="connsiteX8" fmla="*/ 4228895 w 7898845"/>
              <a:gd name="connsiteY8" fmla="*/ 5909112 h 5909113"/>
              <a:gd name="connsiteX9" fmla="*/ 3936003 w 7898845"/>
              <a:gd name="connsiteY9" fmla="*/ 5909112 h 5909113"/>
              <a:gd name="connsiteX10" fmla="*/ 3936003 w 7898845"/>
              <a:gd name="connsiteY10" fmla="*/ 5909113 h 5909113"/>
              <a:gd name="connsiteX11" fmla="*/ 0 w 7898845"/>
              <a:gd name="connsiteY11" fmla="*/ 5909113 h 5909113"/>
              <a:gd name="connsiteX12" fmla="*/ 2796838 w 7898845"/>
              <a:gd name="connsiteY12" fmla="*/ 1676 h 5909113"/>
              <a:gd name="connsiteX13" fmla="*/ 2916686 w 7898845"/>
              <a:gd name="connsiteY13" fmla="*/ 1676 h 5909113"/>
              <a:gd name="connsiteX14" fmla="*/ 2917470 w 7898845"/>
              <a:gd name="connsiteY14" fmla="*/ 20 h 5909113"/>
              <a:gd name="connsiteX15" fmla="*/ 3210362 w 7898845"/>
              <a:gd name="connsiteY15" fmla="*/ 20 h 5909113"/>
              <a:gd name="connsiteX16" fmla="*/ 3210362 w 7898845"/>
              <a:gd name="connsiteY16" fmla="*/ 19 h 5909113"/>
              <a:gd name="connsiteX17" fmla="*/ 3555322 w 7898845"/>
              <a:gd name="connsiteY17" fmla="*/ 19 h 5909113"/>
              <a:gd name="connsiteX18" fmla="*/ 3555322 w 7898845"/>
              <a:gd name="connsiteY18" fmla="*/ 1 h 5909113"/>
              <a:gd name="connsiteX19" fmla="*/ 3848214 w 7898845"/>
              <a:gd name="connsiteY19" fmla="*/ 1 h 590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898845" h="5909113">
                <a:moveTo>
                  <a:pt x="3848214" y="0"/>
                </a:moveTo>
                <a:lnTo>
                  <a:pt x="7898845" y="0"/>
                </a:lnTo>
                <a:lnTo>
                  <a:pt x="7898845" y="5907437"/>
                </a:lnTo>
                <a:lnTo>
                  <a:pt x="7778213" y="5907437"/>
                </a:lnTo>
                <a:lnTo>
                  <a:pt x="7778213" y="5909093"/>
                </a:lnTo>
                <a:lnTo>
                  <a:pt x="7485321" y="5909093"/>
                </a:lnTo>
                <a:lnTo>
                  <a:pt x="7485321" y="5909094"/>
                </a:lnTo>
                <a:lnTo>
                  <a:pt x="4228895" y="5909094"/>
                </a:lnTo>
                <a:lnTo>
                  <a:pt x="4228895" y="5909112"/>
                </a:lnTo>
                <a:lnTo>
                  <a:pt x="3936003" y="5909112"/>
                </a:lnTo>
                <a:lnTo>
                  <a:pt x="3936003" y="5909113"/>
                </a:lnTo>
                <a:lnTo>
                  <a:pt x="0" y="5909113"/>
                </a:lnTo>
                <a:lnTo>
                  <a:pt x="2796838" y="1676"/>
                </a:lnTo>
                <a:lnTo>
                  <a:pt x="2916686" y="1676"/>
                </a:lnTo>
                <a:lnTo>
                  <a:pt x="2917470" y="20"/>
                </a:lnTo>
                <a:lnTo>
                  <a:pt x="3210362" y="20"/>
                </a:lnTo>
                <a:lnTo>
                  <a:pt x="3210362" y="19"/>
                </a:lnTo>
                <a:lnTo>
                  <a:pt x="3555322" y="19"/>
                </a:lnTo>
                <a:lnTo>
                  <a:pt x="3555322" y="1"/>
                </a:lnTo>
                <a:lnTo>
                  <a:pt x="3848214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5077483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1710127"/>
            <a:ext cx="2573738" cy="3666346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Producción y Crecimiento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4920" y="1335024"/>
            <a:ext cx="3435858" cy="4416552"/>
          </a:xfrm>
        </p:spPr>
        <p:txBody>
          <a:bodyPr anchor="ctr">
            <a:normAutofit/>
          </a:bodyPr>
          <a:lstStyle/>
          <a:p>
            <a:r>
              <a:rPr lang="es-CL" sz="1700"/>
              <a:t>El Crecimiento Económico y la Política Pública</a:t>
            </a:r>
          </a:p>
          <a:p>
            <a:pPr lvl="1"/>
            <a:r>
              <a:rPr lang="es-CL" sz="1700" b="1" u="sng"/>
              <a:t>Educación</a:t>
            </a:r>
            <a:r>
              <a:rPr lang="es-CL" sz="1700"/>
              <a:t>: la educación tiene un costo de oportunidad, pero también produce una externalidad positiva. De esta manera el efecto de la inversión en educación (capital humano) es igual a la del capital físico, y por ende implica más productividad.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 smtClean="0"/>
              <a:pPr>
                <a:spcAft>
                  <a:spcPts val="600"/>
                </a:spcAft>
              </a:pPr>
              <a:t>13</a:t>
            </a:fld>
            <a:endParaRPr lang="es-CL"/>
          </a:p>
        </p:txBody>
      </p:sp>
      <p:grpSp>
        <p:nvGrpSpPr>
          <p:cNvPr id="4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33" name="32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0677D43-DB57-4254-BD60-C0C10917D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9866" y="457200"/>
            <a:ext cx="5924134" cy="5909113"/>
          </a:xfrm>
          <a:custGeom>
            <a:avLst/>
            <a:gdLst>
              <a:gd name="connsiteX0" fmla="*/ 3848214 w 7898845"/>
              <a:gd name="connsiteY0" fmla="*/ 0 h 5909113"/>
              <a:gd name="connsiteX1" fmla="*/ 7898845 w 7898845"/>
              <a:gd name="connsiteY1" fmla="*/ 0 h 5909113"/>
              <a:gd name="connsiteX2" fmla="*/ 7898845 w 7898845"/>
              <a:gd name="connsiteY2" fmla="*/ 5907437 h 5909113"/>
              <a:gd name="connsiteX3" fmla="*/ 7778213 w 7898845"/>
              <a:gd name="connsiteY3" fmla="*/ 5907437 h 5909113"/>
              <a:gd name="connsiteX4" fmla="*/ 7778213 w 7898845"/>
              <a:gd name="connsiteY4" fmla="*/ 5909093 h 5909113"/>
              <a:gd name="connsiteX5" fmla="*/ 7485321 w 7898845"/>
              <a:gd name="connsiteY5" fmla="*/ 5909093 h 5909113"/>
              <a:gd name="connsiteX6" fmla="*/ 7485321 w 7898845"/>
              <a:gd name="connsiteY6" fmla="*/ 5909094 h 5909113"/>
              <a:gd name="connsiteX7" fmla="*/ 4228895 w 7898845"/>
              <a:gd name="connsiteY7" fmla="*/ 5909094 h 5909113"/>
              <a:gd name="connsiteX8" fmla="*/ 4228895 w 7898845"/>
              <a:gd name="connsiteY8" fmla="*/ 5909112 h 5909113"/>
              <a:gd name="connsiteX9" fmla="*/ 3936003 w 7898845"/>
              <a:gd name="connsiteY9" fmla="*/ 5909112 h 5909113"/>
              <a:gd name="connsiteX10" fmla="*/ 3936003 w 7898845"/>
              <a:gd name="connsiteY10" fmla="*/ 5909113 h 5909113"/>
              <a:gd name="connsiteX11" fmla="*/ 0 w 7898845"/>
              <a:gd name="connsiteY11" fmla="*/ 5909113 h 5909113"/>
              <a:gd name="connsiteX12" fmla="*/ 2796838 w 7898845"/>
              <a:gd name="connsiteY12" fmla="*/ 1676 h 5909113"/>
              <a:gd name="connsiteX13" fmla="*/ 2916686 w 7898845"/>
              <a:gd name="connsiteY13" fmla="*/ 1676 h 5909113"/>
              <a:gd name="connsiteX14" fmla="*/ 2917470 w 7898845"/>
              <a:gd name="connsiteY14" fmla="*/ 20 h 5909113"/>
              <a:gd name="connsiteX15" fmla="*/ 3210362 w 7898845"/>
              <a:gd name="connsiteY15" fmla="*/ 20 h 5909113"/>
              <a:gd name="connsiteX16" fmla="*/ 3210362 w 7898845"/>
              <a:gd name="connsiteY16" fmla="*/ 19 h 5909113"/>
              <a:gd name="connsiteX17" fmla="*/ 3555322 w 7898845"/>
              <a:gd name="connsiteY17" fmla="*/ 19 h 5909113"/>
              <a:gd name="connsiteX18" fmla="*/ 3555322 w 7898845"/>
              <a:gd name="connsiteY18" fmla="*/ 1 h 5909113"/>
              <a:gd name="connsiteX19" fmla="*/ 3848214 w 7898845"/>
              <a:gd name="connsiteY19" fmla="*/ 1 h 590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898845" h="5909113">
                <a:moveTo>
                  <a:pt x="3848214" y="0"/>
                </a:moveTo>
                <a:lnTo>
                  <a:pt x="7898845" y="0"/>
                </a:lnTo>
                <a:lnTo>
                  <a:pt x="7898845" y="5907437"/>
                </a:lnTo>
                <a:lnTo>
                  <a:pt x="7778213" y="5907437"/>
                </a:lnTo>
                <a:lnTo>
                  <a:pt x="7778213" y="5909093"/>
                </a:lnTo>
                <a:lnTo>
                  <a:pt x="7485321" y="5909093"/>
                </a:lnTo>
                <a:lnTo>
                  <a:pt x="7485321" y="5909094"/>
                </a:lnTo>
                <a:lnTo>
                  <a:pt x="4228895" y="5909094"/>
                </a:lnTo>
                <a:lnTo>
                  <a:pt x="4228895" y="5909112"/>
                </a:lnTo>
                <a:lnTo>
                  <a:pt x="3936003" y="5909112"/>
                </a:lnTo>
                <a:lnTo>
                  <a:pt x="3936003" y="5909113"/>
                </a:lnTo>
                <a:lnTo>
                  <a:pt x="0" y="5909113"/>
                </a:lnTo>
                <a:lnTo>
                  <a:pt x="2796838" y="1676"/>
                </a:lnTo>
                <a:lnTo>
                  <a:pt x="2916686" y="1676"/>
                </a:lnTo>
                <a:lnTo>
                  <a:pt x="2917470" y="20"/>
                </a:lnTo>
                <a:lnTo>
                  <a:pt x="3210362" y="20"/>
                </a:lnTo>
                <a:lnTo>
                  <a:pt x="3210362" y="19"/>
                </a:lnTo>
                <a:lnTo>
                  <a:pt x="3555322" y="19"/>
                </a:lnTo>
                <a:lnTo>
                  <a:pt x="3555322" y="1"/>
                </a:lnTo>
                <a:lnTo>
                  <a:pt x="3848214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5077483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1710127"/>
            <a:ext cx="2573738" cy="3666346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Producción y Crecimiento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4920" y="1335024"/>
            <a:ext cx="3435858" cy="4416552"/>
          </a:xfrm>
        </p:spPr>
        <p:txBody>
          <a:bodyPr anchor="ctr">
            <a:normAutofit/>
          </a:bodyPr>
          <a:lstStyle/>
          <a:p>
            <a:r>
              <a:rPr lang="es-CL" sz="1700"/>
              <a:t>El Crecimiento Económico y la Política Pública</a:t>
            </a:r>
          </a:p>
          <a:p>
            <a:pPr lvl="1"/>
            <a:r>
              <a:rPr lang="es-CL" sz="1700" b="1" u="sng"/>
              <a:t>Salud y Nutrición</a:t>
            </a:r>
            <a:r>
              <a:rPr lang="es-CL" sz="1700"/>
              <a:t>: se observa que a mayores niveles de salud y nutrición existe una mayor productividad, y por ende de riqueza.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 smtClean="0"/>
              <a:pPr>
                <a:spcAft>
                  <a:spcPts val="600"/>
                </a:spcAft>
              </a:pPr>
              <a:t>14</a:t>
            </a:fld>
            <a:endParaRPr lang="es-CL"/>
          </a:p>
        </p:txBody>
      </p:sp>
      <p:grpSp>
        <p:nvGrpSpPr>
          <p:cNvPr id="4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33" name="32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0677D43-DB57-4254-BD60-C0C10917D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9866" y="457200"/>
            <a:ext cx="5924134" cy="5909113"/>
          </a:xfrm>
          <a:custGeom>
            <a:avLst/>
            <a:gdLst>
              <a:gd name="connsiteX0" fmla="*/ 3848214 w 7898845"/>
              <a:gd name="connsiteY0" fmla="*/ 0 h 5909113"/>
              <a:gd name="connsiteX1" fmla="*/ 7898845 w 7898845"/>
              <a:gd name="connsiteY1" fmla="*/ 0 h 5909113"/>
              <a:gd name="connsiteX2" fmla="*/ 7898845 w 7898845"/>
              <a:gd name="connsiteY2" fmla="*/ 5907437 h 5909113"/>
              <a:gd name="connsiteX3" fmla="*/ 7778213 w 7898845"/>
              <a:gd name="connsiteY3" fmla="*/ 5907437 h 5909113"/>
              <a:gd name="connsiteX4" fmla="*/ 7778213 w 7898845"/>
              <a:gd name="connsiteY4" fmla="*/ 5909093 h 5909113"/>
              <a:gd name="connsiteX5" fmla="*/ 7485321 w 7898845"/>
              <a:gd name="connsiteY5" fmla="*/ 5909093 h 5909113"/>
              <a:gd name="connsiteX6" fmla="*/ 7485321 w 7898845"/>
              <a:gd name="connsiteY6" fmla="*/ 5909094 h 5909113"/>
              <a:gd name="connsiteX7" fmla="*/ 4228895 w 7898845"/>
              <a:gd name="connsiteY7" fmla="*/ 5909094 h 5909113"/>
              <a:gd name="connsiteX8" fmla="*/ 4228895 w 7898845"/>
              <a:gd name="connsiteY8" fmla="*/ 5909112 h 5909113"/>
              <a:gd name="connsiteX9" fmla="*/ 3936003 w 7898845"/>
              <a:gd name="connsiteY9" fmla="*/ 5909112 h 5909113"/>
              <a:gd name="connsiteX10" fmla="*/ 3936003 w 7898845"/>
              <a:gd name="connsiteY10" fmla="*/ 5909113 h 5909113"/>
              <a:gd name="connsiteX11" fmla="*/ 0 w 7898845"/>
              <a:gd name="connsiteY11" fmla="*/ 5909113 h 5909113"/>
              <a:gd name="connsiteX12" fmla="*/ 2796838 w 7898845"/>
              <a:gd name="connsiteY12" fmla="*/ 1676 h 5909113"/>
              <a:gd name="connsiteX13" fmla="*/ 2916686 w 7898845"/>
              <a:gd name="connsiteY13" fmla="*/ 1676 h 5909113"/>
              <a:gd name="connsiteX14" fmla="*/ 2917470 w 7898845"/>
              <a:gd name="connsiteY14" fmla="*/ 20 h 5909113"/>
              <a:gd name="connsiteX15" fmla="*/ 3210362 w 7898845"/>
              <a:gd name="connsiteY15" fmla="*/ 20 h 5909113"/>
              <a:gd name="connsiteX16" fmla="*/ 3210362 w 7898845"/>
              <a:gd name="connsiteY16" fmla="*/ 19 h 5909113"/>
              <a:gd name="connsiteX17" fmla="*/ 3555322 w 7898845"/>
              <a:gd name="connsiteY17" fmla="*/ 19 h 5909113"/>
              <a:gd name="connsiteX18" fmla="*/ 3555322 w 7898845"/>
              <a:gd name="connsiteY18" fmla="*/ 1 h 5909113"/>
              <a:gd name="connsiteX19" fmla="*/ 3848214 w 7898845"/>
              <a:gd name="connsiteY19" fmla="*/ 1 h 590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898845" h="5909113">
                <a:moveTo>
                  <a:pt x="3848214" y="0"/>
                </a:moveTo>
                <a:lnTo>
                  <a:pt x="7898845" y="0"/>
                </a:lnTo>
                <a:lnTo>
                  <a:pt x="7898845" y="5907437"/>
                </a:lnTo>
                <a:lnTo>
                  <a:pt x="7778213" y="5907437"/>
                </a:lnTo>
                <a:lnTo>
                  <a:pt x="7778213" y="5909093"/>
                </a:lnTo>
                <a:lnTo>
                  <a:pt x="7485321" y="5909093"/>
                </a:lnTo>
                <a:lnTo>
                  <a:pt x="7485321" y="5909094"/>
                </a:lnTo>
                <a:lnTo>
                  <a:pt x="4228895" y="5909094"/>
                </a:lnTo>
                <a:lnTo>
                  <a:pt x="4228895" y="5909112"/>
                </a:lnTo>
                <a:lnTo>
                  <a:pt x="3936003" y="5909112"/>
                </a:lnTo>
                <a:lnTo>
                  <a:pt x="3936003" y="5909113"/>
                </a:lnTo>
                <a:lnTo>
                  <a:pt x="0" y="5909113"/>
                </a:lnTo>
                <a:lnTo>
                  <a:pt x="2796838" y="1676"/>
                </a:lnTo>
                <a:lnTo>
                  <a:pt x="2916686" y="1676"/>
                </a:lnTo>
                <a:lnTo>
                  <a:pt x="2917470" y="20"/>
                </a:lnTo>
                <a:lnTo>
                  <a:pt x="3210362" y="20"/>
                </a:lnTo>
                <a:lnTo>
                  <a:pt x="3210362" y="19"/>
                </a:lnTo>
                <a:lnTo>
                  <a:pt x="3555322" y="19"/>
                </a:lnTo>
                <a:lnTo>
                  <a:pt x="3555322" y="1"/>
                </a:lnTo>
                <a:lnTo>
                  <a:pt x="3848214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5077483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1710127"/>
            <a:ext cx="2573738" cy="3666346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Producción y Crecimiento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4920" y="1335024"/>
            <a:ext cx="3435858" cy="4416552"/>
          </a:xfrm>
        </p:spPr>
        <p:txBody>
          <a:bodyPr anchor="ctr">
            <a:normAutofit/>
          </a:bodyPr>
          <a:lstStyle/>
          <a:p>
            <a:r>
              <a:rPr lang="es-CL" sz="1700"/>
              <a:t>El Crecimiento Económico y la Política Pública</a:t>
            </a:r>
          </a:p>
          <a:p>
            <a:pPr lvl="1"/>
            <a:r>
              <a:rPr lang="es-CL" sz="1700" b="1" u="sng"/>
              <a:t>Derechos de Propiedad y Estabilidad Política</a:t>
            </a:r>
            <a:r>
              <a:rPr lang="es-CL" sz="1700"/>
              <a:t>: la protección de los derechos de propiedad no solo incentiva la creación porque permite ejercer autoridad sobre los recursos que poseen.</a:t>
            </a:r>
          </a:p>
          <a:p>
            <a:pPr lvl="1"/>
            <a:r>
              <a:rPr lang="es-CL" sz="1700"/>
              <a:t>De esta manera, la inestabilidad política, </a:t>
            </a:r>
            <a:r>
              <a:rPr lang="es-CL" sz="1700" u="sng"/>
              <a:t>podría</a:t>
            </a:r>
            <a:r>
              <a:rPr lang="es-CL" sz="1700"/>
              <a:t> poner en riesgo estos derechos y por ende tener un impacto negativo en la productividad.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 smtClean="0"/>
              <a:pPr>
                <a:spcAft>
                  <a:spcPts val="600"/>
                </a:spcAft>
              </a:pPr>
              <a:t>15</a:t>
            </a:fld>
            <a:endParaRPr lang="es-CL"/>
          </a:p>
        </p:txBody>
      </p:sp>
      <p:grpSp>
        <p:nvGrpSpPr>
          <p:cNvPr id="4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33" name="32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0677D43-DB57-4254-BD60-C0C10917D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9866" y="457200"/>
            <a:ext cx="5924134" cy="5909113"/>
          </a:xfrm>
          <a:custGeom>
            <a:avLst/>
            <a:gdLst>
              <a:gd name="connsiteX0" fmla="*/ 3848214 w 7898845"/>
              <a:gd name="connsiteY0" fmla="*/ 0 h 5909113"/>
              <a:gd name="connsiteX1" fmla="*/ 7898845 w 7898845"/>
              <a:gd name="connsiteY1" fmla="*/ 0 h 5909113"/>
              <a:gd name="connsiteX2" fmla="*/ 7898845 w 7898845"/>
              <a:gd name="connsiteY2" fmla="*/ 5907437 h 5909113"/>
              <a:gd name="connsiteX3" fmla="*/ 7778213 w 7898845"/>
              <a:gd name="connsiteY3" fmla="*/ 5907437 h 5909113"/>
              <a:gd name="connsiteX4" fmla="*/ 7778213 w 7898845"/>
              <a:gd name="connsiteY4" fmla="*/ 5909093 h 5909113"/>
              <a:gd name="connsiteX5" fmla="*/ 7485321 w 7898845"/>
              <a:gd name="connsiteY5" fmla="*/ 5909093 h 5909113"/>
              <a:gd name="connsiteX6" fmla="*/ 7485321 w 7898845"/>
              <a:gd name="connsiteY6" fmla="*/ 5909094 h 5909113"/>
              <a:gd name="connsiteX7" fmla="*/ 4228895 w 7898845"/>
              <a:gd name="connsiteY7" fmla="*/ 5909094 h 5909113"/>
              <a:gd name="connsiteX8" fmla="*/ 4228895 w 7898845"/>
              <a:gd name="connsiteY8" fmla="*/ 5909112 h 5909113"/>
              <a:gd name="connsiteX9" fmla="*/ 3936003 w 7898845"/>
              <a:gd name="connsiteY9" fmla="*/ 5909112 h 5909113"/>
              <a:gd name="connsiteX10" fmla="*/ 3936003 w 7898845"/>
              <a:gd name="connsiteY10" fmla="*/ 5909113 h 5909113"/>
              <a:gd name="connsiteX11" fmla="*/ 0 w 7898845"/>
              <a:gd name="connsiteY11" fmla="*/ 5909113 h 5909113"/>
              <a:gd name="connsiteX12" fmla="*/ 2796838 w 7898845"/>
              <a:gd name="connsiteY12" fmla="*/ 1676 h 5909113"/>
              <a:gd name="connsiteX13" fmla="*/ 2916686 w 7898845"/>
              <a:gd name="connsiteY13" fmla="*/ 1676 h 5909113"/>
              <a:gd name="connsiteX14" fmla="*/ 2917470 w 7898845"/>
              <a:gd name="connsiteY14" fmla="*/ 20 h 5909113"/>
              <a:gd name="connsiteX15" fmla="*/ 3210362 w 7898845"/>
              <a:gd name="connsiteY15" fmla="*/ 20 h 5909113"/>
              <a:gd name="connsiteX16" fmla="*/ 3210362 w 7898845"/>
              <a:gd name="connsiteY16" fmla="*/ 19 h 5909113"/>
              <a:gd name="connsiteX17" fmla="*/ 3555322 w 7898845"/>
              <a:gd name="connsiteY17" fmla="*/ 19 h 5909113"/>
              <a:gd name="connsiteX18" fmla="*/ 3555322 w 7898845"/>
              <a:gd name="connsiteY18" fmla="*/ 1 h 5909113"/>
              <a:gd name="connsiteX19" fmla="*/ 3848214 w 7898845"/>
              <a:gd name="connsiteY19" fmla="*/ 1 h 590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898845" h="5909113">
                <a:moveTo>
                  <a:pt x="3848214" y="0"/>
                </a:moveTo>
                <a:lnTo>
                  <a:pt x="7898845" y="0"/>
                </a:lnTo>
                <a:lnTo>
                  <a:pt x="7898845" y="5907437"/>
                </a:lnTo>
                <a:lnTo>
                  <a:pt x="7778213" y="5907437"/>
                </a:lnTo>
                <a:lnTo>
                  <a:pt x="7778213" y="5909093"/>
                </a:lnTo>
                <a:lnTo>
                  <a:pt x="7485321" y="5909093"/>
                </a:lnTo>
                <a:lnTo>
                  <a:pt x="7485321" y="5909094"/>
                </a:lnTo>
                <a:lnTo>
                  <a:pt x="4228895" y="5909094"/>
                </a:lnTo>
                <a:lnTo>
                  <a:pt x="4228895" y="5909112"/>
                </a:lnTo>
                <a:lnTo>
                  <a:pt x="3936003" y="5909112"/>
                </a:lnTo>
                <a:lnTo>
                  <a:pt x="3936003" y="5909113"/>
                </a:lnTo>
                <a:lnTo>
                  <a:pt x="0" y="5909113"/>
                </a:lnTo>
                <a:lnTo>
                  <a:pt x="2796838" y="1676"/>
                </a:lnTo>
                <a:lnTo>
                  <a:pt x="2916686" y="1676"/>
                </a:lnTo>
                <a:lnTo>
                  <a:pt x="2917470" y="20"/>
                </a:lnTo>
                <a:lnTo>
                  <a:pt x="3210362" y="20"/>
                </a:lnTo>
                <a:lnTo>
                  <a:pt x="3210362" y="19"/>
                </a:lnTo>
                <a:lnTo>
                  <a:pt x="3555322" y="19"/>
                </a:lnTo>
                <a:lnTo>
                  <a:pt x="3555322" y="1"/>
                </a:lnTo>
                <a:lnTo>
                  <a:pt x="3848214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5077483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1710127"/>
            <a:ext cx="2573738" cy="3666346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Producción y Crecimiento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4920" y="1335024"/>
            <a:ext cx="3435858" cy="4416552"/>
          </a:xfrm>
        </p:spPr>
        <p:txBody>
          <a:bodyPr anchor="ctr">
            <a:normAutofit/>
          </a:bodyPr>
          <a:lstStyle/>
          <a:p>
            <a:r>
              <a:rPr lang="es-CL" sz="1700"/>
              <a:t>El Crecimiento Económico y la Política Pública</a:t>
            </a:r>
          </a:p>
          <a:p>
            <a:pPr lvl="1"/>
            <a:r>
              <a:rPr lang="es-CL" sz="1700" b="1" u="sng"/>
              <a:t>Libre Comercio</a:t>
            </a:r>
            <a:r>
              <a:rPr lang="es-CL" sz="1700"/>
              <a:t>: la apertura al libre comercio es equivalente a un aumento en la productividad, pues permite alcanzar en consumo combinaciones que no son posible de alcanzar en producción.</a:t>
            </a:r>
          </a:p>
          <a:p>
            <a:pPr lvl="1"/>
            <a:r>
              <a:rPr lang="es-CL" sz="1700" b="1" u="sng"/>
              <a:t>Investigación y Desarrollo</a:t>
            </a:r>
            <a:r>
              <a:rPr lang="es-CL" sz="1700"/>
              <a:t>: debido a que el conocimiento es un bien publico es beneficioso para toda la sociedad que I+D sea incentivado.</a:t>
            </a:r>
          </a:p>
          <a:p>
            <a:pPr lvl="1"/>
            <a:endParaRPr lang="es-CL" sz="1700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 smtClean="0"/>
              <a:pPr>
                <a:spcAft>
                  <a:spcPts val="600"/>
                </a:spcAft>
              </a:pPr>
              <a:t>16</a:t>
            </a:fld>
            <a:endParaRPr lang="es-CL"/>
          </a:p>
        </p:txBody>
      </p:sp>
      <p:grpSp>
        <p:nvGrpSpPr>
          <p:cNvPr id="4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33" name="32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0677D43-DB57-4254-BD60-C0C10917D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9866" y="457200"/>
            <a:ext cx="5924134" cy="5909113"/>
          </a:xfrm>
          <a:custGeom>
            <a:avLst/>
            <a:gdLst>
              <a:gd name="connsiteX0" fmla="*/ 3848214 w 7898845"/>
              <a:gd name="connsiteY0" fmla="*/ 0 h 5909113"/>
              <a:gd name="connsiteX1" fmla="*/ 7898845 w 7898845"/>
              <a:gd name="connsiteY1" fmla="*/ 0 h 5909113"/>
              <a:gd name="connsiteX2" fmla="*/ 7898845 w 7898845"/>
              <a:gd name="connsiteY2" fmla="*/ 5907437 h 5909113"/>
              <a:gd name="connsiteX3" fmla="*/ 7778213 w 7898845"/>
              <a:gd name="connsiteY3" fmla="*/ 5907437 h 5909113"/>
              <a:gd name="connsiteX4" fmla="*/ 7778213 w 7898845"/>
              <a:gd name="connsiteY4" fmla="*/ 5909093 h 5909113"/>
              <a:gd name="connsiteX5" fmla="*/ 7485321 w 7898845"/>
              <a:gd name="connsiteY5" fmla="*/ 5909093 h 5909113"/>
              <a:gd name="connsiteX6" fmla="*/ 7485321 w 7898845"/>
              <a:gd name="connsiteY6" fmla="*/ 5909094 h 5909113"/>
              <a:gd name="connsiteX7" fmla="*/ 4228895 w 7898845"/>
              <a:gd name="connsiteY7" fmla="*/ 5909094 h 5909113"/>
              <a:gd name="connsiteX8" fmla="*/ 4228895 w 7898845"/>
              <a:gd name="connsiteY8" fmla="*/ 5909112 h 5909113"/>
              <a:gd name="connsiteX9" fmla="*/ 3936003 w 7898845"/>
              <a:gd name="connsiteY9" fmla="*/ 5909112 h 5909113"/>
              <a:gd name="connsiteX10" fmla="*/ 3936003 w 7898845"/>
              <a:gd name="connsiteY10" fmla="*/ 5909113 h 5909113"/>
              <a:gd name="connsiteX11" fmla="*/ 0 w 7898845"/>
              <a:gd name="connsiteY11" fmla="*/ 5909113 h 5909113"/>
              <a:gd name="connsiteX12" fmla="*/ 2796838 w 7898845"/>
              <a:gd name="connsiteY12" fmla="*/ 1676 h 5909113"/>
              <a:gd name="connsiteX13" fmla="*/ 2916686 w 7898845"/>
              <a:gd name="connsiteY13" fmla="*/ 1676 h 5909113"/>
              <a:gd name="connsiteX14" fmla="*/ 2917470 w 7898845"/>
              <a:gd name="connsiteY14" fmla="*/ 20 h 5909113"/>
              <a:gd name="connsiteX15" fmla="*/ 3210362 w 7898845"/>
              <a:gd name="connsiteY15" fmla="*/ 20 h 5909113"/>
              <a:gd name="connsiteX16" fmla="*/ 3210362 w 7898845"/>
              <a:gd name="connsiteY16" fmla="*/ 19 h 5909113"/>
              <a:gd name="connsiteX17" fmla="*/ 3555322 w 7898845"/>
              <a:gd name="connsiteY17" fmla="*/ 19 h 5909113"/>
              <a:gd name="connsiteX18" fmla="*/ 3555322 w 7898845"/>
              <a:gd name="connsiteY18" fmla="*/ 1 h 5909113"/>
              <a:gd name="connsiteX19" fmla="*/ 3848214 w 7898845"/>
              <a:gd name="connsiteY19" fmla="*/ 1 h 590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898845" h="5909113">
                <a:moveTo>
                  <a:pt x="3848214" y="0"/>
                </a:moveTo>
                <a:lnTo>
                  <a:pt x="7898845" y="0"/>
                </a:lnTo>
                <a:lnTo>
                  <a:pt x="7898845" y="5907437"/>
                </a:lnTo>
                <a:lnTo>
                  <a:pt x="7778213" y="5907437"/>
                </a:lnTo>
                <a:lnTo>
                  <a:pt x="7778213" y="5909093"/>
                </a:lnTo>
                <a:lnTo>
                  <a:pt x="7485321" y="5909093"/>
                </a:lnTo>
                <a:lnTo>
                  <a:pt x="7485321" y="5909094"/>
                </a:lnTo>
                <a:lnTo>
                  <a:pt x="4228895" y="5909094"/>
                </a:lnTo>
                <a:lnTo>
                  <a:pt x="4228895" y="5909112"/>
                </a:lnTo>
                <a:lnTo>
                  <a:pt x="3936003" y="5909112"/>
                </a:lnTo>
                <a:lnTo>
                  <a:pt x="3936003" y="5909113"/>
                </a:lnTo>
                <a:lnTo>
                  <a:pt x="0" y="5909113"/>
                </a:lnTo>
                <a:lnTo>
                  <a:pt x="2796838" y="1676"/>
                </a:lnTo>
                <a:lnTo>
                  <a:pt x="2916686" y="1676"/>
                </a:lnTo>
                <a:lnTo>
                  <a:pt x="2917470" y="20"/>
                </a:lnTo>
                <a:lnTo>
                  <a:pt x="3210362" y="20"/>
                </a:lnTo>
                <a:lnTo>
                  <a:pt x="3210362" y="19"/>
                </a:lnTo>
                <a:lnTo>
                  <a:pt x="3555322" y="19"/>
                </a:lnTo>
                <a:lnTo>
                  <a:pt x="3555322" y="1"/>
                </a:lnTo>
                <a:lnTo>
                  <a:pt x="3848214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5077483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1710127"/>
            <a:ext cx="2573738" cy="3666346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Producción y Crecimiento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4920" y="1335024"/>
            <a:ext cx="3435858" cy="441655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CL" sz="1400"/>
              <a:t>El Crecimiento Económico y la Política Pública</a:t>
            </a:r>
          </a:p>
          <a:p>
            <a:pPr lvl="1">
              <a:lnSpc>
                <a:spcPct val="90000"/>
              </a:lnSpc>
            </a:pPr>
            <a:r>
              <a:rPr lang="es-CL" sz="1400" b="1" u="sng"/>
              <a:t>Crecimiento de la Población</a:t>
            </a:r>
            <a:r>
              <a:rPr lang="es-CL" sz="1400"/>
              <a:t>: El aumento de la población tiene diversos efectos.</a:t>
            </a:r>
          </a:p>
          <a:p>
            <a:pPr lvl="2">
              <a:lnSpc>
                <a:spcPct val="90000"/>
              </a:lnSpc>
            </a:pPr>
            <a:r>
              <a:rPr lang="es-CL" sz="1400"/>
              <a:t>Debido a la mayor productividad por trabajador, es posible producir más en la misma tierra y por ende proveer para este mayor número.</a:t>
            </a:r>
          </a:p>
          <a:p>
            <a:pPr lvl="2">
              <a:lnSpc>
                <a:spcPct val="90000"/>
              </a:lnSpc>
            </a:pPr>
            <a:r>
              <a:rPr lang="es-CL" sz="1400"/>
              <a:t>Sin embargo reduce la cantidad de capital per-cápita.</a:t>
            </a:r>
          </a:p>
          <a:p>
            <a:pPr lvl="2">
              <a:lnSpc>
                <a:spcPct val="90000"/>
              </a:lnSpc>
            </a:pPr>
            <a:r>
              <a:rPr lang="es-CL" sz="1400"/>
              <a:t>Tiene un impacto positivo en el progreso tecnológico, pues hay más personas en todos los campos.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 smtClean="0"/>
              <a:pPr>
                <a:spcAft>
                  <a:spcPts val="600"/>
                </a:spcAft>
              </a:pPr>
              <a:t>17</a:t>
            </a:fld>
            <a:endParaRPr lang="es-CL"/>
          </a:p>
        </p:txBody>
      </p:sp>
      <p:grpSp>
        <p:nvGrpSpPr>
          <p:cNvPr id="4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33" name="32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0677D43-DB57-4254-BD60-C0C10917D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9866" y="457200"/>
            <a:ext cx="5924134" cy="5909113"/>
          </a:xfrm>
          <a:custGeom>
            <a:avLst/>
            <a:gdLst>
              <a:gd name="connsiteX0" fmla="*/ 3848214 w 7898845"/>
              <a:gd name="connsiteY0" fmla="*/ 0 h 5909113"/>
              <a:gd name="connsiteX1" fmla="*/ 7898845 w 7898845"/>
              <a:gd name="connsiteY1" fmla="*/ 0 h 5909113"/>
              <a:gd name="connsiteX2" fmla="*/ 7898845 w 7898845"/>
              <a:gd name="connsiteY2" fmla="*/ 5907437 h 5909113"/>
              <a:gd name="connsiteX3" fmla="*/ 7778213 w 7898845"/>
              <a:gd name="connsiteY3" fmla="*/ 5907437 h 5909113"/>
              <a:gd name="connsiteX4" fmla="*/ 7778213 w 7898845"/>
              <a:gd name="connsiteY4" fmla="*/ 5909093 h 5909113"/>
              <a:gd name="connsiteX5" fmla="*/ 7485321 w 7898845"/>
              <a:gd name="connsiteY5" fmla="*/ 5909093 h 5909113"/>
              <a:gd name="connsiteX6" fmla="*/ 7485321 w 7898845"/>
              <a:gd name="connsiteY6" fmla="*/ 5909094 h 5909113"/>
              <a:gd name="connsiteX7" fmla="*/ 4228895 w 7898845"/>
              <a:gd name="connsiteY7" fmla="*/ 5909094 h 5909113"/>
              <a:gd name="connsiteX8" fmla="*/ 4228895 w 7898845"/>
              <a:gd name="connsiteY8" fmla="*/ 5909112 h 5909113"/>
              <a:gd name="connsiteX9" fmla="*/ 3936003 w 7898845"/>
              <a:gd name="connsiteY9" fmla="*/ 5909112 h 5909113"/>
              <a:gd name="connsiteX10" fmla="*/ 3936003 w 7898845"/>
              <a:gd name="connsiteY10" fmla="*/ 5909113 h 5909113"/>
              <a:gd name="connsiteX11" fmla="*/ 0 w 7898845"/>
              <a:gd name="connsiteY11" fmla="*/ 5909113 h 5909113"/>
              <a:gd name="connsiteX12" fmla="*/ 2796838 w 7898845"/>
              <a:gd name="connsiteY12" fmla="*/ 1676 h 5909113"/>
              <a:gd name="connsiteX13" fmla="*/ 2916686 w 7898845"/>
              <a:gd name="connsiteY13" fmla="*/ 1676 h 5909113"/>
              <a:gd name="connsiteX14" fmla="*/ 2917470 w 7898845"/>
              <a:gd name="connsiteY14" fmla="*/ 20 h 5909113"/>
              <a:gd name="connsiteX15" fmla="*/ 3210362 w 7898845"/>
              <a:gd name="connsiteY15" fmla="*/ 20 h 5909113"/>
              <a:gd name="connsiteX16" fmla="*/ 3210362 w 7898845"/>
              <a:gd name="connsiteY16" fmla="*/ 19 h 5909113"/>
              <a:gd name="connsiteX17" fmla="*/ 3555322 w 7898845"/>
              <a:gd name="connsiteY17" fmla="*/ 19 h 5909113"/>
              <a:gd name="connsiteX18" fmla="*/ 3555322 w 7898845"/>
              <a:gd name="connsiteY18" fmla="*/ 1 h 5909113"/>
              <a:gd name="connsiteX19" fmla="*/ 3848214 w 7898845"/>
              <a:gd name="connsiteY19" fmla="*/ 1 h 590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898845" h="5909113">
                <a:moveTo>
                  <a:pt x="3848214" y="0"/>
                </a:moveTo>
                <a:lnTo>
                  <a:pt x="7898845" y="0"/>
                </a:lnTo>
                <a:lnTo>
                  <a:pt x="7898845" y="5907437"/>
                </a:lnTo>
                <a:lnTo>
                  <a:pt x="7778213" y="5907437"/>
                </a:lnTo>
                <a:lnTo>
                  <a:pt x="7778213" y="5909093"/>
                </a:lnTo>
                <a:lnTo>
                  <a:pt x="7485321" y="5909093"/>
                </a:lnTo>
                <a:lnTo>
                  <a:pt x="7485321" y="5909094"/>
                </a:lnTo>
                <a:lnTo>
                  <a:pt x="4228895" y="5909094"/>
                </a:lnTo>
                <a:lnTo>
                  <a:pt x="4228895" y="5909112"/>
                </a:lnTo>
                <a:lnTo>
                  <a:pt x="3936003" y="5909112"/>
                </a:lnTo>
                <a:lnTo>
                  <a:pt x="3936003" y="5909113"/>
                </a:lnTo>
                <a:lnTo>
                  <a:pt x="0" y="5909113"/>
                </a:lnTo>
                <a:lnTo>
                  <a:pt x="2796838" y="1676"/>
                </a:lnTo>
                <a:lnTo>
                  <a:pt x="2916686" y="1676"/>
                </a:lnTo>
                <a:lnTo>
                  <a:pt x="2917470" y="20"/>
                </a:lnTo>
                <a:lnTo>
                  <a:pt x="3210362" y="20"/>
                </a:lnTo>
                <a:lnTo>
                  <a:pt x="3210362" y="19"/>
                </a:lnTo>
                <a:lnTo>
                  <a:pt x="3555322" y="19"/>
                </a:lnTo>
                <a:lnTo>
                  <a:pt x="3555322" y="1"/>
                </a:lnTo>
                <a:lnTo>
                  <a:pt x="3848214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5077483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1710127"/>
            <a:ext cx="2573738" cy="3666346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Referencias y Bibliografía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4920" y="1335024"/>
            <a:ext cx="3435858" cy="4416552"/>
          </a:xfrm>
        </p:spPr>
        <p:txBody>
          <a:bodyPr anchor="ctr">
            <a:normAutofit/>
          </a:bodyPr>
          <a:lstStyle/>
          <a:p>
            <a:r>
              <a:rPr lang="es-CL" sz="1700"/>
              <a:t>“Principios de Economía”. Mankiw, Gregory. </a:t>
            </a:r>
            <a:r>
              <a:rPr lang="es-CL" sz="1700" b="1"/>
              <a:t>Capítulo 25</a:t>
            </a:r>
            <a:r>
              <a:rPr lang="es-CL" sz="1700"/>
              <a:t>. “</a:t>
            </a:r>
            <a:r>
              <a:rPr lang="es-CL" sz="1700" i="1"/>
              <a:t>La Producción y el Crecimiento</a:t>
            </a:r>
            <a:r>
              <a:rPr lang="es-CL" sz="1700"/>
              <a:t>” 6ta Edición. Cengage Learning.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 smtClean="0"/>
              <a:pPr>
                <a:spcAft>
                  <a:spcPts val="600"/>
                </a:spcAft>
              </a:pPr>
              <a:t>18</a:t>
            </a:fld>
            <a:endParaRPr lang="es-CL"/>
          </a:p>
        </p:txBody>
      </p:sp>
      <p:grpSp>
        <p:nvGrpSpPr>
          <p:cNvPr id="4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5" name="4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6" name="5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0677D43-DB57-4254-BD60-C0C10917D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9866" y="457200"/>
            <a:ext cx="5924134" cy="5909113"/>
          </a:xfrm>
          <a:custGeom>
            <a:avLst/>
            <a:gdLst>
              <a:gd name="connsiteX0" fmla="*/ 3848214 w 7898845"/>
              <a:gd name="connsiteY0" fmla="*/ 0 h 5909113"/>
              <a:gd name="connsiteX1" fmla="*/ 7898845 w 7898845"/>
              <a:gd name="connsiteY1" fmla="*/ 0 h 5909113"/>
              <a:gd name="connsiteX2" fmla="*/ 7898845 w 7898845"/>
              <a:gd name="connsiteY2" fmla="*/ 5907437 h 5909113"/>
              <a:gd name="connsiteX3" fmla="*/ 7778213 w 7898845"/>
              <a:gd name="connsiteY3" fmla="*/ 5907437 h 5909113"/>
              <a:gd name="connsiteX4" fmla="*/ 7778213 w 7898845"/>
              <a:gd name="connsiteY4" fmla="*/ 5909093 h 5909113"/>
              <a:gd name="connsiteX5" fmla="*/ 7485321 w 7898845"/>
              <a:gd name="connsiteY5" fmla="*/ 5909093 h 5909113"/>
              <a:gd name="connsiteX6" fmla="*/ 7485321 w 7898845"/>
              <a:gd name="connsiteY6" fmla="*/ 5909094 h 5909113"/>
              <a:gd name="connsiteX7" fmla="*/ 4228895 w 7898845"/>
              <a:gd name="connsiteY7" fmla="*/ 5909094 h 5909113"/>
              <a:gd name="connsiteX8" fmla="*/ 4228895 w 7898845"/>
              <a:gd name="connsiteY8" fmla="*/ 5909112 h 5909113"/>
              <a:gd name="connsiteX9" fmla="*/ 3936003 w 7898845"/>
              <a:gd name="connsiteY9" fmla="*/ 5909112 h 5909113"/>
              <a:gd name="connsiteX10" fmla="*/ 3936003 w 7898845"/>
              <a:gd name="connsiteY10" fmla="*/ 5909113 h 5909113"/>
              <a:gd name="connsiteX11" fmla="*/ 0 w 7898845"/>
              <a:gd name="connsiteY11" fmla="*/ 5909113 h 5909113"/>
              <a:gd name="connsiteX12" fmla="*/ 2796838 w 7898845"/>
              <a:gd name="connsiteY12" fmla="*/ 1676 h 5909113"/>
              <a:gd name="connsiteX13" fmla="*/ 2916686 w 7898845"/>
              <a:gd name="connsiteY13" fmla="*/ 1676 h 5909113"/>
              <a:gd name="connsiteX14" fmla="*/ 2917470 w 7898845"/>
              <a:gd name="connsiteY14" fmla="*/ 20 h 5909113"/>
              <a:gd name="connsiteX15" fmla="*/ 3210362 w 7898845"/>
              <a:gd name="connsiteY15" fmla="*/ 20 h 5909113"/>
              <a:gd name="connsiteX16" fmla="*/ 3210362 w 7898845"/>
              <a:gd name="connsiteY16" fmla="*/ 19 h 5909113"/>
              <a:gd name="connsiteX17" fmla="*/ 3555322 w 7898845"/>
              <a:gd name="connsiteY17" fmla="*/ 19 h 5909113"/>
              <a:gd name="connsiteX18" fmla="*/ 3555322 w 7898845"/>
              <a:gd name="connsiteY18" fmla="*/ 1 h 5909113"/>
              <a:gd name="connsiteX19" fmla="*/ 3848214 w 7898845"/>
              <a:gd name="connsiteY19" fmla="*/ 1 h 590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898845" h="5909113">
                <a:moveTo>
                  <a:pt x="3848214" y="0"/>
                </a:moveTo>
                <a:lnTo>
                  <a:pt x="7898845" y="0"/>
                </a:lnTo>
                <a:lnTo>
                  <a:pt x="7898845" y="5907437"/>
                </a:lnTo>
                <a:lnTo>
                  <a:pt x="7778213" y="5907437"/>
                </a:lnTo>
                <a:lnTo>
                  <a:pt x="7778213" y="5909093"/>
                </a:lnTo>
                <a:lnTo>
                  <a:pt x="7485321" y="5909093"/>
                </a:lnTo>
                <a:lnTo>
                  <a:pt x="7485321" y="5909094"/>
                </a:lnTo>
                <a:lnTo>
                  <a:pt x="4228895" y="5909094"/>
                </a:lnTo>
                <a:lnTo>
                  <a:pt x="4228895" y="5909112"/>
                </a:lnTo>
                <a:lnTo>
                  <a:pt x="3936003" y="5909112"/>
                </a:lnTo>
                <a:lnTo>
                  <a:pt x="3936003" y="5909113"/>
                </a:lnTo>
                <a:lnTo>
                  <a:pt x="0" y="5909113"/>
                </a:lnTo>
                <a:lnTo>
                  <a:pt x="2796838" y="1676"/>
                </a:lnTo>
                <a:lnTo>
                  <a:pt x="2916686" y="1676"/>
                </a:lnTo>
                <a:lnTo>
                  <a:pt x="2917470" y="20"/>
                </a:lnTo>
                <a:lnTo>
                  <a:pt x="3210362" y="20"/>
                </a:lnTo>
                <a:lnTo>
                  <a:pt x="3210362" y="19"/>
                </a:lnTo>
                <a:lnTo>
                  <a:pt x="3555322" y="19"/>
                </a:lnTo>
                <a:lnTo>
                  <a:pt x="3555322" y="1"/>
                </a:lnTo>
                <a:lnTo>
                  <a:pt x="3848214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5077483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1710127"/>
            <a:ext cx="2573738" cy="3666346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Producción y Crecimiento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4920" y="1335024"/>
            <a:ext cx="3435858" cy="4416552"/>
          </a:xfrm>
        </p:spPr>
        <p:txBody>
          <a:bodyPr anchor="ctr">
            <a:normAutofit/>
          </a:bodyPr>
          <a:lstStyle/>
          <a:p>
            <a:r>
              <a:rPr lang="es-CL" sz="1700"/>
              <a:t>El nivel del PIB real es una buena medida de la prosperidad económica y el crecimiento del PIB real es una buena medida del progreso económico.</a:t>
            </a:r>
          </a:p>
          <a:p>
            <a:r>
              <a:rPr lang="es-CL" sz="1700"/>
              <a:t>¿Cuáles son los factores determinantes del nivel de crecimiento del PIB real a largo plazo?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 smtClean="0"/>
              <a:pPr>
                <a:spcAft>
                  <a:spcPts val="600"/>
                </a:spcAft>
              </a:pPr>
              <a:t>2</a:t>
            </a:fld>
            <a:endParaRPr lang="es-CL"/>
          </a:p>
        </p:txBody>
      </p:sp>
      <p:grpSp>
        <p:nvGrpSpPr>
          <p:cNvPr id="32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33" name="32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0677D43-DB57-4254-BD60-C0C10917D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9866" y="457200"/>
            <a:ext cx="5924134" cy="5909113"/>
          </a:xfrm>
          <a:custGeom>
            <a:avLst/>
            <a:gdLst>
              <a:gd name="connsiteX0" fmla="*/ 3848214 w 7898845"/>
              <a:gd name="connsiteY0" fmla="*/ 0 h 5909113"/>
              <a:gd name="connsiteX1" fmla="*/ 7898845 w 7898845"/>
              <a:gd name="connsiteY1" fmla="*/ 0 h 5909113"/>
              <a:gd name="connsiteX2" fmla="*/ 7898845 w 7898845"/>
              <a:gd name="connsiteY2" fmla="*/ 5907437 h 5909113"/>
              <a:gd name="connsiteX3" fmla="*/ 7778213 w 7898845"/>
              <a:gd name="connsiteY3" fmla="*/ 5907437 h 5909113"/>
              <a:gd name="connsiteX4" fmla="*/ 7778213 w 7898845"/>
              <a:gd name="connsiteY4" fmla="*/ 5909093 h 5909113"/>
              <a:gd name="connsiteX5" fmla="*/ 7485321 w 7898845"/>
              <a:gd name="connsiteY5" fmla="*/ 5909093 h 5909113"/>
              <a:gd name="connsiteX6" fmla="*/ 7485321 w 7898845"/>
              <a:gd name="connsiteY6" fmla="*/ 5909094 h 5909113"/>
              <a:gd name="connsiteX7" fmla="*/ 4228895 w 7898845"/>
              <a:gd name="connsiteY7" fmla="*/ 5909094 h 5909113"/>
              <a:gd name="connsiteX8" fmla="*/ 4228895 w 7898845"/>
              <a:gd name="connsiteY8" fmla="*/ 5909112 h 5909113"/>
              <a:gd name="connsiteX9" fmla="*/ 3936003 w 7898845"/>
              <a:gd name="connsiteY9" fmla="*/ 5909112 h 5909113"/>
              <a:gd name="connsiteX10" fmla="*/ 3936003 w 7898845"/>
              <a:gd name="connsiteY10" fmla="*/ 5909113 h 5909113"/>
              <a:gd name="connsiteX11" fmla="*/ 0 w 7898845"/>
              <a:gd name="connsiteY11" fmla="*/ 5909113 h 5909113"/>
              <a:gd name="connsiteX12" fmla="*/ 2796838 w 7898845"/>
              <a:gd name="connsiteY12" fmla="*/ 1676 h 5909113"/>
              <a:gd name="connsiteX13" fmla="*/ 2916686 w 7898845"/>
              <a:gd name="connsiteY13" fmla="*/ 1676 h 5909113"/>
              <a:gd name="connsiteX14" fmla="*/ 2917470 w 7898845"/>
              <a:gd name="connsiteY14" fmla="*/ 20 h 5909113"/>
              <a:gd name="connsiteX15" fmla="*/ 3210362 w 7898845"/>
              <a:gd name="connsiteY15" fmla="*/ 20 h 5909113"/>
              <a:gd name="connsiteX16" fmla="*/ 3210362 w 7898845"/>
              <a:gd name="connsiteY16" fmla="*/ 19 h 5909113"/>
              <a:gd name="connsiteX17" fmla="*/ 3555322 w 7898845"/>
              <a:gd name="connsiteY17" fmla="*/ 19 h 5909113"/>
              <a:gd name="connsiteX18" fmla="*/ 3555322 w 7898845"/>
              <a:gd name="connsiteY18" fmla="*/ 1 h 5909113"/>
              <a:gd name="connsiteX19" fmla="*/ 3848214 w 7898845"/>
              <a:gd name="connsiteY19" fmla="*/ 1 h 590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898845" h="5909113">
                <a:moveTo>
                  <a:pt x="3848214" y="0"/>
                </a:moveTo>
                <a:lnTo>
                  <a:pt x="7898845" y="0"/>
                </a:lnTo>
                <a:lnTo>
                  <a:pt x="7898845" y="5907437"/>
                </a:lnTo>
                <a:lnTo>
                  <a:pt x="7778213" y="5907437"/>
                </a:lnTo>
                <a:lnTo>
                  <a:pt x="7778213" y="5909093"/>
                </a:lnTo>
                <a:lnTo>
                  <a:pt x="7485321" y="5909093"/>
                </a:lnTo>
                <a:lnTo>
                  <a:pt x="7485321" y="5909094"/>
                </a:lnTo>
                <a:lnTo>
                  <a:pt x="4228895" y="5909094"/>
                </a:lnTo>
                <a:lnTo>
                  <a:pt x="4228895" y="5909112"/>
                </a:lnTo>
                <a:lnTo>
                  <a:pt x="3936003" y="5909112"/>
                </a:lnTo>
                <a:lnTo>
                  <a:pt x="3936003" y="5909113"/>
                </a:lnTo>
                <a:lnTo>
                  <a:pt x="0" y="5909113"/>
                </a:lnTo>
                <a:lnTo>
                  <a:pt x="2796838" y="1676"/>
                </a:lnTo>
                <a:lnTo>
                  <a:pt x="2916686" y="1676"/>
                </a:lnTo>
                <a:lnTo>
                  <a:pt x="2917470" y="20"/>
                </a:lnTo>
                <a:lnTo>
                  <a:pt x="3210362" y="20"/>
                </a:lnTo>
                <a:lnTo>
                  <a:pt x="3210362" y="19"/>
                </a:lnTo>
                <a:lnTo>
                  <a:pt x="3555322" y="19"/>
                </a:lnTo>
                <a:lnTo>
                  <a:pt x="3555322" y="1"/>
                </a:lnTo>
                <a:lnTo>
                  <a:pt x="3848214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5077483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1710127"/>
            <a:ext cx="2573738" cy="3666346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Producción y Crecimiento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4920" y="1335024"/>
            <a:ext cx="3435858" cy="4416552"/>
          </a:xfrm>
        </p:spPr>
        <p:txBody>
          <a:bodyPr anchor="ctr">
            <a:normAutofit/>
          </a:bodyPr>
          <a:lstStyle/>
          <a:p>
            <a:r>
              <a:rPr lang="es-CL" sz="1700" b="1"/>
              <a:t>Productividad</a:t>
            </a:r>
            <a:r>
              <a:rPr lang="es-CL" sz="1700"/>
              <a:t>: cantidad de bienes y servicios producidos por cada unidad de trabajo.</a:t>
            </a:r>
          </a:p>
          <a:p>
            <a:pPr lvl="1"/>
            <a:r>
              <a:rPr lang="es-CL" sz="1700"/>
              <a:t>¿Por qué es tan importante la productividad?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 smtClean="0"/>
              <a:pPr>
                <a:spcAft>
                  <a:spcPts val="600"/>
                </a:spcAft>
              </a:pPr>
              <a:t>3</a:t>
            </a:fld>
            <a:endParaRPr lang="es-CL"/>
          </a:p>
        </p:txBody>
      </p:sp>
      <p:grpSp>
        <p:nvGrpSpPr>
          <p:cNvPr id="4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33" name="32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0677D43-DB57-4254-BD60-C0C10917D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9866" y="457200"/>
            <a:ext cx="5924134" cy="5909113"/>
          </a:xfrm>
          <a:custGeom>
            <a:avLst/>
            <a:gdLst>
              <a:gd name="connsiteX0" fmla="*/ 3848214 w 7898845"/>
              <a:gd name="connsiteY0" fmla="*/ 0 h 5909113"/>
              <a:gd name="connsiteX1" fmla="*/ 7898845 w 7898845"/>
              <a:gd name="connsiteY1" fmla="*/ 0 h 5909113"/>
              <a:gd name="connsiteX2" fmla="*/ 7898845 w 7898845"/>
              <a:gd name="connsiteY2" fmla="*/ 5907437 h 5909113"/>
              <a:gd name="connsiteX3" fmla="*/ 7778213 w 7898845"/>
              <a:gd name="connsiteY3" fmla="*/ 5907437 h 5909113"/>
              <a:gd name="connsiteX4" fmla="*/ 7778213 w 7898845"/>
              <a:gd name="connsiteY4" fmla="*/ 5909093 h 5909113"/>
              <a:gd name="connsiteX5" fmla="*/ 7485321 w 7898845"/>
              <a:gd name="connsiteY5" fmla="*/ 5909093 h 5909113"/>
              <a:gd name="connsiteX6" fmla="*/ 7485321 w 7898845"/>
              <a:gd name="connsiteY6" fmla="*/ 5909094 h 5909113"/>
              <a:gd name="connsiteX7" fmla="*/ 4228895 w 7898845"/>
              <a:gd name="connsiteY7" fmla="*/ 5909094 h 5909113"/>
              <a:gd name="connsiteX8" fmla="*/ 4228895 w 7898845"/>
              <a:gd name="connsiteY8" fmla="*/ 5909112 h 5909113"/>
              <a:gd name="connsiteX9" fmla="*/ 3936003 w 7898845"/>
              <a:gd name="connsiteY9" fmla="*/ 5909112 h 5909113"/>
              <a:gd name="connsiteX10" fmla="*/ 3936003 w 7898845"/>
              <a:gd name="connsiteY10" fmla="*/ 5909113 h 5909113"/>
              <a:gd name="connsiteX11" fmla="*/ 0 w 7898845"/>
              <a:gd name="connsiteY11" fmla="*/ 5909113 h 5909113"/>
              <a:gd name="connsiteX12" fmla="*/ 2796838 w 7898845"/>
              <a:gd name="connsiteY12" fmla="*/ 1676 h 5909113"/>
              <a:gd name="connsiteX13" fmla="*/ 2916686 w 7898845"/>
              <a:gd name="connsiteY13" fmla="*/ 1676 h 5909113"/>
              <a:gd name="connsiteX14" fmla="*/ 2917470 w 7898845"/>
              <a:gd name="connsiteY14" fmla="*/ 20 h 5909113"/>
              <a:gd name="connsiteX15" fmla="*/ 3210362 w 7898845"/>
              <a:gd name="connsiteY15" fmla="*/ 20 h 5909113"/>
              <a:gd name="connsiteX16" fmla="*/ 3210362 w 7898845"/>
              <a:gd name="connsiteY16" fmla="*/ 19 h 5909113"/>
              <a:gd name="connsiteX17" fmla="*/ 3555322 w 7898845"/>
              <a:gd name="connsiteY17" fmla="*/ 19 h 5909113"/>
              <a:gd name="connsiteX18" fmla="*/ 3555322 w 7898845"/>
              <a:gd name="connsiteY18" fmla="*/ 1 h 5909113"/>
              <a:gd name="connsiteX19" fmla="*/ 3848214 w 7898845"/>
              <a:gd name="connsiteY19" fmla="*/ 1 h 590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898845" h="5909113">
                <a:moveTo>
                  <a:pt x="3848214" y="0"/>
                </a:moveTo>
                <a:lnTo>
                  <a:pt x="7898845" y="0"/>
                </a:lnTo>
                <a:lnTo>
                  <a:pt x="7898845" y="5907437"/>
                </a:lnTo>
                <a:lnTo>
                  <a:pt x="7778213" y="5907437"/>
                </a:lnTo>
                <a:lnTo>
                  <a:pt x="7778213" y="5909093"/>
                </a:lnTo>
                <a:lnTo>
                  <a:pt x="7485321" y="5909093"/>
                </a:lnTo>
                <a:lnTo>
                  <a:pt x="7485321" y="5909094"/>
                </a:lnTo>
                <a:lnTo>
                  <a:pt x="4228895" y="5909094"/>
                </a:lnTo>
                <a:lnTo>
                  <a:pt x="4228895" y="5909112"/>
                </a:lnTo>
                <a:lnTo>
                  <a:pt x="3936003" y="5909112"/>
                </a:lnTo>
                <a:lnTo>
                  <a:pt x="3936003" y="5909113"/>
                </a:lnTo>
                <a:lnTo>
                  <a:pt x="0" y="5909113"/>
                </a:lnTo>
                <a:lnTo>
                  <a:pt x="2796838" y="1676"/>
                </a:lnTo>
                <a:lnTo>
                  <a:pt x="2916686" y="1676"/>
                </a:lnTo>
                <a:lnTo>
                  <a:pt x="2917470" y="20"/>
                </a:lnTo>
                <a:lnTo>
                  <a:pt x="3210362" y="20"/>
                </a:lnTo>
                <a:lnTo>
                  <a:pt x="3210362" y="19"/>
                </a:lnTo>
                <a:lnTo>
                  <a:pt x="3555322" y="19"/>
                </a:lnTo>
                <a:lnTo>
                  <a:pt x="3555322" y="1"/>
                </a:lnTo>
                <a:lnTo>
                  <a:pt x="3848214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5077483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1710127"/>
            <a:ext cx="2573738" cy="3666346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Producción y Crecimiento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4920" y="1335024"/>
            <a:ext cx="3435858" cy="4416552"/>
          </a:xfrm>
        </p:spPr>
        <p:txBody>
          <a:bodyPr anchor="ctr">
            <a:normAutofit/>
          </a:bodyPr>
          <a:lstStyle/>
          <a:p>
            <a:r>
              <a:rPr lang="es-CL" sz="1700"/>
              <a:t>Veamos un ejemplo simple:</a:t>
            </a:r>
          </a:p>
          <a:p>
            <a:pPr lvl="1"/>
            <a:r>
              <a:rPr lang="es-CL" sz="1700"/>
              <a:t>Pensemos en la economía de Robinson Crusoe, si él es bueno pescando, cultivando y produciendo ropa, vivirá bien.</a:t>
            </a:r>
          </a:p>
          <a:p>
            <a:pPr lvl="1"/>
            <a:r>
              <a:rPr lang="es-CL" sz="1700"/>
              <a:t>De la misma manera, si encuentra un mejor lugar para pescar su productividad aumenta, porque puede pescar más, o dedicar menos hora a hacerlo, y dedicar más tiempo a producir otros bienes.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 smtClean="0"/>
              <a:pPr>
                <a:spcAft>
                  <a:spcPts val="600"/>
                </a:spcAft>
              </a:pPr>
              <a:t>4</a:t>
            </a:fld>
            <a:endParaRPr lang="es-CL"/>
          </a:p>
        </p:txBody>
      </p:sp>
      <p:grpSp>
        <p:nvGrpSpPr>
          <p:cNvPr id="4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33" name="32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0677D43-DB57-4254-BD60-C0C10917D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9866" y="457200"/>
            <a:ext cx="5924134" cy="5909113"/>
          </a:xfrm>
          <a:custGeom>
            <a:avLst/>
            <a:gdLst>
              <a:gd name="connsiteX0" fmla="*/ 3848214 w 7898845"/>
              <a:gd name="connsiteY0" fmla="*/ 0 h 5909113"/>
              <a:gd name="connsiteX1" fmla="*/ 7898845 w 7898845"/>
              <a:gd name="connsiteY1" fmla="*/ 0 h 5909113"/>
              <a:gd name="connsiteX2" fmla="*/ 7898845 w 7898845"/>
              <a:gd name="connsiteY2" fmla="*/ 5907437 h 5909113"/>
              <a:gd name="connsiteX3" fmla="*/ 7778213 w 7898845"/>
              <a:gd name="connsiteY3" fmla="*/ 5907437 h 5909113"/>
              <a:gd name="connsiteX4" fmla="*/ 7778213 w 7898845"/>
              <a:gd name="connsiteY4" fmla="*/ 5909093 h 5909113"/>
              <a:gd name="connsiteX5" fmla="*/ 7485321 w 7898845"/>
              <a:gd name="connsiteY5" fmla="*/ 5909093 h 5909113"/>
              <a:gd name="connsiteX6" fmla="*/ 7485321 w 7898845"/>
              <a:gd name="connsiteY6" fmla="*/ 5909094 h 5909113"/>
              <a:gd name="connsiteX7" fmla="*/ 4228895 w 7898845"/>
              <a:gd name="connsiteY7" fmla="*/ 5909094 h 5909113"/>
              <a:gd name="connsiteX8" fmla="*/ 4228895 w 7898845"/>
              <a:gd name="connsiteY8" fmla="*/ 5909112 h 5909113"/>
              <a:gd name="connsiteX9" fmla="*/ 3936003 w 7898845"/>
              <a:gd name="connsiteY9" fmla="*/ 5909112 h 5909113"/>
              <a:gd name="connsiteX10" fmla="*/ 3936003 w 7898845"/>
              <a:gd name="connsiteY10" fmla="*/ 5909113 h 5909113"/>
              <a:gd name="connsiteX11" fmla="*/ 0 w 7898845"/>
              <a:gd name="connsiteY11" fmla="*/ 5909113 h 5909113"/>
              <a:gd name="connsiteX12" fmla="*/ 2796838 w 7898845"/>
              <a:gd name="connsiteY12" fmla="*/ 1676 h 5909113"/>
              <a:gd name="connsiteX13" fmla="*/ 2916686 w 7898845"/>
              <a:gd name="connsiteY13" fmla="*/ 1676 h 5909113"/>
              <a:gd name="connsiteX14" fmla="*/ 2917470 w 7898845"/>
              <a:gd name="connsiteY14" fmla="*/ 20 h 5909113"/>
              <a:gd name="connsiteX15" fmla="*/ 3210362 w 7898845"/>
              <a:gd name="connsiteY15" fmla="*/ 20 h 5909113"/>
              <a:gd name="connsiteX16" fmla="*/ 3210362 w 7898845"/>
              <a:gd name="connsiteY16" fmla="*/ 19 h 5909113"/>
              <a:gd name="connsiteX17" fmla="*/ 3555322 w 7898845"/>
              <a:gd name="connsiteY17" fmla="*/ 19 h 5909113"/>
              <a:gd name="connsiteX18" fmla="*/ 3555322 w 7898845"/>
              <a:gd name="connsiteY18" fmla="*/ 1 h 5909113"/>
              <a:gd name="connsiteX19" fmla="*/ 3848214 w 7898845"/>
              <a:gd name="connsiteY19" fmla="*/ 1 h 590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898845" h="5909113">
                <a:moveTo>
                  <a:pt x="3848214" y="0"/>
                </a:moveTo>
                <a:lnTo>
                  <a:pt x="7898845" y="0"/>
                </a:lnTo>
                <a:lnTo>
                  <a:pt x="7898845" y="5907437"/>
                </a:lnTo>
                <a:lnTo>
                  <a:pt x="7778213" y="5907437"/>
                </a:lnTo>
                <a:lnTo>
                  <a:pt x="7778213" y="5909093"/>
                </a:lnTo>
                <a:lnTo>
                  <a:pt x="7485321" y="5909093"/>
                </a:lnTo>
                <a:lnTo>
                  <a:pt x="7485321" y="5909094"/>
                </a:lnTo>
                <a:lnTo>
                  <a:pt x="4228895" y="5909094"/>
                </a:lnTo>
                <a:lnTo>
                  <a:pt x="4228895" y="5909112"/>
                </a:lnTo>
                <a:lnTo>
                  <a:pt x="3936003" y="5909112"/>
                </a:lnTo>
                <a:lnTo>
                  <a:pt x="3936003" y="5909113"/>
                </a:lnTo>
                <a:lnTo>
                  <a:pt x="0" y="5909113"/>
                </a:lnTo>
                <a:lnTo>
                  <a:pt x="2796838" y="1676"/>
                </a:lnTo>
                <a:lnTo>
                  <a:pt x="2916686" y="1676"/>
                </a:lnTo>
                <a:lnTo>
                  <a:pt x="2917470" y="20"/>
                </a:lnTo>
                <a:lnTo>
                  <a:pt x="3210362" y="20"/>
                </a:lnTo>
                <a:lnTo>
                  <a:pt x="3210362" y="19"/>
                </a:lnTo>
                <a:lnTo>
                  <a:pt x="3555322" y="19"/>
                </a:lnTo>
                <a:lnTo>
                  <a:pt x="3555322" y="1"/>
                </a:lnTo>
                <a:lnTo>
                  <a:pt x="3848214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5077483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1710127"/>
            <a:ext cx="2573738" cy="3666346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Producción y Crecimiento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4920" y="1335024"/>
            <a:ext cx="3435858" cy="4416552"/>
          </a:xfrm>
        </p:spPr>
        <p:txBody>
          <a:bodyPr anchor="ctr">
            <a:normAutofit/>
          </a:bodyPr>
          <a:lstStyle/>
          <a:p>
            <a:r>
              <a:rPr lang="es-CL" sz="1700"/>
              <a:t>El ejemplo anterior implica que existe una relación entre un nivel de vida alto depende de la capacidad de producir bienes y servicios.</a:t>
            </a:r>
          </a:p>
          <a:p>
            <a:r>
              <a:rPr lang="es-CL" sz="1700"/>
              <a:t>Aún así, se observa que no todos los países tienen la misma productividad (y por ende no la misma capacidad de producir bienes y servicios), ¿de que depende esta capacidad?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 smtClean="0"/>
              <a:pPr>
                <a:spcAft>
                  <a:spcPts val="600"/>
                </a:spcAft>
              </a:pPr>
              <a:t>5</a:t>
            </a:fld>
            <a:endParaRPr lang="es-CL"/>
          </a:p>
        </p:txBody>
      </p:sp>
      <p:grpSp>
        <p:nvGrpSpPr>
          <p:cNvPr id="4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33" name="32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0677D43-DB57-4254-BD60-C0C10917D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9866" y="457200"/>
            <a:ext cx="5924134" cy="5909113"/>
          </a:xfrm>
          <a:custGeom>
            <a:avLst/>
            <a:gdLst>
              <a:gd name="connsiteX0" fmla="*/ 3848214 w 7898845"/>
              <a:gd name="connsiteY0" fmla="*/ 0 h 5909113"/>
              <a:gd name="connsiteX1" fmla="*/ 7898845 w 7898845"/>
              <a:gd name="connsiteY1" fmla="*/ 0 h 5909113"/>
              <a:gd name="connsiteX2" fmla="*/ 7898845 w 7898845"/>
              <a:gd name="connsiteY2" fmla="*/ 5907437 h 5909113"/>
              <a:gd name="connsiteX3" fmla="*/ 7778213 w 7898845"/>
              <a:gd name="connsiteY3" fmla="*/ 5907437 h 5909113"/>
              <a:gd name="connsiteX4" fmla="*/ 7778213 w 7898845"/>
              <a:gd name="connsiteY4" fmla="*/ 5909093 h 5909113"/>
              <a:gd name="connsiteX5" fmla="*/ 7485321 w 7898845"/>
              <a:gd name="connsiteY5" fmla="*/ 5909093 h 5909113"/>
              <a:gd name="connsiteX6" fmla="*/ 7485321 w 7898845"/>
              <a:gd name="connsiteY6" fmla="*/ 5909094 h 5909113"/>
              <a:gd name="connsiteX7" fmla="*/ 4228895 w 7898845"/>
              <a:gd name="connsiteY7" fmla="*/ 5909094 h 5909113"/>
              <a:gd name="connsiteX8" fmla="*/ 4228895 w 7898845"/>
              <a:gd name="connsiteY8" fmla="*/ 5909112 h 5909113"/>
              <a:gd name="connsiteX9" fmla="*/ 3936003 w 7898845"/>
              <a:gd name="connsiteY9" fmla="*/ 5909112 h 5909113"/>
              <a:gd name="connsiteX10" fmla="*/ 3936003 w 7898845"/>
              <a:gd name="connsiteY10" fmla="*/ 5909113 h 5909113"/>
              <a:gd name="connsiteX11" fmla="*/ 0 w 7898845"/>
              <a:gd name="connsiteY11" fmla="*/ 5909113 h 5909113"/>
              <a:gd name="connsiteX12" fmla="*/ 2796838 w 7898845"/>
              <a:gd name="connsiteY12" fmla="*/ 1676 h 5909113"/>
              <a:gd name="connsiteX13" fmla="*/ 2916686 w 7898845"/>
              <a:gd name="connsiteY13" fmla="*/ 1676 h 5909113"/>
              <a:gd name="connsiteX14" fmla="*/ 2917470 w 7898845"/>
              <a:gd name="connsiteY14" fmla="*/ 20 h 5909113"/>
              <a:gd name="connsiteX15" fmla="*/ 3210362 w 7898845"/>
              <a:gd name="connsiteY15" fmla="*/ 20 h 5909113"/>
              <a:gd name="connsiteX16" fmla="*/ 3210362 w 7898845"/>
              <a:gd name="connsiteY16" fmla="*/ 19 h 5909113"/>
              <a:gd name="connsiteX17" fmla="*/ 3555322 w 7898845"/>
              <a:gd name="connsiteY17" fmla="*/ 19 h 5909113"/>
              <a:gd name="connsiteX18" fmla="*/ 3555322 w 7898845"/>
              <a:gd name="connsiteY18" fmla="*/ 1 h 5909113"/>
              <a:gd name="connsiteX19" fmla="*/ 3848214 w 7898845"/>
              <a:gd name="connsiteY19" fmla="*/ 1 h 590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898845" h="5909113">
                <a:moveTo>
                  <a:pt x="3848214" y="0"/>
                </a:moveTo>
                <a:lnTo>
                  <a:pt x="7898845" y="0"/>
                </a:lnTo>
                <a:lnTo>
                  <a:pt x="7898845" y="5907437"/>
                </a:lnTo>
                <a:lnTo>
                  <a:pt x="7778213" y="5907437"/>
                </a:lnTo>
                <a:lnTo>
                  <a:pt x="7778213" y="5909093"/>
                </a:lnTo>
                <a:lnTo>
                  <a:pt x="7485321" y="5909093"/>
                </a:lnTo>
                <a:lnTo>
                  <a:pt x="7485321" y="5909094"/>
                </a:lnTo>
                <a:lnTo>
                  <a:pt x="4228895" y="5909094"/>
                </a:lnTo>
                <a:lnTo>
                  <a:pt x="4228895" y="5909112"/>
                </a:lnTo>
                <a:lnTo>
                  <a:pt x="3936003" y="5909112"/>
                </a:lnTo>
                <a:lnTo>
                  <a:pt x="3936003" y="5909113"/>
                </a:lnTo>
                <a:lnTo>
                  <a:pt x="0" y="5909113"/>
                </a:lnTo>
                <a:lnTo>
                  <a:pt x="2796838" y="1676"/>
                </a:lnTo>
                <a:lnTo>
                  <a:pt x="2916686" y="1676"/>
                </a:lnTo>
                <a:lnTo>
                  <a:pt x="2917470" y="20"/>
                </a:lnTo>
                <a:lnTo>
                  <a:pt x="3210362" y="20"/>
                </a:lnTo>
                <a:lnTo>
                  <a:pt x="3210362" y="19"/>
                </a:lnTo>
                <a:lnTo>
                  <a:pt x="3555322" y="19"/>
                </a:lnTo>
                <a:lnTo>
                  <a:pt x="3555322" y="1"/>
                </a:lnTo>
                <a:lnTo>
                  <a:pt x="3848214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5077483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1710127"/>
            <a:ext cx="2573738" cy="3666346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Producción y Crecimiento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4920" y="1335024"/>
            <a:ext cx="3435858" cy="4416552"/>
          </a:xfrm>
        </p:spPr>
        <p:txBody>
          <a:bodyPr anchor="ctr">
            <a:normAutofit/>
          </a:bodyPr>
          <a:lstStyle/>
          <a:p>
            <a:r>
              <a:rPr lang="es-CL" sz="1700"/>
              <a:t>Capital físico por trabajador:</a:t>
            </a:r>
          </a:p>
          <a:p>
            <a:pPr lvl="1"/>
            <a:r>
              <a:rPr lang="es-CL" sz="1700"/>
              <a:t>Conjunto de equipo y estructuras que se utilizan para la producción de bienes y servicios.</a:t>
            </a:r>
          </a:p>
          <a:p>
            <a:endParaRPr lang="es-CL" sz="1700"/>
          </a:p>
          <a:p>
            <a:r>
              <a:rPr lang="es-CL" sz="1700"/>
              <a:t>Capital humano por trabajador:</a:t>
            </a:r>
          </a:p>
          <a:p>
            <a:pPr lvl="1"/>
            <a:r>
              <a:rPr lang="es-CL" sz="1700"/>
              <a:t>Conocimiento y capacidades que adquieren los trabajadores por medio de educación, capacitación y experiencia.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 smtClean="0"/>
              <a:pPr>
                <a:spcAft>
                  <a:spcPts val="600"/>
                </a:spcAft>
              </a:pPr>
              <a:t>6</a:t>
            </a:fld>
            <a:endParaRPr lang="es-CL"/>
          </a:p>
        </p:txBody>
      </p:sp>
      <p:grpSp>
        <p:nvGrpSpPr>
          <p:cNvPr id="4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33" name="32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0677D43-DB57-4254-BD60-C0C10917D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9866" y="457200"/>
            <a:ext cx="5924134" cy="5909113"/>
          </a:xfrm>
          <a:custGeom>
            <a:avLst/>
            <a:gdLst>
              <a:gd name="connsiteX0" fmla="*/ 3848214 w 7898845"/>
              <a:gd name="connsiteY0" fmla="*/ 0 h 5909113"/>
              <a:gd name="connsiteX1" fmla="*/ 7898845 w 7898845"/>
              <a:gd name="connsiteY1" fmla="*/ 0 h 5909113"/>
              <a:gd name="connsiteX2" fmla="*/ 7898845 w 7898845"/>
              <a:gd name="connsiteY2" fmla="*/ 5907437 h 5909113"/>
              <a:gd name="connsiteX3" fmla="*/ 7778213 w 7898845"/>
              <a:gd name="connsiteY3" fmla="*/ 5907437 h 5909113"/>
              <a:gd name="connsiteX4" fmla="*/ 7778213 w 7898845"/>
              <a:gd name="connsiteY4" fmla="*/ 5909093 h 5909113"/>
              <a:gd name="connsiteX5" fmla="*/ 7485321 w 7898845"/>
              <a:gd name="connsiteY5" fmla="*/ 5909093 h 5909113"/>
              <a:gd name="connsiteX6" fmla="*/ 7485321 w 7898845"/>
              <a:gd name="connsiteY6" fmla="*/ 5909094 h 5909113"/>
              <a:gd name="connsiteX7" fmla="*/ 4228895 w 7898845"/>
              <a:gd name="connsiteY7" fmla="*/ 5909094 h 5909113"/>
              <a:gd name="connsiteX8" fmla="*/ 4228895 w 7898845"/>
              <a:gd name="connsiteY8" fmla="*/ 5909112 h 5909113"/>
              <a:gd name="connsiteX9" fmla="*/ 3936003 w 7898845"/>
              <a:gd name="connsiteY9" fmla="*/ 5909112 h 5909113"/>
              <a:gd name="connsiteX10" fmla="*/ 3936003 w 7898845"/>
              <a:gd name="connsiteY10" fmla="*/ 5909113 h 5909113"/>
              <a:gd name="connsiteX11" fmla="*/ 0 w 7898845"/>
              <a:gd name="connsiteY11" fmla="*/ 5909113 h 5909113"/>
              <a:gd name="connsiteX12" fmla="*/ 2796838 w 7898845"/>
              <a:gd name="connsiteY12" fmla="*/ 1676 h 5909113"/>
              <a:gd name="connsiteX13" fmla="*/ 2916686 w 7898845"/>
              <a:gd name="connsiteY13" fmla="*/ 1676 h 5909113"/>
              <a:gd name="connsiteX14" fmla="*/ 2917470 w 7898845"/>
              <a:gd name="connsiteY14" fmla="*/ 20 h 5909113"/>
              <a:gd name="connsiteX15" fmla="*/ 3210362 w 7898845"/>
              <a:gd name="connsiteY15" fmla="*/ 20 h 5909113"/>
              <a:gd name="connsiteX16" fmla="*/ 3210362 w 7898845"/>
              <a:gd name="connsiteY16" fmla="*/ 19 h 5909113"/>
              <a:gd name="connsiteX17" fmla="*/ 3555322 w 7898845"/>
              <a:gd name="connsiteY17" fmla="*/ 19 h 5909113"/>
              <a:gd name="connsiteX18" fmla="*/ 3555322 w 7898845"/>
              <a:gd name="connsiteY18" fmla="*/ 1 h 5909113"/>
              <a:gd name="connsiteX19" fmla="*/ 3848214 w 7898845"/>
              <a:gd name="connsiteY19" fmla="*/ 1 h 590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898845" h="5909113">
                <a:moveTo>
                  <a:pt x="3848214" y="0"/>
                </a:moveTo>
                <a:lnTo>
                  <a:pt x="7898845" y="0"/>
                </a:lnTo>
                <a:lnTo>
                  <a:pt x="7898845" y="5907437"/>
                </a:lnTo>
                <a:lnTo>
                  <a:pt x="7778213" y="5907437"/>
                </a:lnTo>
                <a:lnTo>
                  <a:pt x="7778213" y="5909093"/>
                </a:lnTo>
                <a:lnTo>
                  <a:pt x="7485321" y="5909093"/>
                </a:lnTo>
                <a:lnTo>
                  <a:pt x="7485321" y="5909094"/>
                </a:lnTo>
                <a:lnTo>
                  <a:pt x="4228895" y="5909094"/>
                </a:lnTo>
                <a:lnTo>
                  <a:pt x="4228895" y="5909112"/>
                </a:lnTo>
                <a:lnTo>
                  <a:pt x="3936003" y="5909112"/>
                </a:lnTo>
                <a:lnTo>
                  <a:pt x="3936003" y="5909113"/>
                </a:lnTo>
                <a:lnTo>
                  <a:pt x="0" y="5909113"/>
                </a:lnTo>
                <a:lnTo>
                  <a:pt x="2796838" y="1676"/>
                </a:lnTo>
                <a:lnTo>
                  <a:pt x="2916686" y="1676"/>
                </a:lnTo>
                <a:lnTo>
                  <a:pt x="2917470" y="20"/>
                </a:lnTo>
                <a:lnTo>
                  <a:pt x="3210362" y="20"/>
                </a:lnTo>
                <a:lnTo>
                  <a:pt x="3210362" y="19"/>
                </a:lnTo>
                <a:lnTo>
                  <a:pt x="3555322" y="19"/>
                </a:lnTo>
                <a:lnTo>
                  <a:pt x="3555322" y="1"/>
                </a:lnTo>
                <a:lnTo>
                  <a:pt x="3848214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5077483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1710127"/>
            <a:ext cx="2573738" cy="3666346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Producción y Crecimiento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4920" y="1335024"/>
            <a:ext cx="3435858" cy="4416552"/>
          </a:xfrm>
        </p:spPr>
        <p:txBody>
          <a:bodyPr anchor="ctr">
            <a:normAutofit/>
          </a:bodyPr>
          <a:lstStyle/>
          <a:p>
            <a:r>
              <a:rPr lang="es-CL" sz="1700"/>
              <a:t>Recursos naturales por trabajador:</a:t>
            </a:r>
          </a:p>
          <a:p>
            <a:pPr lvl="1"/>
            <a:r>
              <a:rPr lang="es-CL" sz="1700"/>
              <a:t>Insumos para la producción de bienes y servicios que proporciona la naturaleza, como tierras, ríos y depósitos minerales.</a:t>
            </a:r>
          </a:p>
          <a:p>
            <a:pPr lvl="1"/>
            <a:endParaRPr lang="es-CL" sz="1700"/>
          </a:p>
          <a:p>
            <a:r>
              <a:rPr lang="es-CL" sz="1700"/>
              <a:t>Conocimiento tecnológico:</a:t>
            </a:r>
          </a:p>
          <a:p>
            <a:pPr lvl="1"/>
            <a:r>
              <a:rPr lang="es-CL" sz="1700"/>
              <a:t>Comprensión de la sociedad de las mejores formas de producir bienes y servicios.</a:t>
            </a:r>
          </a:p>
          <a:p>
            <a:pPr lvl="1"/>
            <a:endParaRPr lang="es-CL" sz="1700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 smtClean="0"/>
              <a:pPr>
                <a:spcAft>
                  <a:spcPts val="600"/>
                </a:spcAft>
              </a:pPr>
              <a:t>7</a:t>
            </a:fld>
            <a:endParaRPr lang="es-CL"/>
          </a:p>
        </p:txBody>
      </p:sp>
      <p:grpSp>
        <p:nvGrpSpPr>
          <p:cNvPr id="4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33" name="32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0677D43-DB57-4254-BD60-C0C10917D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9866" y="457200"/>
            <a:ext cx="5924134" cy="5909113"/>
          </a:xfrm>
          <a:custGeom>
            <a:avLst/>
            <a:gdLst>
              <a:gd name="connsiteX0" fmla="*/ 3848214 w 7898845"/>
              <a:gd name="connsiteY0" fmla="*/ 0 h 5909113"/>
              <a:gd name="connsiteX1" fmla="*/ 7898845 w 7898845"/>
              <a:gd name="connsiteY1" fmla="*/ 0 h 5909113"/>
              <a:gd name="connsiteX2" fmla="*/ 7898845 w 7898845"/>
              <a:gd name="connsiteY2" fmla="*/ 5907437 h 5909113"/>
              <a:gd name="connsiteX3" fmla="*/ 7778213 w 7898845"/>
              <a:gd name="connsiteY3" fmla="*/ 5907437 h 5909113"/>
              <a:gd name="connsiteX4" fmla="*/ 7778213 w 7898845"/>
              <a:gd name="connsiteY4" fmla="*/ 5909093 h 5909113"/>
              <a:gd name="connsiteX5" fmla="*/ 7485321 w 7898845"/>
              <a:gd name="connsiteY5" fmla="*/ 5909093 h 5909113"/>
              <a:gd name="connsiteX6" fmla="*/ 7485321 w 7898845"/>
              <a:gd name="connsiteY6" fmla="*/ 5909094 h 5909113"/>
              <a:gd name="connsiteX7" fmla="*/ 4228895 w 7898845"/>
              <a:gd name="connsiteY7" fmla="*/ 5909094 h 5909113"/>
              <a:gd name="connsiteX8" fmla="*/ 4228895 w 7898845"/>
              <a:gd name="connsiteY8" fmla="*/ 5909112 h 5909113"/>
              <a:gd name="connsiteX9" fmla="*/ 3936003 w 7898845"/>
              <a:gd name="connsiteY9" fmla="*/ 5909112 h 5909113"/>
              <a:gd name="connsiteX10" fmla="*/ 3936003 w 7898845"/>
              <a:gd name="connsiteY10" fmla="*/ 5909113 h 5909113"/>
              <a:gd name="connsiteX11" fmla="*/ 0 w 7898845"/>
              <a:gd name="connsiteY11" fmla="*/ 5909113 h 5909113"/>
              <a:gd name="connsiteX12" fmla="*/ 2796838 w 7898845"/>
              <a:gd name="connsiteY12" fmla="*/ 1676 h 5909113"/>
              <a:gd name="connsiteX13" fmla="*/ 2916686 w 7898845"/>
              <a:gd name="connsiteY13" fmla="*/ 1676 h 5909113"/>
              <a:gd name="connsiteX14" fmla="*/ 2917470 w 7898845"/>
              <a:gd name="connsiteY14" fmla="*/ 20 h 5909113"/>
              <a:gd name="connsiteX15" fmla="*/ 3210362 w 7898845"/>
              <a:gd name="connsiteY15" fmla="*/ 20 h 5909113"/>
              <a:gd name="connsiteX16" fmla="*/ 3210362 w 7898845"/>
              <a:gd name="connsiteY16" fmla="*/ 19 h 5909113"/>
              <a:gd name="connsiteX17" fmla="*/ 3555322 w 7898845"/>
              <a:gd name="connsiteY17" fmla="*/ 19 h 5909113"/>
              <a:gd name="connsiteX18" fmla="*/ 3555322 w 7898845"/>
              <a:gd name="connsiteY18" fmla="*/ 1 h 5909113"/>
              <a:gd name="connsiteX19" fmla="*/ 3848214 w 7898845"/>
              <a:gd name="connsiteY19" fmla="*/ 1 h 590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898845" h="5909113">
                <a:moveTo>
                  <a:pt x="3848214" y="0"/>
                </a:moveTo>
                <a:lnTo>
                  <a:pt x="7898845" y="0"/>
                </a:lnTo>
                <a:lnTo>
                  <a:pt x="7898845" y="5907437"/>
                </a:lnTo>
                <a:lnTo>
                  <a:pt x="7778213" y="5907437"/>
                </a:lnTo>
                <a:lnTo>
                  <a:pt x="7778213" y="5909093"/>
                </a:lnTo>
                <a:lnTo>
                  <a:pt x="7485321" y="5909093"/>
                </a:lnTo>
                <a:lnTo>
                  <a:pt x="7485321" y="5909094"/>
                </a:lnTo>
                <a:lnTo>
                  <a:pt x="4228895" y="5909094"/>
                </a:lnTo>
                <a:lnTo>
                  <a:pt x="4228895" y="5909112"/>
                </a:lnTo>
                <a:lnTo>
                  <a:pt x="3936003" y="5909112"/>
                </a:lnTo>
                <a:lnTo>
                  <a:pt x="3936003" y="5909113"/>
                </a:lnTo>
                <a:lnTo>
                  <a:pt x="0" y="5909113"/>
                </a:lnTo>
                <a:lnTo>
                  <a:pt x="2796838" y="1676"/>
                </a:lnTo>
                <a:lnTo>
                  <a:pt x="2916686" y="1676"/>
                </a:lnTo>
                <a:lnTo>
                  <a:pt x="2917470" y="20"/>
                </a:lnTo>
                <a:lnTo>
                  <a:pt x="3210362" y="20"/>
                </a:lnTo>
                <a:lnTo>
                  <a:pt x="3210362" y="19"/>
                </a:lnTo>
                <a:lnTo>
                  <a:pt x="3555322" y="19"/>
                </a:lnTo>
                <a:lnTo>
                  <a:pt x="3555322" y="1"/>
                </a:lnTo>
                <a:lnTo>
                  <a:pt x="3848214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5077483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1710127"/>
            <a:ext cx="2573738" cy="3666346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Producción y Crecimiento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4920" y="1335024"/>
            <a:ext cx="3435858" cy="4416552"/>
          </a:xfrm>
        </p:spPr>
        <p:txBody>
          <a:bodyPr anchor="ctr">
            <a:normAutofit/>
          </a:bodyPr>
          <a:lstStyle/>
          <a:p>
            <a:r>
              <a:rPr lang="es-CL" sz="1700"/>
              <a:t>El Crecimiento Económico y la Política Pública</a:t>
            </a:r>
          </a:p>
          <a:p>
            <a:pPr lvl="1"/>
            <a:r>
              <a:rPr lang="es-CL" sz="1700"/>
              <a:t>¿Qué podemos hacer, como hacedores de política para influir en esta capacidad de producir bienes y servicios?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 smtClean="0"/>
              <a:pPr>
                <a:spcAft>
                  <a:spcPts val="600"/>
                </a:spcAft>
              </a:pPr>
              <a:t>8</a:t>
            </a:fld>
            <a:endParaRPr lang="es-CL"/>
          </a:p>
        </p:txBody>
      </p:sp>
      <p:grpSp>
        <p:nvGrpSpPr>
          <p:cNvPr id="4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33" name="32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0677D43-DB57-4254-BD60-C0C10917D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9866" y="457200"/>
            <a:ext cx="5924134" cy="5909113"/>
          </a:xfrm>
          <a:custGeom>
            <a:avLst/>
            <a:gdLst>
              <a:gd name="connsiteX0" fmla="*/ 3848214 w 7898845"/>
              <a:gd name="connsiteY0" fmla="*/ 0 h 5909113"/>
              <a:gd name="connsiteX1" fmla="*/ 7898845 w 7898845"/>
              <a:gd name="connsiteY1" fmla="*/ 0 h 5909113"/>
              <a:gd name="connsiteX2" fmla="*/ 7898845 w 7898845"/>
              <a:gd name="connsiteY2" fmla="*/ 5907437 h 5909113"/>
              <a:gd name="connsiteX3" fmla="*/ 7778213 w 7898845"/>
              <a:gd name="connsiteY3" fmla="*/ 5907437 h 5909113"/>
              <a:gd name="connsiteX4" fmla="*/ 7778213 w 7898845"/>
              <a:gd name="connsiteY4" fmla="*/ 5909093 h 5909113"/>
              <a:gd name="connsiteX5" fmla="*/ 7485321 w 7898845"/>
              <a:gd name="connsiteY5" fmla="*/ 5909093 h 5909113"/>
              <a:gd name="connsiteX6" fmla="*/ 7485321 w 7898845"/>
              <a:gd name="connsiteY6" fmla="*/ 5909094 h 5909113"/>
              <a:gd name="connsiteX7" fmla="*/ 4228895 w 7898845"/>
              <a:gd name="connsiteY7" fmla="*/ 5909094 h 5909113"/>
              <a:gd name="connsiteX8" fmla="*/ 4228895 w 7898845"/>
              <a:gd name="connsiteY8" fmla="*/ 5909112 h 5909113"/>
              <a:gd name="connsiteX9" fmla="*/ 3936003 w 7898845"/>
              <a:gd name="connsiteY9" fmla="*/ 5909112 h 5909113"/>
              <a:gd name="connsiteX10" fmla="*/ 3936003 w 7898845"/>
              <a:gd name="connsiteY10" fmla="*/ 5909113 h 5909113"/>
              <a:gd name="connsiteX11" fmla="*/ 0 w 7898845"/>
              <a:gd name="connsiteY11" fmla="*/ 5909113 h 5909113"/>
              <a:gd name="connsiteX12" fmla="*/ 2796838 w 7898845"/>
              <a:gd name="connsiteY12" fmla="*/ 1676 h 5909113"/>
              <a:gd name="connsiteX13" fmla="*/ 2916686 w 7898845"/>
              <a:gd name="connsiteY13" fmla="*/ 1676 h 5909113"/>
              <a:gd name="connsiteX14" fmla="*/ 2917470 w 7898845"/>
              <a:gd name="connsiteY14" fmla="*/ 20 h 5909113"/>
              <a:gd name="connsiteX15" fmla="*/ 3210362 w 7898845"/>
              <a:gd name="connsiteY15" fmla="*/ 20 h 5909113"/>
              <a:gd name="connsiteX16" fmla="*/ 3210362 w 7898845"/>
              <a:gd name="connsiteY16" fmla="*/ 19 h 5909113"/>
              <a:gd name="connsiteX17" fmla="*/ 3555322 w 7898845"/>
              <a:gd name="connsiteY17" fmla="*/ 19 h 5909113"/>
              <a:gd name="connsiteX18" fmla="*/ 3555322 w 7898845"/>
              <a:gd name="connsiteY18" fmla="*/ 1 h 5909113"/>
              <a:gd name="connsiteX19" fmla="*/ 3848214 w 7898845"/>
              <a:gd name="connsiteY19" fmla="*/ 1 h 5909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898845" h="5909113">
                <a:moveTo>
                  <a:pt x="3848214" y="0"/>
                </a:moveTo>
                <a:lnTo>
                  <a:pt x="7898845" y="0"/>
                </a:lnTo>
                <a:lnTo>
                  <a:pt x="7898845" y="5907437"/>
                </a:lnTo>
                <a:lnTo>
                  <a:pt x="7778213" y="5907437"/>
                </a:lnTo>
                <a:lnTo>
                  <a:pt x="7778213" y="5909093"/>
                </a:lnTo>
                <a:lnTo>
                  <a:pt x="7485321" y="5909093"/>
                </a:lnTo>
                <a:lnTo>
                  <a:pt x="7485321" y="5909094"/>
                </a:lnTo>
                <a:lnTo>
                  <a:pt x="4228895" y="5909094"/>
                </a:lnTo>
                <a:lnTo>
                  <a:pt x="4228895" y="5909112"/>
                </a:lnTo>
                <a:lnTo>
                  <a:pt x="3936003" y="5909112"/>
                </a:lnTo>
                <a:lnTo>
                  <a:pt x="3936003" y="5909113"/>
                </a:lnTo>
                <a:lnTo>
                  <a:pt x="0" y="5909113"/>
                </a:lnTo>
                <a:lnTo>
                  <a:pt x="2796838" y="1676"/>
                </a:lnTo>
                <a:lnTo>
                  <a:pt x="2916686" y="1676"/>
                </a:lnTo>
                <a:lnTo>
                  <a:pt x="2917470" y="20"/>
                </a:lnTo>
                <a:lnTo>
                  <a:pt x="3210362" y="20"/>
                </a:lnTo>
                <a:lnTo>
                  <a:pt x="3210362" y="19"/>
                </a:lnTo>
                <a:lnTo>
                  <a:pt x="3555322" y="19"/>
                </a:lnTo>
                <a:lnTo>
                  <a:pt x="3555322" y="1"/>
                </a:lnTo>
                <a:lnTo>
                  <a:pt x="3848214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5077483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1710127"/>
            <a:ext cx="2573738" cy="3666346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Producción y Crecimiento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4920" y="1335024"/>
            <a:ext cx="3435858" cy="4416552"/>
          </a:xfrm>
        </p:spPr>
        <p:txBody>
          <a:bodyPr anchor="ctr">
            <a:normAutofit/>
          </a:bodyPr>
          <a:lstStyle/>
          <a:p>
            <a:r>
              <a:rPr lang="es-CL" sz="1700"/>
              <a:t>El Crecimiento Económico y la Política Pública</a:t>
            </a:r>
          </a:p>
          <a:p>
            <a:pPr lvl="1"/>
            <a:r>
              <a:rPr lang="es-CL" sz="1700" b="1" u="sng"/>
              <a:t>Ahorro e Inversión</a:t>
            </a:r>
            <a:r>
              <a:rPr lang="es-CL" sz="1700"/>
              <a:t>: si un país invierte hoy en nuevos bienes de capital, en el futuro tendrá más existencia de los mismos lo que implicará una mayor capacidad para producir bienes y servicios en el futuro.</a:t>
            </a:r>
          </a:p>
          <a:p>
            <a:pPr lvl="1"/>
            <a:r>
              <a:rPr lang="es-CL" sz="1700"/>
              <a:t>Como vimos las clases anteriores, la inversión está directamente relacionada con el ahorro.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 smtClean="0"/>
              <a:pPr>
                <a:spcAft>
                  <a:spcPts val="600"/>
                </a:spcAft>
              </a:pPr>
              <a:t>9</a:t>
            </a:fld>
            <a:endParaRPr lang="es-CL"/>
          </a:p>
        </p:txBody>
      </p:sp>
      <p:grpSp>
        <p:nvGrpSpPr>
          <p:cNvPr id="4" name="31 Grupo"/>
          <p:cNvGrpSpPr/>
          <p:nvPr/>
        </p:nvGrpSpPr>
        <p:grpSpPr>
          <a:xfrm>
            <a:off x="8072462" y="0"/>
            <a:ext cx="1071538" cy="1142984"/>
            <a:chOff x="8072462" y="0"/>
            <a:chExt cx="1071538" cy="1142984"/>
          </a:xfrm>
        </p:grpSpPr>
        <p:sp>
          <p:nvSpPr>
            <p:cNvPr id="33" name="32 Rectángulo"/>
            <p:cNvSpPr/>
            <p:nvPr/>
          </p:nvSpPr>
          <p:spPr>
            <a:xfrm>
              <a:off x="8501090" y="0"/>
              <a:ext cx="71438" cy="685784"/>
            </a:xfrm>
            <a:prstGeom prst="rect">
              <a:avLst/>
            </a:prstGeom>
            <a:solidFill>
              <a:srgbClr val="0023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8358214" y="0"/>
              <a:ext cx="71438" cy="838184"/>
            </a:xfrm>
            <a:prstGeom prst="rect">
              <a:avLst/>
            </a:prstGeom>
            <a:solidFill>
              <a:srgbClr val="E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215338" y="0"/>
              <a:ext cx="71438" cy="9905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8072462" y="0"/>
              <a:ext cx="71438" cy="1142984"/>
            </a:xfrm>
            <a:prstGeom prst="rect">
              <a:avLst/>
            </a:prstGeom>
            <a:solidFill>
              <a:srgbClr val="007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72528" y="0"/>
              <a:ext cx="571472" cy="64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2326</TotalTime>
  <Words>967</Words>
  <Application>Microsoft Office PowerPoint</Application>
  <PresentationFormat>Presentación en pantalla (4:3)</PresentationFormat>
  <Paragraphs>89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Tema de Office</vt:lpstr>
      <vt:lpstr>ECONOMÍA Macroeconomía: Producción y Crecimiento- Clase 16</vt:lpstr>
      <vt:lpstr>Producción y Crecimiento</vt:lpstr>
      <vt:lpstr>Producción y Crecimiento</vt:lpstr>
      <vt:lpstr>Producción y Crecimiento</vt:lpstr>
      <vt:lpstr>Producción y Crecimiento</vt:lpstr>
      <vt:lpstr>Producción y Crecimiento</vt:lpstr>
      <vt:lpstr>Producción y Crecimiento</vt:lpstr>
      <vt:lpstr>Producción y Crecimiento</vt:lpstr>
      <vt:lpstr>Producción y Crecimiento</vt:lpstr>
      <vt:lpstr>Producción y Crecimiento</vt:lpstr>
      <vt:lpstr>Producción y Crecimiento</vt:lpstr>
      <vt:lpstr>Producción y Crecimiento</vt:lpstr>
      <vt:lpstr>Producción y Crecimiento</vt:lpstr>
      <vt:lpstr>Producción y Crecimiento</vt:lpstr>
      <vt:lpstr>Producción y Crecimiento</vt:lpstr>
      <vt:lpstr>Producción y Crecimiento</vt:lpstr>
      <vt:lpstr>Producción y Crecimiento</vt:lpstr>
      <vt:lpstr>Referencias y 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</dc:title>
  <dc:creator>Francisco Leiva</dc:creator>
  <cp:lastModifiedBy>Matias Eduardo Philipp Fontecilla</cp:lastModifiedBy>
  <cp:revision>79</cp:revision>
  <dcterms:created xsi:type="dcterms:W3CDTF">2010-08-09T23:38:53Z</dcterms:created>
  <dcterms:modified xsi:type="dcterms:W3CDTF">2021-08-02T12:34:41Z</dcterms:modified>
</cp:coreProperties>
</file>