
<file path=[Content_Types].xml><?xml version="1.0" encoding="utf-8"?>
<Types xmlns="http://schemas.openxmlformats.org/package/2006/content-types">
  <Default Extension="bin" ContentType="application/vnd.openxmlformats-officedocument.oleObject"/>
  <Default Extension="jpeg" ContentType="image/jpe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4"/>
  </p:notesMasterIdLst>
  <p:sldIdLst>
    <p:sldId id="823" r:id="rId2"/>
    <p:sldId id="325" r:id="rId3"/>
    <p:sldId id="326" r:id="rId4"/>
    <p:sldId id="327" r:id="rId5"/>
    <p:sldId id="328" r:id="rId6"/>
    <p:sldId id="329" r:id="rId7"/>
    <p:sldId id="330" r:id="rId8"/>
    <p:sldId id="331" r:id="rId9"/>
    <p:sldId id="332" r:id="rId10"/>
    <p:sldId id="350" r:id="rId11"/>
    <p:sldId id="351" r:id="rId12"/>
    <p:sldId id="353" r:id="rId13"/>
    <p:sldId id="354" r:id="rId14"/>
    <p:sldId id="355" r:id="rId15"/>
    <p:sldId id="356" r:id="rId16"/>
    <p:sldId id="358" r:id="rId17"/>
    <p:sldId id="359" r:id="rId18"/>
    <p:sldId id="360" r:id="rId19"/>
    <p:sldId id="361" r:id="rId20"/>
    <p:sldId id="366" r:id="rId21"/>
    <p:sldId id="363" r:id="rId22"/>
    <p:sldId id="333" r:id="rId23"/>
  </p:sldIdLst>
  <p:sldSz cx="9144000" cy="6858000" type="screen4x3"/>
  <p:notesSz cx="6858000" cy="9144000"/>
  <p:defaultTextStyle>
    <a:defPPr>
      <a:defRPr lang="es-C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7E39"/>
    <a:srgbClr val="007434"/>
    <a:srgbClr val="0033CC"/>
    <a:srgbClr val="002392"/>
    <a:srgbClr val="EE0000"/>
    <a:srgbClr val="DE0000"/>
    <a:srgbClr val="D20000"/>
    <a:srgbClr val="C40000"/>
    <a:srgbClr val="00CC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CF1AB2-1976-4502-BF36-3FF5EA218861}" styleName="Estilo medio 4 - Énfasis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149" autoAdjust="0"/>
    <p:restoredTop sz="94660"/>
  </p:normalViewPr>
  <p:slideViewPr>
    <p:cSldViewPr>
      <p:cViewPr varScale="1">
        <p:scale>
          <a:sx n="62" d="100"/>
          <a:sy n="62" d="100"/>
        </p:scale>
        <p:origin x="1416" y="5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CL"/>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466A7AD-A03D-4316-8D35-918F3AF1E310}" type="datetimeFigureOut">
              <a:rPr lang="es-CL" smtClean="0"/>
              <a:pPr/>
              <a:t>29-09-2021</a:t>
            </a:fld>
            <a:endParaRPr lang="es-CL"/>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CL"/>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L"/>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CL"/>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4732BEE-C03F-4654-B050-88160DEC5FE4}" type="slidenum">
              <a:rPr lang="es-CL" smtClean="0"/>
              <a:pPr/>
              <a:t>‹Nº›</a:t>
            </a:fld>
            <a:endParaRPr lang="es-CL"/>
          </a:p>
        </p:txBody>
      </p:sp>
    </p:spTree>
    <p:extLst>
      <p:ext uri="{BB962C8B-B14F-4D97-AF65-F5344CB8AC3E}">
        <p14:creationId xmlns:p14="http://schemas.microsoft.com/office/powerpoint/2010/main" val="210299246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a:t>Haga clic para modificar el estilo de título del patrón</a:t>
            </a:r>
            <a:endParaRPr lang="es-CL"/>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a:t>Haga clic para modificar el estilo de subtítulo del patrón</a:t>
            </a:r>
            <a:endParaRPr lang="es-CL"/>
          </a:p>
        </p:txBody>
      </p:sp>
      <p:sp>
        <p:nvSpPr>
          <p:cNvPr id="4" name="3 Marcador de fecha"/>
          <p:cNvSpPr>
            <a:spLocks noGrp="1"/>
          </p:cNvSpPr>
          <p:nvPr>
            <p:ph type="dt" sz="half" idx="10"/>
          </p:nvPr>
        </p:nvSpPr>
        <p:spPr/>
        <p:txBody>
          <a:bodyPr/>
          <a:lstStyle/>
          <a:p>
            <a:fld id="{27621FAC-9B4F-4F6B-8FEA-5A38ACE8DD7E}" type="datetime1">
              <a:rPr lang="es-CL" smtClean="0"/>
              <a:pPr/>
              <a:t>29-09-2021</a:t>
            </a:fld>
            <a:endParaRPr lang="es-CL"/>
          </a:p>
        </p:txBody>
      </p:sp>
      <p:sp>
        <p:nvSpPr>
          <p:cNvPr id="5" name="4 Marcador de pie de página"/>
          <p:cNvSpPr>
            <a:spLocks noGrp="1"/>
          </p:cNvSpPr>
          <p:nvPr>
            <p:ph type="ftr" sz="quarter" idx="11"/>
          </p:nvPr>
        </p:nvSpPr>
        <p:spPr/>
        <p:txBody>
          <a:bodyPr/>
          <a:lstStyle/>
          <a:p>
            <a:endParaRPr lang="es-CL"/>
          </a:p>
        </p:txBody>
      </p:sp>
      <p:sp>
        <p:nvSpPr>
          <p:cNvPr id="6" name="5 Marcador de número de diapositiva"/>
          <p:cNvSpPr>
            <a:spLocks noGrp="1"/>
          </p:cNvSpPr>
          <p:nvPr>
            <p:ph type="sldNum" sz="quarter" idx="12"/>
          </p:nvPr>
        </p:nvSpPr>
        <p:spPr/>
        <p:txBody>
          <a:bodyPr/>
          <a:lstStyle/>
          <a:p>
            <a:fld id="{E5AF13BF-99AF-4603-AF85-A71E03691828}" type="slidenum">
              <a:rPr lang="es-CL" smtClean="0"/>
              <a:pPr/>
              <a:t>‹Nº›</a:t>
            </a:fld>
            <a:endParaRPr lang="es-CL"/>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CL"/>
          </a:p>
        </p:txBody>
      </p:sp>
      <p:sp>
        <p:nvSpPr>
          <p:cNvPr id="3" name="2 Marcador de texto vertical"/>
          <p:cNvSpPr>
            <a:spLocks noGrp="1"/>
          </p:cNvSpPr>
          <p:nvPr>
            <p:ph type="body" orient="vert" idx="1"/>
          </p:nvPr>
        </p:nvSpPr>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L"/>
          </a:p>
        </p:txBody>
      </p:sp>
      <p:sp>
        <p:nvSpPr>
          <p:cNvPr id="4" name="3 Marcador de fecha"/>
          <p:cNvSpPr>
            <a:spLocks noGrp="1"/>
          </p:cNvSpPr>
          <p:nvPr>
            <p:ph type="dt" sz="half" idx="10"/>
          </p:nvPr>
        </p:nvSpPr>
        <p:spPr/>
        <p:txBody>
          <a:bodyPr/>
          <a:lstStyle/>
          <a:p>
            <a:fld id="{00B77966-B88A-44F2-8E27-062A03FB6478}" type="datetime1">
              <a:rPr lang="es-CL" smtClean="0"/>
              <a:pPr/>
              <a:t>29-09-2021</a:t>
            </a:fld>
            <a:endParaRPr lang="es-CL"/>
          </a:p>
        </p:txBody>
      </p:sp>
      <p:sp>
        <p:nvSpPr>
          <p:cNvPr id="5" name="4 Marcador de pie de página"/>
          <p:cNvSpPr>
            <a:spLocks noGrp="1"/>
          </p:cNvSpPr>
          <p:nvPr>
            <p:ph type="ftr" sz="quarter" idx="11"/>
          </p:nvPr>
        </p:nvSpPr>
        <p:spPr/>
        <p:txBody>
          <a:bodyPr/>
          <a:lstStyle/>
          <a:p>
            <a:endParaRPr lang="es-CL"/>
          </a:p>
        </p:txBody>
      </p:sp>
      <p:sp>
        <p:nvSpPr>
          <p:cNvPr id="6" name="5 Marcador de número de diapositiva"/>
          <p:cNvSpPr>
            <a:spLocks noGrp="1"/>
          </p:cNvSpPr>
          <p:nvPr>
            <p:ph type="sldNum" sz="quarter" idx="12"/>
          </p:nvPr>
        </p:nvSpPr>
        <p:spPr/>
        <p:txBody>
          <a:bodyPr/>
          <a:lstStyle/>
          <a:p>
            <a:fld id="{E5AF13BF-99AF-4603-AF85-A71E03691828}" type="slidenum">
              <a:rPr lang="es-CL" smtClean="0"/>
              <a:pPr/>
              <a:t>‹Nº›</a:t>
            </a:fld>
            <a:endParaRPr lang="es-CL"/>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a:t>Haga clic para modificar el estilo de título del patrón</a:t>
            </a:r>
            <a:endParaRPr lang="es-CL"/>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L"/>
          </a:p>
        </p:txBody>
      </p:sp>
      <p:sp>
        <p:nvSpPr>
          <p:cNvPr id="4" name="3 Marcador de fecha"/>
          <p:cNvSpPr>
            <a:spLocks noGrp="1"/>
          </p:cNvSpPr>
          <p:nvPr>
            <p:ph type="dt" sz="half" idx="10"/>
          </p:nvPr>
        </p:nvSpPr>
        <p:spPr/>
        <p:txBody>
          <a:bodyPr/>
          <a:lstStyle/>
          <a:p>
            <a:fld id="{A495F991-AF0B-4C6F-A9E4-4E03C6F53D40}" type="datetime1">
              <a:rPr lang="es-CL" smtClean="0"/>
              <a:pPr/>
              <a:t>29-09-2021</a:t>
            </a:fld>
            <a:endParaRPr lang="es-CL"/>
          </a:p>
        </p:txBody>
      </p:sp>
      <p:sp>
        <p:nvSpPr>
          <p:cNvPr id="5" name="4 Marcador de pie de página"/>
          <p:cNvSpPr>
            <a:spLocks noGrp="1"/>
          </p:cNvSpPr>
          <p:nvPr>
            <p:ph type="ftr" sz="quarter" idx="11"/>
          </p:nvPr>
        </p:nvSpPr>
        <p:spPr/>
        <p:txBody>
          <a:bodyPr/>
          <a:lstStyle/>
          <a:p>
            <a:endParaRPr lang="es-CL"/>
          </a:p>
        </p:txBody>
      </p:sp>
      <p:sp>
        <p:nvSpPr>
          <p:cNvPr id="6" name="5 Marcador de número de diapositiva"/>
          <p:cNvSpPr>
            <a:spLocks noGrp="1"/>
          </p:cNvSpPr>
          <p:nvPr>
            <p:ph type="sldNum" sz="quarter" idx="12"/>
          </p:nvPr>
        </p:nvSpPr>
        <p:spPr/>
        <p:txBody>
          <a:bodyPr/>
          <a:lstStyle/>
          <a:p>
            <a:fld id="{E5AF13BF-99AF-4603-AF85-A71E03691828}" type="slidenum">
              <a:rPr lang="es-CL" smtClean="0"/>
              <a:pPr/>
              <a:t>‹Nº›</a:t>
            </a:fld>
            <a:endParaRPr lang="es-CL"/>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CL"/>
          </a:p>
        </p:txBody>
      </p:sp>
      <p:sp>
        <p:nvSpPr>
          <p:cNvPr id="3" name="2 Marcador de contenido"/>
          <p:cNvSpPr>
            <a:spLocks noGrp="1"/>
          </p:cNvSpPr>
          <p:nvPr>
            <p:ph idx="1"/>
          </p:nvPr>
        </p:nvSpPr>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L"/>
          </a:p>
        </p:txBody>
      </p:sp>
      <p:sp>
        <p:nvSpPr>
          <p:cNvPr id="4" name="3 Marcador de fecha"/>
          <p:cNvSpPr>
            <a:spLocks noGrp="1"/>
          </p:cNvSpPr>
          <p:nvPr>
            <p:ph type="dt" sz="half" idx="10"/>
          </p:nvPr>
        </p:nvSpPr>
        <p:spPr/>
        <p:txBody>
          <a:bodyPr/>
          <a:lstStyle/>
          <a:p>
            <a:fld id="{B606309E-B73B-4695-8529-5988297D9DD9}" type="datetime1">
              <a:rPr lang="es-CL" smtClean="0"/>
              <a:pPr/>
              <a:t>29-09-2021</a:t>
            </a:fld>
            <a:endParaRPr lang="es-CL"/>
          </a:p>
        </p:txBody>
      </p:sp>
      <p:sp>
        <p:nvSpPr>
          <p:cNvPr id="5" name="4 Marcador de pie de página"/>
          <p:cNvSpPr>
            <a:spLocks noGrp="1"/>
          </p:cNvSpPr>
          <p:nvPr>
            <p:ph type="ftr" sz="quarter" idx="11"/>
          </p:nvPr>
        </p:nvSpPr>
        <p:spPr/>
        <p:txBody>
          <a:bodyPr/>
          <a:lstStyle/>
          <a:p>
            <a:endParaRPr lang="es-CL"/>
          </a:p>
        </p:txBody>
      </p:sp>
      <p:sp>
        <p:nvSpPr>
          <p:cNvPr id="6" name="5 Marcador de número de diapositiva"/>
          <p:cNvSpPr>
            <a:spLocks noGrp="1"/>
          </p:cNvSpPr>
          <p:nvPr>
            <p:ph type="sldNum" sz="quarter" idx="12"/>
          </p:nvPr>
        </p:nvSpPr>
        <p:spPr/>
        <p:txBody>
          <a:bodyPr/>
          <a:lstStyle/>
          <a:p>
            <a:fld id="{E5AF13BF-99AF-4603-AF85-A71E03691828}" type="slidenum">
              <a:rPr lang="es-CL" smtClean="0"/>
              <a:pPr/>
              <a:t>‹Nº›</a:t>
            </a:fld>
            <a:endParaRPr lang="es-CL"/>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a:t>Haga clic para modificar el estilo de título del patrón</a:t>
            </a:r>
            <a:endParaRPr lang="es-CL"/>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el estilo de texto del patrón</a:t>
            </a:r>
          </a:p>
        </p:txBody>
      </p:sp>
      <p:sp>
        <p:nvSpPr>
          <p:cNvPr id="4" name="3 Marcador de fecha"/>
          <p:cNvSpPr>
            <a:spLocks noGrp="1"/>
          </p:cNvSpPr>
          <p:nvPr>
            <p:ph type="dt" sz="half" idx="10"/>
          </p:nvPr>
        </p:nvSpPr>
        <p:spPr/>
        <p:txBody>
          <a:bodyPr/>
          <a:lstStyle/>
          <a:p>
            <a:fld id="{F98F0DB3-FC76-4234-80F3-3E6EB34A89B9}" type="datetime1">
              <a:rPr lang="es-CL" smtClean="0"/>
              <a:pPr/>
              <a:t>29-09-2021</a:t>
            </a:fld>
            <a:endParaRPr lang="es-CL"/>
          </a:p>
        </p:txBody>
      </p:sp>
      <p:sp>
        <p:nvSpPr>
          <p:cNvPr id="5" name="4 Marcador de pie de página"/>
          <p:cNvSpPr>
            <a:spLocks noGrp="1"/>
          </p:cNvSpPr>
          <p:nvPr>
            <p:ph type="ftr" sz="quarter" idx="11"/>
          </p:nvPr>
        </p:nvSpPr>
        <p:spPr/>
        <p:txBody>
          <a:bodyPr/>
          <a:lstStyle/>
          <a:p>
            <a:endParaRPr lang="es-CL"/>
          </a:p>
        </p:txBody>
      </p:sp>
      <p:sp>
        <p:nvSpPr>
          <p:cNvPr id="6" name="5 Marcador de número de diapositiva"/>
          <p:cNvSpPr>
            <a:spLocks noGrp="1"/>
          </p:cNvSpPr>
          <p:nvPr>
            <p:ph type="sldNum" sz="quarter" idx="12"/>
          </p:nvPr>
        </p:nvSpPr>
        <p:spPr/>
        <p:txBody>
          <a:bodyPr/>
          <a:lstStyle/>
          <a:p>
            <a:fld id="{E5AF13BF-99AF-4603-AF85-A71E03691828}" type="slidenum">
              <a:rPr lang="es-CL" smtClean="0"/>
              <a:pPr/>
              <a:t>‹Nº›</a:t>
            </a:fld>
            <a:endParaRPr lang="es-CL"/>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CL"/>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L"/>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L"/>
          </a:p>
        </p:txBody>
      </p:sp>
      <p:sp>
        <p:nvSpPr>
          <p:cNvPr id="5" name="4 Marcador de fecha"/>
          <p:cNvSpPr>
            <a:spLocks noGrp="1"/>
          </p:cNvSpPr>
          <p:nvPr>
            <p:ph type="dt" sz="half" idx="10"/>
          </p:nvPr>
        </p:nvSpPr>
        <p:spPr/>
        <p:txBody>
          <a:bodyPr/>
          <a:lstStyle/>
          <a:p>
            <a:fld id="{4E2BA981-BEE4-4389-9329-389BD784C201}" type="datetime1">
              <a:rPr lang="es-CL" smtClean="0"/>
              <a:pPr/>
              <a:t>29-09-2021</a:t>
            </a:fld>
            <a:endParaRPr lang="es-CL"/>
          </a:p>
        </p:txBody>
      </p:sp>
      <p:sp>
        <p:nvSpPr>
          <p:cNvPr id="6" name="5 Marcador de pie de página"/>
          <p:cNvSpPr>
            <a:spLocks noGrp="1"/>
          </p:cNvSpPr>
          <p:nvPr>
            <p:ph type="ftr" sz="quarter" idx="11"/>
          </p:nvPr>
        </p:nvSpPr>
        <p:spPr/>
        <p:txBody>
          <a:bodyPr/>
          <a:lstStyle/>
          <a:p>
            <a:endParaRPr lang="es-CL"/>
          </a:p>
        </p:txBody>
      </p:sp>
      <p:sp>
        <p:nvSpPr>
          <p:cNvPr id="7" name="6 Marcador de número de diapositiva"/>
          <p:cNvSpPr>
            <a:spLocks noGrp="1"/>
          </p:cNvSpPr>
          <p:nvPr>
            <p:ph type="sldNum" sz="quarter" idx="12"/>
          </p:nvPr>
        </p:nvSpPr>
        <p:spPr/>
        <p:txBody>
          <a:bodyPr/>
          <a:lstStyle/>
          <a:p>
            <a:fld id="{E5AF13BF-99AF-4603-AF85-A71E03691828}" type="slidenum">
              <a:rPr lang="es-CL" smtClean="0"/>
              <a:pPr/>
              <a:t>‹Nº›</a:t>
            </a:fld>
            <a:endParaRPr lang="es-CL"/>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a:t>Haga clic para modificar el estilo de título del patrón</a:t>
            </a:r>
            <a:endParaRPr lang="es-CL"/>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L"/>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L"/>
          </a:p>
        </p:txBody>
      </p:sp>
      <p:sp>
        <p:nvSpPr>
          <p:cNvPr id="7" name="6 Marcador de fecha"/>
          <p:cNvSpPr>
            <a:spLocks noGrp="1"/>
          </p:cNvSpPr>
          <p:nvPr>
            <p:ph type="dt" sz="half" idx="10"/>
          </p:nvPr>
        </p:nvSpPr>
        <p:spPr/>
        <p:txBody>
          <a:bodyPr/>
          <a:lstStyle/>
          <a:p>
            <a:fld id="{9A7544DC-04CA-406A-9903-30D8B28B4402}" type="datetime1">
              <a:rPr lang="es-CL" smtClean="0"/>
              <a:pPr/>
              <a:t>29-09-2021</a:t>
            </a:fld>
            <a:endParaRPr lang="es-CL"/>
          </a:p>
        </p:txBody>
      </p:sp>
      <p:sp>
        <p:nvSpPr>
          <p:cNvPr id="8" name="7 Marcador de pie de página"/>
          <p:cNvSpPr>
            <a:spLocks noGrp="1"/>
          </p:cNvSpPr>
          <p:nvPr>
            <p:ph type="ftr" sz="quarter" idx="11"/>
          </p:nvPr>
        </p:nvSpPr>
        <p:spPr/>
        <p:txBody>
          <a:bodyPr/>
          <a:lstStyle/>
          <a:p>
            <a:endParaRPr lang="es-CL"/>
          </a:p>
        </p:txBody>
      </p:sp>
      <p:sp>
        <p:nvSpPr>
          <p:cNvPr id="9" name="8 Marcador de número de diapositiva"/>
          <p:cNvSpPr>
            <a:spLocks noGrp="1"/>
          </p:cNvSpPr>
          <p:nvPr>
            <p:ph type="sldNum" sz="quarter" idx="12"/>
          </p:nvPr>
        </p:nvSpPr>
        <p:spPr/>
        <p:txBody>
          <a:bodyPr/>
          <a:lstStyle/>
          <a:p>
            <a:fld id="{E5AF13BF-99AF-4603-AF85-A71E03691828}" type="slidenum">
              <a:rPr lang="es-CL" smtClean="0"/>
              <a:pPr/>
              <a:t>‹Nº›</a:t>
            </a:fld>
            <a:endParaRPr lang="es-CL"/>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CL"/>
          </a:p>
        </p:txBody>
      </p:sp>
      <p:sp>
        <p:nvSpPr>
          <p:cNvPr id="3" name="2 Marcador de fecha"/>
          <p:cNvSpPr>
            <a:spLocks noGrp="1"/>
          </p:cNvSpPr>
          <p:nvPr>
            <p:ph type="dt" sz="half" idx="10"/>
          </p:nvPr>
        </p:nvSpPr>
        <p:spPr/>
        <p:txBody>
          <a:bodyPr/>
          <a:lstStyle/>
          <a:p>
            <a:fld id="{1A567A21-5285-4F86-98BF-63FECE264099}" type="datetime1">
              <a:rPr lang="es-CL" smtClean="0"/>
              <a:pPr/>
              <a:t>29-09-2021</a:t>
            </a:fld>
            <a:endParaRPr lang="es-CL"/>
          </a:p>
        </p:txBody>
      </p:sp>
      <p:sp>
        <p:nvSpPr>
          <p:cNvPr id="4" name="3 Marcador de pie de página"/>
          <p:cNvSpPr>
            <a:spLocks noGrp="1"/>
          </p:cNvSpPr>
          <p:nvPr>
            <p:ph type="ftr" sz="quarter" idx="11"/>
          </p:nvPr>
        </p:nvSpPr>
        <p:spPr/>
        <p:txBody>
          <a:bodyPr/>
          <a:lstStyle/>
          <a:p>
            <a:endParaRPr lang="es-CL"/>
          </a:p>
        </p:txBody>
      </p:sp>
      <p:sp>
        <p:nvSpPr>
          <p:cNvPr id="5" name="4 Marcador de número de diapositiva"/>
          <p:cNvSpPr>
            <a:spLocks noGrp="1"/>
          </p:cNvSpPr>
          <p:nvPr>
            <p:ph type="sldNum" sz="quarter" idx="12"/>
          </p:nvPr>
        </p:nvSpPr>
        <p:spPr/>
        <p:txBody>
          <a:bodyPr/>
          <a:lstStyle/>
          <a:p>
            <a:fld id="{E5AF13BF-99AF-4603-AF85-A71E03691828}" type="slidenum">
              <a:rPr lang="es-CL" smtClean="0"/>
              <a:pPr/>
              <a:t>‹Nº›</a:t>
            </a:fld>
            <a:endParaRPr lang="es-CL"/>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6FB38C71-DE2D-45CB-B6ED-E35EDC58E59F}" type="datetime1">
              <a:rPr lang="es-CL" smtClean="0"/>
              <a:pPr/>
              <a:t>29-09-2021</a:t>
            </a:fld>
            <a:endParaRPr lang="es-CL"/>
          </a:p>
        </p:txBody>
      </p:sp>
      <p:sp>
        <p:nvSpPr>
          <p:cNvPr id="3" name="2 Marcador de pie de página"/>
          <p:cNvSpPr>
            <a:spLocks noGrp="1"/>
          </p:cNvSpPr>
          <p:nvPr>
            <p:ph type="ftr" sz="quarter" idx="11"/>
          </p:nvPr>
        </p:nvSpPr>
        <p:spPr/>
        <p:txBody>
          <a:bodyPr/>
          <a:lstStyle/>
          <a:p>
            <a:endParaRPr lang="es-CL"/>
          </a:p>
        </p:txBody>
      </p:sp>
      <p:sp>
        <p:nvSpPr>
          <p:cNvPr id="4" name="3 Marcador de número de diapositiva"/>
          <p:cNvSpPr>
            <a:spLocks noGrp="1"/>
          </p:cNvSpPr>
          <p:nvPr>
            <p:ph type="sldNum" sz="quarter" idx="12"/>
          </p:nvPr>
        </p:nvSpPr>
        <p:spPr/>
        <p:txBody>
          <a:bodyPr/>
          <a:lstStyle/>
          <a:p>
            <a:fld id="{E5AF13BF-99AF-4603-AF85-A71E03691828}" type="slidenum">
              <a:rPr lang="es-CL" smtClean="0"/>
              <a:pPr/>
              <a:t>‹Nº›</a:t>
            </a:fld>
            <a:endParaRPr lang="es-CL"/>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a:t>Haga clic para modificar el estilo de título del patrón</a:t>
            </a:r>
            <a:endParaRPr lang="es-CL"/>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L"/>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4 Marcador de fecha"/>
          <p:cNvSpPr>
            <a:spLocks noGrp="1"/>
          </p:cNvSpPr>
          <p:nvPr>
            <p:ph type="dt" sz="half" idx="10"/>
          </p:nvPr>
        </p:nvSpPr>
        <p:spPr/>
        <p:txBody>
          <a:bodyPr/>
          <a:lstStyle/>
          <a:p>
            <a:fld id="{8F1AE4DB-DB8B-4101-8841-F0C14AAB23E9}" type="datetime1">
              <a:rPr lang="es-CL" smtClean="0"/>
              <a:pPr/>
              <a:t>29-09-2021</a:t>
            </a:fld>
            <a:endParaRPr lang="es-CL"/>
          </a:p>
        </p:txBody>
      </p:sp>
      <p:sp>
        <p:nvSpPr>
          <p:cNvPr id="6" name="5 Marcador de pie de página"/>
          <p:cNvSpPr>
            <a:spLocks noGrp="1"/>
          </p:cNvSpPr>
          <p:nvPr>
            <p:ph type="ftr" sz="quarter" idx="11"/>
          </p:nvPr>
        </p:nvSpPr>
        <p:spPr/>
        <p:txBody>
          <a:bodyPr/>
          <a:lstStyle/>
          <a:p>
            <a:endParaRPr lang="es-CL"/>
          </a:p>
        </p:txBody>
      </p:sp>
      <p:sp>
        <p:nvSpPr>
          <p:cNvPr id="7" name="6 Marcador de número de diapositiva"/>
          <p:cNvSpPr>
            <a:spLocks noGrp="1"/>
          </p:cNvSpPr>
          <p:nvPr>
            <p:ph type="sldNum" sz="quarter" idx="12"/>
          </p:nvPr>
        </p:nvSpPr>
        <p:spPr/>
        <p:txBody>
          <a:bodyPr/>
          <a:lstStyle/>
          <a:p>
            <a:fld id="{E5AF13BF-99AF-4603-AF85-A71E03691828}" type="slidenum">
              <a:rPr lang="es-CL" smtClean="0"/>
              <a:pPr/>
              <a:t>‹Nº›</a:t>
            </a:fld>
            <a:endParaRPr lang="es-CL"/>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a:t>Haga clic para modificar el estilo de título del patrón</a:t>
            </a:r>
            <a:endParaRPr lang="es-CL"/>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CL"/>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4 Marcador de fecha"/>
          <p:cNvSpPr>
            <a:spLocks noGrp="1"/>
          </p:cNvSpPr>
          <p:nvPr>
            <p:ph type="dt" sz="half" idx="10"/>
          </p:nvPr>
        </p:nvSpPr>
        <p:spPr/>
        <p:txBody>
          <a:bodyPr/>
          <a:lstStyle/>
          <a:p>
            <a:fld id="{35870C2F-4A02-49DC-9ABB-C5BFD1AA0A7B}" type="datetime1">
              <a:rPr lang="es-CL" smtClean="0"/>
              <a:pPr/>
              <a:t>29-09-2021</a:t>
            </a:fld>
            <a:endParaRPr lang="es-CL"/>
          </a:p>
        </p:txBody>
      </p:sp>
      <p:sp>
        <p:nvSpPr>
          <p:cNvPr id="6" name="5 Marcador de pie de página"/>
          <p:cNvSpPr>
            <a:spLocks noGrp="1"/>
          </p:cNvSpPr>
          <p:nvPr>
            <p:ph type="ftr" sz="quarter" idx="11"/>
          </p:nvPr>
        </p:nvSpPr>
        <p:spPr/>
        <p:txBody>
          <a:bodyPr/>
          <a:lstStyle/>
          <a:p>
            <a:endParaRPr lang="es-CL"/>
          </a:p>
        </p:txBody>
      </p:sp>
      <p:sp>
        <p:nvSpPr>
          <p:cNvPr id="7" name="6 Marcador de número de diapositiva"/>
          <p:cNvSpPr>
            <a:spLocks noGrp="1"/>
          </p:cNvSpPr>
          <p:nvPr>
            <p:ph type="sldNum" sz="quarter" idx="12"/>
          </p:nvPr>
        </p:nvSpPr>
        <p:spPr/>
        <p:txBody>
          <a:bodyPr/>
          <a:lstStyle/>
          <a:p>
            <a:fld id="{E5AF13BF-99AF-4603-AF85-A71E03691828}" type="slidenum">
              <a:rPr lang="es-CL" smtClean="0"/>
              <a:pPr/>
              <a:t>‹Nº›</a:t>
            </a:fld>
            <a:endParaRPr lang="es-CL"/>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a:t>Haga clic para modificar el estilo de título del patrón</a:t>
            </a:r>
            <a:endParaRPr lang="es-CL"/>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L"/>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DFD5367-E415-4355-995D-041F86FDFB82}" type="datetime1">
              <a:rPr lang="es-CL" smtClean="0"/>
              <a:pPr/>
              <a:t>29-09-2021</a:t>
            </a:fld>
            <a:endParaRPr lang="es-CL"/>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CL"/>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5AF13BF-99AF-4603-AF85-A71E03691828}" type="slidenum">
              <a:rPr lang="es-CL" smtClean="0"/>
              <a:pPr/>
              <a:t>‹Nº›</a:t>
            </a:fld>
            <a:endParaRPr lang="es-CL"/>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C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6.wmf"/><Relationship Id="rId2" Type="http://schemas.openxmlformats.org/officeDocument/2006/relationships/image" Target="../media/image5.wmf"/><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7.wmf"/><Relationship Id="rId2" Type="http://schemas.openxmlformats.org/officeDocument/2006/relationships/oleObject" Target="../embeddings/oleObject3.bin"/><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9.wmf"/><Relationship Id="rId2" Type="http://schemas.openxmlformats.org/officeDocument/2006/relationships/image" Target="../media/image8.wmf"/><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oleObject" Target="../embeddings/oleObject1.bin"/><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oleObject" Target="../embeddings/oleObject2.bin"/><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456" y="2319015"/>
            <a:ext cx="9144456" cy="1470025"/>
          </a:xfrm>
        </p:spPr>
        <p:txBody>
          <a:bodyPr>
            <a:normAutofit/>
          </a:bodyPr>
          <a:lstStyle/>
          <a:p>
            <a:r>
              <a:rPr lang="es-CL" sz="3800" b="1" dirty="0"/>
              <a:t>ECONOMÍA</a:t>
            </a:r>
            <a:r>
              <a:rPr lang="es-CL" sz="3800" dirty="0"/>
              <a:t>: Módulo de Macroeconomía</a:t>
            </a:r>
            <a:endParaRPr lang="es-CL" sz="3800" i="1" dirty="0"/>
          </a:p>
        </p:txBody>
      </p:sp>
      <p:pic>
        <p:nvPicPr>
          <p:cNvPr id="10" name="9 Imagen" descr="uchile.jpg"/>
          <p:cNvPicPr>
            <a:picLocks noChangeAspect="1"/>
          </p:cNvPicPr>
          <p:nvPr/>
        </p:nvPicPr>
        <p:blipFill>
          <a:blip r:embed="rId2" cstate="print"/>
          <a:stretch>
            <a:fillRect/>
          </a:stretch>
        </p:blipFill>
        <p:spPr>
          <a:xfrm>
            <a:off x="3214678" y="234381"/>
            <a:ext cx="2689972" cy="1714488"/>
          </a:xfrm>
          <a:prstGeom prst="rect">
            <a:avLst/>
          </a:prstGeom>
        </p:spPr>
      </p:pic>
      <p:sp>
        <p:nvSpPr>
          <p:cNvPr id="7" name="2 Subtítulo"/>
          <p:cNvSpPr>
            <a:spLocks noGrp="1"/>
          </p:cNvSpPr>
          <p:nvPr>
            <p:ph type="subTitle" idx="1"/>
          </p:nvPr>
        </p:nvSpPr>
        <p:spPr>
          <a:xfrm>
            <a:off x="1371600" y="5013176"/>
            <a:ext cx="6400800" cy="977612"/>
          </a:xfrm>
        </p:spPr>
        <p:txBody>
          <a:bodyPr>
            <a:noAutofit/>
          </a:bodyPr>
          <a:lstStyle/>
          <a:p>
            <a:r>
              <a:rPr lang="es-CL" sz="2400" b="1" dirty="0"/>
              <a:t>Profesores</a:t>
            </a:r>
            <a:r>
              <a:rPr lang="es-CL" sz="2400" dirty="0"/>
              <a:t>:</a:t>
            </a:r>
          </a:p>
          <a:p>
            <a:r>
              <a:rPr lang="es-CL" sz="2400" dirty="0"/>
              <a:t>Christian Belmar©, Manuel Aguilar, Natalia Bernal, José Cárdenas, Javier Díaz; Francisco Javier Leiva, Boris Pastén e Ignacio Silva</a:t>
            </a:r>
          </a:p>
        </p:txBody>
      </p:sp>
      <p:sp>
        <p:nvSpPr>
          <p:cNvPr id="8" name="2 Subtítulo"/>
          <p:cNvSpPr txBox="1">
            <a:spLocks/>
          </p:cNvSpPr>
          <p:nvPr/>
        </p:nvSpPr>
        <p:spPr>
          <a:xfrm>
            <a:off x="-456" y="1947654"/>
            <a:ext cx="9144455" cy="694026"/>
          </a:xfrm>
          <a:prstGeom prst="rect">
            <a:avLst/>
          </a:prstGeom>
        </p:spPr>
        <p:txBody>
          <a:bodyPr vert="horz" lIns="91440" tIns="45720" rIns="91440" bIns="45720" rtlCol="0">
            <a:normAutofit/>
          </a:bodyPr>
          <a:lstStyle/>
          <a:p>
            <a:pPr marL="0" marR="0" lvl="0" indent="0" algn="ctr" defTabSz="914400" rtl="0" eaLnBrk="1" fontAlgn="auto" latinLnBrk="0" hangingPunct="1">
              <a:lnSpc>
                <a:spcPct val="100000"/>
              </a:lnSpc>
              <a:spcBef>
                <a:spcPct val="20000"/>
              </a:spcBef>
              <a:spcAft>
                <a:spcPts val="0"/>
              </a:spcAft>
              <a:buClrTx/>
              <a:buSzTx/>
              <a:buFont typeface="Arial" pitchFamily="34" charset="0"/>
              <a:buNone/>
              <a:tabLst/>
              <a:defRPr/>
            </a:pPr>
            <a:r>
              <a:rPr kumimoji="0" lang="es-CL" sz="2200" b="0" i="0" u="none" strike="noStrike" kern="1200" cap="none" spc="0" normalizeH="0" baseline="0" noProof="0" dirty="0">
                <a:ln>
                  <a:noFill/>
                </a:ln>
                <a:effectLst/>
                <a:uLnTx/>
                <a:uFillTx/>
                <a:latin typeface="Book Antiqua" panose="02040602050305030304" pitchFamily="18" charset="0"/>
              </a:rPr>
              <a:t>Programa Académico de Bachillerato</a:t>
            </a:r>
          </a:p>
        </p:txBody>
      </p:sp>
      <p:sp>
        <p:nvSpPr>
          <p:cNvPr id="9" name="1 Título">
            <a:extLst>
              <a:ext uri="{FF2B5EF4-FFF2-40B4-BE49-F238E27FC236}">
                <a16:creationId xmlns:a16="http://schemas.microsoft.com/office/drawing/2014/main" id="{AB316F0A-E6E1-4E45-9E2B-BE96416DC4FA}"/>
              </a:ext>
            </a:extLst>
          </p:cNvPr>
          <p:cNvSpPr txBox="1">
            <a:spLocks/>
          </p:cNvSpPr>
          <p:nvPr/>
        </p:nvSpPr>
        <p:spPr>
          <a:xfrm>
            <a:off x="0" y="3501008"/>
            <a:ext cx="9144000" cy="1470025"/>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s-CL" dirty="0"/>
              <a:t>“</a:t>
            </a:r>
            <a:r>
              <a:rPr lang="es-CL" i="1" dirty="0"/>
              <a:t>Medición del costo de vida</a:t>
            </a:r>
            <a:r>
              <a:rPr lang="es-CL" dirty="0"/>
              <a:t>”</a:t>
            </a:r>
            <a:endParaRPr lang="es-CL" i="1"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CL" dirty="0"/>
              <a:t>Medición del Costo de la Vida</a:t>
            </a:r>
          </a:p>
        </p:txBody>
      </p:sp>
      <p:sp>
        <p:nvSpPr>
          <p:cNvPr id="3" name="2 Marcador de contenido"/>
          <p:cNvSpPr>
            <a:spLocks noGrp="1"/>
          </p:cNvSpPr>
          <p:nvPr>
            <p:ph idx="1"/>
          </p:nvPr>
        </p:nvSpPr>
        <p:spPr>
          <a:xfrm>
            <a:off x="485804" y="1600200"/>
            <a:ext cx="8229600" cy="4525963"/>
          </a:xfrm>
        </p:spPr>
        <p:txBody>
          <a:bodyPr>
            <a:normAutofit fontScale="92500" lnSpcReduction="10000"/>
          </a:bodyPr>
          <a:lstStyle/>
          <a:p>
            <a:pPr algn="just"/>
            <a:r>
              <a:rPr lang="es-CL" dirty="0"/>
              <a:t>Para medir el costo de vida, generalmente NO se toma el costo (precio) de todos los bienes y servicios, esto en general, puede tener varios problemas:</a:t>
            </a:r>
          </a:p>
          <a:p>
            <a:pPr lvl="1" algn="just"/>
            <a:r>
              <a:rPr lang="es-CL" dirty="0"/>
              <a:t>En primer lugar, puede ser muy costoso poder obtener tal calculo. Este puede resultar muy demoroso… y cuando ya se calcule </a:t>
            </a:r>
            <a:r>
              <a:rPr lang="es-CL" i="1" dirty="0"/>
              <a:t>¡los precios pueden ya haber variado!</a:t>
            </a:r>
          </a:p>
          <a:p>
            <a:pPr lvl="1" algn="just"/>
            <a:r>
              <a:rPr lang="es-CL" dirty="0"/>
              <a:t>La gran mayoría de las personas NO consumen todos los bienes, por lo cual puede ser incorrecto tomar todos los bienes.</a:t>
            </a:r>
          </a:p>
        </p:txBody>
      </p:sp>
      <p:sp>
        <p:nvSpPr>
          <p:cNvPr id="10" name="9 Marcador de número de diapositiva"/>
          <p:cNvSpPr>
            <a:spLocks noGrp="1"/>
          </p:cNvSpPr>
          <p:nvPr>
            <p:ph type="sldNum" sz="quarter" idx="12"/>
          </p:nvPr>
        </p:nvSpPr>
        <p:spPr/>
        <p:txBody>
          <a:bodyPr/>
          <a:lstStyle/>
          <a:p>
            <a:fld id="{E5AF13BF-99AF-4603-AF85-A71E03691828}" type="slidenum">
              <a:rPr lang="es-CL" smtClean="0"/>
              <a:pPr/>
              <a:t>10</a:t>
            </a:fld>
            <a:endParaRPr lang="es-CL"/>
          </a:p>
        </p:txBody>
      </p:sp>
    </p:spTree>
    <p:extLst>
      <p:ext uri="{BB962C8B-B14F-4D97-AF65-F5344CB8AC3E}">
        <p14:creationId xmlns:p14="http://schemas.microsoft.com/office/powerpoint/2010/main" val="192976938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CL" dirty="0"/>
              <a:t>Medición del Costo de la Vida</a:t>
            </a:r>
          </a:p>
        </p:txBody>
      </p:sp>
      <p:sp>
        <p:nvSpPr>
          <p:cNvPr id="3" name="2 Marcador de contenido"/>
          <p:cNvSpPr>
            <a:spLocks noGrp="1"/>
          </p:cNvSpPr>
          <p:nvPr>
            <p:ph idx="1"/>
          </p:nvPr>
        </p:nvSpPr>
        <p:spPr>
          <a:xfrm>
            <a:off x="485804" y="1600200"/>
            <a:ext cx="8229600" cy="4525963"/>
          </a:xfrm>
        </p:spPr>
        <p:txBody>
          <a:bodyPr>
            <a:normAutofit lnSpcReduction="10000"/>
          </a:bodyPr>
          <a:lstStyle/>
          <a:p>
            <a:pPr algn="just"/>
            <a:r>
              <a:rPr lang="es-CL" dirty="0"/>
              <a:t>Para intentar “solucionar” lo anterior utilizamos el concepto llamado </a:t>
            </a:r>
            <a:r>
              <a:rPr lang="es-CL" b="1" u="sng" dirty="0"/>
              <a:t>Índice de Precios del Consumidor</a:t>
            </a:r>
            <a:r>
              <a:rPr lang="es-CL" dirty="0"/>
              <a:t> (IPC).</a:t>
            </a:r>
          </a:p>
          <a:p>
            <a:pPr lvl="1" algn="just"/>
            <a:r>
              <a:rPr lang="es-CL" dirty="0"/>
              <a:t>Este se hace determinando una canasta base, es decir, una combinación de bienes que sean los mas habituales en el consumo de las personas.</a:t>
            </a:r>
          </a:p>
          <a:p>
            <a:pPr lvl="1" algn="just"/>
            <a:r>
              <a:rPr lang="es-CL" dirty="0"/>
              <a:t>Dado que tenemos la canasta, vemos (con sus respectivos precios) cuanto es el valor de ella, este valor será el IPC, y representa el valor del costo de la vida.</a:t>
            </a:r>
          </a:p>
          <a:p>
            <a:pPr lvl="2" algn="just"/>
            <a:endParaRPr lang="es-CL" dirty="0"/>
          </a:p>
        </p:txBody>
      </p:sp>
      <p:sp>
        <p:nvSpPr>
          <p:cNvPr id="10" name="9 Marcador de número de diapositiva"/>
          <p:cNvSpPr>
            <a:spLocks noGrp="1"/>
          </p:cNvSpPr>
          <p:nvPr>
            <p:ph type="sldNum" sz="quarter" idx="12"/>
          </p:nvPr>
        </p:nvSpPr>
        <p:spPr/>
        <p:txBody>
          <a:bodyPr/>
          <a:lstStyle/>
          <a:p>
            <a:fld id="{E5AF13BF-99AF-4603-AF85-A71E03691828}" type="slidenum">
              <a:rPr lang="es-CL" smtClean="0"/>
              <a:pPr/>
              <a:t>11</a:t>
            </a:fld>
            <a:endParaRPr lang="es-CL"/>
          </a:p>
        </p:txBody>
      </p:sp>
    </p:spTree>
    <p:extLst>
      <p:ext uri="{BB962C8B-B14F-4D97-AF65-F5344CB8AC3E}">
        <p14:creationId xmlns:p14="http://schemas.microsoft.com/office/powerpoint/2010/main" val="355384234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CL" dirty="0"/>
              <a:t>Medición del Costo de la Vida</a:t>
            </a:r>
          </a:p>
        </p:txBody>
      </p:sp>
      <p:sp>
        <p:nvSpPr>
          <p:cNvPr id="3" name="2 Marcador de contenido"/>
          <p:cNvSpPr>
            <a:spLocks noGrp="1"/>
          </p:cNvSpPr>
          <p:nvPr>
            <p:ph idx="1"/>
          </p:nvPr>
        </p:nvSpPr>
        <p:spPr>
          <a:xfrm>
            <a:off x="485804" y="1600200"/>
            <a:ext cx="8229600" cy="4525963"/>
          </a:xfrm>
        </p:spPr>
        <p:txBody>
          <a:bodyPr>
            <a:normAutofit/>
          </a:bodyPr>
          <a:lstStyle/>
          <a:p>
            <a:pPr algn="just"/>
            <a:r>
              <a:rPr lang="es-CL" dirty="0"/>
              <a:t>De esta forma, el IPC representa la inflación del país, sin embargo esta medición de inflación no necesariamente será precisa, pues puede presentar los siguientes problemas:</a:t>
            </a:r>
          </a:p>
          <a:p>
            <a:pPr lvl="1" algn="just"/>
            <a:r>
              <a:rPr lang="es-CL" u="sng" dirty="0"/>
              <a:t>Sesgo de sustitución</a:t>
            </a:r>
            <a:r>
              <a:rPr lang="es-CL" dirty="0"/>
              <a:t>: el IPC no considera que cuando aumenta el precio de un bien de la canasta, este puede ser sustituido por otro bien fuera de la canasta, así el alza en el precio puede tener un efecto menor al predicho.</a:t>
            </a:r>
          </a:p>
          <a:p>
            <a:pPr lvl="2" algn="just"/>
            <a:endParaRPr lang="es-CL" dirty="0"/>
          </a:p>
        </p:txBody>
      </p:sp>
      <p:sp>
        <p:nvSpPr>
          <p:cNvPr id="10" name="9 Marcador de número de diapositiva"/>
          <p:cNvSpPr>
            <a:spLocks noGrp="1"/>
          </p:cNvSpPr>
          <p:nvPr>
            <p:ph type="sldNum" sz="quarter" idx="12"/>
          </p:nvPr>
        </p:nvSpPr>
        <p:spPr/>
        <p:txBody>
          <a:bodyPr/>
          <a:lstStyle/>
          <a:p>
            <a:fld id="{E5AF13BF-99AF-4603-AF85-A71E03691828}" type="slidenum">
              <a:rPr lang="es-CL" smtClean="0"/>
              <a:pPr/>
              <a:t>12</a:t>
            </a:fld>
            <a:endParaRPr lang="es-CL"/>
          </a:p>
        </p:txBody>
      </p:sp>
    </p:spTree>
    <p:extLst>
      <p:ext uri="{BB962C8B-B14F-4D97-AF65-F5344CB8AC3E}">
        <p14:creationId xmlns:p14="http://schemas.microsoft.com/office/powerpoint/2010/main" val="119524079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CL" dirty="0"/>
              <a:t>Medición del Costo de la Vida</a:t>
            </a:r>
          </a:p>
        </p:txBody>
      </p:sp>
      <p:sp>
        <p:nvSpPr>
          <p:cNvPr id="3" name="2 Marcador de contenido"/>
          <p:cNvSpPr>
            <a:spLocks noGrp="1"/>
          </p:cNvSpPr>
          <p:nvPr>
            <p:ph idx="1"/>
          </p:nvPr>
        </p:nvSpPr>
        <p:spPr>
          <a:xfrm>
            <a:off x="485804" y="1600200"/>
            <a:ext cx="8229600" cy="4525963"/>
          </a:xfrm>
        </p:spPr>
        <p:txBody>
          <a:bodyPr>
            <a:normAutofit/>
          </a:bodyPr>
          <a:lstStyle/>
          <a:p>
            <a:pPr algn="just"/>
            <a:r>
              <a:rPr lang="es-CL" dirty="0"/>
              <a:t>De esta forma, el IPC representa la inflación del país, sin embargo esta medición de inflación no necesariamente será precisa, pues puede presentar los siguientes problemas:</a:t>
            </a:r>
          </a:p>
          <a:p>
            <a:pPr lvl="1" algn="just"/>
            <a:r>
              <a:rPr lang="es-CL" u="sng" dirty="0"/>
              <a:t>Existencia de Nuevos Bienes</a:t>
            </a:r>
            <a:r>
              <a:rPr lang="es-CL" dirty="0"/>
              <a:t>: la existencia de nuevos bienes pueden demorarse en ser incorporados en la canasta, por lo que el IPC al no incluirlos no refleja fielmente a la realidad.</a:t>
            </a:r>
          </a:p>
        </p:txBody>
      </p:sp>
      <p:sp>
        <p:nvSpPr>
          <p:cNvPr id="10" name="9 Marcador de número de diapositiva"/>
          <p:cNvSpPr>
            <a:spLocks noGrp="1"/>
          </p:cNvSpPr>
          <p:nvPr>
            <p:ph type="sldNum" sz="quarter" idx="12"/>
          </p:nvPr>
        </p:nvSpPr>
        <p:spPr/>
        <p:txBody>
          <a:bodyPr/>
          <a:lstStyle/>
          <a:p>
            <a:fld id="{E5AF13BF-99AF-4603-AF85-A71E03691828}" type="slidenum">
              <a:rPr lang="es-CL" smtClean="0"/>
              <a:pPr/>
              <a:t>13</a:t>
            </a:fld>
            <a:endParaRPr lang="es-CL"/>
          </a:p>
        </p:txBody>
      </p:sp>
    </p:spTree>
    <p:extLst>
      <p:ext uri="{BB962C8B-B14F-4D97-AF65-F5344CB8AC3E}">
        <p14:creationId xmlns:p14="http://schemas.microsoft.com/office/powerpoint/2010/main" val="166683759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CL" dirty="0"/>
              <a:t>Medición del Costo de la Vida</a:t>
            </a:r>
          </a:p>
        </p:txBody>
      </p:sp>
      <p:sp>
        <p:nvSpPr>
          <p:cNvPr id="3" name="2 Marcador de contenido"/>
          <p:cNvSpPr>
            <a:spLocks noGrp="1"/>
          </p:cNvSpPr>
          <p:nvPr>
            <p:ph idx="1"/>
          </p:nvPr>
        </p:nvSpPr>
        <p:spPr>
          <a:xfrm>
            <a:off x="485804" y="1600200"/>
            <a:ext cx="8229600" cy="4525963"/>
          </a:xfrm>
        </p:spPr>
        <p:txBody>
          <a:bodyPr>
            <a:normAutofit lnSpcReduction="10000"/>
          </a:bodyPr>
          <a:lstStyle/>
          <a:p>
            <a:pPr algn="just"/>
            <a:r>
              <a:rPr lang="es-CL" dirty="0"/>
              <a:t>De esta forma, el IPC representa la inflación del país, sin embargo esta medición de inflación no necesariamente será precisa, pues puede presentar los siguientes problemas:</a:t>
            </a:r>
          </a:p>
          <a:p>
            <a:pPr lvl="1" algn="just"/>
            <a:r>
              <a:rPr lang="es-CL" u="sng" dirty="0"/>
              <a:t>Variaciones en Calidad</a:t>
            </a:r>
            <a:r>
              <a:rPr lang="es-CL" dirty="0"/>
              <a:t>: existen muchos bienes que son “similares” pero no son exactamente iguales. Este afecta a la precisión de la canasta, pues si sube el precio de uno de los bienes de la canasta, uno puede “cambiarse” a uno más caro, pues su relación precio-cantidad puede ser mejor. </a:t>
            </a:r>
          </a:p>
        </p:txBody>
      </p:sp>
      <p:sp>
        <p:nvSpPr>
          <p:cNvPr id="10" name="9 Marcador de número de diapositiva"/>
          <p:cNvSpPr>
            <a:spLocks noGrp="1"/>
          </p:cNvSpPr>
          <p:nvPr>
            <p:ph type="sldNum" sz="quarter" idx="12"/>
          </p:nvPr>
        </p:nvSpPr>
        <p:spPr/>
        <p:txBody>
          <a:bodyPr/>
          <a:lstStyle/>
          <a:p>
            <a:fld id="{E5AF13BF-99AF-4603-AF85-A71E03691828}" type="slidenum">
              <a:rPr lang="es-CL" smtClean="0"/>
              <a:pPr/>
              <a:t>14</a:t>
            </a:fld>
            <a:endParaRPr lang="es-CL"/>
          </a:p>
        </p:txBody>
      </p:sp>
    </p:spTree>
    <p:extLst>
      <p:ext uri="{BB962C8B-B14F-4D97-AF65-F5344CB8AC3E}">
        <p14:creationId xmlns:p14="http://schemas.microsoft.com/office/powerpoint/2010/main" val="303724613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CL" dirty="0"/>
              <a:t>Medición del Costo de la Vida</a:t>
            </a:r>
          </a:p>
        </p:txBody>
      </p:sp>
      <p:sp>
        <p:nvSpPr>
          <p:cNvPr id="3" name="2 Marcador de contenido"/>
          <p:cNvSpPr>
            <a:spLocks noGrp="1"/>
          </p:cNvSpPr>
          <p:nvPr>
            <p:ph idx="1"/>
          </p:nvPr>
        </p:nvSpPr>
        <p:spPr>
          <a:xfrm>
            <a:off x="485804" y="1600200"/>
            <a:ext cx="8229600" cy="4525963"/>
          </a:xfrm>
        </p:spPr>
        <p:txBody>
          <a:bodyPr>
            <a:normAutofit/>
          </a:bodyPr>
          <a:lstStyle/>
          <a:p>
            <a:pPr algn="just"/>
            <a:r>
              <a:rPr lang="es-CL" dirty="0"/>
              <a:t>Conclusión:</a:t>
            </a:r>
          </a:p>
          <a:p>
            <a:pPr algn="just">
              <a:buNone/>
            </a:pPr>
            <a:r>
              <a:rPr lang="es-CL" dirty="0"/>
              <a:t>		El IPC </a:t>
            </a:r>
            <a:r>
              <a:rPr lang="es-CL" b="1" i="1" u="sng" dirty="0">
                <a:solidFill>
                  <a:srgbClr val="FF0000"/>
                </a:solidFill>
              </a:rPr>
              <a:t>SOBREESTIMA</a:t>
            </a:r>
            <a:r>
              <a:rPr lang="es-CL" dirty="0">
                <a:solidFill>
                  <a:srgbClr val="FF0000"/>
                </a:solidFill>
              </a:rPr>
              <a:t> </a:t>
            </a:r>
            <a:r>
              <a:rPr lang="es-CL" dirty="0"/>
              <a:t>la inflación.</a:t>
            </a:r>
          </a:p>
        </p:txBody>
      </p:sp>
      <p:sp>
        <p:nvSpPr>
          <p:cNvPr id="10" name="9 Marcador de número de diapositiva"/>
          <p:cNvSpPr>
            <a:spLocks noGrp="1"/>
          </p:cNvSpPr>
          <p:nvPr>
            <p:ph type="sldNum" sz="quarter" idx="12"/>
          </p:nvPr>
        </p:nvSpPr>
        <p:spPr/>
        <p:txBody>
          <a:bodyPr/>
          <a:lstStyle/>
          <a:p>
            <a:fld id="{E5AF13BF-99AF-4603-AF85-A71E03691828}" type="slidenum">
              <a:rPr lang="es-CL" smtClean="0"/>
              <a:pPr/>
              <a:t>15</a:t>
            </a:fld>
            <a:endParaRPr lang="es-CL"/>
          </a:p>
        </p:txBody>
      </p:sp>
    </p:spTree>
    <p:extLst>
      <p:ext uri="{BB962C8B-B14F-4D97-AF65-F5344CB8AC3E}">
        <p14:creationId xmlns:p14="http://schemas.microsoft.com/office/powerpoint/2010/main" val="128091420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CL" dirty="0"/>
              <a:t>Medición del Costo de la Vida</a:t>
            </a:r>
          </a:p>
        </p:txBody>
      </p:sp>
      <p:sp>
        <p:nvSpPr>
          <p:cNvPr id="3" name="2 Marcador de contenido"/>
          <p:cNvSpPr>
            <a:spLocks noGrp="1"/>
          </p:cNvSpPr>
          <p:nvPr>
            <p:ph idx="1"/>
          </p:nvPr>
        </p:nvSpPr>
        <p:spPr>
          <a:xfrm>
            <a:off x="485804" y="1600200"/>
            <a:ext cx="8229600" cy="4525963"/>
          </a:xfrm>
        </p:spPr>
        <p:txBody>
          <a:bodyPr>
            <a:normAutofit lnSpcReduction="10000"/>
          </a:bodyPr>
          <a:lstStyle/>
          <a:p>
            <a:pPr algn="just"/>
            <a:r>
              <a:rPr lang="es-CL" dirty="0"/>
              <a:t>Otra forma para medir la inflación es a través del </a:t>
            </a:r>
            <a:r>
              <a:rPr lang="es-CL" b="1" u="sng" dirty="0"/>
              <a:t>Deflactor del PIB</a:t>
            </a:r>
            <a:r>
              <a:rPr lang="es-CL" dirty="0"/>
              <a:t>, pues está también es una medida de precios, pero al igual que el IPC también tiene imprecisiones, pues el Deflactor al considerar a todos los bienes tiende a </a:t>
            </a:r>
            <a:r>
              <a:rPr lang="es-CL" b="1" u="sng" dirty="0">
                <a:solidFill>
                  <a:srgbClr val="0070C0"/>
                </a:solidFill>
              </a:rPr>
              <a:t>subestimar</a:t>
            </a:r>
            <a:r>
              <a:rPr lang="es-CL" dirty="0"/>
              <a:t> la inflación.</a:t>
            </a:r>
          </a:p>
          <a:p>
            <a:pPr algn="just"/>
            <a:r>
              <a:rPr lang="es-CL" dirty="0"/>
              <a:t>Sin embargo, en la práctica esto no es tan relevante, pues ocurre que ambas mediciones son bastante similares.</a:t>
            </a:r>
          </a:p>
        </p:txBody>
      </p:sp>
      <p:sp>
        <p:nvSpPr>
          <p:cNvPr id="10" name="9 Marcador de número de diapositiva"/>
          <p:cNvSpPr>
            <a:spLocks noGrp="1"/>
          </p:cNvSpPr>
          <p:nvPr>
            <p:ph type="sldNum" sz="quarter" idx="12"/>
          </p:nvPr>
        </p:nvSpPr>
        <p:spPr/>
        <p:txBody>
          <a:bodyPr/>
          <a:lstStyle/>
          <a:p>
            <a:fld id="{E5AF13BF-99AF-4603-AF85-A71E03691828}" type="slidenum">
              <a:rPr lang="es-CL" smtClean="0"/>
              <a:pPr/>
              <a:t>16</a:t>
            </a:fld>
            <a:endParaRPr lang="es-CL"/>
          </a:p>
        </p:txBody>
      </p:sp>
    </p:spTree>
    <p:extLst>
      <p:ext uri="{BB962C8B-B14F-4D97-AF65-F5344CB8AC3E}">
        <p14:creationId xmlns:p14="http://schemas.microsoft.com/office/powerpoint/2010/main" val="372450718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CL" dirty="0"/>
              <a:t>Medición del Costo de la Vida</a:t>
            </a:r>
          </a:p>
        </p:txBody>
      </p:sp>
      <p:grpSp>
        <p:nvGrpSpPr>
          <p:cNvPr id="104" name="103 Grupo"/>
          <p:cNvGrpSpPr/>
          <p:nvPr/>
        </p:nvGrpSpPr>
        <p:grpSpPr>
          <a:xfrm>
            <a:off x="899592" y="1556792"/>
            <a:ext cx="7306627" cy="5084927"/>
            <a:chOff x="714376" y="1208088"/>
            <a:chExt cx="8118474" cy="5649912"/>
          </a:xfrm>
        </p:grpSpPr>
        <p:sp>
          <p:nvSpPr>
            <p:cNvPr id="105" name="Rectangle 5"/>
            <p:cNvSpPr>
              <a:spLocks noChangeArrowheads="1"/>
            </p:cNvSpPr>
            <p:nvPr/>
          </p:nvSpPr>
          <p:spPr bwMode="auto">
            <a:xfrm>
              <a:off x="1789114" y="1339850"/>
              <a:ext cx="6259512" cy="4948232"/>
            </a:xfrm>
            <a:prstGeom prst="rect">
              <a:avLst/>
            </a:prstGeom>
            <a:solidFill>
              <a:srgbClr val="F3F6F9"/>
            </a:solidFill>
            <a:ln w="206375">
              <a:solidFill>
                <a:srgbClr val="F3F6F9"/>
              </a:solidFill>
              <a:miter lim="800000"/>
              <a:headEnd/>
              <a:tailEnd/>
            </a:ln>
          </p:spPr>
          <p:txBody>
            <a:bodyPr/>
            <a:lstStyle/>
            <a:p>
              <a:endParaRPr lang="es-CL"/>
            </a:p>
          </p:txBody>
        </p:sp>
        <p:sp>
          <p:nvSpPr>
            <p:cNvPr id="106" name="Rectangle 6"/>
            <p:cNvSpPr>
              <a:spLocks noChangeArrowheads="1"/>
            </p:cNvSpPr>
            <p:nvPr/>
          </p:nvSpPr>
          <p:spPr bwMode="auto">
            <a:xfrm>
              <a:off x="1789114" y="1339850"/>
              <a:ext cx="6259512" cy="4948232"/>
            </a:xfrm>
            <a:prstGeom prst="rect">
              <a:avLst/>
            </a:prstGeom>
            <a:solidFill>
              <a:srgbClr val="F2F4F8"/>
            </a:solidFill>
            <a:ln w="187325">
              <a:solidFill>
                <a:srgbClr val="F2F4F8"/>
              </a:solidFill>
              <a:miter lim="800000"/>
              <a:headEnd/>
              <a:tailEnd/>
            </a:ln>
          </p:spPr>
          <p:txBody>
            <a:bodyPr/>
            <a:lstStyle/>
            <a:p>
              <a:endParaRPr lang="es-CL"/>
            </a:p>
          </p:txBody>
        </p:sp>
        <p:sp>
          <p:nvSpPr>
            <p:cNvPr id="107" name="Rectangle 7"/>
            <p:cNvSpPr>
              <a:spLocks noChangeArrowheads="1"/>
            </p:cNvSpPr>
            <p:nvPr/>
          </p:nvSpPr>
          <p:spPr bwMode="auto">
            <a:xfrm>
              <a:off x="1789114" y="1339850"/>
              <a:ext cx="6259512" cy="4948232"/>
            </a:xfrm>
            <a:prstGeom prst="rect">
              <a:avLst/>
            </a:prstGeom>
            <a:solidFill>
              <a:srgbClr val="F1F4F7"/>
            </a:solidFill>
            <a:ln w="169863">
              <a:solidFill>
                <a:srgbClr val="F1F4F7"/>
              </a:solidFill>
              <a:miter lim="800000"/>
              <a:headEnd/>
              <a:tailEnd/>
            </a:ln>
          </p:spPr>
          <p:txBody>
            <a:bodyPr/>
            <a:lstStyle/>
            <a:p>
              <a:endParaRPr lang="es-CL"/>
            </a:p>
          </p:txBody>
        </p:sp>
        <p:sp>
          <p:nvSpPr>
            <p:cNvPr id="108" name="Rectangle 8"/>
            <p:cNvSpPr>
              <a:spLocks noChangeArrowheads="1"/>
            </p:cNvSpPr>
            <p:nvPr/>
          </p:nvSpPr>
          <p:spPr bwMode="auto">
            <a:xfrm>
              <a:off x="1789114" y="1339850"/>
              <a:ext cx="6259512" cy="4948232"/>
            </a:xfrm>
            <a:prstGeom prst="rect">
              <a:avLst/>
            </a:prstGeom>
            <a:solidFill>
              <a:srgbClr val="F0F2F5"/>
            </a:solidFill>
            <a:ln w="150813">
              <a:solidFill>
                <a:srgbClr val="F0F2F5"/>
              </a:solidFill>
              <a:miter lim="800000"/>
              <a:headEnd/>
              <a:tailEnd/>
            </a:ln>
          </p:spPr>
          <p:txBody>
            <a:bodyPr/>
            <a:lstStyle/>
            <a:p>
              <a:endParaRPr lang="es-CL"/>
            </a:p>
          </p:txBody>
        </p:sp>
        <p:sp>
          <p:nvSpPr>
            <p:cNvPr id="109" name="Rectangle 9"/>
            <p:cNvSpPr>
              <a:spLocks noChangeArrowheads="1"/>
            </p:cNvSpPr>
            <p:nvPr/>
          </p:nvSpPr>
          <p:spPr bwMode="auto">
            <a:xfrm>
              <a:off x="1789114" y="1339850"/>
              <a:ext cx="6259512" cy="4948232"/>
            </a:xfrm>
            <a:prstGeom prst="rect">
              <a:avLst/>
            </a:prstGeom>
            <a:solidFill>
              <a:srgbClr val="EEF1F4"/>
            </a:solidFill>
            <a:ln w="131763">
              <a:solidFill>
                <a:srgbClr val="EEF1F4"/>
              </a:solidFill>
              <a:miter lim="800000"/>
              <a:headEnd/>
              <a:tailEnd/>
            </a:ln>
          </p:spPr>
          <p:txBody>
            <a:bodyPr/>
            <a:lstStyle/>
            <a:p>
              <a:endParaRPr lang="es-CL"/>
            </a:p>
          </p:txBody>
        </p:sp>
        <p:sp>
          <p:nvSpPr>
            <p:cNvPr id="110" name="Rectangle 10"/>
            <p:cNvSpPr>
              <a:spLocks noChangeArrowheads="1"/>
            </p:cNvSpPr>
            <p:nvPr/>
          </p:nvSpPr>
          <p:spPr bwMode="auto">
            <a:xfrm>
              <a:off x="1789114" y="1339850"/>
              <a:ext cx="6259512" cy="4948232"/>
            </a:xfrm>
            <a:prstGeom prst="rect">
              <a:avLst/>
            </a:prstGeom>
            <a:solidFill>
              <a:srgbClr val="EDEFF3"/>
            </a:solidFill>
            <a:ln w="112713">
              <a:solidFill>
                <a:srgbClr val="EDEFF3"/>
              </a:solidFill>
              <a:miter lim="800000"/>
              <a:headEnd/>
              <a:tailEnd/>
            </a:ln>
          </p:spPr>
          <p:txBody>
            <a:bodyPr/>
            <a:lstStyle/>
            <a:p>
              <a:endParaRPr lang="es-CL"/>
            </a:p>
          </p:txBody>
        </p:sp>
        <p:sp>
          <p:nvSpPr>
            <p:cNvPr id="111" name="Rectangle 11"/>
            <p:cNvSpPr>
              <a:spLocks noChangeArrowheads="1"/>
            </p:cNvSpPr>
            <p:nvPr/>
          </p:nvSpPr>
          <p:spPr bwMode="auto">
            <a:xfrm>
              <a:off x="1789114" y="1339850"/>
              <a:ext cx="6259512" cy="4948232"/>
            </a:xfrm>
            <a:prstGeom prst="rect">
              <a:avLst/>
            </a:prstGeom>
            <a:solidFill>
              <a:srgbClr val="EBEEF2"/>
            </a:solidFill>
            <a:ln w="93663">
              <a:solidFill>
                <a:srgbClr val="EBEEF2"/>
              </a:solidFill>
              <a:miter lim="800000"/>
              <a:headEnd/>
              <a:tailEnd/>
            </a:ln>
          </p:spPr>
          <p:txBody>
            <a:bodyPr/>
            <a:lstStyle/>
            <a:p>
              <a:endParaRPr lang="es-CL"/>
            </a:p>
          </p:txBody>
        </p:sp>
        <p:sp>
          <p:nvSpPr>
            <p:cNvPr id="112" name="Rectangle 12"/>
            <p:cNvSpPr>
              <a:spLocks noChangeArrowheads="1"/>
            </p:cNvSpPr>
            <p:nvPr/>
          </p:nvSpPr>
          <p:spPr bwMode="auto">
            <a:xfrm>
              <a:off x="1789114" y="1339850"/>
              <a:ext cx="6259512" cy="4948232"/>
            </a:xfrm>
            <a:prstGeom prst="rect">
              <a:avLst/>
            </a:prstGeom>
            <a:solidFill>
              <a:srgbClr val="EAECF1"/>
            </a:solidFill>
            <a:ln w="74613">
              <a:solidFill>
                <a:srgbClr val="EAECF1"/>
              </a:solidFill>
              <a:miter lim="800000"/>
              <a:headEnd/>
              <a:tailEnd/>
            </a:ln>
          </p:spPr>
          <p:txBody>
            <a:bodyPr/>
            <a:lstStyle/>
            <a:p>
              <a:endParaRPr lang="es-CL"/>
            </a:p>
          </p:txBody>
        </p:sp>
        <p:sp>
          <p:nvSpPr>
            <p:cNvPr id="113" name="Rectangle 13"/>
            <p:cNvSpPr>
              <a:spLocks noChangeArrowheads="1"/>
            </p:cNvSpPr>
            <p:nvPr/>
          </p:nvSpPr>
          <p:spPr bwMode="auto">
            <a:xfrm>
              <a:off x="1789114" y="1339850"/>
              <a:ext cx="6259512" cy="4948232"/>
            </a:xfrm>
            <a:prstGeom prst="rect">
              <a:avLst/>
            </a:prstGeom>
            <a:solidFill>
              <a:srgbClr val="E9EBF0"/>
            </a:solidFill>
            <a:ln w="57150">
              <a:solidFill>
                <a:srgbClr val="E9EBF0"/>
              </a:solidFill>
              <a:miter lim="800000"/>
              <a:headEnd/>
              <a:tailEnd/>
            </a:ln>
          </p:spPr>
          <p:txBody>
            <a:bodyPr/>
            <a:lstStyle/>
            <a:p>
              <a:endParaRPr lang="es-CL"/>
            </a:p>
          </p:txBody>
        </p:sp>
        <p:sp>
          <p:nvSpPr>
            <p:cNvPr id="114" name="Rectangle 14"/>
            <p:cNvSpPr>
              <a:spLocks noChangeArrowheads="1"/>
            </p:cNvSpPr>
            <p:nvPr/>
          </p:nvSpPr>
          <p:spPr bwMode="auto">
            <a:xfrm>
              <a:off x="1789114" y="1339850"/>
              <a:ext cx="6259512" cy="4948232"/>
            </a:xfrm>
            <a:prstGeom prst="rect">
              <a:avLst/>
            </a:prstGeom>
            <a:solidFill>
              <a:srgbClr val="E7EAEF"/>
            </a:solidFill>
            <a:ln w="38100">
              <a:solidFill>
                <a:srgbClr val="E7EAEF"/>
              </a:solidFill>
              <a:miter lim="800000"/>
              <a:headEnd/>
              <a:tailEnd/>
            </a:ln>
          </p:spPr>
          <p:txBody>
            <a:bodyPr/>
            <a:lstStyle/>
            <a:p>
              <a:endParaRPr lang="es-CL"/>
            </a:p>
          </p:txBody>
        </p:sp>
        <p:sp>
          <p:nvSpPr>
            <p:cNvPr id="115" name="Rectangle 15"/>
            <p:cNvSpPr>
              <a:spLocks noChangeArrowheads="1"/>
            </p:cNvSpPr>
            <p:nvPr/>
          </p:nvSpPr>
          <p:spPr bwMode="auto">
            <a:xfrm>
              <a:off x="1789114" y="1339850"/>
              <a:ext cx="6259512" cy="4948232"/>
            </a:xfrm>
            <a:prstGeom prst="rect">
              <a:avLst/>
            </a:prstGeom>
            <a:solidFill>
              <a:srgbClr val="E6E9EF"/>
            </a:solidFill>
            <a:ln w="19050">
              <a:solidFill>
                <a:srgbClr val="E6E9EF"/>
              </a:solidFill>
              <a:miter lim="800000"/>
              <a:headEnd/>
              <a:tailEnd/>
            </a:ln>
          </p:spPr>
          <p:txBody>
            <a:bodyPr/>
            <a:lstStyle/>
            <a:p>
              <a:endParaRPr lang="es-CL"/>
            </a:p>
          </p:txBody>
        </p:sp>
        <p:sp>
          <p:nvSpPr>
            <p:cNvPr id="116" name="Rectangle 16"/>
            <p:cNvSpPr>
              <a:spLocks noChangeArrowheads="1"/>
            </p:cNvSpPr>
            <p:nvPr/>
          </p:nvSpPr>
          <p:spPr bwMode="auto">
            <a:xfrm>
              <a:off x="1619252" y="1227138"/>
              <a:ext cx="6353175" cy="4984744"/>
            </a:xfrm>
            <a:prstGeom prst="rect">
              <a:avLst/>
            </a:prstGeom>
            <a:solidFill>
              <a:srgbClr val="FFFFFF"/>
            </a:solidFill>
            <a:ln w="9525">
              <a:noFill/>
              <a:miter lim="800000"/>
              <a:headEnd/>
              <a:tailEnd/>
            </a:ln>
          </p:spPr>
          <p:txBody>
            <a:bodyPr/>
            <a:lstStyle/>
            <a:p>
              <a:endParaRPr lang="es-CL"/>
            </a:p>
          </p:txBody>
        </p:sp>
        <p:sp>
          <p:nvSpPr>
            <p:cNvPr id="117" name="Freeform 17"/>
            <p:cNvSpPr>
              <a:spLocks/>
            </p:cNvSpPr>
            <p:nvPr/>
          </p:nvSpPr>
          <p:spPr bwMode="auto">
            <a:xfrm>
              <a:off x="1619252" y="1227138"/>
              <a:ext cx="6353175" cy="4984744"/>
            </a:xfrm>
            <a:custGeom>
              <a:avLst/>
              <a:gdLst/>
              <a:ahLst/>
              <a:cxnLst>
                <a:cxn ang="0">
                  <a:pos x="0" y="0"/>
                </a:cxn>
                <a:cxn ang="0">
                  <a:pos x="0" y="3140"/>
                </a:cxn>
                <a:cxn ang="0">
                  <a:pos x="4002" y="3140"/>
                </a:cxn>
              </a:cxnLst>
              <a:rect l="0" t="0" r="r" b="b"/>
              <a:pathLst>
                <a:path w="4002" h="3140">
                  <a:moveTo>
                    <a:pt x="0" y="0"/>
                  </a:moveTo>
                  <a:lnTo>
                    <a:pt x="0" y="3140"/>
                  </a:lnTo>
                  <a:lnTo>
                    <a:pt x="4002" y="3140"/>
                  </a:lnTo>
                </a:path>
              </a:pathLst>
            </a:custGeom>
            <a:noFill/>
            <a:ln w="19050">
              <a:solidFill>
                <a:srgbClr val="000000"/>
              </a:solidFill>
              <a:prstDash val="solid"/>
              <a:round/>
              <a:headEnd/>
              <a:tailEnd/>
            </a:ln>
          </p:spPr>
          <p:txBody>
            <a:bodyPr/>
            <a:lstStyle/>
            <a:p>
              <a:endParaRPr lang="es-CL"/>
            </a:p>
          </p:txBody>
        </p:sp>
        <p:sp>
          <p:nvSpPr>
            <p:cNvPr id="118" name="Line 18"/>
            <p:cNvSpPr>
              <a:spLocks noChangeShapeType="1"/>
            </p:cNvSpPr>
            <p:nvPr/>
          </p:nvSpPr>
          <p:spPr bwMode="auto">
            <a:xfrm flipH="1">
              <a:off x="1619252" y="4738684"/>
              <a:ext cx="150813" cy="1587"/>
            </a:xfrm>
            <a:prstGeom prst="line">
              <a:avLst/>
            </a:prstGeom>
            <a:noFill/>
            <a:ln w="19050">
              <a:solidFill>
                <a:srgbClr val="000000"/>
              </a:solidFill>
              <a:round/>
              <a:headEnd/>
              <a:tailEnd/>
            </a:ln>
          </p:spPr>
          <p:txBody>
            <a:bodyPr/>
            <a:lstStyle/>
            <a:p>
              <a:endParaRPr lang="es-CL"/>
            </a:p>
          </p:txBody>
        </p:sp>
        <p:sp>
          <p:nvSpPr>
            <p:cNvPr id="119" name="Line 19"/>
            <p:cNvSpPr>
              <a:spLocks noChangeShapeType="1"/>
            </p:cNvSpPr>
            <p:nvPr/>
          </p:nvSpPr>
          <p:spPr bwMode="auto">
            <a:xfrm flipH="1">
              <a:off x="1619252" y="3284535"/>
              <a:ext cx="150813" cy="1587"/>
            </a:xfrm>
            <a:prstGeom prst="line">
              <a:avLst/>
            </a:prstGeom>
            <a:noFill/>
            <a:ln w="19050">
              <a:solidFill>
                <a:srgbClr val="000000"/>
              </a:solidFill>
              <a:round/>
              <a:headEnd/>
              <a:tailEnd/>
            </a:ln>
          </p:spPr>
          <p:txBody>
            <a:bodyPr/>
            <a:lstStyle/>
            <a:p>
              <a:endParaRPr lang="es-CL"/>
            </a:p>
          </p:txBody>
        </p:sp>
        <p:sp>
          <p:nvSpPr>
            <p:cNvPr id="120" name="Line 20"/>
            <p:cNvSpPr>
              <a:spLocks noChangeShapeType="1"/>
            </p:cNvSpPr>
            <p:nvPr/>
          </p:nvSpPr>
          <p:spPr bwMode="auto">
            <a:xfrm flipH="1">
              <a:off x="1619252" y="1830387"/>
              <a:ext cx="150813" cy="1587"/>
            </a:xfrm>
            <a:prstGeom prst="line">
              <a:avLst/>
            </a:prstGeom>
            <a:noFill/>
            <a:ln w="19050">
              <a:solidFill>
                <a:srgbClr val="000000"/>
              </a:solidFill>
              <a:round/>
              <a:headEnd/>
              <a:tailEnd/>
            </a:ln>
          </p:spPr>
          <p:txBody>
            <a:bodyPr/>
            <a:lstStyle/>
            <a:p>
              <a:endParaRPr lang="es-CL"/>
            </a:p>
          </p:txBody>
        </p:sp>
        <p:sp>
          <p:nvSpPr>
            <p:cNvPr id="121" name="Line 21"/>
            <p:cNvSpPr>
              <a:spLocks noChangeShapeType="1"/>
            </p:cNvSpPr>
            <p:nvPr/>
          </p:nvSpPr>
          <p:spPr bwMode="auto">
            <a:xfrm>
              <a:off x="1789114" y="6061069"/>
              <a:ext cx="1587" cy="150813"/>
            </a:xfrm>
            <a:prstGeom prst="line">
              <a:avLst/>
            </a:prstGeom>
            <a:noFill/>
            <a:ln w="19050">
              <a:solidFill>
                <a:srgbClr val="000000"/>
              </a:solidFill>
              <a:round/>
              <a:headEnd/>
              <a:tailEnd/>
            </a:ln>
          </p:spPr>
          <p:txBody>
            <a:bodyPr/>
            <a:lstStyle/>
            <a:p>
              <a:endParaRPr lang="es-CL"/>
            </a:p>
          </p:txBody>
        </p:sp>
        <p:sp>
          <p:nvSpPr>
            <p:cNvPr id="122" name="Line 22"/>
            <p:cNvSpPr>
              <a:spLocks noChangeShapeType="1"/>
            </p:cNvSpPr>
            <p:nvPr/>
          </p:nvSpPr>
          <p:spPr bwMode="auto">
            <a:xfrm>
              <a:off x="2654301" y="6061069"/>
              <a:ext cx="1588" cy="150813"/>
            </a:xfrm>
            <a:prstGeom prst="line">
              <a:avLst/>
            </a:prstGeom>
            <a:noFill/>
            <a:ln w="19050">
              <a:solidFill>
                <a:srgbClr val="000000"/>
              </a:solidFill>
              <a:round/>
              <a:headEnd/>
              <a:tailEnd/>
            </a:ln>
          </p:spPr>
          <p:txBody>
            <a:bodyPr/>
            <a:lstStyle/>
            <a:p>
              <a:endParaRPr lang="es-CL"/>
            </a:p>
          </p:txBody>
        </p:sp>
        <p:sp>
          <p:nvSpPr>
            <p:cNvPr id="123" name="Line 23"/>
            <p:cNvSpPr>
              <a:spLocks noChangeShapeType="1"/>
            </p:cNvSpPr>
            <p:nvPr/>
          </p:nvSpPr>
          <p:spPr bwMode="auto">
            <a:xfrm>
              <a:off x="3517901" y="6061069"/>
              <a:ext cx="1588" cy="150813"/>
            </a:xfrm>
            <a:prstGeom prst="line">
              <a:avLst/>
            </a:prstGeom>
            <a:noFill/>
            <a:ln w="19050">
              <a:solidFill>
                <a:srgbClr val="000000"/>
              </a:solidFill>
              <a:round/>
              <a:headEnd/>
              <a:tailEnd/>
            </a:ln>
          </p:spPr>
          <p:txBody>
            <a:bodyPr/>
            <a:lstStyle/>
            <a:p>
              <a:endParaRPr lang="es-CL"/>
            </a:p>
          </p:txBody>
        </p:sp>
        <p:sp>
          <p:nvSpPr>
            <p:cNvPr id="124" name="Line 24"/>
            <p:cNvSpPr>
              <a:spLocks noChangeShapeType="1"/>
            </p:cNvSpPr>
            <p:nvPr/>
          </p:nvSpPr>
          <p:spPr bwMode="auto">
            <a:xfrm>
              <a:off x="2146301" y="6116632"/>
              <a:ext cx="1588" cy="95250"/>
            </a:xfrm>
            <a:prstGeom prst="line">
              <a:avLst/>
            </a:prstGeom>
            <a:noFill/>
            <a:ln w="19050">
              <a:solidFill>
                <a:srgbClr val="000000"/>
              </a:solidFill>
              <a:round/>
              <a:headEnd/>
              <a:tailEnd/>
            </a:ln>
          </p:spPr>
          <p:txBody>
            <a:bodyPr/>
            <a:lstStyle/>
            <a:p>
              <a:endParaRPr lang="es-CL"/>
            </a:p>
          </p:txBody>
        </p:sp>
        <p:sp>
          <p:nvSpPr>
            <p:cNvPr id="125" name="Line 25"/>
            <p:cNvSpPr>
              <a:spLocks noChangeShapeType="1"/>
            </p:cNvSpPr>
            <p:nvPr/>
          </p:nvSpPr>
          <p:spPr bwMode="auto">
            <a:xfrm>
              <a:off x="2314576" y="6116632"/>
              <a:ext cx="1588" cy="95250"/>
            </a:xfrm>
            <a:prstGeom prst="line">
              <a:avLst/>
            </a:prstGeom>
            <a:noFill/>
            <a:ln w="19050">
              <a:solidFill>
                <a:srgbClr val="000000"/>
              </a:solidFill>
              <a:round/>
              <a:headEnd/>
              <a:tailEnd/>
            </a:ln>
          </p:spPr>
          <p:txBody>
            <a:bodyPr/>
            <a:lstStyle/>
            <a:p>
              <a:endParaRPr lang="es-CL"/>
            </a:p>
          </p:txBody>
        </p:sp>
        <p:sp>
          <p:nvSpPr>
            <p:cNvPr id="126" name="Line 26"/>
            <p:cNvSpPr>
              <a:spLocks noChangeShapeType="1"/>
            </p:cNvSpPr>
            <p:nvPr/>
          </p:nvSpPr>
          <p:spPr bwMode="auto">
            <a:xfrm>
              <a:off x="2484439" y="6116632"/>
              <a:ext cx="1587" cy="95250"/>
            </a:xfrm>
            <a:prstGeom prst="line">
              <a:avLst/>
            </a:prstGeom>
            <a:noFill/>
            <a:ln w="19050">
              <a:solidFill>
                <a:srgbClr val="000000"/>
              </a:solidFill>
              <a:round/>
              <a:headEnd/>
              <a:tailEnd/>
            </a:ln>
          </p:spPr>
          <p:txBody>
            <a:bodyPr/>
            <a:lstStyle/>
            <a:p>
              <a:endParaRPr lang="es-CL"/>
            </a:p>
          </p:txBody>
        </p:sp>
        <p:sp>
          <p:nvSpPr>
            <p:cNvPr id="127" name="Line 27"/>
            <p:cNvSpPr>
              <a:spLocks noChangeShapeType="1"/>
            </p:cNvSpPr>
            <p:nvPr/>
          </p:nvSpPr>
          <p:spPr bwMode="auto">
            <a:xfrm>
              <a:off x="1976439" y="6116632"/>
              <a:ext cx="1587" cy="95250"/>
            </a:xfrm>
            <a:prstGeom prst="line">
              <a:avLst/>
            </a:prstGeom>
            <a:noFill/>
            <a:ln w="19050">
              <a:solidFill>
                <a:srgbClr val="000000"/>
              </a:solidFill>
              <a:round/>
              <a:headEnd/>
              <a:tailEnd/>
            </a:ln>
          </p:spPr>
          <p:txBody>
            <a:bodyPr/>
            <a:lstStyle/>
            <a:p>
              <a:endParaRPr lang="es-CL"/>
            </a:p>
          </p:txBody>
        </p:sp>
        <p:sp>
          <p:nvSpPr>
            <p:cNvPr id="128" name="Line 28"/>
            <p:cNvSpPr>
              <a:spLocks noChangeShapeType="1"/>
            </p:cNvSpPr>
            <p:nvPr/>
          </p:nvSpPr>
          <p:spPr bwMode="auto">
            <a:xfrm>
              <a:off x="1619252" y="5910258"/>
              <a:ext cx="95250" cy="1587"/>
            </a:xfrm>
            <a:prstGeom prst="line">
              <a:avLst/>
            </a:prstGeom>
            <a:noFill/>
            <a:ln w="19050">
              <a:solidFill>
                <a:srgbClr val="000000"/>
              </a:solidFill>
              <a:round/>
              <a:headEnd/>
              <a:tailEnd/>
            </a:ln>
          </p:spPr>
          <p:txBody>
            <a:bodyPr/>
            <a:lstStyle/>
            <a:p>
              <a:endParaRPr lang="es-CL"/>
            </a:p>
          </p:txBody>
        </p:sp>
        <p:sp>
          <p:nvSpPr>
            <p:cNvPr id="129" name="Line 29"/>
            <p:cNvSpPr>
              <a:spLocks noChangeShapeType="1"/>
            </p:cNvSpPr>
            <p:nvPr/>
          </p:nvSpPr>
          <p:spPr bwMode="auto">
            <a:xfrm>
              <a:off x="1619252" y="5626095"/>
              <a:ext cx="95250" cy="1588"/>
            </a:xfrm>
            <a:prstGeom prst="line">
              <a:avLst/>
            </a:prstGeom>
            <a:noFill/>
            <a:ln w="19050">
              <a:solidFill>
                <a:srgbClr val="000000"/>
              </a:solidFill>
              <a:round/>
              <a:headEnd/>
              <a:tailEnd/>
            </a:ln>
          </p:spPr>
          <p:txBody>
            <a:bodyPr/>
            <a:lstStyle/>
            <a:p>
              <a:endParaRPr lang="es-CL"/>
            </a:p>
          </p:txBody>
        </p:sp>
        <p:sp>
          <p:nvSpPr>
            <p:cNvPr id="130" name="Line 30"/>
            <p:cNvSpPr>
              <a:spLocks noChangeShapeType="1"/>
            </p:cNvSpPr>
            <p:nvPr/>
          </p:nvSpPr>
          <p:spPr bwMode="auto">
            <a:xfrm>
              <a:off x="1619252" y="5324470"/>
              <a:ext cx="95250" cy="1588"/>
            </a:xfrm>
            <a:prstGeom prst="line">
              <a:avLst/>
            </a:prstGeom>
            <a:noFill/>
            <a:ln w="19050">
              <a:solidFill>
                <a:srgbClr val="000000"/>
              </a:solidFill>
              <a:round/>
              <a:headEnd/>
              <a:tailEnd/>
            </a:ln>
          </p:spPr>
          <p:txBody>
            <a:bodyPr/>
            <a:lstStyle/>
            <a:p>
              <a:endParaRPr lang="es-CL"/>
            </a:p>
          </p:txBody>
        </p:sp>
        <p:sp>
          <p:nvSpPr>
            <p:cNvPr id="131" name="Line 31"/>
            <p:cNvSpPr>
              <a:spLocks noChangeShapeType="1"/>
            </p:cNvSpPr>
            <p:nvPr/>
          </p:nvSpPr>
          <p:spPr bwMode="auto">
            <a:xfrm>
              <a:off x="1619252" y="5040309"/>
              <a:ext cx="95250" cy="1587"/>
            </a:xfrm>
            <a:prstGeom prst="line">
              <a:avLst/>
            </a:prstGeom>
            <a:noFill/>
            <a:ln w="19050">
              <a:solidFill>
                <a:srgbClr val="000000"/>
              </a:solidFill>
              <a:round/>
              <a:headEnd/>
              <a:tailEnd/>
            </a:ln>
          </p:spPr>
          <p:txBody>
            <a:bodyPr/>
            <a:lstStyle/>
            <a:p>
              <a:endParaRPr lang="es-CL"/>
            </a:p>
          </p:txBody>
        </p:sp>
        <p:sp>
          <p:nvSpPr>
            <p:cNvPr id="132" name="Line 32"/>
            <p:cNvSpPr>
              <a:spLocks noChangeShapeType="1"/>
            </p:cNvSpPr>
            <p:nvPr/>
          </p:nvSpPr>
          <p:spPr bwMode="auto">
            <a:xfrm>
              <a:off x="1619252" y="4456110"/>
              <a:ext cx="95250" cy="1587"/>
            </a:xfrm>
            <a:prstGeom prst="line">
              <a:avLst/>
            </a:prstGeom>
            <a:noFill/>
            <a:ln w="19050">
              <a:solidFill>
                <a:srgbClr val="000000"/>
              </a:solidFill>
              <a:round/>
              <a:headEnd/>
              <a:tailEnd/>
            </a:ln>
          </p:spPr>
          <p:txBody>
            <a:bodyPr/>
            <a:lstStyle/>
            <a:p>
              <a:endParaRPr lang="es-CL"/>
            </a:p>
          </p:txBody>
        </p:sp>
        <p:sp>
          <p:nvSpPr>
            <p:cNvPr id="133" name="Line 33"/>
            <p:cNvSpPr>
              <a:spLocks noChangeShapeType="1"/>
            </p:cNvSpPr>
            <p:nvPr/>
          </p:nvSpPr>
          <p:spPr bwMode="auto">
            <a:xfrm>
              <a:off x="1619252" y="4152897"/>
              <a:ext cx="95250" cy="1588"/>
            </a:xfrm>
            <a:prstGeom prst="line">
              <a:avLst/>
            </a:prstGeom>
            <a:noFill/>
            <a:ln w="19050">
              <a:solidFill>
                <a:srgbClr val="000000"/>
              </a:solidFill>
              <a:round/>
              <a:headEnd/>
              <a:tailEnd/>
            </a:ln>
          </p:spPr>
          <p:txBody>
            <a:bodyPr/>
            <a:lstStyle/>
            <a:p>
              <a:endParaRPr lang="es-CL"/>
            </a:p>
          </p:txBody>
        </p:sp>
        <p:sp>
          <p:nvSpPr>
            <p:cNvPr id="134" name="Line 34"/>
            <p:cNvSpPr>
              <a:spLocks noChangeShapeType="1"/>
            </p:cNvSpPr>
            <p:nvPr/>
          </p:nvSpPr>
          <p:spPr bwMode="auto">
            <a:xfrm>
              <a:off x="1619252" y="3870321"/>
              <a:ext cx="95250" cy="1588"/>
            </a:xfrm>
            <a:prstGeom prst="line">
              <a:avLst/>
            </a:prstGeom>
            <a:noFill/>
            <a:ln w="19050">
              <a:solidFill>
                <a:srgbClr val="000000"/>
              </a:solidFill>
              <a:round/>
              <a:headEnd/>
              <a:tailEnd/>
            </a:ln>
          </p:spPr>
          <p:txBody>
            <a:bodyPr/>
            <a:lstStyle/>
            <a:p>
              <a:endParaRPr lang="es-CL"/>
            </a:p>
          </p:txBody>
        </p:sp>
        <p:sp>
          <p:nvSpPr>
            <p:cNvPr id="135" name="Line 35"/>
            <p:cNvSpPr>
              <a:spLocks noChangeShapeType="1"/>
            </p:cNvSpPr>
            <p:nvPr/>
          </p:nvSpPr>
          <p:spPr bwMode="auto">
            <a:xfrm>
              <a:off x="1619252" y="3568697"/>
              <a:ext cx="95250" cy="1588"/>
            </a:xfrm>
            <a:prstGeom prst="line">
              <a:avLst/>
            </a:prstGeom>
            <a:noFill/>
            <a:ln w="19050">
              <a:solidFill>
                <a:srgbClr val="000000"/>
              </a:solidFill>
              <a:round/>
              <a:headEnd/>
              <a:tailEnd/>
            </a:ln>
          </p:spPr>
          <p:txBody>
            <a:bodyPr/>
            <a:lstStyle/>
            <a:p>
              <a:endParaRPr lang="es-CL"/>
            </a:p>
          </p:txBody>
        </p:sp>
        <p:sp>
          <p:nvSpPr>
            <p:cNvPr id="136" name="Line 36"/>
            <p:cNvSpPr>
              <a:spLocks noChangeShapeType="1"/>
            </p:cNvSpPr>
            <p:nvPr/>
          </p:nvSpPr>
          <p:spPr bwMode="auto">
            <a:xfrm>
              <a:off x="1619252" y="2982911"/>
              <a:ext cx="95250" cy="1587"/>
            </a:xfrm>
            <a:prstGeom prst="line">
              <a:avLst/>
            </a:prstGeom>
            <a:noFill/>
            <a:ln w="19050">
              <a:solidFill>
                <a:srgbClr val="000000"/>
              </a:solidFill>
              <a:round/>
              <a:headEnd/>
              <a:tailEnd/>
            </a:ln>
          </p:spPr>
          <p:txBody>
            <a:bodyPr/>
            <a:lstStyle/>
            <a:p>
              <a:endParaRPr lang="es-CL"/>
            </a:p>
          </p:txBody>
        </p:sp>
        <p:sp>
          <p:nvSpPr>
            <p:cNvPr id="137" name="Line 37"/>
            <p:cNvSpPr>
              <a:spLocks noChangeShapeType="1"/>
            </p:cNvSpPr>
            <p:nvPr/>
          </p:nvSpPr>
          <p:spPr bwMode="auto">
            <a:xfrm>
              <a:off x="1619252" y="2698748"/>
              <a:ext cx="95250" cy="1588"/>
            </a:xfrm>
            <a:prstGeom prst="line">
              <a:avLst/>
            </a:prstGeom>
            <a:noFill/>
            <a:ln w="19050">
              <a:solidFill>
                <a:srgbClr val="000000"/>
              </a:solidFill>
              <a:round/>
              <a:headEnd/>
              <a:tailEnd/>
            </a:ln>
          </p:spPr>
          <p:txBody>
            <a:bodyPr/>
            <a:lstStyle/>
            <a:p>
              <a:endParaRPr lang="es-CL"/>
            </a:p>
          </p:txBody>
        </p:sp>
        <p:sp>
          <p:nvSpPr>
            <p:cNvPr id="138" name="Line 38"/>
            <p:cNvSpPr>
              <a:spLocks noChangeShapeType="1"/>
            </p:cNvSpPr>
            <p:nvPr/>
          </p:nvSpPr>
          <p:spPr bwMode="auto">
            <a:xfrm>
              <a:off x="1619252" y="2397123"/>
              <a:ext cx="95250" cy="1588"/>
            </a:xfrm>
            <a:prstGeom prst="line">
              <a:avLst/>
            </a:prstGeom>
            <a:noFill/>
            <a:ln w="19050">
              <a:solidFill>
                <a:srgbClr val="000000"/>
              </a:solidFill>
              <a:round/>
              <a:headEnd/>
              <a:tailEnd/>
            </a:ln>
          </p:spPr>
          <p:txBody>
            <a:bodyPr/>
            <a:lstStyle/>
            <a:p>
              <a:endParaRPr lang="es-CL"/>
            </a:p>
          </p:txBody>
        </p:sp>
        <p:sp>
          <p:nvSpPr>
            <p:cNvPr id="139" name="Line 39"/>
            <p:cNvSpPr>
              <a:spLocks noChangeShapeType="1"/>
            </p:cNvSpPr>
            <p:nvPr/>
          </p:nvSpPr>
          <p:spPr bwMode="auto">
            <a:xfrm>
              <a:off x="1619252" y="2114549"/>
              <a:ext cx="95250" cy="1588"/>
            </a:xfrm>
            <a:prstGeom prst="line">
              <a:avLst/>
            </a:prstGeom>
            <a:noFill/>
            <a:ln w="19050">
              <a:solidFill>
                <a:srgbClr val="000000"/>
              </a:solidFill>
              <a:round/>
              <a:headEnd/>
              <a:tailEnd/>
            </a:ln>
          </p:spPr>
          <p:txBody>
            <a:bodyPr/>
            <a:lstStyle/>
            <a:p>
              <a:endParaRPr lang="es-CL"/>
            </a:p>
          </p:txBody>
        </p:sp>
        <p:sp>
          <p:nvSpPr>
            <p:cNvPr id="140" name="Line 40"/>
            <p:cNvSpPr>
              <a:spLocks noChangeShapeType="1"/>
            </p:cNvSpPr>
            <p:nvPr/>
          </p:nvSpPr>
          <p:spPr bwMode="auto">
            <a:xfrm>
              <a:off x="1619252" y="1509713"/>
              <a:ext cx="95250" cy="1587"/>
            </a:xfrm>
            <a:prstGeom prst="line">
              <a:avLst/>
            </a:prstGeom>
            <a:noFill/>
            <a:ln w="19050">
              <a:solidFill>
                <a:srgbClr val="000000"/>
              </a:solidFill>
              <a:round/>
              <a:headEnd/>
              <a:tailEnd/>
            </a:ln>
          </p:spPr>
          <p:txBody>
            <a:bodyPr/>
            <a:lstStyle/>
            <a:p>
              <a:endParaRPr lang="es-CL"/>
            </a:p>
          </p:txBody>
        </p:sp>
        <p:sp>
          <p:nvSpPr>
            <p:cNvPr id="141" name="Line 41"/>
            <p:cNvSpPr>
              <a:spLocks noChangeShapeType="1"/>
            </p:cNvSpPr>
            <p:nvPr/>
          </p:nvSpPr>
          <p:spPr bwMode="auto">
            <a:xfrm>
              <a:off x="2992439" y="6116632"/>
              <a:ext cx="1587" cy="95250"/>
            </a:xfrm>
            <a:prstGeom prst="line">
              <a:avLst/>
            </a:prstGeom>
            <a:noFill/>
            <a:ln w="19050">
              <a:solidFill>
                <a:srgbClr val="000000"/>
              </a:solidFill>
              <a:round/>
              <a:headEnd/>
              <a:tailEnd/>
            </a:ln>
          </p:spPr>
          <p:txBody>
            <a:bodyPr/>
            <a:lstStyle/>
            <a:p>
              <a:endParaRPr lang="es-CL"/>
            </a:p>
          </p:txBody>
        </p:sp>
        <p:sp>
          <p:nvSpPr>
            <p:cNvPr id="142" name="Line 42"/>
            <p:cNvSpPr>
              <a:spLocks noChangeShapeType="1"/>
            </p:cNvSpPr>
            <p:nvPr/>
          </p:nvSpPr>
          <p:spPr bwMode="auto">
            <a:xfrm>
              <a:off x="3160714" y="6116632"/>
              <a:ext cx="1587" cy="95250"/>
            </a:xfrm>
            <a:prstGeom prst="line">
              <a:avLst/>
            </a:prstGeom>
            <a:noFill/>
            <a:ln w="19050">
              <a:solidFill>
                <a:srgbClr val="000000"/>
              </a:solidFill>
              <a:round/>
              <a:headEnd/>
              <a:tailEnd/>
            </a:ln>
          </p:spPr>
          <p:txBody>
            <a:bodyPr/>
            <a:lstStyle/>
            <a:p>
              <a:endParaRPr lang="es-CL"/>
            </a:p>
          </p:txBody>
        </p:sp>
        <p:sp>
          <p:nvSpPr>
            <p:cNvPr id="143" name="Line 43"/>
            <p:cNvSpPr>
              <a:spLocks noChangeShapeType="1"/>
            </p:cNvSpPr>
            <p:nvPr/>
          </p:nvSpPr>
          <p:spPr bwMode="auto">
            <a:xfrm>
              <a:off x="3349626" y="6116632"/>
              <a:ext cx="1588" cy="95250"/>
            </a:xfrm>
            <a:prstGeom prst="line">
              <a:avLst/>
            </a:prstGeom>
            <a:noFill/>
            <a:ln w="19050">
              <a:solidFill>
                <a:srgbClr val="000000"/>
              </a:solidFill>
              <a:round/>
              <a:headEnd/>
              <a:tailEnd/>
            </a:ln>
          </p:spPr>
          <p:txBody>
            <a:bodyPr/>
            <a:lstStyle/>
            <a:p>
              <a:endParaRPr lang="es-CL"/>
            </a:p>
          </p:txBody>
        </p:sp>
        <p:sp>
          <p:nvSpPr>
            <p:cNvPr id="144" name="Line 44"/>
            <p:cNvSpPr>
              <a:spLocks noChangeShapeType="1"/>
            </p:cNvSpPr>
            <p:nvPr/>
          </p:nvSpPr>
          <p:spPr bwMode="auto">
            <a:xfrm>
              <a:off x="2822576" y="6116632"/>
              <a:ext cx="1588" cy="95250"/>
            </a:xfrm>
            <a:prstGeom prst="line">
              <a:avLst/>
            </a:prstGeom>
            <a:noFill/>
            <a:ln w="19050">
              <a:solidFill>
                <a:srgbClr val="000000"/>
              </a:solidFill>
              <a:round/>
              <a:headEnd/>
              <a:tailEnd/>
            </a:ln>
          </p:spPr>
          <p:txBody>
            <a:bodyPr/>
            <a:lstStyle/>
            <a:p>
              <a:endParaRPr lang="es-CL"/>
            </a:p>
          </p:txBody>
        </p:sp>
        <p:sp>
          <p:nvSpPr>
            <p:cNvPr id="145" name="Line 45"/>
            <p:cNvSpPr>
              <a:spLocks noChangeShapeType="1"/>
            </p:cNvSpPr>
            <p:nvPr/>
          </p:nvSpPr>
          <p:spPr bwMode="auto">
            <a:xfrm>
              <a:off x="4364039" y="6061069"/>
              <a:ext cx="1587" cy="150813"/>
            </a:xfrm>
            <a:prstGeom prst="line">
              <a:avLst/>
            </a:prstGeom>
            <a:noFill/>
            <a:ln w="19050">
              <a:solidFill>
                <a:srgbClr val="000000"/>
              </a:solidFill>
              <a:round/>
              <a:headEnd/>
              <a:tailEnd/>
            </a:ln>
          </p:spPr>
          <p:txBody>
            <a:bodyPr/>
            <a:lstStyle/>
            <a:p>
              <a:endParaRPr lang="es-CL"/>
            </a:p>
          </p:txBody>
        </p:sp>
        <p:sp>
          <p:nvSpPr>
            <p:cNvPr id="146" name="Line 46"/>
            <p:cNvSpPr>
              <a:spLocks noChangeShapeType="1"/>
            </p:cNvSpPr>
            <p:nvPr/>
          </p:nvSpPr>
          <p:spPr bwMode="auto">
            <a:xfrm>
              <a:off x="3856039" y="6116632"/>
              <a:ext cx="1587" cy="95250"/>
            </a:xfrm>
            <a:prstGeom prst="line">
              <a:avLst/>
            </a:prstGeom>
            <a:noFill/>
            <a:ln w="19050">
              <a:solidFill>
                <a:srgbClr val="000000"/>
              </a:solidFill>
              <a:round/>
              <a:headEnd/>
              <a:tailEnd/>
            </a:ln>
          </p:spPr>
          <p:txBody>
            <a:bodyPr/>
            <a:lstStyle/>
            <a:p>
              <a:endParaRPr lang="es-CL"/>
            </a:p>
          </p:txBody>
        </p:sp>
        <p:sp>
          <p:nvSpPr>
            <p:cNvPr id="147" name="Line 47"/>
            <p:cNvSpPr>
              <a:spLocks noChangeShapeType="1"/>
            </p:cNvSpPr>
            <p:nvPr/>
          </p:nvSpPr>
          <p:spPr bwMode="auto">
            <a:xfrm>
              <a:off x="4025901" y="6116632"/>
              <a:ext cx="1588" cy="95250"/>
            </a:xfrm>
            <a:prstGeom prst="line">
              <a:avLst/>
            </a:prstGeom>
            <a:noFill/>
            <a:ln w="19050">
              <a:solidFill>
                <a:srgbClr val="000000"/>
              </a:solidFill>
              <a:round/>
              <a:headEnd/>
              <a:tailEnd/>
            </a:ln>
          </p:spPr>
          <p:txBody>
            <a:bodyPr/>
            <a:lstStyle/>
            <a:p>
              <a:endParaRPr lang="es-CL"/>
            </a:p>
          </p:txBody>
        </p:sp>
        <p:sp>
          <p:nvSpPr>
            <p:cNvPr id="148" name="Line 48"/>
            <p:cNvSpPr>
              <a:spLocks noChangeShapeType="1"/>
            </p:cNvSpPr>
            <p:nvPr/>
          </p:nvSpPr>
          <p:spPr bwMode="auto">
            <a:xfrm>
              <a:off x="4195764" y="6116632"/>
              <a:ext cx="1587" cy="95250"/>
            </a:xfrm>
            <a:prstGeom prst="line">
              <a:avLst/>
            </a:prstGeom>
            <a:noFill/>
            <a:ln w="19050">
              <a:solidFill>
                <a:srgbClr val="000000"/>
              </a:solidFill>
              <a:round/>
              <a:headEnd/>
              <a:tailEnd/>
            </a:ln>
          </p:spPr>
          <p:txBody>
            <a:bodyPr/>
            <a:lstStyle/>
            <a:p>
              <a:endParaRPr lang="es-CL"/>
            </a:p>
          </p:txBody>
        </p:sp>
        <p:sp>
          <p:nvSpPr>
            <p:cNvPr id="149" name="Line 49"/>
            <p:cNvSpPr>
              <a:spLocks noChangeShapeType="1"/>
            </p:cNvSpPr>
            <p:nvPr/>
          </p:nvSpPr>
          <p:spPr bwMode="auto">
            <a:xfrm>
              <a:off x="3687764" y="6116632"/>
              <a:ext cx="1587" cy="95250"/>
            </a:xfrm>
            <a:prstGeom prst="line">
              <a:avLst/>
            </a:prstGeom>
            <a:noFill/>
            <a:ln w="19050">
              <a:solidFill>
                <a:srgbClr val="000000"/>
              </a:solidFill>
              <a:round/>
              <a:headEnd/>
              <a:tailEnd/>
            </a:ln>
          </p:spPr>
          <p:txBody>
            <a:bodyPr/>
            <a:lstStyle/>
            <a:p>
              <a:endParaRPr lang="es-CL"/>
            </a:p>
          </p:txBody>
        </p:sp>
        <p:sp>
          <p:nvSpPr>
            <p:cNvPr id="150" name="Line 50"/>
            <p:cNvSpPr>
              <a:spLocks noChangeShapeType="1"/>
            </p:cNvSpPr>
            <p:nvPr/>
          </p:nvSpPr>
          <p:spPr bwMode="auto">
            <a:xfrm>
              <a:off x="5229226" y="6061069"/>
              <a:ext cx="1588" cy="150813"/>
            </a:xfrm>
            <a:prstGeom prst="line">
              <a:avLst/>
            </a:prstGeom>
            <a:noFill/>
            <a:ln w="19050">
              <a:solidFill>
                <a:srgbClr val="000000"/>
              </a:solidFill>
              <a:round/>
              <a:headEnd/>
              <a:tailEnd/>
            </a:ln>
          </p:spPr>
          <p:txBody>
            <a:bodyPr/>
            <a:lstStyle/>
            <a:p>
              <a:endParaRPr lang="es-CL"/>
            </a:p>
          </p:txBody>
        </p:sp>
        <p:sp>
          <p:nvSpPr>
            <p:cNvPr id="151" name="Line 51"/>
            <p:cNvSpPr>
              <a:spLocks noChangeShapeType="1"/>
            </p:cNvSpPr>
            <p:nvPr/>
          </p:nvSpPr>
          <p:spPr bwMode="auto">
            <a:xfrm>
              <a:off x="4721226" y="6116632"/>
              <a:ext cx="1588" cy="95250"/>
            </a:xfrm>
            <a:prstGeom prst="line">
              <a:avLst/>
            </a:prstGeom>
            <a:noFill/>
            <a:ln w="19050">
              <a:solidFill>
                <a:srgbClr val="000000"/>
              </a:solidFill>
              <a:round/>
              <a:headEnd/>
              <a:tailEnd/>
            </a:ln>
          </p:spPr>
          <p:txBody>
            <a:bodyPr/>
            <a:lstStyle/>
            <a:p>
              <a:endParaRPr lang="es-CL"/>
            </a:p>
          </p:txBody>
        </p:sp>
        <p:sp>
          <p:nvSpPr>
            <p:cNvPr id="152" name="Line 52"/>
            <p:cNvSpPr>
              <a:spLocks noChangeShapeType="1"/>
            </p:cNvSpPr>
            <p:nvPr/>
          </p:nvSpPr>
          <p:spPr bwMode="auto">
            <a:xfrm>
              <a:off x="4891089" y="6116632"/>
              <a:ext cx="1587" cy="95250"/>
            </a:xfrm>
            <a:prstGeom prst="line">
              <a:avLst/>
            </a:prstGeom>
            <a:noFill/>
            <a:ln w="19050">
              <a:solidFill>
                <a:srgbClr val="000000"/>
              </a:solidFill>
              <a:round/>
              <a:headEnd/>
              <a:tailEnd/>
            </a:ln>
          </p:spPr>
          <p:txBody>
            <a:bodyPr/>
            <a:lstStyle/>
            <a:p>
              <a:endParaRPr lang="es-CL"/>
            </a:p>
          </p:txBody>
        </p:sp>
        <p:sp>
          <p:nvSpPr>
            <p:cNvPr id="153" name="Line 53"/>
            <p:cNvSpPr>
              <a:spLocks noChangeShapeType="1"/>
            </p:cNvSpPr>
            <p:nvPr/>
          </p:nvSpPr>
          <p:spPr bwMode="auto">
            <a:xfrm>
              <a:off x="5059364" y="6116632"/>
              <a:ext cx="1587" cy="95250"/>
            </a:xfrm>
            <a:prstGeom prst="line">
              <a:avLst/>
            </a:prstGeom>
            <a:noFill/>
            <a:ln w="19050">
              <a:solidFill>
                <a:srgbClr val="000000"/>
              </a:solidFill>
              <a:round/>
              <a:headEnd/>
              <a:tailEnd/>
            </a:ln>
          </p:spPr>
          <p:txBody>
            <a:bodyPr/>
            <a:lstStyle/>
            <a:p>
              <a:endParaRPr lang="es-CL"/>
            </a:p>
          </p:txBody>
        </p:sp>
        <p:sp>
          <p:nvSpPr>
            <p:cNvPr id="154" name="Line 54"/>
            <p:cNvSpPr>
              <a:spLocks noChangeShapeType="1"/>
            </p:cNvSpPr>
            <p:nvPr/>
          </p:nvSpPr>
          <p:spPr bwMode="auto">
            <a:xfrm>
              <a:off x="4533901" y="6116632"/>
              <a:ext cx="1588" cy="95250"/>
            </a:xfrm>
            <a:prstGeom prst="line">
              <a:avLst/>
            </a:prstGeom>
            <a:noFill/>
            <a:ln w="19050">
              <a:solidFill>
                <a:srgbClr val="000000"/>
              </a:solidFill>
              <a:round/>
              <a:headEnd/>
              <a:tailEnd/>
            </a:ln>
          </p:spPr>
          <p:txBody>
            <a:bodyPr/>
            <a:lstStyle/>
            <a:p>
              <a:endParaRPr lang="es-CL"/>
            </a:p>
          </p:txBody>
        </p:sp>
        <p:sp>
          <p:nvSpPr>
            <p:cNvPr id="155" name="Line 55"/>
            <p:cNvSpPr>
              <a:spLocks noChangeShapeType="1"/>
            </p:cNvSpPr>
            <p:nvPr/>
          </p:nvSpPr>
          <p:spPr bwMode="auto">
            <a:xfrm>
              <a:off x="6092826" y="6061069"/>
              <a:ext cx="1588" cy="150813"/>
            </a:xfrm>
            <a:prstGeom prst="line">
              <a:avLst/>
            </a:prstGeom>
            <a:noFill/>
            <a:ln w="19050">
              <a:solidFill>
                <a:srgbClr val="000000"/>
              </a:solidFill>
              <a:round/>
              <a:headEnd/>
              <a:tailEnd/>
            </a:ln>
          </p:spPr>
          <p:txBody>
            <a:bodyPr/>
            <a:lstStyle/>
            <a:p>
              <a:endParaRPr lang="es-CL"/>
            </a:p>
          </p:txBody>
        </p:sp>
        <p:sp>
          <p:nvSpPr>
            <p:cNvPr id="156" name="Line 56"/>
            <p:cNvSpPr>
              <a:spLocks noChangeShapeType="1"/>
            </p:cNvSpPr>
            <p:nvPr/>
          </p:nvSpPr>
          <p:spPr bwMode="auto">
            <a:xfrm>
              <a:off x="5567364" y="6116632"/>
              <a:ext cx="1587" cy="95250"/>
            </a:xfrm>
            <a:prstGeom prst="line">
              <a:avLst/>
            </a:prstGeom>
            <a:noFill/>
            <a:ln w="19050">
              <a:solidFill>
                <a:srgbClr val="000000"/>
              </a:solidFill>
              <a:round/>
              <a:headEnd/>
              <a:tailEnd/>
            </a:ln>
          </p:spPr>
          <p:txBody>
            <a:bodyPr/>
            <a:lstStyle/>
            <a:p>
              <a:endParaRPr lang="es-CL"/>
            </a:p>
          </p:txBody>
        </p:sp>
        <p:sp>
          <p:nvSpPr>
            <p:cNvPr id="157" name="Line 57"/>
            <p:cNvSpPr>
              <a:spLocks noChangeShapeType="1"/>
            </p:cNvSpPr>
            <p:nvPr/>
          </p:nvSpPr>
          <p:spPr bwMode="auto">
            <a:xfrm>
              <a:off x="5735639" y="6116632"/>
              <a:ext cx="1587" cy="95250"/>
            </a:xfrm>
            <a:prstGeom prst="line">
              <a:avLst/>
            </a:prstGeom>
            <a:noFill/>
            <a:ln w="19050">
              <a:solidFill>
                <a:srgbClr val="000000"/>
              </a:solidFill>
              <a:round/>
              <a:headEnd/>
              <a:tailEnd/>
            </a:ln>
          </p:spPr>
          <p:txBody>
            <a:bodyPr/>
            <a:lstStyle/>
            <a:p>
              <a:endParaRPr lang="es-CL"/>
            </a:p>
          </p:txBody>
        </p:sp>
        <p:sp>
          <p:nvSpPr>
            <p:cNvPr id="158" name="Line 58"/>
            <p:cNvSpPr>
              <a:spLocks noChangeShapeType="1"/>
            </p:cNvSpPr>
            <p:nvPr/>
          </p:nvSpPr>
          <p:spPr bwMode="auto">
            <a:xfrm>
              <a:off x="5905501" y="6116632"/>
              <a:ext cx="1588" cy="95250"/>
            </a:xfrm>
            <a:prstGeom prst="line">
              <a:avLst/>
            </a:prstGeom>
            <a:noFill/>
            <a:ln w="19050">
              <a:solidFill>
                <a:srgbClr val="000000"/>
              </a:solidFill>
              <a:round/>
              <a:headEnd/>
              <a:tailEnd/>
            </a:ln>
          </p:spPr>
          <p:txBody>
            <a:bodyPr/>
            <a:lstStyle/>
            <a:p>
              <a:endParaRPr lang="es-CL"/>
            </a:p>
          </p:txBody>
        </p:sp>
        <p:sp>
          <p:nvSpPr>
            <p:cNvPr id="159" name="Line 59"/>
            <p:cNvSpPr>
              <a:spLocks noChangeShapeType="1"/>
            </p:cNvSpPr>
            <p:nvPr/>
          </p:nvSpPr>
          <p:spPr bwMode="auto">
            <a:xfrm>
              <a:off x="5397501" y="6116632"/>
              <a:ext cx="1588" cy="95250"/>
            </a:xfrm>
            <a:prstGeom prst="line">
              <a:avLst/>
            </a:prstGeom>
            <a:noFill/>
            <a:ln w="19050">
              <a:solidFill>
                <a:srgbClr val="000000"/>
              </a:solidFill>
              <a:round/>
              <a:headEnd/>
              <a:tailEnd/>
            </a:ln>
          </p:spPr>
          <p:txBody>
            <a:bodyPr/>
            <a:lstStyle/>
            <a:p>
              <a:endParaRPr lang="es-CL"/>
            </a:p>
          </p:txBody>
        </p:sp>
        <p:sp>
          <p:nvSpPr>
            <p:cNvPr id="160" name="Line 60"/>
            <p:cNvSpPr>
              <a:spLocks noChangeShapeType="1"/>
            </p:cNvSpPr>
            <p:nvPr/>
          </p:nvSpPr>
          <p:spPr bwMode="auto">
            <a:xfrm>
              <a:off x="6938965" y="6061069"/>
              <a:ext cx="1587" cy="150813"/>
            </a:xfrm>
            <a:prstGeom prst="line">
              <a:avLst/>
            </a:prstGeom>
            <a:noFill/>
            <a:ln w="19050">
              <a:solidFill>
                <a:srgbClr val="000000"/>
              </a:solidFill>
              <a:round/>
              <a:headEnd/>
              <a:tailEnd/>
            </a:ln>
          </p:spPr>
          <p:txBody>
            <a:bodyPr/>
            <a:lstStyle/>
            <a:p>
              <a:endParaRPr lang="es-CL"/>
            </a:p>
          </p:txBody>
        </p:sp>
        <p:sp>
          <p:nvSpPr>
            <p:cNvPr id="161" name="Line 61"/>
            <p:cNvSpPr>
              <a:spLocks noChangeShapeType="1"/>
            </p:cNvSpPr>
            <p:nvPr/>
          </p:nvSpPr>
          <p:spPr bwMode="auto">
            <a:xfrm>
              <a:off x="6432551" y="6116632"/>
              <a:ext cx="1588" cy="95250"/>
            </a:xfrm>
            <a:prstGeom prst="line">
              <a:avLst/>
            </a:prstGeom>
            <a:noFill/>
            <a:ln w="19050">
              <a:solidFill>
                <a:srgbClr val="000000"/>
              </a:solidFill>
              <a:round/>
              <a:headEnd/>
              <a:tailEnd/>
            </a:ln>
          </p:spPr>
          <p:txBody>
            <a:bodyPr/>
            <a:lstStyle/>
            <a:p>
              <a:endParaRPr lang="es-CL"/>
            </a:p>
          </p:txBody>
        </p:sp>
        <p:sp>
          <p:nvSpPr>
            <p:cNvPr id="162" name="Line 62"/>
            <p:cNvSpPr>
              <a:spLocks noChangeShapeType="1"/>
            </p:cNvSpPr>
            <p:nvPr/>
          </p:nvSpPr>
          <p:spPr bwMode="auto">
            <a:xfrm>
              <a:off x="6600826" y="6116632"/>
              <a:ext cx="1588" cy="95250"/>
            </a:xfrm>
            <a:prstGeom prst="line">
              <a:avLst/>
            </a:prstGeom>
            <a:noFill/>
            <a:ln w="19050">
              <a:solidFill>
                <a:srgbClr val="000000"/>
              </a:solidFill>
              <a:round/>
              <a:headEnd/>
              <a:tailEnd/>
            </a:ln>
          </p:spPr>
          <p:txBody>
            <a:bodyPr/>
            <a:lstStyle/>
            <a:p>
              <a:endParaRPr lang="es-CL"/>
            </a:p>
          </p:txBody>
        </p:sp>
        <p:sp>
          <p:nvSpPr>
            <p:cNvPr id="163" name="Line 63"/>
            <p:cNvSpPr>
              <a:spLocks noChangeShapeType="1"/>
            </p:cNvSpPr>
            <p:nvPr/>
          </p:nvSpPr>
          <p:spPr bwMode="auto">
            <a:xfrm>
              <a:off x="6770689" y="6116632"/>
              <a:ext cx="1587" cy="95250"/>
            </a:xfrm>
            <a:prstGeom prst="line">
              <a:avLst/>
            </a:prstGeom>
            <a:noFill/>
            <a:ln w="19050">
              <a:solidFill>
                <a:srgbClr val="000000"/>
              </a:solidFill>
              <a:round/>
              <a:headEnd/>
              <a:tailEnd/>
            </a:ln>
          </p:spPr>
          <p:txBody>
            <a:bodyPr/>
            <a:lstStyle/>
            <a:p>
              <a:endParaRPr lang="es-CL"/>
            </a:p>
          </p:txBody>
        </p:sp>
        <p:sp>
          <p:nvSpPr>
            <p:cNvPr id="164" name="Line 64"/>
            <p:cNvSpPr>
              <a:spLocks noChangeShapeType="1"/>
            </p:cNvSpPr>
            <p:nvPr/>
          </p:nvSpPr>
          <p:spPr bwMode="auto">
            <a:xfrm>
              <a:off x="6262689" y="6116632"/>
              <a:ext cx="1587" cy="95250"/>
            </a:xfrm>
            <a:prstGeom prst="line">
              <a:avLst/>
            </a:prstGeom>
            <a:noFill/>
            <a:ln w="19050">
              <a:solidFill>
                <a:srgbClr val="000000"/>
              </a:solidFill>
              <a:round/>
              <a:headEnd/>
              <a:tailEnd/>
            </a:ln>
          </p:spPr>
          <p:txBody>
            <a:bodyPr/>
            <a:lstStyle/>
            <a:p>
              <a:endParaRPr lang="es-CL"/>
            </a:p>
          </p:txBody>
        </p:sp>
        <p:sp>
          <p:nvSpPr>
            <p:cNvPr id="165" name="Line 65"/>
            <p:cNvSpPr>
              <a:spLocks noChangeShapeType="1"/>
            </p:cNvSpPr>
            <p:nvPr/>
          </p:nvSpPr>
          <p:spPr bwMode="auto">
            <a:xfrm>
              <a:off x="7804151" y="6061069"/>
              <a:ext cx="1588" cy="150813"/>
            </a:xfrm>
            <a:prstGeom prst="line">
              <a:avLst/>
            </a:prstGeom>
            <a:noFill/>
            <a:ln w="19050">
              <a:solidFill>
                <a:srgbClr val="000000"/>
              </a:solidFill>
              <a:round/>
              <a:headEnd/>
              <a:tailEnd/>
            </a:ln>
          </p:spPr>
          <p:txBody>
            <a:bodyPr/>
            <a:lstStyle/>
            <a:p>
              <a:endParaRPr lang="es-CL"/>
            </a:p>
          </p:txBody>
        </p:sp>
        <p:sp>
          <p:nvSpPr>
            <p:cNvPr id="166" name="Line 66"/>
            <p:cNvSpPr>
              <a:spLocks noChangeShapeType="1"/>
            </p:cNvSpPr>
            <p:nvPr/>
          </p:nvSpPr>
          <p:spPr bwMode="auto">
            <a:xfrm>
              <a:off x="7277101" y="6116632"/>
              <a:ext cx="1588" cy="95250"/>
            </a:xfrm>
            <a:prstGeom prst="line">
              <a:avLst/>
            </a:prstGeom>
            <a:noFill/>
            <a:ln w="19050">
              <a:solidFill>
                <a:srgbClr val="000000"/>
              </a:solidFill>
              <a:round/>
              <a:headEnd/>
              <a:tailEnd/>
            </a:ln>
          </p:spPr>
          <p:txBody>
            <a:bodyPr/>
            <a:lstStyle/>
            <a:p>
              <a:endParaRPr lang="es-CL"/>
            </a:p>
          </p:txBody>
        </p:sp>
        <p:sp>
          <p:nvSpPr>
            <p:cNvPr id="167" name="Line 67"/>
            <p:cNvSpPr>
              <a:spLocks noChangeShapeType="1"/>
            </p:cNvSpPr>
            <p:nvPr/>
          </p:nvSpPr>
          <p:spPr bwMode="auto">
            <a:xfrm>
              <a:off x="7466015" y="6116632"/>
              <a:ext cx="1587" cy="95250"/>
            </a:xfrm>
            <a:prstGeom prst="line">
              <a:avLst/>
            </a:prstGeom>
            <a:noFill/>
            <a:ln w="19050">
              <a:solidFill>
                <a:srgbClr val="000000"/>
              </a:solidFill>
              <a:round/>
              <a:headEnd/>
              <a:tailEnd/>
            </a:ln>
          </p:spPr>
          <p:txBody>
            <a:bodyPr/>
            <a:lstStyle/>
            <a:p>
              <a:endParaRPr lang="es-CL"/>
            </a:p>
          </p:txBody>
        </p:sp>
        <p:sp>
          <p:nvSpPr>
            <p:cNvPr id="168" name="Line 68"/>
            <p:cNvSpPr>
              <a:spLocks noChangeShapeType="1"/>
            </p:cNvSpPr>
            <p:nvPr/>
          </p:nvSpPr>
          <p:spPr bwMode="auto">
            <a:xfrm>
              <a:off x="7634289" y="6116632"/>
              <a:ext cx="1587" cy="95250"/>
            </a:xfrm>
            <a:prstGeom prst="line">
              <a:avLst/>
            </a:prstGeom>
            <a:noFill/>
            <a:ln w="19050">
              <a:solidFill>
                <a:srgbClr val="000000"/>
              </a:solidFill>
              <a:round/>
              <a:headEnd/>
              <a:tailEnd/>
            </a:ln>
          </p:spPr>
          <p:txBody>
            <a:bodyPr/>
            <a:lstStyle/>
            <a:p>
              <a:endParaRPr lang="es-CL"/>
            </a:p>
          </p:txBody>
        </p:sp>
        <p:sp>
          <p:nvSpPr>
            <p:cNvPr id="169" name="Line 69"/>
            <p:cNvSpPr>
              <a:spLocks noChangeShapeType="1"/>
            </p:cNvSpPr>
            <p:nvPr/>
          </p:nvSpPr>
          <p:spPr bwMode="auto">
            <a:xfrm>
              <a:off x="7108826" y="6116632"/>
              <a:ext cx="1588" cy="95250"/>
            </a:xfrm>
            <a:prstGeom prst="line">
              <a:avLst/>
            </a:prstGeom>
            <a:noFill/>
            <a:ln w="19050">
              <a:solidFill>
                <a:srgbClr val="000000"/>
              </a:solidFill>
              <a:round/>
              <a:headEnd/>
              <a:tailEnd/>
            </a:ln>
          </p:spPr>
          <p:txBody>
            <a:bodyPr/>
            <a:lstStyle/>
            <a:p>
              <a:endParaRPr lang="es-CL"/>
            </a:p>
          </p:txBody>
        </p:sp>
        <p:sp>
          <p:nvSpPr>
            <p:cNvPr id="170" name="Line 70"/>
            <p:cNvSpPr>
              <a:spLocks noChangeShapeType="1"/>
            </p:cNvSpPr>
            <p:nvPr/>
          </p:nvSpPr>
          <p:spPr bwMode="auto">
            <a:xfrm>
              <a:off x="7972426" y="6116632"/>
              <a:ext cx="1588" cy="95250"/>
            </a:xfrm>
            <a:prstGeom prst="line">
              <a:avLst/>
            </a:prstGeom>
            <a:noFill/>
            <a:ln w="19050">
              <a:solidFill>
                <a:srgbClr val="000000"/>
              </a:solidFill>
              <a:round/>
              <a:headEnd/>
              <a:tailEnd/>
            </a:ln>
          </p:spPr>
          <p:txBody>
            <a:bodyPr/>
            <a:lstStyle/>
            <a:p>
              <a:endParaRPr lang="es-CL"/>
            </a:p>
          </p:txBody>
        </p:sp>
        <p:sp>
          <p:nvSpPr>
            <p:cNvPr id="171" name="Rectangle 71"/>
            <p:cNvSpPr>
              <a:spLocks noChangeArrowheads="1"/>
            </p:cNvSpPr>
            <p:nvPr/>
          </p:nvSpPr>
          <p:spPr bwMode="auto">
            <a:xfrm>
              <a:off x="1541464" y="6259507"/>
              <a:ext cx="538162" cy="269875"/>
            </a:xfrm>
            <a:prstGeom prst="rect">
              <a:avLst/>
            </a:prstGeom>
            <a:noFill/>
            <a:ln w="9525">
              <a:noFill/>
              <a:miter lim="800000"/>
              <a:headEnd/>
              <a:tailEnd/>
            </a:ln>
          </p:spPr>
          <p:txBody>
            <a:bodyPr wrap="none" lIns="0" tIns="0" rIns="0" bIns="0">
              <a:spAutoFit/>
            </a:bodyPr>
            <a:lstStyle/>
            <a:p>
              <a:r>
                <a:rPr lang="en-US" sz="1600">
                  <a:solidFill>
                    <a:srgbClr val="000000"/>
                  </a:solidFill>
                  <a:latin typeface="Arial" charset="0"/>
                </a:rPr>
                <a:t>1965</a:t>
              </a:r>
              <a:endParaRPr lang="en-US"/>
            </a:p>
          </p:txBody>
        </p:sp>
        <p:sp>
          <p:nvSpPr>
            <p:cNvPr id="172" name="Rectangle 72"/>
            <p:cNvSpPr>
              <a:spLocks noChangeArrowheads="1"/>
            </p:cNvSpPr>
            <p:nvPr/>
          </p:nvSpPr>
          <p:spPr bwMode="auto">
            <a:xfrm>
              <a:off x="782639" y="1208088"/>
              <a:ext cx="827087" cy="274636"/>
            </a:xfrm>
            <a:prstGeom prst="rect">
              <a:avLst/>
            </a:prstGeom>
            <a:noFill/>
            <a:ln w="9525">
              <a:noFill/>
              <a:miter lim="800000"/>
              <a:headEnd/>
              <a:tailEnd/>
            </a:ln>
          </p:spPr>
          <p:txBody>
            <a:bodyPr wrap="none" lIns="0" tIns="0" rIns="0" bIns="0">
              <a:spAutoFit/>
            </a:bodyPr>
            <a:lstStyle/>
            <a:p>
              <a:r>
                <a:rPr lang="en-US" sz="1600" b="1">
                  <a:solidFill>
                    <a:srgbClr val="000000"/>
                  </a:solidFill>
                  <a:latin typeface="Arial" charset="0"/>
                </a:rPr>
                <a:t>Percent</a:t>
              </a:r>
              <a:endParaRPr lang="en-US"/>
            </a:p>
          </p:txBody>
        </p:sp>
        <p:sp>
          <p:nvSpPr>
            <p:cNvPr id="173" name="Rectangle 73"/>
            <p:cNvSpPr>
              <a:spLocks noChangeArrowheads="1"/>
            </p:cNvSpPr>
            <p:nvPr/>
          </p:nvSpPr>
          <p:spPr bwMode="auto">
            <a:xfrm>
              <a:off x="714376" y="1458913"/>
              <a:ext cx="895350" cy="274636"/>
            </a:xfrm>
            <a:prstGeom prst="rect">
              <a:avLst/>
            </a:prstGeom>
            <a:noFill/>
            <a:ln w="9525">
              <a:noFill/>
              <a:miter lim="800000"/>
              <a:headEnd/>
              <a:tailEnd/>
            </a:ln>
          </p:spPr>
          <p:txBody>
            <a:bodyPr wrap="none" lIns="0" tIns="0" rIns="0" bIns="0">
              <a:spAutoFit/>
            </a:bodyPr>
            <a:lstStyle/>
            <a:p>
              <a:r>
                <a:rPr lang="en-US" sz="1600" b="1" dirty="0">
                  <a:solidFill>
                    <a:srgbClr val="000000"/>
                  </a:solidFill>
                  <a:latin typeface="Arial" charset="0"/>
                </a:rPr>
                <a:t>per Year</a:t>
              </a:r>
              <a:endParaRPr lang="en-US" dirty="0"/>
            </a:p>
          </p:txBody>
        </p:sp>
        <p:sp>
          <p:nvSpPr>
            <p:cNvPr id="174" name="Rectangle 74"/>
            <p:cNvSpPr>
              <a:spLocks noChangeArrowheads="1"/>
            </p:cNvSpPr>
            <p:nvPr/>
          </p:nvSpPr>
          <p:spPr bwMode="auto">
            <a:xfrm>
              <a:off x="1296989" y="1741487"/>
              <a:ext cx="312737" cy="269875"/>
            </a:xfrm>
            <a:prstGeom prst="rect">
              <a:avLst/>
            </a:prstGeom>
            <a:noFill/>
            <a:ln w="9525">
              <a:noFill/>
              <a:miter lim="800000"/>
              <a:headEnd/>
              <a:tailEnd/>
            </a:ln>
          </p:spPr>
          <p:txBody>
            <a:bodyPr wrap="none" lIns="0" tIns="0" rIns="0" bIns="0">
              <a:spAutoFit/>
            </a:bodyPr>
            <a:lstStyle/>
            <a:p>
              <a:r>
                <a:rPr lang="en-US" sz="1600" dirty="0">
                  <a:solidFill>
                    <a:srgbClr val="000000"/>
                  </a:solidFill>
                  <a:latin typeface="Arial" charset="0"/>
                </a:rPr>
                <a:t>15</a:t>
              </a:r>
              <a:endParaRPr lang="en-US" dirty="0"/>
            </a:p>
          </p:txBody>
        </p:sp>
        <p:grpSp>
          <p:nvGrpSpPr>
            <p:cNvPr id="175" name="Group 75"/>
            <p:cNvGrpSpPr>
              <a:grpSpLocks/>
            </p:cNvGrpSpPr>
            <p:nvPr/>
          </p:nvGrpSpPr>
          <p:grpSpPr bwMode="auto">
            <a:xfrm>
              <a:off x="3844937" y="2228853"/>
              <a:ext cx="350839" cy="395288"/>
              <a:chOff x="2422" y="1404"/>
              <a:chExt cx="221" cy="249"/>
            </a:xfrm>
          </p:grpSpPr>
          <p:sp>
            <p:nvSpPr>
              <p:cNvPr id="192" name="Line 76"/>
              <p:cNvSpPr>
                <a:spLocks noChangeShapeType="1"/>
              </p:cNvSpPr>
              <p:nvPr/>
            </p:nvSpPr>
            <p:spPr bwMode="auto">
              <a:xfrm flipH="1" flipV="1">
                <a:off x="2548" y="1558"/>
                <a:ext cx="95" cy="95"/>
              </a:xfrm>
              <a:prstGeom prst="line">
                <a:avLst/>
              </a:prstGeom>
              <a:noFill/>
              <a:ln w="19050">
                <a:solidFill>
                  <a:srgbClr val="000000"/>
                </a:solidFill>
                <a:round/>
                <a:headEnd/>
                <a:tailEnd/>
              </a:ln>
            </p:spPr>
            <p:txBody>
              <a:bodyPr/>
              <a:lstStyle/>
              <a:p>
                <a:endParaRPr lang="es-CL"/>
              </a:p>
            </p:txBody>
          </p:sp>
          <p:sp>
            <p:nvSpPr>
              <p:cNvPr id="193" name="Rectangle 77"/>
              <p:cNvSpPr>
                <a:spLocks noChangeArrowheads="1"/>
              </p:cNvSpPr>
              <p:nvPr/>
            </p:nvSpPr>
            <p:spPr bwMode="auto">
              <a:xfrm>
                <a:off x="2422" y="1404"/>
                <a:ext cx="213" cy="154"/>
              </a:xfrm>
              <a:prstGeom prst="rect">
                <a:avLst/>
              </a:prstGeom>
              <a:noFill/>
              <a:ln w="9525">
                <a:noFill/>
                <a:miter lim="800000"/>
                <a:headEnd/>
                <a:tailEnd/>
              </a:ln>
            </p:spPr>
            <p:txBody>
              <a:bodyPr wrap="none" lIns="0" tIns="0" rIns="0" bIns="0">
                <a:spAutoFit/>
              </a:bodyPr>
              <a:lstStyle/>
              <a:p>
                <a:r>
                  <a:rPr lang="en-US" sz="1600">
                    <a:solidFill>
                      <a:srgbClr val="000000"/>
                    </a:solidFill>
                    <a:latin typeface="Arial" charset="0"/>
                  </a:rPr>
                  <a:t>CPI</a:t>
                </a:r>
                <a:endParaRPr lang="en-US"/>
              </a:p>
            </p:txBody>
          </p:sp>
        </p:grpSp>
        <p:grpSp>
          <p:nvGrpSpPr>
            <p:cNvPr id="176" name="Group 78"/>
            <p:cNvGrpSpPr>
              <a:grpSpLocks/>
            </p:cNvGrpSpPr>
            <p:nvPr/>
          </p:nvGrpSpPr>
          <p:grpSpPr bwMode="auto">
            <a:xfrm>
              <a:off x="3387726" y="3586160"/>
              <a:ext cx="1174750" cy="1441448"/>
              <a:chOff x="2134" y="2259"/>
              <a:chExt cx="740" cy="908"/>
            </a:xfrm>
          </p:grpSpPr>
          <p:sp>
            <p:nvSpPr>
              <p:cNvPr id="190" name="Line 79"/>
              <p:cNvSpPr>
                <a:spLocks noChangeShapeType="1"/>
              </p:cNvSpPr>
              <p:nvPr/>
            </p:nvSpPr>
            <p:spPr bwMode="auto">
              <a:xfrm flipV="1">
                <a:off x="2560" y="2259"/>
                <a:ext cx="236" cy="738"/>
              </a:xfrm>
              <a:prstGeom prst="line">
                <a:avLst/>
              </a:prstGeom>
              <a:noFill/>
              <a:ln w="19050">
                <a:solidFill>
                  <a:srgbClr val="000000"/>
                </a:solidFill>
                <a:round/>
                <a:headEnd/>
                <a:tailEnd/>
              </a:ln>
            </p:spPr>
            <p:txBody>
              <a:bodyPr/>
              <a:lstStyle/>
              <a:p>
                <a:endParaRPr lang="es-CL"/>
              </a:p>
            </p:txBody>
          </p:sp>
          <p:sp>
            <p:nvSpPr>
              <p:cNvPr id="191" name="Rectangle 80"/>
              <p:cNvSpPr>
                <a:spLocks noChangeArrowheads="1"/>
              </p:cNvSpPr>
              <p:nvPr/>
            </p:nvSpPr>
            <p:spPr bwMode="auto">
              <a:xfrm>
                <a:off x="2134" y="3013"/>
                <a:ext cx="740" cy="154"/>
              </a:xfrm>
              <a:prstGeom prst="rect">
                <a:avLst/>
              </a:prstGeom>
              <a:noFill/>
              <a:ln w="9525">
                <a:noFill/>
                <a:miter lim="800000"/>
                <a:headEnd/>
                <a:tailEnd/>
              </a:ln>
            </p:spPr>
            <p:txBody>
              <a:bodyPr wrap="none" lIns="0" tIns="0" rIns="0" bIns="0">
                <a:spAutoFit/>
              </a:bodyPr>
              <a:lstStyle/>
              <a:p>
                <a:r>
                  <a:rPr lang="en-US" sz="1600">
                    <a:solidFill>
                      <a:srgbClr val="000000"/>
                    </a:solidFill>
                    <a:latin typeface="Arial" charset="0"/>
                  </a:rPr>
                  <a:t>GDP deflator</a:t>
                </a:r>
                <a:endParaRPr lang="en-US"/>
              </a:p>
            </p:txBody>
          </p:sp>
        </p:grpSp>
        <p:sp>
          <p:nvSpPr>
            <p:cNvPr id="177" name="Rectangle 81"/>
            <p:cNvSpPr>
              <a:spLocks noChangeArrowheads="1"/>
            </p:cNvSpPr>
            <p:nvPr/>
          </p:nvSpPr>
          <p:spPr bwMode="auto">
            <a:xfrm>
              <a:off x="1296989" y="3192461"/>
              <a:ext cx="312737" cy="269875"/>
            </a:xfrm>
            <a:prstGeom prst="rect">
              <a:avLst/>
            </a:prstGeom>
            <a:noFill/>
            <a:ln w="9525">
              <a:noFill/>
              <a:miter lim="800000"/>
              <a:headEnd/>
              <a:tailEnd/>
            </a:ln>
          </p:spPr>
          <p:txBody>
            <a:bodyPr wrap="none" lIns="0" tIns="0" rIns="0" bIns="0">
              <a:spAutoFit/>
            </a:bodyPr>
            <a:lstStyle/>
            <a:p>
              <a:r>
                <a:rPr lang="en-US" sz="1600">
                  <a:solidFill>
                    <a:srgbClr val="000000"/>
                  </a:solidFill>
                  <a:latin typeface="Arial" charset="0"/>
                </a:rPr>
                <a:t>10</a:t>
              </a:r>
              <a:endParaRPr lang="en-US"/>
            </a:p>
          </p:txBody>
        </p:sp>
        <p:sp>
          <p:nvSpPr>
            <p:cNvPr id="178" name="Rectangle 82"/>
            <p:cNvSpPr>
              <a:spLocks noChangeArrowheads="1"/>
            </p:cNvSpPr>
            <p:nvPr/>
          </p:nvSpPr>
          <p:spPr bwMode="auto">
            <a:xfrm>
              <a:off x="1409701" y="4645020"/>
              <a:ext cx="200026" cy="269875"/>
            </a:xfrm>
            <a:prstGeom prst="rect">
              <a:avLst/>
            </a:prstGeom>
            <a:noFill/>
            <a:ln w="9525">
              <a:noFill/>
              <a:miter lim="800000"/>
              <a:headEnd/>
              <a:tailEnd/>
            </a:ln>
          </p:spPr>
          <p:txBody>
            <a:bodyPr wrap="none" lIns="0" tIns="0" rIns="0" bIns="0">
              <a:spAutoFit/>
            </a:bodyPr>
            <a:lstStyle/>
            <a:p>
              <a:r>
                <a:rPr lang="en-US" sz="1600">
                  <a:solidFill>
                    <a:srgbClr val="000000"/>
                  </a:solidFill>
                  <a:latin typeface="Arial" charset="0"/>
                </a:rPr>
                <a:t>5</a:t>
              </a:r>
              <a:endParaRPr lang="en-US"/>
            </a:p>
          </p:txBody>
        </p:sp>
        <p:sp>
          <p:nvSpPr>
            <p:cNvPr id="179" name="Rectangle 83"/>
            <p:cNvSpPr>
              <a:spLocks noChangeArrowheads="1"/>
            </p:cNvSpPr>
            <p:nvPr/>
          </p:nvSpPr>
          <p:spPr bwMode="auto">
            <a:xfrm>
              <a:off x="1403351" y="6097582"/>
              <a:ext cx="200026" cy="269875"/>
            </a:xfrm>
            <a:prstGeom prst="rect">
              <a:avLst/>
            </a:prstGeom>
            <a:noFill/>
            <a:ln w="9525">
              <a:noFill/>
              <a:miter lim="800000"/>
              <a:headEnd/>
              <a:tailEnd/>
            </a:ln>
          </p:spPr>
          <p:txBody>
            <a:bodyPr wrap="none" lIns="0" tIns="0" rIns="0" bIns="0">
              <a:spAutoFit/>
            </a:bodyPr>
            <a:lstStyle/>
            <a:p>
              <a:r>
                <a:rPr lang="en-US" sz="1600">
                  <a:solidFill>
                    <a:srgbClr val="000000"/>
                  </a:solidFill>
                  <a:latin typeface="Arial" charset="0"/>
                </a:rPr>
                <a:t>0</a:t>
              </a:r>
              <a:endParaRPr lang="en-US"/>
            </a:p>
          </p:txBody>
        </p:sp>
        <p:sp>
          <p:nvSpPr>
            <p:cNvPr id="180" name="Rectangle 84"/>
            <p:cNvSpPr>
              <a:spLocks noChangeArrowheads="1"/>
            </p:cNvSpPr>
            <p:nvPr/>
          </p:nvSpPr>
          <p:spPr bwMode="auto">
            <a:xfrm>
              <a:off x="2405063" y="6259507"/>
              <a:ext cx="538162" cy="269875"/>
            </a:xfrm>
            <a:prstGeom prst="rect">
              <a:avLst/>
            </a:prstGeom>
            <a:noFill/>
            <a:ln w="9525">
              <a:noFill/>
              <a:miter lim="800000"/>
              <a:headEnd/>
              <a:tailEnd/>
            </a:ln>
          </p:spPr>
          <p:txBody>
            <a:bodyPr wrap="none" lIns="0" tIns="0" rIns="0" bIns="0">
              <a:spAutoFit/>
            </a:bodyPr>
            <a:lstStyle/>
            <a:p>
              <a:r>
                <a:rPr lang="en-US" sz="1600">
                  <a:solidFill>
                    <a:srgbClr val="000000"/>
                  </a:solidFill>
                  <a:latin typeface="Arial" charset="0"/>
                </a:rPr>
                <a:t>1970</a:t>
              </a:r>
              <a:endParaRPr lang="en-US"/>
            </a:p>
          </p:txBody>
        </p:sp>
        <p:sp>
          <p:nvSpPr>
            <p:cNvPr id="181" name="Rectangle 85"/>
            <p:cNvSpPr>
              <a:spLocks noChangeArrowheads="1"/>
            </p:cNvSpPr>
            <p:nvPr/>
          </p:nvSpPr>
          <p:spPr bwMode="auto">
            <a:xfrm>
              <a:off x="3262313" y="6259507"/>
              <a:ext cx="538162" cy="269875"/>
            </a:xfrm>
            <a:prstGeom prst="rect">
              <a:avLst/>
            </a:prstGeom>
            <a:noFill/>
            <a:ln w="9525">
              <a:noFill/>
              <a:miter lim="800000"/>
              <a:headEnd/>
              <a:tailEnd/>
            </a:ln>
          </p:spPr>
          <p:txBody>
            <a:bodyPr wrap="none" lIns="0" tIns="0" rIns="0" bIns="0">
              <a:spAutoFit/>
            </a:bodyPr>
            <a:lstStyle/>
            <a:p>
              <a:r>
                <a:rPr lang="en-US" sz="1600">
                  <a:solidFill>
                    <a:srgbClr val="000000"/>
                  </a:solidFill>
                  <a:latin typeface="Arial" charset="0"/>
                </a:rPr>
                <a:t>1975</a:t>
              </a:r>
              <a:endParaRPr lang="en-US"/>
            </a:p>
          </p:txBody>
        </p:sp>
        <p:sp>
          <p:nvSpPr>
            <p:cNvPr id="182" name="Rectangle 86"/>
            <p:cNvSpPr>
              <a:spLocks noChangeArrowheads="1"/>
            </p:cNvSpPr>
            <p:nvPr/>
          </p:nvSpPr>
          <p:spPr bwMode="auto">
            <a:xfrm>
              <a:off x="4127501" y="6259507"/>
              <a:ext cx="538163" cy="269875"/>
            </a:xfrm>
            <a:prstGeom prst="rect">
              <a:avLst/>
            </a:prstGeom>
            <a:noFill/>
            <a:ln w="9525">
              <a:noFill/>
              <a:miter lim="800000"/>
              <a:headEnd/>
              <a:tailEnd/>
            </a:ln>
          </p:spPr>
          <p:txBody>
            <a:bodyPr wrap="none" lIns="0" tIns="0" rIns="0" bIns="0">
              <a:spAutoFit/>
            </a:bodyPr>
            <a:lstStyle/>
            <a:p>
              <a:r>
                <a:rPr lang="en-US" sz="1600">
                  <a:solidFill>
                    <a:srgbClr val="000000"/>
                  </a:solidFill>
                  <a:latin typeface="Arial" charset="0"/>
                </a:rPr>
                <a:t>1980</a:t>
              </a:r>
              <a:endParaRPr lang="en-US"/>
            </a:p>
          </p:txBody>
        </p:sp>
        <p:sp>
          <p:nvSpPr>
            <p:cNvPr id="183" name="Rectangle 87"/>
            <p:cNvSpPr>
              <a:spLocks noChangeArrowheads="1"/>
            </p:cNvSpPr>
            <p:nvPr/>
          </p:nvSpPr>
          <p:spPr bwMode="auto">
            <a:xfrm>
              <a:off x="4984751" y="6259507"/>
              <a:ext cx="538163" cy="269875"/>
            </a:xfrm>
            <a:prstGeom prst="rect">
              <a:avLst/>
            </a:prstGeom>
            <a:noFill/>
            <a:ln w="9525">
              <a:noFill/>
              <a:miter lim="800000"/>
              <a:headEnd/>
              <a:tailEnd/>
            </a:ln>
          </p:spPr>
          <p:txBody>
            <a:bodyPr wrap="none" lIns="0" tIns="0" rIns="0" bIns="0">
              <a:spAutoFit/>
            </a:bodyPr>
            <a:lstStyle/>
            <a:p>
              <a:r>
                <a:rPr lang="en-US" sz="1600">
                  <a:solidFill>
                    <a:srgbClr val="000000"/>
                  </a:solidFill>
                  <a:latin typeface="Arial" charset="0"/>
                </a:rPr>
                <a:t>1985</a:t>
              </a:r>
              <a:endParaRPr lang="en-US"/>
            </a:p>
          </p:txBody>
        </p:sp>
        <p:sp>
          <p:nvSpPr>
            <p:cNvPr id="184" name="Rectangle 88"/>
            <p:cNvSpPr>
              <a:spLocks noChangeArrowheads="1"/>
            </p:cNvSpPr>
            <p:nvPr/>
          </p:nvSpPr>
          <p:spPr bwMode="auto">
            <a:xfrm>
              <a:off x="5848351" y="6259507"/>
              <a:ext cx="538163" cy="269875"/>
            </a:xfrm>
            <a:prstGeom prst="rect">
              <a:avLst/>
            </a:prstGeom>
            <a:noFill/>
            <a:ln w="9525">
              <a:noFill/>
              <a:miter lim="800000"/>
              <a:headEnd/>
              <a:tailEnd/>
            </a:ln>
          </p:spPr>
          <p:txBody>
            <a:bodyPr wrap="none" lIns="0" tIns="0" rIns="0" bIns="0">
              <a:spAutoFit/>
            </a:bodyPr>
            <a:lstStyle/>
            <a:p>
              <a:r>
                <a:rPr lang="en-US" sz="1600">
                  <a:solidFill>
                    <a:srgbClr val="000000"/>
                  </a:solidFill>
                  <a:latin typeface="Arial" charset="0"/>
                </a:rPr>
                <a:t>1990</a:t>
              </a:r>
              <a:endParaRPr lang="en-US"/>
            </a:p>
          </p:txBody>
        </p:sp>
        <p:sp>
          <p:nvSpPr>
            <p:cNvPr id="185" name="Rectangle 89"/>
            <p:cNvSpPr>
              <a:spLocks noChangeArrowheads="1"/>
            </p:cNvSpPr>
            <p:nvPr/>
          </p:nvSpPr>
          <p:spPr bwMode="auto">
            <a:xfrm>
              <a:off x="7570789" y="6259507"/>
              <a:ext cx="538162" cy="269875"/>
            </a:xfrm>
            <a:prstGeom prst="rect">
              <a:avLst/>
            </a:prstGeom>
            <a:noFill/>
            <a:ln w="9525">
              <a:noFill/>
              <a:miter lim="800000"/>
              <a:headEnd/>
              <a:tailEnd/>
            </a:ln>
          </p:spPr>
          <p:txBody>
            <a:bodyPr wrap="none" lIns="0" tIns="0" rIns="0" bIns="0">
              <a:spAutoFit/>
            </a:bodyPr>
            <a:lstStyle/>
            <a:p>
              <a:r>
                <a:rPr lang="en-US" sz="1600">
                  <a:solidFill>
                    <a:srgbClr val="000000"/>
                  </a:solidFill>
                  <a:latin typeface="Arial" charset="0"/>
                </a:rPr>
                <a:t>2000</a:t>
              </a:r>
              <a:endParaRPr lang="en-US"/>
            </a:p>
          </p:txBody>
        </p:sp>
        <p:sp>
          <p:nvSpPr>
            <p:cNvPr id="186" name="Rectangle 90"/>
            <p:cNvSpPr>
              <a:spLocks noChangeArrowheads="1"/>
            </p:cNvSpPr>
            <p:nvPr/>
          </p:nvSpPr>
          <p:spPr bwMode="auto">
            <a:xfrm>
              <a:off x="6707189" y="6259507"/>
              <a:ext cx="538162" cy="269875"/>
            </a:xfrm>
            <a:prstGeom prst="rect">
              <a:avLst/>
            </a:prstGeom>
            <a:noFill/>
            <a:ln w="9525">
              <a:noFill/>
              <a:miter lim="800000"/>
              <a:headEnd/>
              <a:tailEnd/>
            </a:ln>
          </p:spPr>
          <p:txBody>
            <a:bodyPr wrap="none" lIns="0" tIns="0" rIns="0" bIns="0">
              <a:spAutoFit/>
            </a:bodyPr>
            <a:lstStyle/>
            <a:p>
              <a:r>
                <a:rPr lang="en-US" sz="1600">
                  <a:solidFill>
                    <a:srgbClr val="000000"/>
                  </a:solidFill>
                  <a:latin typeface="Arial" charset="0"/>
                </a:rPr>
                <a:t>1995</a:t>
              </a:r>
              <a:endParaRPr lang="en-US"/>
            </a:p>
          </p:txBody>
        </p:sp>
        <p:pic>
          <p:nvPicPr>
            <p:cNvPr id="187" name="Picture 91"/>
            <p:cNvPicPr>
              <a:picLocks noChangeAspect="1" noChangeArrowheads="1"/>
            </p:cNvPicPr>
            <p:nvPr/>
          </p:nvPicPr>
          <p:blipFill>
            <a:blip r:embed="rId2" cstate="print"/>
            <a:srcRect/>
            <a:stretch>
              <a:fillRect/>
            </a:stretch>
          </p:blipFill>
          <p:spPr bwMode="auto">
            <a:xfrm>
              <a:off x="1789113" y="2230436"/>
              <a:ext cx="6175376" cy="3562346"/>
            </a:xfrm>
            <a:prstGeom prst="rect">
              <a:avLst/>
            </a:prstGeom>
            <a:noFill/>
            <a:ln w="9525">
              <a:noFill/>
              <a:miter lim="800000"/>
              <a:headEnd/>
              <a:tailEnd/>
            </a:ln>
            <a:effectLst/>
          </p:spPr>
        </p:pic>
        <p:pic>
          <p:nvPicPr>
            <p:cNvPr id="188" name="Picture 92"/>
            <p:cNvPicPr>
              <a:picLocks noChangeAspect="1" noChangeArrowheads="1"/>
            </p:cNvPicPr>
            <p:nvPr/>
          </p:nvPicPr>
          <p:blipFill>
            <a:blip r:embed="rId3" cstate="print"/>
            <a:srcRect/>
            <a:stretch>
              <a:fillRect/>
            </a:stretch>
          </p:blipFill>
          <p:spPr bwMode="auto">
            <a:xfrm>
              <a:off x="1809751" y="3454397"/>
              <a:ext cx="6138863" cy="2452685"/>
            </a:xfrm>
            <a:prstGeom prst="rect">
              <a:avLst/>
            </a:prstGeom>
            <a:noFill/>
            <a:ln w="9525">
              <a:noFill/>
              <a:miter lim="800000"/>
              <a:headEnd/>
              <a:tailEnd/>
            </a:ln>
            <a:effectLst/>
          </p:spPr>
        </p:pic>
        <p:sp>
          <p:nvSpPr>
            <p:cNvPr id="189" name="Text Box 93"/>
            <p:cNvSpPr txBox="1">
              <a:spLocks noChangeArrowheads="1"/>
            </p:cNvSpPr>
            <p:nvPr/>
          </p:nvSpPr>
          <p:spPr bwMode="auto">
            <a:xfrm>
              <a:off x="7086600" y="6643688"/>
              <a:ext cx="1746250" cy="214312"/>
            </a:xfrm>
            <a:prstGeom prst="rect">
              <a:avLst/>
            </a:prstGeom>
            <a:noFill/>
            <a:ln w="9525">
              <a:noFill/>
              <a:miter lim="800000"/>
              <a:headEnd/>
              <a:tailEnd/>
            </a:ln>
            <a:effectLst/>
          </p:spPr>
          <p:txBody>
            <a:bodyPr wrap="none">
              <a:spAutoFit/>
            </a:bodyPr>
            <a:lstStyle/>
            <a:p>
              <a:r>
                <a:rPr lang="en-US" altLang="en-US" sz="800" b="1">
                  <a:solidFill>
                    <a:schemeClr val="bg1"/>
                  </a:solidFill>
                  <a:latin typeface="Arial" charset="0"/>
                </a:rPr>
                <a:t>Copyright©2004  South-Western</a:t>
              </a:r>
            </a:p>
          </p:txBody>
        </p:sp>
      </p:grpSp>
      <p:sp>
        <p:nvSpPr>
          <p:cNvPr id="99" name="98 Marcador de número de diapositiva"/>
          <p:cNvSpPr>
            <a:spLocks noGrp="1"/>
          </p:cNvSpPr>
          <p:nvPr>
            <p:ph type="sldNum" sz="quarter" idx="12"/>
          </p:nvPr>
        </p:nvSpPr>
        <p:spPr/>
        <p:txBody>
          <a:bodyPr/>
          <a:lstStyle/>
          <a:p>
            <a:fld id="{E5AF13BF-99AF-4603-AF85-A71E03691828}" type="slidenum">
              <a:rPr lang="es-CL" smtClean="0"/>
              <a:pPr/>
              <a:t>17</a:t>
            </a:fld>
            <a:endParaRPr lang="es-CL"/>
          </a:p>
        </p:txBody>
      </p:sp>
      <p:sp>
        <p:nvSpPr>
          <p:cNvPr id="100" name="Text Box 104"/>
          <p:cNvSpPr txBox="1">
            <a:spLocks noChangeArrowheads="1"/>
          </p:cNvSpPr>
          <p:nvPr/>
        </p:nvSpPr>
        <p:spPr bwMode="auto">
          <a:xfrm>
            <a:off x="6286512" y="6487409"/>
            <a:ext cx="1762021" cy="215444"/>
          </a:xfrm>
          <a:prstGeom prst="rect">
            <a:avLst/>
          </a:prstGeom>
          <a:noFill/>
          <a:ln w="9525">
            <a:noFill/>
            <a:miter lim="800000"/>
            <a:headEnd/>
            <a:tailEnd/>
          </a:ln>
          <a:effectLst/>
        </p:spPr>
        <p:txBody>
          <a:bodyPr wrap="none">
            <a:spAutoFit/>
          </a:bodyPr>
          <a:lstStyle/>
          <a:p>
            <a:r>
              <a:rPr lang="en-US" altLang="en-US" sz="800" b="1" dirty="0">
                <a:latin typeface="Arial" charset="0"/>
              </a:rPr>
              <a:t>Copyright©2004  South-Western</a:t>
            </a:r>
          </a:p>
        </p:txBody>
      </p:sp>
    </p:spTree>
    <p:extLst>
      <p:ext uri="{BB962C8B-B14F-4D97-AF65-F5344CB8AC3E}">
        <p14:creationId xmlns:p14="http://schemas.microsoft.com/office/powerpoint/2010/main" val="249578699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CL" dirty="0"/>
              <a:t>Medición del Costo de la Vida</a:t>
            </a:r>
          </a:p>
        </p:txBody>
      </p:sp>
      <p:sp>
        <p:nvSpPr>
          <p:cNvPr id="3" name="2 Marcador de contenido"/>
          <p:cNvSpPr>
            <a:spLocks noGrp="1"/>
          </p:cNvSpPr>
          <p:nvPr>
            <p:ph idx="1"/>
          </p:nvPr>
        </p:nvSpPr>
        <p:spPr>
          <a:xfrm>
            <a:off x="485804" y="1600200"/>
            <a:ext cx="8229600" cy="4525963"/>
          </a:xfrm>
        </p:spPr>
        <p:txBody>
          <a:bodyPr>
            <a:normAutofit/>
          </a:bodyPr>
          <a:lstStyle/>
          <a:p>
            <a:pPr algn="just"/>
            <a:r>
              <a:rPr lang="es-CL" dirty="0"/>
              <a:t>Por lo cual no es incorrecto usar una o la otra para medir la inflación de un país (siempre teniendo en cuenta para que finalidad se utilizará nuestra medición).</a:t>
            </a:r>
          </a:p>
        </p:txBody>
      </p:sp>
      <p:sp>
        <p:nvSpPr>
          <p:cNvPr id="10" name="9 Marcador de número de diapositiva"/>
          <p:cNvSpPr>
            <a:spLocks noGrp="1"/>
          </p:cNvSpPr>
          <p:nvPr>
            <p:ph type="sldNum" sz="quarter" idx="12"/>
          </p:nvPr>
        </p:nvSpPr>
        <p:spPr/>
        <p:txBody>
          <a:bodyPr/>
          <a:lstStyle/>
          <a:p>
            <a:fld id="{E5AF13BF-99AF-4603-AF85-A71E03691828}" type="slidenum">
              <a:rPr lang="es-CL" smtClean="0"/>
              <a:pPr/>
              <a:t>18</a:t>
            </a:fld>
            <a:endParaRPr lang="es-CL"/>
          </a:p>
        </p:txBody>
      </p:sp>
    </p:spTree>
    <p:extLst>
      <p:ext uri="{BB962C8B-B14F-4D97-AF65-F5344CB8AC3E}">
        <p14:creationId xmlns:p14="http://schemas.microsoft.com/office/powerpoint/2010/main" val="82958592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CL" dirty="0"/>
              <a:t>Medición del Costo de la Vida</a:t>
            </a:r>
          </a:p>
        </p:txBody>
      </p:sp>
      <p:sp>
        <p:nvSpPr>
          <p:cNvPr id="3" name="2 Marcador de contenido"/>
          <p:cNvSpPr>
            <a:spLocks noGrp="1"/>
          </p:cNvSpPr>
          <p:nvPr>
            <p:ph idx="1"/>
          </p:nvPr>
        </p:nvSpPr>
        <p:spPr>
          <a:xfrm>
            <a:off x="485804" y="1600200"/>
            <a:ext cx="8229600" cy="4525963"/>
          </a:xfrm>
        </p:spPr>
        <p:txBody>
          <a:bodyPr>
            <a:normAutofit/>
          </a:bodyPr>
          <a:lstStyle/>
          <a:p>
            <a:pPr algn="just"/>
            <a:r>
              <a:rPr lang="es-CL" dirty="0"/>
              <a:t>Inflación y Tasa de Interés:</a:t>
            </a:r>
          </a:p>
          <a:p>
            <a:pPr lvl="1" algn="just"/>
            <a:r>
              <a:rPr lang="es-CL" dirty="0"/>
              <a:t>Cuando se habla de tasa de interés es importante diferenciar entre tasa de interés real y tasa de interés nominal.</a:t>
            </a:r>
          </a:p>
          <a:p>
            <a:pPr lvl="2" algn="just"/>
            <a:r>
              <a:rPr lang="es-CL" dirty="0"/>
              <a:t>La </a:t>
            </a:r>
            <a:r>
              <a:rPr lang="es-CL" b="1" dirty="0"/>
              <a:t>tasa de interés nominal </a:t>
            </a:r>
            <a:r>
              <a:rPr lang="es-CL" dirty="0"/>
              <a:t>es la tasa que el Banco pagará por el dinero depositado. Por ejemplo, si esta tasa es de 3%, y yo deposito $100, el próximo periodo tendré 103, es decir, mi cantidad de dinero aumento a $103.-</a:t>
            </a:r>
          </a:p>
        </p:txBody>
      </p:sp>
      <p:sp>
        <p:nvSpPr>
          <p:cNvPr id="10" name="9 Marcador de número de diapositiva"/>
          <p:cNvSpPr>
            <a:spLocks noGrp="1"/>
          </p:cNvSpPr>
          <p:nvPr>
            <p:ph type="sldNum" sz="quarter" idx="12"/>
          </p:nvPr>
        </p:nvSpPr>
        <p:spPr/>
        <p:txBody>
          <a:bodyPr/>
          <a:lstStyle/>
          <a:p>
            <a:fld id="{E5AF13BF-99AF-4603-AF85-A71E03691828}" type="slidenum">
              <a:rPr lang="es-CL" smtClean="0"/>
              <a:pPr/>
              <a:t>19</a:t>
            </a:fld>
            <a:endParaRPr lang="es-CL"/>
          </a:p>
        </p:txBody>
      </p:sp>
    </p:spTree>
    <p:extLst>
      <p:ext uri="{BB962C8B-B14F-4D97-AF65-F5344CB8AC3E}">
        <p14:creationId xmlns:p14="http://schemas.microsoft.com/office/powerpoint/2010/main" val="357965129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CL" dirty="0"/>
              <a:t>PIB Nominal y PIB Real</a:t>
            </a:r>
          </a:p>
        </p:txBody>
      </p:sp>
      <p:sp>
        <p:nvSpPr>
          <p:cNvPr id="3" name="2 Marcador de contenido"/>
          <p:cNvSpPr>
            <a:spLocks noGrp="1"/>
          </p:cNvSpPr>
          <p:nvPr>
            <p:ph idx="1"/>
          </p:nvPr>
        </p:nvSpPr>
        <p:spPr>
          <a:xfrm>
            <a:off x="485804" y="1600200"/>
            <a:ext cx="8229600" cy="4525963"/>
          </a:xfrm>
        </p:spPr>
        <p:txBody>
          <a:bodyPr>
            <a:normAutofit lnSpcReduction="10000"/>
          </a:bodyPr>
          <a:lstStyle/>
          <a:p>
            <a:pPr algn="just"/>
            <a:r>
              <a:rPr lang="es-CL" dirty="0"/>
              <a:t>Dado que el PIB es una forma de medir el ingreso de un país, de cierta forma puede utilizarse como una medida de bienestar, pues a mayor ingreso, mayor será el bienestar (posteriormente discutiremos las desventajas de este supuesto).</a:t>
            </a:r>
          </a:p>
          <a:p>
            <a:pPr algn="just"/>
            <a:r>
              <a:rPr lang="es-CL" dirty="0"/>
              <a:t>Por lo tanto, ¿si el PIB de un país crece de un año a otro podemos asegurar que mejoró su bienestar?</a:t>
            </a:r>
          </a:p>
        </p:txBody>
      </p:sp>
      <p:sp>
        <p:nvSpPr>
          <p:cNvPr id="10" name="9 Marcador de número de diapositiva"/>
          <p:cNvSpPr>
            <a:spLocks noGrp="1"/>
          </p:cNvSpPr>
          <p:nvPr>
            <p:ph type="sldNum" sz="quarter" idx="12"/>
          </p:nvPr>
        </p:nvSpPr>
        <p:spPr/>
        <p:txBody>
          <a:bodyPr/>
          <a:lstStyle/>
          <a:p>
            <a:fld id="{E5AF13BF-99AF-4603-AF85-A71E03691828}" type="slidenum">
              <a:rPr lang="es-CL" smtClean="0"/>
              <a:pPr/>
              <a:t>2</a:t>
            </a:fld>
            <a:endParaRPr lang="es-CL"/>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CL" dirty="0"/>
              <a:t>Medición del Costo de la Vida</a:t>
            </a:r>
          </a:p>
        </p:txBody>
      </p:sp>
      <p:sp>
        <p:nvSpPr>
          <p:cNvPr id="3" name="2 Marcador de contenido"/>
          <p:cNvSpPr>
            <a:spLocks noGrp="1"/>
          </p:cNvSpPr>
          <p:nvPr>
            <p:ph idx="1"/>
          </p:nvPr>
        </p:nvSpPr>
        <p:spPr>
          <a:xfrm>
            <a:off x="485804" y="1600200"/>
            <a:ext cx="8229600" cy="4525963"/>
          </a:xfrm>
        </p:spPr>
        <p:txBody>
          <a:bodyPr>
            <a:normAutofit/>
          </a:bodyPr>
          <a:lstStyle/>
          <a:p>
            <a:pPr algn="just"/>
            <a:r>
              <a:rPr lang="es-CL" dirty="0"/>
              <a:t>Inflación y Tasa de Interés:</a:t>
            </a:r>
          </a:p>
          <a:p>
            <a:pPr lvl="1" algn="just"/>
            <a:r>
              <a:rPr lang="es-CL" dirty="0"/>
              <a:t>Cuando se habla de tasa de interés es importante diferenciar entre tasa de interés real y tasa de interés nominal.</a:t>
            </a:r>
          </a:p>
          <a:p>
            <a:pPr lvl="2" algn="just"/>
            <a:r>
              <a:rPr lang="es-CL" dirty="0"/>
              <a:t>La </a:t>
            </a:r>
            <a:r>
              <a:rPr lang="es-CL" b="1" dirty="0"/>
              <a:t>tasa de interés real </a:t>
            </a:r>
            <a:r>
              <a:rPr lang="es-CL" dirty="0"/>
              <a:t>toma en cuenta la inflación del país, pues a pesar de que aumente la cantidad de dinero que se tiene en el banco (si hay una tasa de interés positiva), el dinero puede estar perdiendo valor lo que haga que finalmente (en el siguiente periodo) se pueda comprar menos con más dinero. Así:</a:t>
            </a:r>
          </a:p>
        </p:txBody>
      </p:sp>
      <p:sp>
        <p:nvSpPr>
          <p:cNvPr id="10" name="9 Marcador de número de diapositiva"/>
          <p:cNvSpPr>
            <a:spLocks noGrp="1"/>
          </p:cNvSpPr>
          <p:nvPr>
            <p:ph type="sldNum" sz="quarter" idx="12"/>
          </p:nvPr>
        </p:nvSpPr>
        <p:spPr/>
        <p:txBody>
          <a:bodyPr/>
          <a:lstStyle/>
          <a:p>
            <a:fld id="{E5AF13BF-99AF-4603-AF85-A71E03691828}" type="slidenum">
              <a:rPr lang="es-CL" smtClean="0"/>
              <a:pPr/>
              <a:t>20</a:t>
            </a:fld>
            <a:endParaRPr lang="es-CL"/>
          </a:p>
        </p:txBody>
      </p:sp>
      <p:graphicFrame>
        <p:nvGraphicFramePr>
          <p:cNvPr id="4" name="3 Objeto"/>
          <p:cNvGraphicFramePr>
            <a:graphicFrameLocks noChangeAspect="1"/>
          </p:cNvGraphicFramePr>
          <p:nvPr>
            <p:extLst>
              <p:ext uri="{D42A27DB-BD31-4B8C-83A1-F6EECF244321}">
                <p14:modId xmlns:p14="http://schemas.microsoft.com/office/powerpoint/2010/main" val="3804148588"/>
              </p:ext>
            </p:extLst>
          </p:nvPr>
        </p:nvGraphicFramePr>
        <p:xfrm>
          <a:off x="4284663" y="5968578"/>
          <a:ext cx="1366837" cy="412750"/>
        </p:xfrm>
        <a:graphic>
          <a:graphicData uri="http://schemas.openxmlformats.org/presentationml/2006/ole">
            <mc:AlternateContent xmlns:mc="http://schemas.openxmlformats.org/markup-compatibility/2006">
              <mc:Choice xmlns:v="urn:schemas-microsoft-com:vml" Requires="v">
                <p:oleObj name="Ecuación" r:id="rId2" imgW="545626" imgH="164957" progId="Equation.3">
                  <p:embed/>
                </p:oleObj>
              </mc:Choice>
              <mc:Fallback>
                <p:oleObj name="Ecuación" r:id="rId2" imgW="545626" imgH="164957" progId="Equation.3">
                  <p:embed/>
                  <p:pic>
                    <p:nvPicPr>
                      <p:cNvPr id="0" name="Picture 7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284663" y="5968578"/>
                        <a:ext cx="1366837" cy="4127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356462371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CL" dirty="0"/>
              <a:t>Medición del Costo de la Vida</a:t>
            </a:r>
          </a:p>
        </p:txBody>
      </p:sp>
      <p:sp>
        <p:nvSpPr>
          <p:cNvPr id="12" name="Rectangle 5"/>
          <p:cNvSpPr>
            <a:spLocks noChangeArrowheads="1"/>
          </p:cNvSpPr>
          <p:nvPr/>
        </p:nvSpPr>
        <p:spPr bwMode="auto">
          <a:xfrm>
            <a:off x="2089458" y="1712526"/>
            <a:ext cx="5554980" cy="4390549"/>
          </a:xfrm>
          <a:prstGeom prst="rect">
            <a:avLst/>
          </a:prstGeom>
          <a:solidFill>
            <a:srgbClr val="F3F6F9"/>
          </a:solidFill>
          <a:ln w="203200">
            <a:solidFill>
              <a:srgbClr val="F3F6F9"/>
            </a:solidFill>
            <a:miter lim="800000"/>
            <a:headEnd/>
            <a:tailEnd/>
          </a:ln>
        </p:spPr>
        <p:txBody>
          <a:bodyPr/>
          <a:lstStyle/>
          <a:p>
            <a:endParaRPr lang="es-CL"/>
          </a:p>
        </p:txBody>
      </p:sp>
      <p:sp>
        <p:nvSpPr>
          <p:cNvPr id="13" name="Rectangle 6"/>
          <p:cNvSpPr>
            <a:spLocks noChangeArrowheads="1"/>
          </p:cNvSpPr>
          <p:nvPr/>
        </p:nvSpPr>
        <p:spPr bwMode="auto">
          <a:xfrm>
            <a:off x="2089458" y="1712526"/>
            <a:ext cx="5554980" cy="4390549"/>
          </a:xfrm>
          <a:prstGeom prst="rect">
            <a:avLst/>
          </a:prstGeom>
          <a:solidFill>
            <a:srgbClr val="F2F4F8"/>
          </a:solidFill>
          <a:ln w="185738">
            <a:solidFill>
              <a:srgbClr val="F2F4F8"/>
            </a:solidFill>
            <a:miter lim="800000"/>
            <a:headEnd/>
            <a:tailEnd/>
          </a:ln>
        </p:spPr>
        <p:txBody>
          <a:bodyPr/>
          <a:lstStyle/>
          <a:p>
            <a:endParaRPr lang="es-CL"/>
          </a:p>
        </p:txBody>
      </p:sp>
      <p:sp>
        <p:nvSpPr>
          <p:cNvPr id="14" name="Rectangle 7"/>
          <p:cNvSpPr>
            <a:spLocks noChangeArrowheads="1"/>
          </p:cNvSpPr>
          <p:nvPr/>
        </p:nvSpPr>
        <p:spPr bwMode="auto">
          <a:xfrm>
            <a:off x="2089458" y="1712526"/>
            <a:ext cx="5554980" cy="4390549"/>
          </a:xfrm>
          <a:prstGeom prst="rect">
            <a:avLst/>
          </a:prstGeom>
          <a:solidFill>
            <a:srgbClr val="F1F4F7"/>
          </a:solidFill>
          <a:ln w="166688">
            <a:solidFill>
              <a:srgbClr val="F1F4F7"/>
            </a:solidFill>
            <a:miter lim="800000"/>
            <a:headEnd/>
            <a:tailEnd/>
          </a:ln>
        </p:spPr>
        <p:txBody>
          <a:bodyPr/>
          <a:lstStyle/>
          <a:p>
            <a:endParaRPr lang="es-CL"/>
          </a:p>
        </p:txBody>
      </p:sp>
      <p:sp>
        <p:nvSpPr>
          <p:cNvPr id="15" name="Rectangle 8"/>
          <p:cNvSpPr>
            <a:spLocks noChangeArrowheads="1"/>
          </p:cNvSpPr>
          <p:nvPr/>
        </p:nvSpPr>
        <p:spPr bwMode="auto">
          <a:xfrm>
            <a:off x="2089458" y="1712526"/>
            <a:ext cx="5554980" cy="4390549"/>
          </a:xfrm>
          <a:prstGeom prst="rect">
            <a:avLst/>
          </a:prstGeom>
          <a:solidFill>
            <a:srgbClr val="F0F2F5"/>
          </a:solidFill>
          <a:ln w="147638">
            <a:solidFill>
              <a:srgbClr val="F0F2F5"/>
            </a:solidFill>
            <a:miter lim="800000"/>
            <a:headEnd/>
            <a:tailEnd/>
          </a:ln>
        </p:spPr>
        <p:txBody>
          <a:bodyPr/>
          <a:lstStyle/>
          <a:p>
            <a:endParaRPr lang="es-CL"/>
          </a:p>
        </p:txBody>
      </p:sp>
      <p:sp>
        <p:nvSpPr>
          <p:cNvPr id="16" name="Rectangle 9"/>
          <p:cNvSpPr>
            <a:spLocks noChangeArrowheads="1"/>
          </p:cNvSpPr>
          <p:nvPr/>
        </p:nvSpPr>
        <p:spPr bwMode="auto">
          <a:xfrm>
            <a:off x="2089458" y="1712526"/>
            <a:ext cx="5554980" cy="4390549"/>
          </a:xfrm>
          <a:prstGeom prst="rect">
            <a:avLst/>
          </a:prstGeom>
          <a:solidFill>
            <a:srgbClr val="EEF1F4"/>
          </a:solidFill>
          <a:ln w="130175">
            <a:solidFill>
              <a:srgbClr val="EEF1F4"/>
            </a:solidFill>
            <a:miter lim="800000"/>
            <a:headEnd/>
            <a:tailEnd/>
          </a:ln>
        </p:spPr>
        <p:txBody>
          <a:bodyPr/>
          <a:lstStyle/>
          <a:p>
            <a:endParaRPr lang="es-CL"/>
          </a:p>
        </p:txBody>
      </p:sp>
      <p:sp>
        <p:nvSpPr>
          <p:cNvPr id="17" name="Rectangle 10"/>
          <p:cNvSpPr>
            <a:spLocks noChangeArrowheads="1"/>
          </p:cNvSpPr>
          <p:nvPr/>
        </p:nvSpPr>
        <p:spPr bwMode="auto">
          <a:xfrm>
            <a:off x="2089458" y="1712526"/>
            <a:ext cx="5554980" cy="4390549"/>
          </a:xfrm>
          <a:prstGeom prst="rect">
            <a:avLst/>
          </a:prstGeom>
          <a:solidFill>
            <a:srgbClr val="EDEFF3"/>
          </a:solidFill>
          <a:ln w="111125">
            <a:solidFill>
              <a:srgbClr val="EDEFF3"/>
            </a:solidFill>
            <a:miter lim="800000"/>
            <a:headEnd/>
            <a:tailEnd/>
          </a:ln>
        </p:spPr>
        <p:txBody>
          <a:bodyPr/>
          <a:lstStyle/>
          <a:p>
            <a:endParaRPr lang="es-CL"/>
          </a:p>
        </p:txBody>
      </p:sp>
      <p:sp>
        <p:nvSpPr>
          <p:cNvPr id="18" name="Rectangle 11"/>
          <p:cNvSpPr>
            <a:spLocks noChangeArrowheads="1"/>
          </p:cNvSpPr>
          <p:nvPr/>
        </p:nvSpPr>
        <p:spPr bwMode="auto">
          <a:xfrm>
            <a:off x="2089458" y="1712526"/>
            <a:ext cx="5554980" cy="4390549"/>
          </a:xfrm>
          <a:prstGeom prst="rect">
            <a:avLst/>
          </a:prstGeom>
          <a:solidFill>
            <a:srgbClr val="EBEEF2"/>
          </a:solidFill>
          <a:ln w="92075">
            <a:solidFill>
              <a:srgbClr val="EBEEF2"/>
            </a:solidFill>
            <a:miter lim="800000"/>
            <a:headEnd/>
            <a:tailEnd/>
          </a:ln>
        </p:spPr>
        <p:txBody>
          <a:bodyPr/>
          <a:lstStyle/>
          <a:p>
            <a:endParaRPr lang="es-CL"/>
          </a:p>
        </p:txBody>
      </p:sp>
      <p:sp>
        <p:nvSpPr>
          <p:cNvPr id="19" name="Rectangle 12"/>
          <p:cNvSpPr>
            <a:spLocks noChangeArrowheads="1"/>
          </p:cNvSpPr>
          <p:nvPr/>
        </p:nvSpPr>
        <p:spPr bwMode="auto">
          <a:xfrm>
            <a:off x="2089458" y="1712526"/>
            <a:ext cx="5554980" cy="4390549"/>
          </a:xfrm>
          <a:prstGeom prst="rect">
            <a:avLst/>
          </a:prstGeom>
          <a:solidFill>
            <a:srgbClr val="EAECF1"/>
          </a:solidFill>
          <a:ln w="74613">
            <a:solidFill>
              <a:srgbClr val="EAECF1"/>
            </a:solidFill>
            <a:miter lim="800000"/>
            <a:headEnd/>
            <a:tailEnd/>
          </a:ln>
        </p:spPr>
        <p:txBody>
          <a:bodyPr/>
          <a:lstStyle/>
          <a:p>
            <a:endParaRPr lang="es-CL"/>
          </a:p>
        </p:txBody>
      </p:sp>
      <p:sp>
        <p:nvSpPr>
          <p:cNvPr id="20" name="Rectangle 13"/>
          <p:cNvSpPr>
            <a:spLocks noChangeArrowheads="1"/>
          </p:cNvSpPr>
          <p:nvPr/>
        </p:nvSpPr>
        <p:spPr bwMode="auto">
          <a:xfrm>
            <a:off x="2089458" y="1712526"/>
            <a:ext cx="5554980" cy="4390549"/>
          </a:xfrm>
          <a:prstGeom prst="rect">
            <a:avLst/>
          </a:prstGeom>
          <a:solidFill>
            <a:srgbClr val="E9EBF0"/>
          </a:solidFill>
          <a:ln w="55563">
            <a:solidFill>
              <a:srgbClr val="E9EBF0"/>
            </a:solidFill>
            <a:miter lim="800000"/>
            <a:headEnd/>
            <a:tailEnd/>
          </a:ln>
        </p:spPr>
        <p:txBody>
          <a:bodyPr/>
          <a:lstStyle/>
          <a:p>
            <a:endParaRPr lang="es-CL"/>
          </a:p>
        </p:txBody>
      </p:sp>
      <p:sp>
        <p:nvSpPr>
          <p:cNvPr id="21" name="Rectangle 14"/>
          <p:cNvSpPr>
            <a:spLocks noChangeArrowheads="1"/>
          </p:cNvSpPr>
          <p:nvPr/>
        </p:nvSpPr>
        <p:spPr bwMode="auto">
          <a:xfrm>
            <a:off x="2089458" y="1712526"/>
            <a:ext cx="5554980" cy="4390549"/>
          </a:xfrm>
          <a:prstGeom prst="rect">
            <a:avLst/>
          </a:prstGeom>
          <a:solidFill>
            <a:srgbClr val="E7EAEF"/>
          </a:solidFill>
          <a:ln w="36513">
            <a:solidFill>
              <a:srgbClr val="E7EAEF"/>
            </a:solidFill>
            <a:miter lim="800000"/>
            <a:headEnd/>
            <a:tailEnd/>
          </a:ln>
        </p:spPr>
        <p:txBody>
          <a:bodyPr/>
          <a:lstStyle/>
          <a:p>
            <a:endParaRPr lang="es-CL"/>
          </a:p>
        </p:txBody>
      </p:sp>
      <p:sp>
        <p:nvSpPr>
          <p:cNvPr id="22" name="Rectangle 15"/>
          <p:cNvSpPr>
            <a:spLocks noChangeArrowheads="1"/>
          </p:cNvSpPr>
          <p:nvPr/>
        </p:nvSpPr>
        <p:spPr bwMode="auto">
          <a:xfrm>
            <a:off x="2089458" y="1712526"/>
            <a:ext cx="5554980" cy="4390549"/>
          </a:xfrm>
          <a:prstGeom prst="rect">
            <a:avLst/>
          </a:prstGeom>
          <a:solidFill>
            <a:srgbClr val="E6E9EF"/>
          </a:solidFill>
          <a:ln w="19050">
            <a:solidFill>
              <a:srgbClr val="E6E9EF"/>
            </a:solidFill>
            <a:miter lim="800000"/>
            <a:headEnd/>
            <a:tailEnd/>
          </a:ln>
        </p:spPr>
        <p:txBody>
          <a:bodyPr/>
          <a:lstStyle/>
          <a:p>
            <a:endParaRPr lang="es-CL"/>
          </a:p>
        </p:txBody>
      </p:sp>
      <p:sp>
        <p:nvSpPr>
          <p:cNvPr id="23" name="Rectangle 16"/>
          <p:cNvSpPr>
            <a:spLocks noChangeArrowheads="1"/>
          </p:cNvSpPr>
          <p:nvPr/>
        </p:nvSpPr>
        <p:spPr bwMode="auto">
          <a:xfrm>
            <a:off x="1939440" y="1562507"/>
            <a:ext cx="5639276" cy="4473417"/>
          </a:xfrm>
          <a:prstGeom prst="rect">
            <a:avLst/>
          </a:prstGeom>
          <a:solidFill>
            <a:srgbClr val="FFFFFF"/>
          </a:solidFill>
          <a:ln w="9525">
            <a:noFill/>
            <a:miter lim="800000"/>
            <a:headEnd/>
            <a:tailEnd/>
          </a:ln>
        </p:spPr>
        <p:txBody>
          <a:bodyPr/>
          <a:lstStyle/>
          <a:p>
            <a:endParaRPr lang="es-CL"/>
          </a:p>
        </p:txBody>
      </p:sp>
      <p:sp>
        <p:nvSpPr>
          <p:cNvPr id="24" name="Rectangle 17"/>
          <p:cNvSpPr>
            <a:spLocks noChangeArrowheads="1"/>
          </p:cNvSpPr>
          <p:nvPr/>
        </p:nvSpPr>
        <p:spPr bwMode="auto">
          <a:xfrm>
            <a:off x="1939440" y="1562507"/>
            <a:ext cx="5639276" cy="4473417"/>
          </a:xfrm>
          <a:prstGeom prst="rect">
            <a:avLst/>
          </a:prstGeom>
          <a:solidFill>
            <a:srgbClr val="FFFFFF"/>
          </a:solidFill>
          <a:ln w="9525">
            <a:noFill/>
            <a:miter lim="800000"/>
            <a:headEnd/>
            <a:tailEnd/>
          </a:ln>
        </p:spPr>
        <p:txBody>
          <a:bodyPr/>
          <a:lstStyle/>
          <a:p>
            <a:endParaRPr lang="es-CL"/>
          </a:p>
        </p:txBody>
      </p:sp>
      <p:sp>
        <p:nvSpPr>
          <p:cNvPr id="25" name="Line 18"/>
          <p:cNvSpPr>
            <a:spLocks noChangeShapeType="1"/>
          </p:cNvSpPr>
          <p:nvPr/>
        </p:nvSpPr>
        <p:spPr bwMode="auto">
          <a:xfrm>
            <a:off x="1939440" y="5118667"/>
            <a:ext cx="5639276" cy="1428"/>
          </a:xfrm>
          <a:prstGeom prst="line">
            <a:avLst/>
          </a:prstGeom>
          <a:noFill/>
          <a:ln w="19050">
            <a:solidFill>
              <a:srgbClr val="000000"/>
            </a:solidFill>
            <a:round/>
            <a:headEnd/>
            <a:tailEnd/>
          </a:ln>
        </p:spPr>
        <p:txBody>
          <a:bodyPr/>
          <a:lstStyle/>
          <a:p>
            <a:endParaRPr lang="es-CL"/>
          </a:p>
        </p:txBody>
      </p:sp>
      <p:sp>
        <p:nvSpPr>
          <p:cNvPr id="26" name="Freeform 19"/>
          <p:cNvSpPr>
            <a:spLocks/>
          </p:cNvSpPr>
          <p:nvPr/>
        </p:nvSpPr>
        <p:spPr bwMode="auto">
          <a:xfrm>
            <a:off x="1939440" y="1579652"/>
            <a:ext cx="5639276" cy="4456272"/>
          </a:xfrm>
          <a:custGeom>
            <a:avLst/>
            <a:gdLst/>
            <a:ahLst/>
            <a:cxnLst>
              <a:cxn ang="0">
                <a:pos x="3947" y="3119"/>
              </a:cxn>
              <a:cxn ang="0">
                <a:pos x="0" y="3119"/>
              </a:cxn>
              <a:cxn ang="0">
                <a:pos x="0" y="0"/>
              </a:cxn>
            </a:cxnLst>
            <a:rect l="0" t="0" r="r" b="b"/>
            <a:pathLst>
              <a:path w="3947" h="3119">
                <a:moveTo>
                  <a:pt x="3947" y="3119"/>
                </a:moveTo>
                <a:lnTo>
                  <a:pt x="0" y="3119"/>
                </a:lnTo>
                <a:lnTo>
                  <a:pt x="0" y="0"/>
                </a:lnTo>
              </a:path>
            </a:pathLst>
          </a:custGeom>
          <a:noFill/>
          <a:ln w="19050">
            <a:solidFill>
              <a:srgbClr val="000000"/>
            </a:solidFill>
            <a:prstDash val="solid"/>
            <a:round/>
            <a:headEnd/>
            <a:tailEnd/>
          </a:ln>
        </p:spPr>
        <p:txBody>
          <a:bodyPr/>
          <a:lstStyle/>
          <a:p>
            <a:endParaRPr lang="es-CL"/>
          </a:p>
        </p:txBody>
      </p:sp>
      <p:sp>
        <p:nvSpPr>
          <p:cNvPr id="27" name="Line 20"/>
          <p:cNvSpPr>
            <a:spLocks noChangeShapeType="1"/>
          </p:cNvSpPr>
          <p:nvPr/>
        </p:nvSpPr>
        <p:spPr bwMode="auto">
          <a:xfrm flipH="1">
            <a:off x="1939440" y="4184264"/>
            <a:ext cx="134303" cy="1428"/>
          </a:xfrm>
          <a:prstGeom prst="line">
            <a:avLst/>
          </a:prstGeom>
          <a:noFill/>
          <a:ln w="19050">
            <a:solidFill>
              <a:srgbClr val="000000"/>
            </a:solidFill>
            <a:round/>
            <a:headEnd/>
            <a:tailEnd/>
          </a:ln>
        </p:spPr>
        <p:txBody>
          <a:bodyPr/>
          <a:lstStyle/>
          <a:p>
            <a:endParaRPr lang="es-CL"/>
          </a:p>
        </p:txBody>
      </p:sp>
      <p:sp>
        <p:nvSpPr>
          <p:cNvPr id="28" name="Line 21"/>
          <p:cNvSpPr>
            <a:spLocks noChangeShapeType="1"/>
          </p:cNvSpPr>
          <p:nvPr/>
        </p:nvSpPr>
        <p:spPr bwMode="auto">
          <a:xfrm flipH="1">
            <a:off x="1939440" y="3265577"/>
            <a:ext cx="134303" cy="1429"/>
          </a:xfrm>
          <a:prstGeom prst="line">
            <a:avLst/>
          </a:prstGeom>
          <a:noFill/>
          <a:ln w="19050">
            <a:solidFill>
              <a:srgbClr val="000000"/>
            </a:solidFill>
            <a:round/>
            <a:headEnd/>
            <a:tailEnd/>
          </a:ln>
        </p:spPr>
        <p:txBody>
          <a:bodyPr/>
          <a:lstStyle/>
          <a:p>
            <a:endParaRPr lang="es-CL"/>
          </a:p>
        </p:txBody>
      </p:sp>
      <p:sp>
        <p:nvSpPr>
          <p:cNvPr id="29" name="Line 22"/>
          <p:cNvSpPr>
            <a:spLocks noChangeShapeType="1"/>
          </p:cNvSpPr>
          <p:nvPr/>
        </p:nvSpPr>
        <p:spPr bwMode="auto">
          <a:xfrm flipH="1">
            <a:off x="1939440" y="2346891"/>
            <a:ext cx="134303" cy="1428"/>
          </a:xfrm>
          <a:prstGeom prst="line">
            <a:avLst/>
          </a:prstGeom>
          <a:noFill/>
          <a:ln w="19050">
            <a:solidFill>
              <a:srgbClr val="000000"/>
            </a:solidFill>
            <a:round/>
            <a:headEnd/>
            <a:tailEnd/>
          </a:ln>
        </p:spPr>
        <p:txBody>
          <a:bodyPr/>
          <a:lstStyle/>
          <a:p>
            <a:endParaRPr lang="es-CL"/>
          </a:p>
        </p:txBody>
      </p:sp>
      <p:sp>
        <p:nvSpPr>
          <p:cNvPr id="30" name="Line 23"/>
          <p:cNvSpPr>
            <a:spLocks noChangeShapeType="1"/>
          </p:cNvSpPr>
          <p:nvPr/>
        </p:nvSpPr>
        <p:spPr bwMode="auto">
          <a:xfrm>
            <a:off x="2139465" y="5903050"/>
            <a:ext cx="1428" cy="132874"/>
          </a:xfrm>
          <a:prstGeom prst="line">
            <a:avLst/>
          </a:prstGeom>
          <a:noFill/>
          <a:ln w="19050">
            <a:solidFill>
              <a:srgbClr val="000000"/>
            </a:solidFill>
            <a:round/>
            <a:headEnd/>
            <a:tailEnd/>
          </a:ln>
        </p:spPr>
        <p:txBody>
          <a:bodyPr/>
          <a:lstStyle/>
          <a:p>
            <a:endParaRPr lang="es-CL"/>
          </a:p>
        </p:txBody>
      </p:sp>
      <p:sp>
        <p:nvSpPr>
          <p:cNvPr id="31" name="Line 24"/>
          <p:cNvSpPr>
            <a:spLocks noChangeShapeType="1"/>
          </p:cNvSpPr>
          <p:nvPr/>
        </p:nvSpPr>
        <p:spPr bwMode="auto">
          <a:xfrm>
            <a:off x="2890987" y="5903050"/>
            <a:ext cx="1428" cy="132874"/>
          </a:xfrm>
          <a:prstGeom prst="line">
            <a:avLst/>
          </a:prstGeom>
          <a:noFill/>
          <a:ln w="19050">
            <a:solidFill>
              <a:srgbClr val="000000"/>
            </a:solidFill>
            <a:round/>
            <a:headEnd/>
            <a:tailEnd/>
          </a:ln>
        </p:spPr>
        <p:txBody>
          <a:bodyPr/>
          <a:lstStyle/>
          <a:p>
            <a:endParaRPr lang="es-CL"/>
          </a:p>
        </p:txBody>
      </p:sp>
      <p:sp>
        <p:nvSpPr>
          <p:cNvPr id="32" name="Line 25"/>
          <p:cNvSpPr>
            <a:spLocks noChangeShapeType="1"/>
          </p:cNvSpPr>
          <p:nvPr/>
        </p:nvSpPr>
        <p:spPr bwMode="auto">
          <a:xfrm>
            <a:off x="3658226" y="5903050"/>
            <a:ext cx="1429" cy="132874"/>
          </a:xfrm>
          <a:prstGeom prst="line">
            <a:avLst/>
          </a:prstGeom>
          <a:noFill/>
          <a:ln w="19050">
            <a:solidFill>
              <a:srgbClr val="000000"/>
            </a:solidFill>
            <a:round/>
            <a:headEnd/>
            <a:tailEnd/>
          </a:ln>
        </p:spPr>
        <p:txBody>
          <a:bodyPr/>
          <a:lstStyle/>
          <a:p>
            <a:endParaRPr lang="es-CL"/>
          </a:p>
        </p:txBody>
      </p:sp>
      <p:sp>
        <p:nvSpPr>
          <p:cNvPr id="38" name="Line 26"/>
          <p:cNvSpPr>
            <a:spLocks noChangeShapeType="1"/>
          </p:cNvSpPr>
          <p:nvPr/>
        </p:nvSpPr>
        <p:spPr bwMode="auto">
          <a:xfrm>
            <a:off x="2440931" y="5970202"/>
            <a:ext cx="1429" cy="65723"/>
          </a:xfrm>
          <a:prstGeom prst="line">
            <a:avLst/>
          </a:prstGeom>
          <a:noFill/>
          <a:ln w="19050">
            <a:solidFill>
              <a:srgbClr val="000000"/>
            </a:solidFill>
            <a:round/>
            <a:headEnd/>
            <a:tailEnd/>
          </a:ln>
        </p:spPr>
        <p:txBody>
          <a:bodyPr/>
          <a:lstStyle/>
          <a:p>
            <a:endParaRPr lang="es-CL"/>
          </a:p>
        </p:txBody>
      </p:sp>
      <p:sp>
        <p:nvSpPr>
          <p:cNvPr id="39" name="Line 27"/>
          <p:cNvSpPr>
            <a:spLocks noChangeShapeType="1"/>
          </p:cNvSpPr>
          <p:nvPr/>
        </p:nvSpPr>
        <p:spPr bwMode="auto">
          <a:xfrm>
            <a:off x="2590950" y="5970202"/>
            <a:ext cx="1428" cy="65723"/>
          </a:xfrm>
          <a:prstGeom prst="line">
            <a:avLst/>
          </a:prstGeom>
          <a:noFill/>
          <a:ln w="19050">
            <a:solidFill>
              <a:srgbClr val="000000"/>
            </a:solidFill>
            <a:round/>
            <a:headEnd/>
            <a:tailEnd/>
          </a:ln>
        </p:spPr>
        <p:txBody>
          <a:bodyPr/>
          <a:lstStyle/>
          <a:p>
            <a:endParaRPr lang="es-CL"/>
          </a:p>
        </p:txBody>
      </p:sp>
      <p:sp>
        <p:nvSpPr>
          <p:cNvPr id="40" name="Line 28"/>
          <p:cNvSpPr>
            <a:spLocks noChangeShapeType="1"/>
          </p:cNvSpPr>
          <p:nvPr/>
        </p:nvSpPr>
        <p:spPr bwMode="auto">
          <a:xfrm>
            <a:off x="2740968" y="5970202"/>
            <a:ext cx="1429" cy="65723"/>
          </a:xfrm>
          <a:prstGeom prst="line">
            <a:avLst/>
          </a:prstGeom>
          <a:noFill/>
          <a:ln w="19050">
            <a:solidFill>
              <a:srgbClr val="000000"/>
            </a:solidFill>
            <a:round/>
            <a:headEnd/>
            <a:tailEnd/>
          </a:ln>
        </p:spPr>
        <p:txBody>
          <a:bodyPr/>
          <a:lstStyle/>
          <a:p>
            <a:endParaRPr lang="es-CL"/>
          </a:p>
        </p:txBody>
      </p:sp>
      <p:sp>
        <p:nvSpPr>
          <p:cNvPr id="41" name="Line 29"/>
          <p:cNvSpPr>
            <a:spLocks noChangeShapeType="1"/>
          </p:cNvSpPr>
          <p:nvPr/>
        </p:nvSpPr>
        <p:spPr bwMode="auto">
          <a:xfrm>
            <a:off x="2289483" y="5970202"/>
            <a:ext cx="1429" cy="65723"/>
          </a:xfrm>
          <a:prstGeom prst="line">
            <a:avLst/>
          </a:prstGeom>
          <a:noFill/>
          <a:ln w="19050">
            <a:solidFill>
              <a:srgbClr val="000000"/>
            </a:solidFill>
            <a:round/>
            <a:headEnd/>
            <a:tailEnd/>
          </a:ln>
        </p:spPr>
        <p:txBody>
          <a:bodyPr/>
          <a:lstStyle/>
          <a:p>
            <a:endParaRPr lang="es-CL"/>
          </a:p>
        </p:txBody>
      </p:sp>
      <p:sp>
        <p:nvSpPr>
          <p:cNvPr id="42" name="Line 30"/>
          <p:cNvSpPr>
            <a:spLocks noChangeShapeType="1"/>
          </p:cNvSpPr>
          <p:nvPr/>
        </p:nvSpPr>
        <p:spPr bwMode="auto">
          <a:xfrm>
            <a:off x="1939440" y="5853044"/>
            <a:ext cx="84296" cy="1428"/>
          </a:xfrm>
          <a:prstGeom prst="line">
            <a:avLst/>
          </a:prstGeom>
          <a:noFill/>
          <a:ln w="19050">
            <a:solidFill>
              <a:srgbClr val="000000"/>
            </a:solidFill>
            <a:round/>
            <a:headEnd/>
            <a:tailEnd/>
          </a:ln>
        </p:spPr>
        <p:txBody>
          <a:bodyPr/>
          <a:lstStyle/>
          <a:p>
            <a:endParaRPr lang="es-CL"/>
          </a:p>
        </p:txBody>
      </p:sp>
      <p:sp>
        <p:nvSpPr>
          <p:cNvPr id="43" name="Line 31"/>
          <p:cNvSpPr>
            <a:spLocks noChangeShapeType="1"/>
          </p:cNvSpPr>
          <p:nvPr/>
        </p:nvSpPr>
        <p:spPr bwMode="auto">
          <a:xfrm>
            <a:off x="1939440" y="5668735"/>
            <a:ext cx="84296" cy="1429"/>
          </a:xfrm>
          <a:prstGeom prst="line">
            <a:avLst/>
          </a:prstGeom>
          <a:noFill/>
          <a:ln w="19050">
            <a:solidFill>
              <a:srgbClr val="000000"/>
            </a:solidFill>
            <a:round/>
            <a:headEnd/>
            <a:tailEnd/>
          </a:ln>
        </p:spPr>
        <p:txBody>
          <a:bodyPr/>
          <a:lstStyle/>
          <a:p>
            <a:endParaRPr lang="es-CL"/>
          </a:p>
        </p:txBody>
      </p:sp>
      <p:sp>
        <p:nvSpPr>
          <p:cNvPr id="44" name="Line 32"/>
          <p:cNvSpPr>
            <a:spLocks noChangeShapeType="1"/>
          </p:cNvSpPr>
          <p:nvPr/>
        </p:nvSpPr>
        <p:spPr bwMode="auto">
          <a:xfrm>
            <a:off x="1939440" y="5485855"/>
            <a:ext cx="84296" cy="1429"/>
          </a:xfrm>
          <a:prstGeom prst="line">
            <a:avLst/>
          </a:prstGeom>
          <a:noFill/>
          <a:ln w="19050">
            <a:solidFill>
              <a:srgbClr val="000000"/>
            </a:solidFill>
            <a:round/>
            <a:headEnd/>
            <a:tailEnd/>
          </a:ln>
        </p:spPr>
        <p:txBody>
          <a:bodyPr/>
          <a:lstStyle/>
          <a:p>
            <a:endParaRPr lang="es-CL"/>
          </a:p>
        </p:txBody>
      </p:sp>
      <p:sp>
        <p:nvSpPr>
          <p:cNvPr id="45" name="Line 33"/>
          <p:cNvSpPr>
            <a:spLocks noChangeShapeType="1"/>
          </p:cNvSpPr>
          <p:nvPr/>
        </p:nvSpPr>
        <p:spPr bwMode="auto">
          <a:xfrm>
            <a:off x="1939440" y="5301547"/>
            <a:ext cx="84296" cy="1428"/>
          </a:xfrm>
          <a:prstGeom prst="line">
            <a:avLst/>
          </a:prstGeom>
          <a:noFill/>
          <a:ln w="19050">
            <a:solidFill>
              <a:srgbClr val="000000"/>
            </a:solidFill>
            <a:round/>
            <a:headEnd/>
            <a:tailEnd/>
          </a:ln>
        </p:spPr>
        <p:txBody>
          <a:bodyPr/>
          <a:lstStyle/>
          <a:p>
            <a:endParaRPr lang="es-CL"/>
          </a:p>
        </p:txBody>
      </p:sp>
      <p:sp>
        <p:nvSpPr>
          <p:cNvPr id="46" name="Line 34"/>
          <p:cNvSpPr>
            <a:spLocks noChangeShapeType="1"/>
          </p:cNvSpPr>
          <p:nvPr/>
        </p:nvSpPr>
        <p:spPr bwMode="auto">
          <a:xfrm>
            <a:off x="1939440" y="4934357"/>
            <a:ext cx="84296" cy="1429"/>
          </a:xfrm>
          <a:prstGeom prst="line">
            <a:avLst/>
          </a:prstGeom>
          <a:noFill/>
          <a:ln w="19050">
            <a:solidFill>
              <a:srgbClr val="000000"/>
            </a:solidFill>
            <a:round/>
            <a:headEnd/>
            <a:tailEnd/>
          </a:ln>
        </p:spPr>
        <p:txBody>
          <a:bodyPr/>
          <a:lstStyle/>
          <a:p>
            <a:endParaRPr lang="es-CL"/>
          </a:p>
        </p:txBody>
      </p:sp>
      <p:sp>
        <p:nvSpPr>
          <p:cNvPr id="47" name="Line 35"/>
          <p:cNvSpPr>
            <a:spLocks noChangeShapeType="1"/>
          </p:cNvSpPr>
          <p:nvPr/>
        </p:nvSpPr>
        <p:spPr bwMode="auto">
          <a:xfrm>
            <a:off x="1939440" y="4751477"/>
            <a:ext cx="84296" cy="1429"/>
          </a:xfrm>
          <a:prstGeom prst="line">
            <a:avLst/>
          </a:prstGeom>
          <a:noFill/>
          <a:ln w="19050">
            <a:solidFill>
              <a:srgbClr val="000000"/>
            </a:solidFill>
            <a:round/>
            <a:headEnd/>
            <a:tailEnd/>
          </a:ln>
        </p:spPr>
        <p:txBody>
          <a:bodyPr/>
          <a:lstStyle/>
          <a:p>
            <a:endParaRPr lang="es-CL"/>
          </a:p>
        </p:txBody>
      </p:sp>
      <p:sp>
        <p:nvSpPr>
          <p:cNvPr id="48" name="Line 36"/>
          <p:cNvSpPr>
            <a:spLocks noChangeShapeType="1"/>
          </p:cNvSpPr>
          <p:nvPr/>
        </p:nvSpPr>
        <p:spPr bwMode="auto">
          <a:xfrm>
            <a:off x="1939440" y="4551452"/>
            <a:ext cx="84296" cy="1429"/>
          </a:xfrm>
          <a:prstGeom prst="line">
            <a:avLst/>
          </a:prstGeom>
          <a:noFill/>
          <a:ln w="19050">
            <a:solidFill>
              <a:srgbClr val="000000"/>
            </a:solidFill>
            <a:round/>
            <a:headEnd/>
            <a:tailEnd/>
          </a:ln>
        </p:spPr>
        <p:txBody>
          <a:bodyPr/>
          <a:lstStyle/>
          <a:p>
            <a:endParaRPr lang="es-CL"/>
          </a:p>
        </p:txBody>
      </p:sp>
      <p:sp>
        <p:nvSpPr>
          <p:cNvPr id="49" name="Line 37"/>
          <p:cNvSpPr>
            <a:spLocks noChangeShapeType="1"/>
          </p:cNvSpPr>
          <p:nvPr/>
        </p:nvSpPr>
        <p:spPr bwMode="auto">
          <a:xfrm>
            <a:off x="1939440" y="4367144"/>
            <a:ext cx="84296" cy="1428"/>
          </a:xfrm>
          <a:prstGeom prst="line">
            <a:avLst/>
          </a:prstGeom>
          <a:noFill/>
          <a:ln w="19050">
            <a:solidFill>
              <a:srgbClr val="000000"/>
            </a:solidFill>
            <a:round/>
            <a:headEnd/>
            <a:tailEnd/>
          </a:ln>
        </p:spPr>
        <p:txBody>
          <a:bodyPr/>
          <a:lstStyle/>
          <a:p>
            <a:endParaRPr lang="es-CL"/>
          </a:p>
        </p:txBody>
      </p:sp>
      <p:sp>
        <p:nvSpPr>
          <p:cNvPr id="50" name="Line 38"/>
          <p:cNvSpPr>
            <a:spLocks noChangeShapeType="1"/>
          </p:cNvSpPr>
          <p:nvPr/>
        </p:nvSpPr>
        <p:spPr bwMode="auto">
          <a:xfrm>
            <a:off x="1939440" y="3999955"/>
            <a:ext cx="84296" cy="1429"/>
          </a:xfrm>
          <a:prstGeom prst="line">
            <a:avLst/>
          </a:prstGeom>
          <a:noFill/>
          <a:ln w="19050">
            <a:solidFill>
              <a:srgbClr val="000000"/>
            </a:solidFill>
            <a:round/>
            <a:headEnd/>
            <a:tailEnd/>
          </a:ln>
        </p:spPr>
        <p:txBody>
          <a:bodyPr/>
          <a:lstStyle/>
          <a:p>
            <a:endParaRPr lang="es-CL"/>
          </a:p>
        </p:txBody>
      </p:sp>
      <p:sp>
        <p:nvSpPr>
          <p:cNvPr id="51" name="Line 39"/>
          <p:cNvSpPr>
            <a:spLocks noChangeShapeType="1"/>
          </p:cNvSpPr>
          <p:nvPr/>
        </p:nvSpPr>
        <p:spPr bwMode="auto">
          <a:xfrm>
            <a:off x="1939440" y="3817075"/>
            <a:ext cx="84296" cy="1429"/>
          </a:xfrm>
          <a:prstGeom prst="line">
            <a:avLst/>
          </a:prstGeom>
          <a:noFill/>
          <a:ln w="19050">
            <a:solidFill>
              <a:srgbClr val="000000"/>
            </a:solidFill>
            <a:round/>
            <a:headEnd/>
            <a:tailEnd/>
          </a:ln>
        </p:spPr>
        <p:txBody>
          <a:bodyPr/>
          <a:lstStyle/>
          <a:p>
            <a:endParaRPr lang="es-CL"/>
          </a:p>
        </p:txBody>
      </p:sp>
      <p:sp>
        <p:nvSpPr>
          <p:cNvPr id="52" name="Line 40"/>
          <p:cNvSpPr>
            <a:spLocks noChangeShapeType="1"/>
          </p:cNvSpPr>
          <p:nvPr/>
        </p:nvSpPr>
        <p:spPr bwMode="auto">
          <a:xfrm>
            <a:off x="1939440" y="3632766"/>
            <a:ext cx="84296" cy="1428"/>
          </a:xfrm>
          <a:prstGeom prst="line">
            <a:avLst/>
          </a:prstGeom>
          <a:noFill/>
          <a:ln w="19050">
            <a:solidFill>
              <a:srgbClr val="000000"/>
            </a:solidFill>
            <a:round/>
            <a:headEnd/>
            <a:tailEnd/>
          </a:ln>
        </p:spPr>
        <p:txBody>
          <a:bodyPr/>
          <a:lstStyle/>
          <a:p>
            <a:endParaRPr lang="es-CL"/>
          </a:p>
        </p:txBody>
      </p:sp>
      <p:sp>
        <p:nvSpPr>
          <p:cNvPr id="53" name="Line 41"/>
          <p:cNvSpPr>
            <a:spLocks noChangeShapeType="1"/>
          </p:cNvSpPr>
          <p:nvPr/>
        </p:nvSpPr>
        <p:spPr bwMode="auto">
          <a:xfrm>
            <a:off x="1939440" y="3449886"/>
            <a:ext cx="84296" cy="1428"/>
          </a:xfrm>
          <a:prstGeom prst="line">
            <a:avLst/>
          </a:prstGeom>
          <a:noFill/>
          <a:ln w="19050">
            <a:solidFill>
              <a:srgbClr val="000000"/>
            </a:solidFill>
            <a:round/>
            <a:headEnd/>
            <a:tailEnd/>
          </a:ln>
        </p:spPr>
        <p:txBody>
          <a:bodyPr/>
          <a:lstStyle/>
          <a:p>
            <a:endParaRPr lang="es-CL"/>
          </a:p>
        </p:txBody>
      </p:sp>
      <p:sp>
        <p:nvSpPr>
          <p:cNvPr id="54" name="Line 42"/>
          <p:cNvSpPr>
            <a:spLocks noChangeShapeType="1"/>
          </p:cNvSpPr>
          <p:nvPr/>
        </p:nvSpPr>
        <p:spPr bwMode="auto">
          <a:xfrm>
            <a:off x="1939440" y="2531200"/>
            <a:ext cx="84296" cy="1429"/>
          </a:xfrm>
          <a:prstGeom prst="line">
            <a:avLst/>
          </a:prstGeom>
          <a:noFill/>
          <a:ln w="19050">
            <a:solidFill>
              <a:srgbClr val="000000"/>
            </a:solidFill>
            <a:round/>
            <a:headEnd/>
            <a:tailEnd/>
          </a:ln>
        </p:spPr>
        <p:txBody>
          <a:bodyPr/>
          <a:lstStyle/>
          <a:p>
            <a:endParaRPr lang="es-CL"/>
          </a:p>
        </p:txBody>
      </p:sp>
      <p:sp>
        <p:nvSpPr>
          <p:cNvPr id="55" name="Line 43"/>
          <p:cNvSpPr>
            <a:spLocks noChangeShapeType="1"/>
          </p:cNvSpPr>
          <p:nvPr/>
        </p:nvSpPr>
        <p:spPr bwMode="auto">
          <a:xfrm>
            <a:off x="1939440" y="2714080"/>
            <a:ext cx="84296" cy="1429"/>
          </a:xfrm>
          <a:prstGeom prst="line">
            <a:avLst/>
          </a:prstGeom>
          <a:noFill/>
          <a:ln w="19050">
            <a:solidFill>
              <a:srgbClr val="000000"/>
            </a:solidFill>
            <a:round/>
            <a:headEnd/>
            <a:tailEnd/>
          </a:ln>
        </p:spPr>
        <p:txBody>
          <a:bodyPr/>
          <a:lstStyle/>
          <a:p>
            <a:endParaRPr lang="es-CL"/>
          </a:p>
        </p:txBody>
      </p:sp>
      <p:sp>
        <p:nvSpPr>
          <p:cNvPr id="56" name="Line 44"/>
          <p:cNvSpPr>
            <a:spLocks noChangeShapeType="1"/>
          </p:cNvSpPr>
          <p:nvPr/>
        </p:nvSpPr>
        <p:spPr bwMode="auto">
          <a:xfrm>
            <a:off x="1939440" y="2898389"/>
            <a:ext cx="84296" cy="1428"/>
          </a:xfrm>
          <a:prstGeom prst="line">
            <a:avLst/>
          </a:prstGeom>
          <a:noFill/>
          <a:ln w="19050">
            <a:solidFill>
              <a:srgbClr val="000000"/>
            </a:solidFill>
            <a:round/>
            <a:headEnd/>
            <a:tailEnd/>
          </a:ln>
        </p:spPr>
        <p:txBody>
          <a:bodyPr/>
          <a:lstStyle/>
          <a:p>
            <a:endParaRPr lang="es-CL"/>
          </a:p>
        </p:txBody>
      </p:sp>
      <p:sp>
        <p:nvSpPr>
          <p:cNvPr id="57" name="Line 45"/>
          <p:cNvSpPr>
            <a:spLocks noChangeShapeType="1"/>
          </p:cNvSpPr>
          <p:nvPr/>
        </p:nvSpPr>
        <p:spPr bwMode="auto">
          <a:xfrm>
            <a:off x="1939440" y="3081269"/>
            <a:ext cx="84296" cy="1428"/>
          </a:xfrm>
          <a:prstGeom prst="line">
            <a:avLst/>
          </a:prstGeom>
          <a:noFill/>
          <a:ln w="19050">
            <a:solidFill>
              <a:srgbClr val="000000"/>
            </a:solidFill>
            <a:round/>
            <a:headEnd/>
            <a:tailEnd/>
          </a:ln>
        </p:spPr>
        <p:txBody>
          <a:bodyPr/>
          <a:lstStyle/>
          <a:p>
            <a:endParaRPr lang="es-CL"/>
          </a:p>
        </p:txBody>
      </p:sp>
      <p:sp>
        <p:nvSpPr>
          <p:cNvPr id="58" name="Line 46"/>
          <p:cNvSpPr>
            <a:spLocks noChangeShapeType="1"/>
          </p:cNvSpPr>
          <p:nvPr/>
        </p:nvSpPr>
        <p:spPr bwMode="auto">
          <a:xfrm>
            <a:off x="1939440" y="1612514"/>
            <a:ext cx="84296" cy="1428"/>
          </a:xfrm>
          <a:prstGeom prst="line">
            <a:avLst/>
          </a:prstGeom>
          <a:noFill/>
          <a:ln w="19050">
            <a:solidFill>
              <a:srgbClr val="000000"/>
            </a:solidFill>
            <a:round/>
            <a:headEnd/>
            <a:tailEnd/>
          </a:ln>
        </p:spPr>
        <p:txBody>
          <a:bodyPr/>
          <a:lstStyle/>
          <a:p>
            <a:endParaRPr lang="es-CL"/>
          </a:p>
        </p:txBody>
      </p:sp>
      <p:sp>
        <p:nvSpPr>
          <p:cNvPr id="59" name="Line 47"/>
          <p:cNvSpPr>
            <a:spLocks noChangeShapeType="1"/>
          </p:cNvSpPr>
          <p:nvPr/>
        </p:nvSpPr>
        <p:spPr bwMode="auto">
          <a:xfrm>
            <a:off x="1939440" y="1796822"/>
            <a:ext cx="84296" cy="1429"/>
          </a:xfrm>
          <a:prstGeom prst="line">
            <a:avLst/>
          </a:prstGeom>
          <a:noFill/>
          <a:ln w="19050">
            <a:solidFill>
              <a:srgbClr val="000000"/>
            </a:solidFill>
            <a:round/>
            <a:headEnd/>
            <a:tailEnd/>
          </a:ln>
        </p:spPr>
        <p:txBody>
          <a:bodyPr/>
          <a:lstStyle/>
          <a:p>
            <a:endParaRPr lang="es-CL"/>
          </a:p>
        </p:txBody>
      </p:sp>
      <p:sp>
        <p:nvSpPr>
          <p:cNvPr id="60" name="Line 48"/>
          <p:cNvSpPr>
            <a:spLocks noChangeShapeType="1"/>
          </p:cNvSpPr>
          <p:nvPr/>
        </p:nvSpPr>
        <p:spPr bwMode="auto">
          <a:xfrm>
            <a:off x="1939440" y="1979702"/>
            <a:ext cx="84296" cy="1429"/>
          </a:xfrm>
          <a:prstGeom prst="line">
            <a:avLst/>
          </a:prstGeom>
          <a:noFill/>
          <a:ln w="19050">
            <a:solidFill>
              <a:srgbClr val="000000"/>
            </a:solidFill>
            <a:round/>
            <a:headEnd/>
            <a:tailEnd/>
          </a:ln>
        </p:spPr>
        <p:txBody>
          <a:bodyPr/>
          <a:lstStyle/>
          <a:p>
            <a:endParaRPr lang="es-CL"/>
          </a:p>
        </p:txBody>
      </p:sp>
      <p:sp>
        <p:nvSpPr>
          <p:cNvPr id="61" name="Line 49"/>
          <p:cNvSpPr>
            <a:spLocks noChangeShapeType="1"/>
          </p:cNvSpPr>
          <p:nvPr/>
        </p:nvSpPr>
        <p:spPr bwMode="auto">
          <a:xfrm>
            <a:off x="1939440" y="2164011"/>
            <a:ext cx="84296" cy="1428"/>
          </a:xfrm>
          <a:prstGeom prst="line">
            <a:avLst/>
          </a:prstGeom>
          <a:noFill/>
          <a:ln w="19050">
            <a:solidFill>
              <a:srgbClr val="000000"/>
            </a:solidFill>
            <a:round/>
            <a:headEnd/>
            <a:tailEnd/>
          </a:ln>
        </p:spPr>
        <p:txBody>
          <a:bodyPr/>
          <a:lstStyle/>
          <a:p>
            <a:endParaRPr lang="es-CL"/>
          </a:p>
        </p:txBody>
      </p:sp>
      <p:sp>
        <p:nvSpPr>
          <p:cNvPr id="62" name="Line 50"/>
          <p:cNvSpPr>
            <a:spLocks noChangeShapeType="1"/>
          </p:cNvSpPr>
          <p:nvPr/>
        </p:nvSpPr>
        <p:spPr bwMode="auto">
          <a:xfrm>
            <a:off x="3191025" y="5970202"/>
            <a:ext cx="1428" cy="65723"/>
          </a:xfrm>
          <a:prstGeom prst="line">
            <a:avLst/>
          </a:prstGeom>
          <a:noFill/>
          <a:ln w="19050">
            <a:solidFill>
              <a:srgbClr val="000000"/>
            </a:solidFill>
            <a:round/>
            <a:headEnd/>
            <a:tailEnd/>
          </a:ln>
        </p:spPr>
        <p:txBody>
          <a:bodyPr/>
          <a:lstStyle/>
          <a:p>
            <a:endParaRPr lang="es-CL"/>
          </a:p>
        </p:txBody>
      </p:sp>
      <p:sp>
        <p:nvSpPr>
          <p:cNvPr id="63" name="Line 51"/>
          <p:cNvSpPr>
            <a:spLocks noChangeShapeType="1"/>
          </p:cNvSpPr>
          <p:nvPr/>
        </p:nvSpPr>
        <p:spPr bwMode="auto">
          <a:xfrm>
            <a:off x="3341043" y="5970202"/>
            <a:ext cx="1429" cy="65723"/>
          </a:xfrm>
          <a:prstGeom prst="line">
            <a:avLst/>
          </a:prstGeom>
          <a:noFill/>
          <a:ln w="19050">
            <a:solidFill>
              <a:srgbClr val="000000"/>
            </a:solidFill>
            <a:round/>
            <a:headEnd/>
            <a:tailEnd/>
          </a:ln>
        </p:spPr>
        <p:txBody>
          <a:bodyPr/>
          <a:lstStyle/>
          <a:p>
            <a:endParaRPr lang="es-CL"/>
          </a:p>
        </p:txBody>
      </p:sp>
      <p:sp>
        <p:nvSpPr>
          <p:cNvPr id="64" name="Line 52"/>
          <p:cNvSpPr>
            <a:spLocks noChangeShapeType="1"/>
          </p:cNvSpPr>
          <p:nvPr/>
        </p:nvSpPr>
        <p:spPr bwMode="auto">
          <a:xfrm>
            <a:off x="3508207" y="5970202"/>
            <a:ext cx="1428" cy="65723"/>
          </a:xfrm>
          <a:prstGeom prst="line">
            <a:avLst/>
          </a:prstGeom>
          <a:noFill/>
          <a:ln w="19050">
            <a:solidFill>
              <a:srgbClr val="000000"/>
            </a:solidFill>
            <a:round/>
            <a:headEnd/>
            <a:tailEnd/>
          </a:ln>
        </p:spPr>
        <p:txBody>
          <a:bodyPr/>
          <a:lstStyle/>
          <a:p>
            <a:endParaRPr lang="es-CL"/>
          </a:p>
        </p:txBody>
      </p:sp>
      <p:sp>
        <p:nvSpPr>
          <p:cNvPr id="65" name="Line 53"/>
          <p:cNvSpPr>
            <a:spLocks noChangeShapeType="1"/>
          </p:cNvSpPr>
          <p:nvPr/>
        </p:nvSpPr>
        <p:spPr bwMode="auto">
          <a:xfrm>
            <a:off x="3041006" y="5970202"/>
            <a:ext cx="1429" cy="65723"/>
          </a:xfrm>
          <a:prstGeom prst="line">
            <a:avLst/>
          </a:prstGeom>
          <a:noFill/>
          <a:ln w="19050">
            <a:solidFill>
              <a:srgbClr val="000000"/>
            </a:solidFill>
            <a:round/>
            <a:headEnd/>
            <a:tailEnd/>
          </a:ln>
        </p:spPr>
        <p:txBody>
          <a:bodyPr/>
          <a:lstStyle/>
          <a:p>
            <a:endParaRPr lang="es-CL"/>
          </a:p>
        </p:txBody>
      </p:sp>
      <p:sp>
        <p:nvSpPr>
          <p:cNvPr id="66" name="Line 54"/>
          <p:cNvSpPr>
            <a:spLocks noChangeShapeType="1"/>
          </p:cNvSpPr>
          <p:nvPr/>
        </p:nvSpPr>
        <p:spPr bwMode="auto">
          <a:xfrm>
            <a:off x="4408320" y="5903050"/>
            <a:ext cx="1428" cy="132874"/>
          </a:xfrm>
          <a:prstGeom prst="line">
            <a:avLst/>
          </a:prstGeom>
          <a:noFill/>
          <a:ln w="19050">
            <a:solidFill>
              <a:srgbClr val="000000"/>
            </a:solidFill>
            <a:round/>
            <a:headEnd/>
            <a:tailEnd/>
          </a:ln>
        </p:spPr>
        <p:txBody>
          <a:bodyPr/>
          <a:lstStyle/>
          <a:p>
            <a:endParaRPr lang="es-CL"/>
          </a:p>
        </p:txBody>
      </p:sp>
      <p:sp>
        <p:nvSpPr>
          <p:cNvPr id="67" name="Line 55"/>
          <p:cNvSpPr>
            <a:spLocks noChangeShapeType="1"/>
          </p:cNvSpPr>
          <p:nvPr/>
        </p:nvSpPr>
        <p:spPr bwMode="auto">
          <a:xfrm>
            <a:off x="3958263" y="5970202"/>
            <a:ext cx="1429" cy="65723"/>
          </a:xfrm>
          <a:prstGeom prst="line">
            <a:avLst/>
          </a:prstGeom>
          <a:noFill/>
          <a:ln w="19050">
            <a:solidFill>
              <a:srgbClr val="000000"/>
            </a:solidFill>
            <a:round/>
            <a:headEnd/>
            <a:tailEnd/>
          </a:ln>
        </p:spPr>
        <p:txBody>
          <a:bodyPr/>
          <a:lstStyle/>
          <a:p>
            <a:endParaRPr lang="es-CL"/>
          </a:p>
        </p:txBody>
      </p:sp>
      <p:sp>
        <p:nvSpPr>
          <p:cNvPr id="68" name="Line 56"/>
          <p:cNvSpPr>
            <a:spLocks noChangeShapeType="1"/>
          </p:cNvSpPr>
          <p:nvPr/>
        </p:nvSpPr>
        <p:spPr bwMode="auto">
          <a:xfrm>
            <a:off x="4108282" y="5970202"/>
            <a:ext cx="1428" cy="65723"/>
          </a:xfrm>
          <a:prstGeom prst="line">
            <a:avLst/>
          </a:prstGeom>
          <a:noFill/>
          <a:ln w="19050">
            <a:solidFill>
              <a:srgbClr val="000000"/>
            </a:solidFill>
            <a:round/>
            <a:headEnd/>
            <a:tailEnd/>
          </a:ln>
        </p:spPr>
        <p:txBody>
          <a:bodyPr/>
          <a:lstStyle/>
          <a:p>
            <a:endParaRPr lang="es-CL"/>
          </a:p>
        </p:txBody>
      </p:sp>
      <p:sp>
        <p:nvSpPr>
          <p:cNvPr id="69" name="Line 57"/>
          <p:cNvSpPr>
            <a:spLocks noChangeShapeType="1"/>
          </p:cNvSpPr>
          <p:nvPr/>
        </p:nvSpPr>
        <p:spPr bwMode="auto">
          <a:xfrm>
            <a:off x="4258301" y="5970202"/>
            <a:ext cx="1429" cy="65723"/>
          </a:xfrm>
          <a:prstGeom prst="line">
            <a:avLst/>
          </a:prstGeom>
          <a:noFill/>
          <a:ln w="19050">
            <a:solidFill>
              <a:srgbClr val="000000"/>
            </a:solidFill>
            <a:round/>
            <a:headEnd/>
            <a:tailEnd/>
          </a:ln>
        </p:spPr>
        <p:txBody>
          <a:bodyPr/>
          <a:lstStyle/>
          <a:p>
            <a:endParaRPr lang="es-CL"/>
          </a:p>
        </p:txBody>
      </p:sp>
      <p:sp>
        <p:nvSpPr>
          <p:cNvPr id="70" name="Line 58"/>
          <p:cNvSpPr>
            <a:spLocks noChangeShapeType="1"/>
          </p:cNvSpPr>
          <p:nvPr/>
        </p:nvSpPr>
        <p:spPr bwMode="auto">
          <a:xfrm>
            <a:off x="3808245" y="5970202"/>
            <a:ext cx="1428" cy="65723"/>
          </a:xfrm>
          <a:prstGeom prst="line">
            <a:avLst/>
          </a:prstGeom>
          <a:noFill/>
          <a:ln w="19050">
            <a:solidFill>
              <a:srgbClr val="000000"/>
            </a:solidFill>
            <a:round/>
            <a:headEnd/>
            <a:tailEnd/>
          </a:ln>
        </p:spPr>
        <p:txBody>
          <a:bodyPr/>
          <a:lstStyle/>
          <a:p>
            <a:endParaRPr lang="es-CL"/>
          </a:p>
        </p:txBody>
      </p:sp>
      <p:sp>
        <p:nvSpPr>
          <p:cNvPr id="71" name="Line 59"/>
          <p:cNvSpPr>
            <a:spLocks noChangeShapeType="1"/>
          </p:cNvSpPr>
          <p:nvPr/>
        </p:nvSpPr>
        <p:spPr bwMode="auto">
          <a:xfrm>
            <a:off x="5159842" y="5903050"/>
            <a:ext cx="1428" cy="132874"/>
          </a:xfrm>
          <a:prstGeom prst="line">
            <a:avLst/>
          </a:prstGeom>
          <a:noFill/>
          <a:ln w="19050">
            <a:solidFill>
              <a:srgbClr val="000000"/>
            </a:solidFill>
            <a:round/>
            <a:headEnd/>
            <a:tailEnd/>
          </a:ln>
        </p:spPr>
        <p:txBody>
          <a:bodyPr/>
          <a:lstStyle/>
          <a:p>
            <a:endParaRPr lang="es-CL"/>
          </a:p>
        </p:txBody>
      </p:sp>
      <p:sp>
        <p:nvSpPr>
          <p:cNvPr id="72" name="Line 60"/>
          <p:cNvSpPr>
            <a:spLocks noChangeShapeType="1"/>
          </p:cNvSpPr>
          <p:nvPr/>
        </p:nvSpPr>
        <p:spPr bwMode="auto">
          <a:xfrm>
            <a:off x="4708357" y="5970202"/>
            <a:ext cx="1428" cy="65723"/>
          </a:xfrm>
          <a:prstGeom prst="line">
            <a:avLst/>
          </a:prstGeom>
          <a:noFill/>
          <a:ln w="19050">
            <a:solidFill>
              <a:srgbClr val="000000"/>
            </a:solidFill>
            <a:round/>
            <a:headEnd/>
            <a:tailEnd/>
          </a:ln>
        </p:spPr>
        <p:txBody>
          <a:bodyPr/>
          <a:lstStyle/>
          <a:p>
            <a:endParaRPr lang="es-CL"/>
          </a:p>
        </p:txBody>
      </p:sp>
      <p:sp>
        <p:nvSpPr>
          <p:cNvPr id="73" name="Line 61"/>
          <p:cNvSpPr>
            <a:spLocks noChangeShapeType="1"/>
          </p:cNvSpPr>
          <p:nvPr/>
        </p:nvSpPr>
        <p:spPr bwMode="auto">
          <a:xfrm>
            <a:off x="4858376" y="5970202"/>
            <a:ext cx="1429" cy="65723"/>
          </a:xfrm>
          <a:prstGeom prst="line">
            <a:avLst/>
          </a:prstGeom>
          <a:noFill/>
          <a:ln w="19050">
            <a:solidFill>
              <a:srgbClr val="000000"/>
            </a:solidFill>
            <a:round/>
            <a:headEnd/>
            <a:tailEnd/>
          </a:ln>
        </p:spPr>
        <p:txBody>
          <a:bodyPr/>
          <a:lstStyle/>
          <a:p>
            <a:endParaRPr lang="es-CL"/>
          </a:p>
        </p:txBody>
      </p:sp>
      <p:sp>
        <p:nvSpPr>
          <p:cNvPr id="74" name="Line 62"/>
          <p:cNvSpPr>
            <a:spLocks noChangeShapeType="1"/>
          </p:cNvSpPr>
          <p:nvPr/>
        </p:nvSpPr>
        <p:spPr bwMode="auto">
          <a:xfrm>
            <a:off x="5009823" y="5970202"/>
            <a:ext cx="1429" cy="65723"/>
          </a:xfrm>
          <a:prstGeom prst="line">
            <a:avLst/>
          </a:prstGeom>
          <a:noFill/>
          <a:ln w="19050">
            <a:solidFill>
              <a:srgbClr val="000000"/>
            </a:solidFill>
            <a:round/>
            <a:headEnd/>
            <a:tailEnd/>
          </a:ln>
        </p:spPr>
        <p:txBody>
          <a:bodyPr/>
          <a:lstStyle/>
          <a:p>
            <a:endParaRPr lang="es-CL"/>
          </a:p>
        </p:txBody>
      </p:sp>
      <p:sp>
        <p:nvSpPr>
          <p:cNvPr id="75" name="Line 63"/>
          <p:cNvSpPr>
            <a:spLocks noChangeShapeType="1"/>
          </p:cNvSpPr>
          <p:nvPr/>
        </p:nvSpPr>
        <p:spPr bwMode="auto">
          <a:xfrm>
            <a:off x="4558338" y="5970202"/>
            <a:ext cx="1429" cy="65723"/>
          </a:xfrm>
          <a:prstGeom prst="line">
            <a:avLst/>
          </a:prstGeom>
          <a:noFill/>
          <a:ln w="19050">
            <a:solidFill>
              <a:srgbClr val="000000"/>
            </a:solidFill>
            <a:round/>
            <a:headEnd/>
            <a:tailEnd/>
          </a:ln>
        </p:spPr>
        <p:txBody>
          <a:bodyPr/>
          <a:lstStyle/>
          <a:p>
            <a:endParaRPr lang="es-CL"/>
          </a:p>
        </p:txBody>
      </p:sp>
      <p:sp>
        <p:nvSpPr>
          <p:cNvPr id="76" name="Line 64"/>
          <p:cNvSpPr>
            <a:spLocks noChangeShapeType="1"/>
          </p:cNvSpPr>
          <p:nvPr/>
        </p:nvSpPr>
        <p:spPr bwMode="auto">
          <a:xfrm>
            <a:off x="5927081" y="5903050"/>
            <a:ext cx="1429" cy="132874"/>
          </a:xfrm>
          <a:prstGeom prst="line">
            <a:avLst/>
          </a:prstGeom>
          <a:noFill/>
          <a:ln w="19050">
            <a:solidFill>
              <a:srgbClr val="000000"/>
            </a:solidFill>
            <a:round/>
            <a:headEnd/>
            <a:tailEnd/>
          </a:ln>
        </p:spPr>
        <p:txBody>
          <a:bodyPr/>
          <a:lstStyle/>
          <a:p>
            <a:endParaRPr lang="es-CL"/>
          </a:p>
        </p:txBody>
      </p:sp>
      <p:sp>
        <p:nvSpPr>
          <p:cNvPr id="77" name="Line 65"/>
          <p:cNvSpPr>
            <a:spLocks noChangeShapeType="1"/>
          </p:cNvSpPr>
          <p:nvPr/>
        </p:nvSpPr>
        <p:spPr bwMode="auto">
          <a:xfrm>
            <a:off x="5459880" y="5970202"/>
            <a:ext cx="1428" cy="65723"/>
          </a:xfrm>
          <a:prstGeom prst="line">
            <a:avLst/>
          </a:prstGeom>
          <a:noFill/>
          <a:ln w="19050">
            <a:solidFill>
              <a:srgbClr val="000000"/>
            </a:solidFill>
            <a:round/>
            <a:headEnd/>
            <a:tailEnd/>
          </a:ln>
        </p:spPr>
        <p:txBody>
          <a:bodyPr/>
          <a:lstStyle/>
          <a:p>
            <a:endParaRPr lang="es-CL"/>
          </a:p>
        </p:txBody>
      </p:sp>
      <p:sp>
        <p:nvSpPr>
          <p:cNvPr id="78" name="Line 66"/>
          <p:cNvSpPr>
            <a:spLocks noChangeShapeType="1"/>
          </p:cNvSpPr>
          <p:nvPr/>
        </p:nvSpPr>
        <p:spPr bwMode="auto">
          <a:xfrm>
            <a:off x="5627043" y="5970202"/>
            <a:ext cx="1429" cy="65723"/>
          </a:xfrm>
          <a:prstGeom prst="line">
            <a:avLst/>
          </a:prstGeom>
          <a:noFill/>
          <a:ln w="19050">
            <a:solidFill>
              <a:srgbClr val="000000"/>
            </a:solidFill>
            <a:round/>
            <a:headEnd/>
            <a:tailEnd/>
          </a:ln>
        </p:spPr>
        <p:txBody>
          <a:bodyPr/>
          <a:lstStyle/>
          <a:p>
            <a:endParaRPr lang="es-CL"/>
          </a:p>
        </p:txBody>
      </p:sp>
      <p:sp>
        <p:nvSpPr>
          <p:cNvPr id="79" name="Line 67"/>
          <p:cNvSpPr>
            <a:spLocks noChangeShapeType="1"/>
          </p:cNvSpPr>
          <p:nvPr/>
        </p:nvSpPr>
        <p:spPr bwMode="auto">
          <a:xfrm>
            <a:off x="5777062" y="5970202"/>
            <a:ext cx="1428" cy="65723"/>
          </a:xfrm>
          <a:prstGeom prst="line">
            <a:avLst/>
          </a:prstGeom>
          <a:noFill/>
          <a:ln w="19050">
            <a:solidFill>
              <a:srgbClr val="000000"/>
            </a:solidFill>
            <a:round/>
            <a:headEnd/>
            <a:tailEnd/>
          </a:ln>
        </p:spPr>
        <p:txBody>
          <a:bodyPr/>
          <a:lstStyle/>
          <a:p>
            <a:endParaRPr lang="es-CL"/>
          </a:p>
        </p:txBody>
      </p:sp>
      <p:sp>
        <p:nvSpPr>
          <p:cNvPr id="80" name="Line 68"/>
          <p:cNvSpPr>
            <a:spLocks noChangeShapeType="1"/>
          </p:cNvSpPr>
          <p:nvPr/>
        </p:nvSpPr>
        <p:spPr bwMode="auto">
          <a:xfrm>
            <a:off x="5309861" y="5970202"/>
            <a:ext cx="1429" cy="65723"/>
          </a:xfrm>
          <a:prstGeom prst="line">
            <a:avLst/>
          </a:prstGeom>
          <a:noFill/>
          <a:ln w="19050">
            <a:solidFill>
              <a:srgbClr val="000000"/>
            </a:solidFill>
            <a:round/>
            <a:headEnd/>
            <a:tailEnd/>
          </a:ln>
        </p:spPr>
        <p:txBody>
          <a:bodyPr/>
          <a:lstStyle/>
          <a:p>
            <a:endParaRPr lang="es-CL"/>
          </a:p>
        </p:txBody>
      </p:sp>
      <p:sp>
        <p:nvSpPr>
          <p:cNvPr id="81" name="Line 69"/>
          <p:cNvSpPr>
            <a:spLocks noChangeShapeType="1"/>
          </p:cNvSpPr>
          <p:nvPr/>
        </p:nvSpPr>
        <p:spPr bwMode="auto">
          <a:xfrm>
            <a:off x="6677175" y="5903050"/>
            <a:ext cx="1428" cy="132874"/>
          </a:xfrm>
          <a:prstGeom prst="line">
            <a:avLst/>
          </a:prstGeom>
          <a:noFill/>
          <a:ln w="19050">
            <a:solidFill>
              <a:srgbClr val="000000"/>
            </a:solidFill>
            <a:round/>
            <a:headEnd/>
            <a:tailEnd/>
          </a:ln>
        </p:spPr>
        <p:txBody>
          <a:bodyPr/>
          <a:lstStyle/>
          <a:p>
            <a:endParaRPr lang="es-CL"/>
          </a:p>
        </p:txBody>
      </p:sp>
      <p:sp>
        <p:nvSpPr>
          <p:cNvPr id="82" name="Line 70"/>
          <p:cNvSpPr>
            <a:spLocks noChangeShapeType="1"/>
          </p:cNvSpPr>
          <p:nvPr/>
        </p:nvSpPr>
        <p:spPr bwMode="auto">
          <a:xfrm>
            <a:off x="6227118" y="5970202"/>
            <a:ext cx="1429" cy="65723"/>
          </a:xfrm>
          <a:prstGeom prst="line">
            <a:avLst/>
          </a:prstGeom>
          <a:noFill/>
          <a:ln w="19050">
            <a:solidFill>
              <a:srgbClr val="000000"/>
            </a:solidFill>
            <a:round/>
            <a:headEnd/>
            <a:tailEnd/>
          </a:ln>
        </p:spPr>
        <p:txBody>
          <a:bodyPr/>
          <a:lstStyle/>
          <a:p>
            <a:endParaRPr lang="es-CL"/>
          </a:p>
        </p:txBody>
      </p:sp>
      <p:sp>
        <p:nvSpPr>
          <p:cNvPr id="83" name="Line 71"/>
          <p:cNvSpPr>
            <a:spLocks noChangeShapeType="1"/>
          </p:cNvSpPr>
          <p:nvPr/>
        </p:nvSpPr>
        <p:spPr bwMode="auto">
          <a:xfrm>
            <a:off x="6377137" y="5970202"/>
            <a:ext cx="1428" cy="65723"/>
          </a:xfrm>
          <a:prstGeom prst="line">
            <a:avLst/>
          </a:prstGeom>
          <a:noFill/>
          <a:ln w="19050">
            <a:solidFill>
              <a:srgbClr val="000000"/>
            </a:solidFill>
            <a:round/>
            <a:headEnd/>
            <a:tailEnd/>
          </a:ln>
        </p:spPr>
        <p:txBody>
          <a:bodyPr/>
          <a:lstStyle/>
          <a:p>
            <a:endParaRPr lang="es-CL"/>
          </a:p>
        </p:txBody>
      </p:sp>
      <p:sp>
        <p:nvSpPr>
          <p:cNvPr id="84" name="Line 72"/>
          <p:cNvSpPr>
            <a:spLocks noChangeShapeType="1"/>
          </p:cNvSpPr>
          <p:nvPr/>
        </p:nvSpPr>
        <p:spPr bwMode="auto">
          <a:xfrm>
            <a:off x="6527156" y="5970202"/>
            <a:ext cx="1429" cy="65723"/>
          </a:xfrm>
          <a:prstGeom prst="line">
            <a:avLst/>
          </a:prstGeom>
          <a:noFill/>
          <a:ln w="19050">
            <a:solidFill>
              <a:srgbClr val="000000"/>
            </a:solidFill>
            <a:round/>
            <a:headEnd/>
            <a:tailEnd/>
          </a:ln>
        </p:spPr>
        <p:txBody>
          <a:bodyPr/>
          <a:lstStyle/>
          <a:p>
            <a:endParaRPr lang="es-CL"/>
          </a:p>
        </p:txBody>
      </p:sp>
      <p:sp>
        <p:nvSpPr>
          <p:cNvPr id="85" name="Line 73"/>
          <p:cNvSpPr>
            <a:spLocks noChangeShapeType="1"/>
          </p:cNvSpPr>
          <p:nvPr/>
        </p:nvSpPr>
        <p:spPr bwMode="auto">
          <a:xfrm>
            <a:off x="6077100" y="5970202"/>
            <a:ext cx="1428" cy="65723"/>
          </a:xfrm>
          <a:prstGeom prst="line">
            <a:avLst/>
          </a:prstGeom>
          <a:noFill/>
          <a:ln w="19050">
            <a:solidFill>
              <a:srgbClr val="000000"/>
            </a:solidFill>
            <a:round/>
            <a:headEnd/>
            <a:tailEnd/>
          </a:ln>
        </p:spPr>
        <p:txBody>
          <a:bodyPr/>
          <a:lstStyle/>
          <a:p>
            <a:endParaRPr lang="es-CL"/>
          </a:p>
        </p:txBody>
      </p:sp>
      <p:sp>
        <p:nvSpPr>
          <p:cNvPr id="86" name="Line 74"/>
          <p:cNvSpPr>
            <a:spLocks noChangeShapeType="1"/>
          </p:cNvSpPr>
          <p:nvPr/>
        </p:nvSpPr>
        <p:spPr bwMode="auto">
          <a:xfrm>
            <a:off x="7427268" y="5903050"/>
            <a:ext cx="1429" cy="132874"/>
          </a:xfrm>
          <a:prstGeom prst="line">
            <a:avLst/>
          </a:prstGeom>
          <a:noFill/>
          <a:ln w="19050">
            <a:solidFill>
              <a:srgbClr val="000000"/>
            </a:solidFill>
            <a:round/>
            <a:headEnd/>
            <a:tailEnd/>
          </a:ln>
        </p:spPr>
        <p:txBody>
          <a:bodyPr/>
          <a:lstStyle/>
          <a:p>
            <a:endParaRPr lang="es-CL"/>
          </a:p>
        </p:txBody>
      </p:sp>
      <p:sp>
        <p:nvSpPr>
          <p:cNvPr id="87" name="Line 75"/>
          <p:cNvSpPr>
            <a:spLocks noChangeShapeType="1"/>
          </p:cNvSpPr>
          <p:nvPr/>
        </p:nvSpPr>
        <p:spPr bwMode="auto">
          <a:xfrm>
            <a:off x="6977212" y="5970202"/>
            <a:ext cx="1428" cy="65723"/>
          </a:xfrm>
          <a:prstGeom prst="line">
            <a:avLst/>
          </a:prstGeom>
          <a:noFill/>
          <a:ln w="19050">
            <a:solidFill>
              <a:srgbClr val="000000"/>
            </a:solidFill>
            <a:round/>
            <a:headEnd/>
            <a:tailEnd/>
          </a:ln>
        </p:spPr>
        <p:txBody>
          <a:bodyPr/>
          <a:lstStyle/>
          <a:p>
            <a:endParaRPr lang="es-CL"/>
          </a:p>
        </p:txBody>
      </p:sp>
      <p:sp>
        <p:nvSpPr>
          <p:cNvPr id="88" name="Line 76"/>
          <p:cNvSpPr>
            <a:spLocks noChangeShapeType="1"/>
          </p:cNvSpPr>
          <p:nvPr/>
        </p:nvSpPr>
        <p:spPr bwMode="auto">
          <a:xfrm>
            <a:off x="7127231" y="5970202"/>
            <a:ext cx="1429" cy="65723"/>
          </a:xfrm>
          <a:prstGeom prst="line">
            <a:avLst/>
          </a:prstGeom>
          <a:noFill/>
          <a:ln w="19050">
            <a:solidFill>
              <a:srgbClr val="000000"/>
            </a:solidFill>
            <a:round/>
            <a:headEnd/>
            <a:tailEnd/>
          </a:ln>
        </p:spPr>
        <p:txBody>
          <a:bodyPr/>
          <a:lstStyle/>
          <a:p>
            <a:endParaRPr lang="es-CL"/>
          </a:p>
        </p:txBody>
      </p:sp>
      <p:sp>
        <p:nvSpPr>
          <p:cNvPr id="89" name="Line 77"/>
          <p:cNvSpPr>
            <a:spLocks noChangeShapeType="1"/>
          </p:cNvSpPr>
          <p:nvPr/>
        </p:nvSpPr>
        <p:spPr bwMode="auto">
          <a:xfrm>
            <a:off x="7277250" y="5970202"/>
            <a:ext cx="1428" cy="65723"/>
          </a:xfrm>
          <a:prstGeom prst="line">
            <a:avLst/>
          </a:prstGeom>
          <a:noFill/>
          <a:ln w="19050">
            <a:solidFill>
              <a:srgbClr val="000000"/>
            </a:solidFill>
            <a:round/>
            <a:headEnd/>
            <a:tailEnd/>
          </a:ln>
        </p:spPr>
        <p:txBody>
          <a:bodyPr/>
          <a:lstStyle/>
          <a:p>
            <a:endParaRPr lang="es-CL"/>
          </a:p>
        </p:txBody>
      </p:sp>
      <p:sp>
        <p:nvSpPr>
          <p:cNvPr id="90" name="Line 78"/>
          <p:cNvSpPr>
            <a:spLocks noChangeShapeType="1"/>
          </p:cNvSpPr>
          <p:nvPr/>
        </p:nvSpPr>
        <p:spPr bwMode="auto">
          <a:xfrm>
            <a:off x="7578716" y="5970202"/>
            <a:ext cx="1429" cy="65723"/>
          </a:xfrm>
          <a:prstGeom prst="line">
            <a:avLst/>
          </a:prstGeom>
          <a:noFill/>
          <a:ln w="19050">
            <a:solidFill>
              <a:srgbClr val="000000"/>
            </a:solidFill>
            <a:round/>
            <a:headEnd/>
            <a:tailEnd/>
          </a:ln>
        </p:spPr>
        <p:txBody>
          <a:bodyPr/>
          <a:lstStyle/>
          <a:p>
            <a:endParaRPr lang="es-CL"/>
          </a:p>
        </p:txBody>
      </p:sp>
      <p:sp>
        <p:nvSpPr>
          <p:cNvPr id="91" name="Line 79"/>
          <p:cNvSpPr>
            <a:spLocks noChangeShapeType="1"/>
          </p:cNvSpPr>
          <p:nvPr/>
        </p:nvSpPr>
        <p:spPr bwMode="auto">
          <a:xfrm>
            <a:off x="6827193" y="5970202"/>
            <a:ext cx="1429" cy="65723"/>
          </a:xfrm>
          <a:prstGeom prst="line">
            <a:avLst/>
          </a:prstGeom>
          <a:noFill/>
          <a:ln w="19050">
            <a:solidFill>
              <a:srgbClr val="000000"/>
            </a:solidFill>
            <a:round/>
            <a:headEnd/>
            <a:tailEnd/>
          </a:ln>
        </p:spPr>
        <p:txBody>
          <a:bodyPr/>
          <a:lstStyle/>
          <a:p>
            <a:endParaRPr lang="es-CL"/>
          </a:p>
        </p:txBody>
      </p:sp>
      <p:sp>
        <p:nvSpPr>
          <p:cNvPr id="92" name="Rectangle 80"/>
          <p:cNvSpPr>
            <a:spLocks noChangeArrowheads="1"/>
          </p:cNvSpPr>
          <p:nvPr/>
        </p:nvSpPr>
        <p:spPr bwMode="auto">
          <a:xfrm>
            <a:off x="1910865" y="6088787"/>
            <a:ext cx="482918" cy="250032"/>
          </a:xfrm>
          <a:prstGeom prst="rect">
            <a:avLst/>
          </a:prstGeom>
          <a:noFill/>
          <a:ln w="9525">
            <a:noFill/>
            <a:miter lim="800000"/>
            <a:headEnd/>
            <a:tailEnd/>
          </a:ln>
        </p:spPr>
        <p:txBody>
          <a:bodyPr wrap="none" lIns="0" tIns="0" rIns="0" bIns="0">
            <a:spAutoFit/>
          </a:bodyPr>
          <a:lstStyle/>
          <a:p>
            <a:r>
              <a:rPr lang="en-US" sz="1600">
                <a:solidFill>
                  <a:srgbClr val="000000"/>
                </a:solidFill>
                <a:latin typeface="Arial" charset="0"/>
              </a:rPr>
              <a:t>1965</a:t>
            </a:r>
            <a:endParaRPr lang="en-US"/>
          </a:p>
        </p:txBody>
      </p:sp>
      <p:sp>
        <p:nvSpPr>
          <p:cNvPr id="93" name="Rectangle 81"/>
          <p:cNvSpPr>
            <a:spLocks noChangeArrowheads="1"/>
          </p:cNvSpPr>
          <p:nvPr/>
        </p:nvSpPr>
        <p:spPr bwMode="auto">
          <a:xfrm>
            <a:off x="546963" y="1556792"/>
            <a:ext cx="1288733" cy="250032"/>
          </a:xfrm>
          <a:prstGeom prst="rect">
            <a:avLst/>
          </a:prstGeom>
          <a:noFill/>
          <a:ln w="9525">
            <a:noFill/>
            <a:miter lim="800000"/>
            <a:headEnd/>
            <a:tailEnd/>
          </a:ln>
        </p:spPr>
        <p:txBody>
          <a:bodyPr wrap="none" lIns="0" tIns="0" rIns="0" bIns="0">
            <a:spAutoFit/>
          </a:bodyPr>
          <a:lstStyle/>
          <a:p>
            <a:r>
              <a:rPr lang="en-US" sz="1600" b="1" dirty="0">
                <a:solidFill>
                  <a:srgbClr val="000000"/>
                </a:solidFill>
                <a:latin typeface="Arial" charset="0"/>
              </a:rPr>
              <a:t>Interest Rates</a:t>
            </a:r>
            <a:endParaRPr lang="en-US" dirty="0"/>
          </a:p>
        </p:txBody>
      </p:sp>
      <p:sp>
        <p:nvSpPr>
          <p:cNvPr id="94" name="Rectangle 82"/>
          <p:cNvSpPr>
            <a:spLocks noChangeArrowheads="1"/>
          </p:cNvSpPr>
          <p:nvPr/>
        </p:nvSpPr>
        <p:spPr bwMode="auto">
          <a:xfrm>
            <a:off x="1043608" y="1778249"/>
            <a:ext cx="805815" cy="250031"/>
          </a:xfrm>
          <a:prstGeom prst="rect">
            <a:avLst/>
          </a:prstGeom>
          <a:noFill/>
          <a:ln w="9525">
            <a:noFill/>
            <a:miter lim="800000"/>
            <a:headEnd/>
            <a:tailEnd/>
          </a:ln>
        </p:spPr>
        <p:txBody>
          <a:bodyPr wrap="none" lIns="0" tIns="0" rIns="0" bIns="0">
            <a:spAutoFit/>
          </a:bodyPr>
          <a:lstStyle/>
          <a:p>
            <a:r>
              <a:rPr lang="en-US" sz="1600" b="1" dirty="0">
                <a:solidFill>
                  <a:srgbClr val="000000"/>
                </a:solidFill>
                <a:latin typeface="Arial" charset="0"/>
              </a:rPr>
              <a:t>(percent</a:t>
            </a:r>
            <a:endParaRPr lang="en-US" dirty="0"/>
          </a:p>
        </p:txBody>
      </p:sp>
      <p:sp>
        <p:nvSpPr>
          <p:cNvPr id="95" name="Rectangle 83"/>
          <p:cNvSpPr>
            <a:spLocks noChangeArrowheads="1"/>
          </p:cNvSpPr>
          <p:nvPr/>
        </p:nvSpPr>
        <p:spPr bwMode="auto">
          <a:xfrm>
            <a:off x="971600" y="2001134"/>
            <a:ext cx="861537" cy="250031"/>
          </a:xfrm>
          <a:prstGeom prst="rect">
            <a:avLst/>
          </a:prstGeom>
          <a:noFill/>
          <a:ln w="9525">
            <a:noFill/>
            <a:miter lim="800000"/>
            <a:headEnd/>
            <a:tailEnd/>
          </a:ln>
        </p:spPr>
        <p:txBody>
          <a:bodyPr wrap="none" lIns="0" tIns="0" rIns="0" bIns="0">
            <a:spAutoFit/>
          </a:bodyPr>
          <a:lstStyle/>
          <a:p>
            <a:r>
              <a:rPr lang="en-US" sz="1600" b="1" dirty="0">
                <a:solidFill>
                  <a:srgbClr val="000000"/>
                </a:solidFill>
                <a:latin typeface="Arial" charset="0"/>
              </a:rPr>
              <a:t>per year)</a:t>
            </a:r>
            <a:endParaRPr lang="en-US" dirty="0"/>
          </a:p>
        </p:txBody>
      </p:sp>
      <p:sp>
        <p:nvSpPr>
          <p:cNvPr id="96" name="Rectangle 84"/>
          <p:cNvSpPr>
            <a:spLocks noChangeArrowheads="1"/>
          </p:cNvSpPr>
          <p:nvPr/>
        </p:nvSpPr>
        <p:spPr bwMode="auto">
          <a:xfrm>
            <a:off x="1660833" y="2251165"/>
            <a:ext cx="282893" cy="250032"/>
          </a:xfrm>
          <a:prstGeom prst="rect">
            <a:avLst/>
          </a:prstGeom>
          <a:noFill/>
          <a:ln w="9525">
            <a:noFill/>
            <a:miter lim="800000"/>
            <a:headEnd/>
            <a:tailEnd/>
          </a:ln>
        </p:spPr>
        <p:txBody>
          <a:bodyPr wrap="none" lIns="0" tIns="0" rIns="0" bIns="0">
            <a:spAutoFit/>
          </a:bodyPr>
          <a:lstStyle/>
          <a:p>
            <a:r>
              <a:rPr lang="en-US" sz="1600">
                <a:solidFill>
                  <a:srgbClr val="000000"/>
                </a:solidFill>
                <a:latin typeface="Arial" charset="0"/>
              </a:rPr>
              <a:t>15</a:t>
            </a:r>
            <a:endParaRPr lang="en-US"/>
          </a:p>
        </p:txBody>
      </p:sp>
      <p:grpSp>
        <p:nvGrpSpPr>
          <p:cNvPr id="97" name="Group 85"/>
          <p:cNvGrpSpPr>
            <a:grpSpLocks/>
          </p:cNvGrpSpPr>
          <p:nvPr/>
        </p:nvGrpSpPr>
        <p:grpSpPr bwMode="auto">
          <a:xfrm>
            <a:off x="3725377" y="5573166"/>
            <a:ext cx="1968818" cy="250110"/>
            <a:chOff x="2337" y="3544"/>
            <a:chExt cx="1378" cy="175"/>
          </a:xfrm>
        </p:grpSpPr>
        <p:sp>
          <p:nvSpPr>
            <p:cNvPr id="115" name="Line 86"/>
            <p:cNvSpPr>
              <a:spLocks noChangeShapeType="1"/>
            </p:cNvSpPr>
            <p:nvPr/>
          </p:nvSpPr>
          <p:spPr bwMode="auto">
            <a:xfrm>
              <a:off x="2337" y="3612"/>
              <a:ext cx="350" cy="1"/>
            </a:xfrm>
            <a:prstGeom prst="line">
              <a:avLst/>
            </a:prstGeom>
            <a:noFill/>
            <a:ln w="19050">
              <a:solidFill>
                <a:srgbClr val="000000"/>
              </a:solidFill>
              <a:round/>
              <a:headEnd/>
              <a:tailEnd/>
            </a:ln>
          </p:spPr>
          <p:txBody>
            <a:bodyPr/>
            <a:lstStyle/>
            <a:p>
              <a:endParaRPr lang="es-CL"/>
            </a:p>
          </p:txBody>
        </p:sp>
        <p:sp>
          <p:nvSpPr>
            <p:cNvPr id="116" name="Rectangle 87"/>
            <p:cNvSpPr>
              <a:spLocks noChangeArrowheads="1"/>
            </p:cNvSpPr>
            <p:nvPr/>
          </p:nvSpPr>
          <p:spPr bwMode="auto">
            <a:xfrm>
              <a:off x="2716" y="3544"/>
              <a:ext cx="999" cy="175"/>
            </a:xfrm>
            <a:prstGeom prst="rect">
              <a:avLst/>
            </a:prstGeom>
            <a:noFill/>
            <a:ln w="9525">
              <a:noFill/>
              <a:miter lim="800000"/>
              <a:headEnd/>
              <a:tailEnd/>
            </a:ln>
          </p:spPr>
          <p:txBody>
            <a:bodyPr wrap="none" lIns="0" tIns="0" rIns="0" bIns="0">
              <a:spAutoFit/>
            </a:bodyPr>
            <a:lstStyle/>
            <a:p>
              <a:r>
                <a:rPr lang="en-US" sz="1600">
                  <a:solidFill>
                    <a:srgbClr val="000000"/>
                  </a:solidFill>
                  <a:latin typeface="Arial" charset="0"/>
                </a:rPr>
                <a:t>Real interest rate</a:t>
              </a:r>
              <a:endParaRPr lang="en-US"/>
            </a:p>
          </p:txBody>
        </p:sp>
      </p:grpSp>
      <p:sp>
        <p:nvSpPr>
          <p:cNvPr id="98" name="Rectangle 88"/>
          <p:cNvSpPr>
            <a:spLocks noChangeArrowheads="1"/>
          </p:cNvSpPr>
          <p:nvPr/>
        </p:nvSpPr>
        <p:spPr bwMode="auto">
          <a:xfrm>
            <a:off x="1660833" y="3161279"/>
            <a:ext cx="282893" cy="250031"/>
          </a:xfrm>
          <a:prstGeom prst="rect">
            <a:avLst/>
          </a:prstGeom>
          <a:noFill/>
          <a:ln w="9525">
            <a:noFill/>
            <a:miter lim="800000"/>
            <a:headEnd/>
            <a:tailEnd/>
          </a:ln>
        </p:spPr>
        <p:txBody>
          <a:bodyPr wrap="none" lIns="0" tIns="0" rIns="0" bIns="0">
            <a:spAutoFit/>
          </a:bodyPr>
          <a:lstStyle/>
          <a:p>
            <a:r>
              <a:rPr lang="en-US" sz="1600">
                <a:solidFill>
                  <a:srgbClr val="000000"/>
                </a:solidFill>
                <a:latin typeface="Arial" charset="0"/>
              </a:rPr>
              <a:t>10</a:t>
            </a:r>
            <a:endParaRPr lang="en-US"/>
          </a:p>
        </p:txBody>
      </p:sp>
      <p:sp>
        <p:nvSpPr>
          <p:cNvPr id="99" name="Rectangle 89"/>
          <p:cNvSpPr>
            <a:spLocks noChangeArrowheads="1"/>
          </p:cNvSpPr>
          <p:nvPr/>
        </p:nvSpPr>
        <p:spPr bwMode="auto">
          <a:xfrm>
            <a:off x="1760846" y="4078536"/>
            <a:ext cx="182880" cy="250031"/>
          </a:xfrm>
          <a:prstGeom prst="rect">
            <a:avLst/>
          </a:prstGeom>
          <a:noFill/>
          <a:ln w="9525">
            <a:noFill/>
            <a:miter lim="800000"/>
            <a:headEnd/>
            <a:tailEnd/>
          </a:ln>
        </p:spPr>
        <p:txBody>
          <a:bodyPr wrap="none" lIns="0" tIns="0" rIns="0" bIns="0">
            <a:spAutoFit/>
          </a:bodyPr>
          <a:lstStyle/>
          <a:p>
            <a:r>
              <a:rPr lang="en-US" sz="1600">
                <a:solidFill>
                  <a:srgbClr val="000000"/>
                </a:solidFill>
                <a:latin typeface="Arial" charset="0"/>
              </a:rPr>
              <a:t>5</a:t>
            </a:r>
            <a:endParaRPr lang="en-US"/>
          </a:p>
        </p:txBody>
      </p:sp>
      <p:sp>
        <p:nvSpPr>
          <p:cNvPr id="100" name="Rectangle 90"/>
          <p:cNvSpPr>
            <a:spLocks noChangeArrowheads="1"/>
          </p:cNvSpPr>
          <p:nvPr/>
        </p:nvSpPr>
        <p:spPr bwMode="auto">
          <a:xfrm>
            <a:off x="1760846" y="5011510"/>
            <a:ext cx="182880" cy="250032"/>
          </a:xfrm>
          <a:prstGeom prst="rect">
            <a:avLst/>
          </a:prstGeom>
          <a:noFill/>
          <a:ln w="9525">
            <a:noFill/>
            <a:miter lim="800000"/>
            <a:headEnd/>
            <a:tailEnd/>
          </a:ln>
        </p:spPr>
        <p:txBody>
          <a:bodyPr wrap="none" lIns="0" tIns="0" rIns="0" bIns="0">
            <a:spAutoFit/>
          </a:bodyPr>
          <a:lstStyle/>
          <a:p>
            <a:r>
              <a:rPr lang="en-US" sz="1600">
                <a:solidFill>
                  <a:srgbClr val="000000"/>
                </a:solidFill>
                <a:latin typeface="Arial" charset="0"/>
              </a:rPr>
              <a:t>0</a:t>
            </a:r>
            <a:endParaRPr lang="en-US"/>
          </a:p>
        </p:txBody>
      </p:sp>
      <p:sp>
        <p:nvSpPr>
          <p:cNvPr id="101" name="Rectangle 91"/>
          <p:cNvSpPr>
            <a:spLocks noChangeArrowheads="1"/>
          </p:cNvSpPr>
          <p:nvPr/>
        </p:nvSpPr>
        <p:spPr bwMode="auto">
          <a:xfrm>
            <a:off x="1659405" y="5933054"/>
            <a:ext cx="202883" cy="220028"/>
          </a:xfrm>
          <a:prstGeom prst="rect">
            <a:avLst/>
          </a:prstGeom>
          <a:noFill/>
          <a:ln w="9525">
            <a:noFill/>
            <a:miter lim="800000"/>
            <a:headEnd/>
            <a:tailEnd/>
          </a:ln>
        </p:spPr>
        <p:txBody>
          <a:bodyPr wrap="none" lIns="0" tIns="0" rIns="0" bIns="0">
            <a:spAutoFit/>
          </a:bodyPr>
          <a:lstStyle/>
          <a:p>
            <a:pPr algn="r"/>
            <a:r>
              <a:rPr lang="en-US" sz="1600">
                <a:solidFill>
                  <a:srgbClr val="000000"/>
                </a:solidFill>
                <a:latin typeface="Arial" charset="0"/>
              </a:rPr>
              <a:t>–5</a:t>
            </a:r>
            <a:endParaRPr lang="en-US"/>
          </a:p>
        </p:txBody>
      </p:sp>
      <p:sp>
        <p:nvSpPr>
          <p:cNvPr id="102" name="Rectangle 92"/>
          <p:cNvSpPr>
            <a:spLocks noChangeArrowheads="1"/>
          </p:cNvSpPr>
          <p:nvPr/>
        </p:nvSpPr>
        <p:spPr bwMode="auto">
          <a:xfrm>
            <a:off x="2672388" y="6088787"/>
            <a:ext cx="482918" cy="250032"/>
          </a:xfrm>
          <a:prstGeom prst="rect">
            <a:avLst/>
          </a:prstGeom>
          <a:noFill/>
          <a:ln w="9525">
            <a:noFill/>
            <a:miter lim="800000"/>
            <a:headEnd/>
            <a:tailEnd/>
          </a:ln>
        </p:spPr>
        <p:txBody>
          <a:bodyPr wrap="none" lIns="0" tIns="0" rIns="0" bIns="0">
            <a:spAutoFit/>
          </a:bodyPr>
          <a:lstStyle/>
          <a:p>
            <a:r>
              <a:rPr lang="en-US" sz="1600">
                <a:solidFill>
                  <a:srgbClr val="000000"/>
                </a:solidFill>
                <a:latin typeface="Arial" charset="0"/>
              </a:rPr>
              <a:t>1970</a:t>
            </a:r>
            <a:endParaRPr lang="en-US"/>
          </a:p>
        </p:txBody>
      </p:sp>
      <p:sp>
        <p:nvSpPr>
          <p:cNvPr id="103" name="Rectangle 93"/>
          <p:cNvSpPr>
            <a:spLocks noChangeArrowheads="1"/>
          </p:cNvSpPr>
          <p:nvPr/>
        </p:nvSpPr>
        <p:spPr bwMode="auto">
          <a:xfrm>
            <a:off x="3428197" y="6088787"/>
            <a:ext cx="482918" cy="250032"/>
          </a:xfrm>
          <a:prstGeom prst="rect">
            <a:avLst/>
          </a:prstGeom>
          <a:noFill/>
          <a:ln w="9525">
            <a:noFill/>
            <a:miter lim="800000"/>
            <a:headEnd/>
            <a:tailEnd/>
          </a:ln>
        </p:spPr>
        <p:txBody>
          <a:bodyPr wrap="none" lIns="0" tIns="0" rIns="0" bIns="0">
            <a:spAutoFit/>
          </a:bodyPr>
          <a:lstStyle/>
          <a:p>
            <a:r>
              <a:rPr lang="en-US" sz="1600">
                <a:solidFill>
                  <a:srgbClr val="000000"/>
                </a:solidFill>
                <a:latin typeface="Arial" charset="0"/>
              </a:rPr>
              <a:t>1975</a:t>
            </a:r>
            <a:endParaRPr lang="en-US"/>
          </a:p>
        </p:txBody>
      </p:sp>
      <p:sp>
        <p:nvSpPr>
          <p:cNvPr id="104" name="Rectangle 94"/>
          <p:cNvSpPr>
            <a:spLocks noChangeArrowheads="1"/>
          </p:cNvSpPr>
          <p:nvPr/>
        </p:nvSpPr>
        <p:spPr bwMode="auto">
          <a:xfrm>
            <a:off x="4189721" y="6088787"/>
            <a:ext cx="482918" cy="250032"/>
          </a:xfrm>
          <a:prstGeom prst="rect">
            <a:avLst/>
          </a:prstGeom>
          <a:noFill/>
          <a:ln w="9525">
            <a:noFill/>
            <a:miter lim="800000"/>
            <a:headEnd/>
            <a:tailEnd/>
          </a:ln>
        </p:spPr>
        <p:txBody>
          <a:bodyPr wrap="none" lIns="0" tIns="0" rIns="0" bIns="0">
            <a:spAutoFit/>
          </a:bodyPr>
          <a:lstStyle/>
          <a:p>
            <a:r>
              <a:rPr lang="en-US" sz="1600">
                <a:solidFill>
                  <a:srgbClr val="000000"/>
                </a:solidFill>
                <a:latin typeface="Arial" charset="0"/>
              </a:rPr>
              <a:t>1980</a:t>
            </a:r>
            <a:endParaRPr lang="en-US"/>
          </a:p>
        </p:txBody>
      </p:sp>
      <p:sp>
        <p:nvSpPr>
          <p:cNvPr id="105" name="Rectangle 95"/>
          <p:cNvSpPr>
            <a:spLocks noChangeArrowheads="1"/>
          </p:cNvSpPr>
          <p:nvPr/>
        </p:nvSpPr>
        <p:spPr bwMode="auto">
          <a:xfrm>
            <a:off x="4945530" y="6088787"/>
            <a:ext cx="482918" cy="250032"/>
          </a:xfrm>
          <a:prstGeom prst="rect">
            <a:avLst/>
          </a:prstGeom>
          <a:noFill/>
          <a:ln w="9525">
            <a:noFill/>
            <a:miter lim="800000"/>
            <a:headEnd/>
            <a:tailEnd/>
          </a:ln>
        </p:spPr>
        <p:txBody>
          <a:bodyPr wrap="none" lIns="0" tIns="0" rIns="0" bIns="0">
            <a:spAutoFit/>
          </a:bodyPr>
          <a:lstStyle/>
          <a:p>
            <a:r>
              <a:rPr lang="en-US" sz="1600">
                <a:solidFill>
                  <a:srgbClr val="000000"/>
                </a:solidFill>
                <a:latin typeface="Arial" charset="0"/>
              </a:rPr>
              <a:t>1985</a:t>
            </a:r>
            <a:endParaRPr lang="en-US"/>
          </a:p>
        </p:txBody>
      </p:sp>
      <p:sp>
        <p:nvSpPr>
          <p:cNvPr id="106" name="Rectangle 96"/>
          <p:cNvSpPr>
            <a:spLocks noChangeArrowheads="1"/>
          </p:cNvSpPr>
          <p:nvPr/>
        </p:nvSpPr>
        <p:spPr bwMode="auto">
          <a:xfrm>
            <a:off x="5705625" y="6088787"/>
            <a:ext cx="482918" cy="250032"/>
          </a:xfrm>
          <a:prstGeom prst="rect">
            <a:avLst/>
          </a:prstGeom>
          <a:noFill/>
          <a:ln w="9525">
            <a:noFill/>
            <a:miter lim="800000"/>
            <a:headEnd/>
            <a:tailEnd/>
          </a:ln>
        </p:spPr>
        <p:txBody>
          <a:bodyPr wrap="none" lIns="0" tIns="0" rIns="0" bIns="0">
            <a:spAutoFit/>
          </a:bodyPr>
          <a:lstStyle/>
          <a:p>
            <a:r>
              <a:rPr lang="en-US" sz="1600">
                <a:solidFill>
                  <a:srgbClr val="000000"/>
                </a:solidFill>
                <a:latin typeface="Arial" charset="0"/>
              </a:rPr>
              <a:t>1990</a:t>
            </a:r>
            <a:endParaRPr lang="en-US"/>
          </a:p>
        </p:txBody>
      </p:sp>
      <p:sp>
        <p:nvSpPr>
          <p:cNvPr id="107" name="Rectangle 97"/>
          <p:cNvSpPr>
            <a:spLocks noChangeArrowheads="1"/>
          </p:cNvSpPr>
          <p:nvPr/>
        </p:nvSpPr>
        <p:spPr bwMode="auto">
          <a:xfrm>
            <a:off x="6461433" y="6088787"/>
            <a:ext cx="482918" cy="250032"/>
          </a:xfrm>
          <a:prstGeom prst="rect">
            <a:avLst/>
          </a:prstGeom>
          <a:noFill/>
          <a:ln w="9525">
            <a:noFill/>
            <a:miter lim="800000"/>
            <a:headEnd/>
            <a:tailEnd/>
          </a:ln>
        </p:spPr>
        <p:txBody>
          <a:bodyPr wrap="none" lIns="0" tIns="0" rIns="0" bIns="0">
            <a:spAutoFit/>
          </a:bodyPr>
          <a:lstStyle/>
          <a:p>
            <a:r>
              <a:rPr lang="en-US" sz="1600">
                <a:solidFill>
                  <a:srgbClr val="000000"/>
                </a:solidFill>
                <a:latin typeface="Arial" charset="0"/>
              </a:rPr>
              <a:t>1995</a:t>
            </a:r>
            <a:endParaRPr lang="en-US"/>
          </a:p>
        </p:txBody>
      </p:sp>
      <p:sp>
        <p:nvSpPr>
          <p:cNvPr id="108" name="Rectangle 98"/>
          <p:cNvSpPr>
            <a:spLocks noChangeArrowheads="1"/>
          </p:cNvSpPr>
          <p:nvPr/>
        </p:nvSpPr>
        <p:spPr bwMode="auto">
          <a:xfrm>
            <a:off x="7217242" y="6088787"/>
            <a:ext cx="482918" cy="250032"/>
          </a:xfrm>
          <a:prstGeom prst="rect">
            <a:avLst/>
          </a:prstGeom>
          <a:noFill/>
          <a:ln w="9525">
            <a:noFill/>
            <a:miter lim="800000"/>
            <a:headEnd/>
            <a:tailEnd/>
          </a:ln>
        </p:spPr>
        <p:txBody>
          <a:bodyPr wrap="none" lIns="0" tIns="0" rIns="0" bIns="0">
            <a:spAutoFit/>
          </a:bodyPr>
          <a:lstStyle/>
          <a:p>
            <a:r>
              <a:rPr lang="en-US" sz="1600">
                <a:solidFill>
                  <a:srgbClr val="000000"/>
                </a:solidFill>
                <a:latin typeface="Arial" charset="0"/>
              </a:rPr>
              <a:t>2000</a:t>
            </a:r>
            <a:endParaRPr lang="en-US"/>
          </a:p>
        </p:txBody>
      </p:sp>
      <p:pic>
        <p:nvPicPr>
          <p:cNvPr id="110" name="Picture 102"/>
          <p:cNvPicPr>
            <a:picLocks noChangeAspect="1" noChangeArrowheads="1"/>
          </p:cNvPicPr>
          <p:nvPr/>
        </p:nvPicPr>
        <p:blipFill>
          <a:blip r:embed="rId2" cstate="print"/>
          <a:srcRect/>
          <a:stretch>
            <a:fillRect/>
          </a:stretch>
        </p:blipFill>
        <p:spPr bwMode="auto">
          <a:xfrm>
            <a:off x="2112318" y="2479765"/>
            <a:ext cx="5479257" cy="2117408"/>
          </a:xfrm>
          <a:prstGeom prst="rect">
            <a:avLst/>
          </a:prstGeom>
          <a:noFill/>
          <a:ln w="9525">
            <a:noFill/>
            <a:miter lim="800000"/>
            <a:headEnd/>
            <a:tailEnd/>
          </a:ln>
          <a:effectLst/>
        </p:spPr>
      </p:pic>
      <p:grpSp>
        <p:nvGrpSpPr>
          <p:cNvPr id="109" name="Group 99"/>
          <p:cNvGrpSpPr>
            <a:grpSpLocks/>
          </p:cNvGrpSpPr>
          <p:nvPr/>
        </p:nvGrpSpPr>
        <p:grpSpPr bwMode="auto">
          <a:xfrm>
            <a:off x="2129768" y="3149022"/>
            <a:ext cx="2128839" cy="249953"/>
            <a:chOff x="1150" y="1849"/>
            <a:chExt cx="1490" cy="175"/>
          </a:xfrm>
        </p:grpSpPr>
        <p:sp>
          <p:nvSpPr>
            <p:cNvPr id="113" name="Line 100"/>
            <p:cNvSpPr>
              <a:spLocks noChangeShapeType="1"/>
            </p:cNvSpPr>
            <p:nvPr/>
          </p:nvSpPr>
          <p:spPr bwMode="auto">
            <a:xfrm flipH="1">
              <a:off x="2488" y="1930"/>
              <a:ext cx="152" cy="1"/>
            </a:xfrm>
            <a:prstGeom prst="line">
              <a:avLst/>
            </a:prstGeom>
            <a:noFill/>
            <a:ln w="19050">
              <a:solidFill>
                <a:srgbClr val="000000"/>
              </a:solidFill>
              <a:round/>
              <a:headEnd/>
              <a:tailEnd/>
            </a:ln>
          </p:spPr>
          <p:txBody>
            <a:bodyPr/>
            <a:lstStyle/>
            <a:p>
              <a:endParaRPr lang="es-CL"/>
            </a:p>
          </p:txBody>
        </p:sp>
        <p:sp>
          <p:nvSpPr>
            <p:cNvPr id="114" name="Rectangle 101"/>
            <p:cNvSpPr>
              <a:spLocks noChangeArrowheads="1"/>
            </p:cNvSpPr>
            <p:nvPr/>
          </p:nvSpPr>
          <p:spPr bwMode="auto">
            <a:xfrm>
              <a:off x="1150" y="1849"/>
              <a:ext cx="1202" cy="175"/>
            </a:xfrm>
            <a:prstGeom prst="rect">
              <a:avLst/>
            </a:prstGeom>
            <a:noFill/>
            <a:ln w="9525">
              <a:noFill/>
              <a:miter lim="800000"/>
              <a:headEnd/>
              <a:tailEnd/>
            </a:ln>
          </p:spPr>
          <p:txBody>
            <a:bodyPr wrap="none" lIns="0" tIns="0" rIns="0" bIns="0">
              <a:spAutoFit/>
            </a:bodyPr>
            <a:lstStyle/>
            <a:p>
              <a:r>
                <a:rPr lang="en-US" sz="1600" dirty="0">
                  <a:solidFill>
                    <a:srgbClr val="000000"/>
                  </a:solidFill>
                  <a:latin typeface="Arial" charset="0"/>
                </a:rPr>
                <a:t>Nominal interest rate</a:t>
              </a:r>
              <a:endParaRPr lang="en-US" dirty="0"/>
            </a:p>
          </p:txBody>
        </p:sp>
      </p:grpSp>
      <p:pic>
        <p:nvPicPr>
          <p:cNvPr id="111" name="Picture 103"/>
          <p:cNvPicPr>
            <a:picLocks noChangeAspect="1" noChangeArrowheads="1"/>
          </p:cNvPicPr>
          <p:nvPr/>
        </p:nvPicPr>
        <p:blipFill>
          <a:blip r:embed="rId3" cstate="print"/>
          <a:srcRect/>
          <a:stretch>
            <a:fillRect/>
          </a:stretch>
        </p:blipFill>
        <p:spPr bwMode="auto">
          <a:xfrm>
            <a:off x="2136607" y="4111397"/>
            <a:ext cx="5429250" cy="1654493"/>
          </a:xfrm>
          <a:prstGeom prst="rect">
            <a:avLst/>
          </a:prstGeom>
          <a:noFill/>
          <a:ln w="9525">
            <a:noFill/>
            <a:miter lim="800000"/>
            <a:headEnd/>
            <a:tailEnd/>
          </a:ln>
          <a:effectLst/>
        </p:spPr>
      </p:pic>
      <p:sp>
        <p:nvSpPr>
          <p:cNvPr id="112" name="Text Box 104"/>
          <p:cNvSpPr txBox="1">
            <a:spLocks noChangeArrowheads="1"/>
          </p:cNvSpPr>
          <p:nvPr/>
        </p:nvSpPr>
        <p:spPr bwMode="auto">
          <a:xfrm>
            <a:off x="6764328" y="6487409"/>
            <a:ext cx="1762021" cy="215444"/>
          </a:xfrm>
          <a:prstGeom prst="rect">
            <a:avLst/>
          </a:prstGeom>
          <a:noFill/>
          <a:ln w="9525">
            <a:noFill/>
            <a:miter lim="800000"/>
            <a:headEnd/>
            <a:tailEnd/>
          </a:ln>
          <a:effectLst/>
        </p:spPr>
        <p:txBody>
          <a:bodyPr wrap="none">
            <a:spAutoFit/>
          </a:bodyPr>
          <a:lstStyle/>
          <a:p>
            <a:r>
              <a:rPr lang="en-US" altLang="en-US" sz="800" b="1" dirty="0">
                <a:latin typeface="Arial" charset="0"/>
              </a:rPr>
              <a:t>Copyright©2004  South-Western</a:t>
            </a:r>
          </a:p>
        </p:txBody>
      </p:sp>
      <p:sp>
        <p:nvSpPr>
          <p:cNvPr id="117" name="116 Marcador de número de diapositiva"/>
          <p:cNvSpPr>
            <a:spLocks noGrp="1"/>
          </p:cNvSpPr>
          <p:nvPr>
            <p:ph type="sldNum" sz="quarter" idx="12"/>
          </p:nvPr>
        </p:nvSpPr>
        <p:spPr/>
        <p:txBody>
          <a:bodyPr/>
          <a:lstStyle/>
          <a:p>
            <a:fld id="{E5AF13BF-99AF-4603-AF85-A71E03691828}" type="slidenum">
              <a:rPr lang="es-CL" smtClean="0"/>
              <a:pPr/>
              <a:t>21</a:t>
            </a:fld>
            <a:endParaRPr lang="es-CL" dirty="0"/>
          </a:p>
        </p:txBody>
      </p:sp>
    </p:spTree>
    <p:extLst>
      <p:ext uri="{BB962C8B-B14F-4D97-AF65-F5344CB8AC3E}">
        <p14:creationId xmlns:p14="http://schemas.microsoft.com/office/powerpoint/2010/main" val="265517182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CL" dirty="0"/>
              <a:t>Referencias y Bibliografía</a:t>
            </a:r>
          </a:p>
        </p:txBody>
      </p:sp>
      <p:sp>
        <p:nvSpPr>
          <p:cNvPr id="3" name="2 Marcador de contenido"/>
          <p:cNvSpPr>
            <a:spLocks noGrp="1"/>
          </p:cNvSpPr>
          <p:nvPr>
            <p:ph idx="1"/>
          </p:nvPr>
        </p:nvSpPr>
        <p:spPr/>
        <p:txBody>
          <a:bodyPr>
            <a:normAutofit/>
          </a:bodyPr>
          <a:lstStyle/>
          <a:p>
            <a:pPr algn="just"/>
            <a:r>
              <a:rPr lang="es-CL" dirty="0"/>
              <a:t>“Principios de Economía”. Mankiw, Gregory. 6ta Edición. McGraw Hill.</a:t>
            </a:r>
          </a:p>
          <a:p>
            <a:pPr lvl="1" algn="just"/>
            <a:r>
              <a:rPr lang="es-CL" b="1" dirty="0"/>
              <a:t>Capítulo 24</a:t>
            </a:r>
            <a:r>
              <a:rPr lang="es-CL" dirty="0"/>
              <a:t>. “</a:t>
            </a:r>
            <a:r>
              <a:rPr lang="es-CL" i="1" dirty="0"/>
              <a:t>La Medición del Coste de la Vida</a:t>
            </a:r>
            <a:r>
              <a:rPr lang="es-CL" dirty="0"/>
              <a:t>”.</a:t>
            </a:r>
          </a:p>
          <a:p>
            <a:pPr lvl="1" algn="just"/>
            <a:endParaRPr lang="es-CL" dirty="0"/>
          </a:p>
          <a:p>
            <a:pPr lvl="1" algn="just"/>
            <a:endParaRPr lang="es-CL" dirty="0"/>
          </a:p>
        </p:txBody>
      </p:sp>
      <p:sp>
        <p:nvSpPr>
          <p:cNvPr id="10" name="9 Marcador de número de diapositiva"/>
          <p:cNvSpPr>
            <a:spLocks noGrp="1"/>
          </p:cNvSpPr>
          <p:nvPr>
            <p:ph type="sldNum" sz="quarter" idx="12"/>
          </p:nvPr>
        </p:nvSpPr>
        <p:spPr/>
        <p:txBody>
          <a:bodyPr/>
          <a:lstStyle/>
          <a:p>
            <a:fld id="{E5AF13BF-99AF-4603-AF85-A71E03691828}" type="slidenum">
              <a:rPr lang="es-CL" smtClean="0"/>
              <a:pPr/>
              <a:t>22</a:t>
            </a:fld>
            <a:endParaRPr lang="es-CL"/>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CL" dirty="0"/>
              <a:t>PIB Nominal y PIB Real</a:t>
            </a:r>
          </a:p>
        </p:txBody>
      </p:sp>
      <p:sp>
        <p:nvSpPr>
          <p:cNvPr id="3" name="2 Marcador de contenido"/>
          <p:cNvSpPr>
            <a:spLocks noGrp="1"/>
          </p:cNvSpPr>
          <p:nvPr>
            <p:ph idx="1"/>
          </p:nvPr>
        </p:nvSpPr>
        <p:spPr>
          <a:xfrm>
            <a:off x="485804" y="1600200"/>
            <a:ext cx="8229600" cy="4525963"/>
          </a:xfrm>
        </p:spPr>
        <p:txBody>
          <a:bodyPr>
            <a:normAutofit/>
          </a:bodyPr>
          <a:lstStyle/>
          <a:p>
            <a:pPr algn="just"/>
            <a:r>
              <a:rPr lang="es-CL" dirty="0"/>
              <a:t>Incierto, pues la diferencia entre el valor al PIB, por ejemplo que este año sea menor, si bien puede deberse a que se produjo menos (equivalente a que se obtuvieron menores rentas), también puede deberse a que cambiaron los precios de mercado, entonces, incluso si se produjo más, el PIB podría ser menor.</a:t>
            </a:r>
          </a:p>
        </p:txBody>
      </p:sp>
      <p:sp>
        <p:nvSpPr>
          <p:cNvPr id="10" name="9 Marcador de número de diapositiva"/>
          <p:cNvSpPr>
            <a:spLocks noGrp="1"/>
          </p:cNvSpPr>
          <p:nvPr>
            <p:ph type="sldNum" sz="quarter" idx="12"/>
          </p:nvPr>
        </p:nvSpPr>
        <p:spPr/>
        <p:txBody>
          <a:bodyPr/>
          <a:lstStyle/>
          <a:p>
            <a:fld id="{E5AF13BF-99AF-4603-AF85-A71E03691828}" type="slidenum">
              <a:rPr lang="es-CL" smtClean="0"/>
              <a:pPr/>
              <a:t>3</a:t>
            </a:fld>
            <a:endParaRPr lang="es-CL"/>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CL" dirty="0"/>
              <a:t>PIB Nominal y PIB Real</a:t>
            </a:r>
          </a:p>
        </p:txBody>
      </p:sp>
      <p:sp>
        <p:nvSpPr>
          <p:cNvPr id="3" name="2 Marcador de contenido"/>
          <p:cNvSpPr>
            <a:spLocks noGrp="1"/>
          </p:cNvSpPr>
          <p:nvPr>
            <p:ph idx="1"/>
          </p:nvPr>
        </p:nvSpPr>
        <p:spPr>
          <a:xfrm>
            <a:off x="485804" y="1600200"/>
            <a:ext cx="8229600" cy="4525963"/>
          </a:xfrm>
        </p:spPr>
        <p:txBody>
          <a:bodyPr>
            <a:normAutofit/>
          </a:bodyPr>
          <a:lstStyle/>
          <a:p>
            <a:pPr algn="just"/>
            <a:r>
              <a:rPr lang="es-CL" dirty="0"/>
              <a:t>Para poder comparar </a:t>
            </a:r>
            <a:r>
              <a:rPr lang="es-CL" dirty="0" err="1"/>
              <a:t>PIB’s</a:t>
            </a:r>
            <a:r>
              <a:rPr lang="es-CL" dirty="0"/>
              <a:t> de un año con otro (para un mismo país) se hace la distinción entre PIB real y PIB nominal.</a:t>
            </a:r>
          </a:p>
          <a:p>
            <a:pPr lvl="1" algn="just"/>
            <a:r>
              <a:rPr lang="es-CL" b="1" u="sng" dirty="0"/>
              <a:t>PIB nominal</a:t>
            </a:r>
            <a:r>
              <a:rPr lang="es-CL" b="1" dirty="0"/>
              <a:t>: </a:t>
            </a:r>
            <a:r>
              <a:rPr lang="es-CL" dirty="0"/>
              <a:t>producción de bienes y servicios valorada a los precios vigentes en el  respectivo año.</a:t>
            </a:r>
          </a:p>
          <a:p>
            <a:pPr lvl="1" algn="just"/>
            <a:r>
              <a:rPr lang="es-CL" b="1" u="sng" dirty="0"/>
              <a:t>PIB real</a:t>
            </a:r>
            <a:r>
              <a:rPr lang="es-CL" b="1" dirty="0"/>
              <a:t>: </a:t>
            </a:r>
            <a:r>
              <a:rPr lang="es-CL" dirty="0"/>
              <a:t>producción de bienes y servicios a precios de un año base (el cual es elegido de forma arbitraria).</a:t>
            </a:r>
          </a:p>
        </p:txBody>
      </p:sp>
      <p:sp>
        <p:nvSpPr>
          <p:cNvPr id="10" name="9 Marcador de número de diapositiva"/>
          <p:cNvSpPr>
            <a:spLocks noGrp="1"/>
          </p:cNvSpPr>
          <p:nvPr>
            <p:ph type="sldNum" sz="quarter" idx="12"/>
          </p:nvPr>
        </p:nvSpPr>
        <p:spPr/>
        <p:txBody>
          <a:bodyPr/>
          <a:lstStyle/>
          <a:p>
            <a:fld id="{E5AF13BF-99AF-4603-AF85-A71E03691828}" type="slidenum">
              <a:rPr lang="es-CL" smtClean="0"/>
              <a:pPr/>
              <a:t>4</a:t>
            </a:fld>
            <a:endParaRPr lang="es-CL"/>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CL" dirty="0"/>
              <a:t>PIB Nominal y PIB Real</a:t>
            </a:r>
          </a:p>
        </p:txBody>
      </p:sp>
      <p:sp>
        <p:nvSpPr>
          <p:cNvPr id="3" name="2 Marcador de contenido"/>
          <p:cNvSpPr>
            <a:spLocks noGrp="1"/>
          </p:cNvSpPr>
          <p:nvPr>
            <p:ph idx="1"/>
          </p:nvPr>
        </p:nvSpPr>
        <p:spPr>
          <a:xfrm>
            <a:off x="485804" y="1600200"/>
            <a:ext cx="8229600" cy="4525963"/>
          </a:xfrm>
        </p:spPr>
        <p:txBody>
          <a:bodyPr>
            <a:normAutofit/>
          </a:bodyPr>
          <a:lstStyle/>
          <a:p>
            <a:pPr algn="just"/>
            <a:r>
              <a:rPr lang="es-CL" dirty="0"/>
              <a:t>Así para poder comparar el PIB de 2 años (o más) se elige arbitrariamente un año base, por ejemplo el año 1 será el año base.</a:t>
            </a:r>
          </a:p>
          <a:p>
            <a:pPr lvl="1" algn="just"/>
            <a:r>
              <a:rPr lang="es-CL" dirty="0"/>
              <a:t>Por lo tanto para el año base se cumple que:</a:t>
            </a:r>
          </a:p>
          <a:p>
            <a:pPr lvl="1" algn="just"/>
            <a:endParaRPr lang="es-CL" dirty="0"/>
          </a:p>
          <a:p>
            <a:pPr lvl="1" algn="just"/>
            <a:endParaRPr lang="es-CL" dirty="0"/>
          </a:p>
          <a:p>
            <a:pPr lvl="1" algn="just"/>
            <a:r>
              <a:rPr lang="es-CL" dirty="0"/>
              <a:t>El PIB real del año 2, se calculará como la suma de todos los bienes y servicios valorados a los precios del año base (en este caso, los precios del año 1).</a:t>
            </a:r>
          </a:p>
        </p:txBody>
      </p:sp>
      <p:graphicFrame>
        <p:nvGraphicFramePr>
          <p:cNvPr id="36866" name="Object 2"/>
          <p:cNvGraphicFramePr>
            <a:graphicFrameLocks noChangeAspect="1"/>
          </p:cNvGraphicFramePr>
          <p:nvPr/>
        </p:nvGraphicFramePr>
        <p:xfrm>
          <a:off x="3411538" y="3857628"/>
          <a:ext cx="2620962" cy="482600"/>
        </p:xfrm>
        <a:graphic>
          <a:graphicData uri="http://schemas.openxmlformats.org/presentationml/2006/ole">
            <mc:AlternateContent xmlns:mc="http://schemas.openxmlformats.org/markup-compatibility/2006">
              <mc:Choice xmlns:v="urn:schemas-microsoft-com:vml" Requires="v">
                <p:oleObj name="Ecuación" r:id="rId2" imgW="1308100" imgH="241300" progId="Equation.3">
                  <p:embed/>
                </p:oleObj>
              </mc:Choice>
              <mc:Fallback>
                <p:oleObj name="Ecuación" r:id="rId2" imgW="1308100" imgH="241300" progId="Equation.3">
                  <p:embed/>
                  <p:pic>
                    <p:nvPicPr>
                      <p:cNvPr id="0" name="Picture 8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411538" y="3857628"/>
                        <a:ext cx="2620962" cy="4826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1" name="10 Marcador de número de diapositiva"/>
          <p:cNvSpPr>
            <a:spLocks noGrp="1"/>
          </p:cNvSpPr>
          <p:nvPr>
            <p:ph type="sldNum" sz="quarter" idx="12"/>
          </p:nvPr>
        </p:nvSpPr>
        <p:spPr/>
        <p:txBody>
          <a:bodyPr/>
          <a:lstStyle/>
          <a:p>
            <a:fld id="{E5AF13BF-99AF-4603-AF85-A71E03691828}" type="slidenum">
              <a:rPr lang="es-CL" smtClean="0"/>
              <a:pPr/>
              <a:t>5</a:t>
            </a:fld>
            <a:endParaRPr lang="es-CL"/>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CL" dirty="0"/>
              <a:t>PIB Nominal y PIB Real</a:t>
            </a:r>
          </a:p>
        </p:txBody>
      </p:sp>
      <p:sp>
        <p:nvSpPr>
          <p:cNvPr id="3" name="2 Marcador de contenido"/>
          <p:cNvSpPr>
            <a:spLocks noGrp="1"/>
          </p:cNvSpPr>
          <p:nvPr>
            <p:ph idx="1"/>
          </p:nvPr>
        </p:nvSpPr>
        <p:spPr>
          <a:xfrm>
            <a:off x="485804" y="1600200"/>
            <a:ext cx="8229600" cy="4525963"/>
          </a:xfrm>
        </p:spPr>
        <p:txBody>
          <a:bodyPr>
            <a:normAutofit/>
          </a:bodyPr>
          <a:lstStyle/>
          <a:p>
            <a:pPr algn="just"/>
            <a:r>
              <a:rPr lang="es-CL" dirty="0"/>
              <a:t>Por ende al comparar los </a:t>
            </a:r>
            <a:r>
              <a:rPr lang="es-CL" dirty="0" err="1"/>
              <a:t>PIB’s</a:t>
            </a:r>
            <a:r>
              <a:rPr lang="es-CL" dirty="0"/>
              <a:t> reales, como ambos estarán valorados a los mismos precios, solo estamos viendo un cambio en producción, que es efectivamente lo que queremos.</a:t>
            </a:r>
          </a:p>
        </p:txBody>
      </p:sp>
      <p:sp>
        <p:nvSpPr>
          <p:cNvPr id="10" name="9 Marcador de número de diapositiva"/>
          <p:cNvSpPr>
            <a:spLocks noGrp="1"/>
          </p:cNvSpPr>
          <p:nvPr>
            <p:ph type="sldNum" sz="quarter" idx="12"/>
          </p:nvPr>
        </p:nvSpPr>
        <p:spPr/>
        <p:txBody>
          <a:bodyPr/>
          <a:lstStyle/>
          <a:p>
            <a:fld id="{E5AF13BF-99AF-4603-AF85-A71E03691828}" type="slidenum">
              <a:rPr lang="es-CL" smtClean="0"/>
              <a:pPr/>
              <a:t>6</a:t>
            </a:fld>
            <a:endParaRPr lang="es-CL"/>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CL" dirty="0"/>
              <a:t>Deflactor del PIB y Precios</a:t>
            </a:r>
          </a:p>
        </p:txBody>
      </p:sp>
      <p:sp>
        <p:nvSpPr>
          <p:cNvPr id="3" name="2 Marcador de contenido"/>
          <p:cNvSpPr>
            <a:spLocks noGrp="1"/>
          </p:cNvSpPr>
          <p:nvPr>
            <p:ph idx="1"/>
          </p:nvPr>
        </p:nvSpPr>
        <p:spPr>
          <a:xfrm>
            <a:off x="485804" y="1600200"/>
            <a:ext cx="8229600" cy="4525963"/>
          </a:xfrm>
        </p:spPr>
        <p:txBody>
          <a:bodyPr>
            <a:normAutofit/>
          </a:bodyPr>
          <a:lstStyle/>
          <a:p>
            <a:pPr algn="just"/>
            <a:r>
              <a:rPr lang="es-CL" dirty="0"/>
              <a:t>Dado que la diferencia entre PIB nominal y PIB real esta relacionada con los precios, podemos utilizar estas mediciones para ver como se comportan los precios en este país.</a:t>
            </a:r>
          </a:p>
        </p:txBody>
      </p:sp>
      <p:sp>
        <p:nvSpPr>
          <p:cNvPr id="10" name="9 Marcador de número de diapositiva"/>
          <p:cNvSpPr>
            <a:spLocks noGrp="1"/>
          </p:cNvSpPr>
          <p:nvPr>
            <p:ph type="sldNum" sz="quarter" idx="12"/>
          </p:nvPr>
        </p:nvSpPr>
        <p:spPr/>
        <p:txBody>
          <a:bodyPr/>
          <a:lstStyle/>
          <a:p>
            <a:fld id="{E5AF13BF-99AF-4603-AF85-A71E03691828}" type="slidenum">
              <a:rPr lang="es-CL" smtClean="0"/>
              <a:pPr/>
              <a:t>7</a:t>
            </a:fld>
            <a:endParaRPr lang="es-CL"/>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CL" dirty="0"/>
              <a:t>Deflactor del PIB y Precios</a:t>
            </a:r>
          </a:p>
        </p:txBody>
      </p:sp>
      <p:sp>
        <p:nvSpPr>
          <p:cNvPr id="3" name="2 Marcador de contenido"/>
          <p:cNvSpPr>
            <a:spLocks noGrp="1"/>
          </p:cNvSpPr>
          <p:nvPr>
            <p:ph idx="1"/>
          </p:nvPr>
        </p:nvSpPr>
        <p:spPr>
          <a:xfrm>
            <a:off x="485804" y="1600200"/>
            <a:ext cx="8229600" cy="4525963"/>
          </a:xfrm>
        </p:spPr>
        <p:txBody>
          <a:bodyPr>
            <a:normAutofit/>
          </a:bodyPr>
          <a:lstStyle/>
          <a:p>
            <a:pPr algn="just"/>
            <a:r>
              <a:rPr lang="es-CL" dirty="0"/>
              <a:t>El llamado “deflactor del PIB”, es una medida de precios, es decir, es una medición de los precios agregados de la economía, y se calcula de la siguiente forma:</a:t>
            </a:r>
          </a:p>
        </p:txBody>
      </p:sp>
      <p:graphicFrame>
        <p:nvGraphicFramePr>
          <p:cNvPr id="36866" name="Object 2"/>
          <p:cNvGraphicFramePr>
            <a:graphicFrameLocks noChangeAspect="1"/>
          </p:cNvGraphicFramePr>
          <p:nvPr/>
        </p:nvGraphicFramePr>
        <p:xfrm>
          <a:off x="2700338" y="4191000"/>
          <a:ext cx="4044950" cy="990600"/>
        </p:xfrm>
        <a:graphic>
          <a:graphicData uri="http://schemas.openxmlformats.org/presentationml/2006/ole">
            <mc:AlternateContent xmlns:mc="http://schemas.openxmlformats.org/markup-compatibility/2006">
              <mc:Choice xmlns:v="urn:schemas-microsoft-com:vml" Requires="v">
                <p:oleObj name="Ecuación" r:id="rId2" imgW="2019300" imgH="495300" progId="Equation.3">
                  <p:embed/>
                </p:oleObj>
              </mc:Choice>
              <mc:Fallback>
                <p:oleObj name="Ecuación" r:id="rId2" imgW="2019300" imgH="495300" progId="Equation.3">
                  <p:embed/>
                  <p:pic>
                    <p:nvPicPr>
                      <p:cNvPr id="0" name="Picture 8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700338" y="4191000"/>
                        <a:ext cx="4044950" cy="9906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1" name="10 Marcador de número de diapositiva"/>
          <p:cNvSpPr>
            <a:spLocks noGrp="1"/>
          </p:cNvSpPr>
          <p:nvPr>
            <p:ph type="sldNum" sz="quarter" idx="12"/>
          </p:nvPr>
        </p:nvSpPr>
        <p:spPr/>
        <p:txBody>
          <a:bodyPr/>
          <a:lstStyle/>
          <a:p>
            <a:fld id="{E5AF13BF-99AF-4603-AF85-A71E03691828}" type="slidenum">
              <a:rPr lang="es-CL" smtClean="0"/>
              <a:pPr/>
              <a:t>8</a:t>
            </a:fld>
            <a:endParaRPr lang="es-CL"/>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CL" dirty="0"/>
              <a:t>Deflactor del PIB y Precios</a:t>
            </a:r>
          </a:p>
        </p:txBody>
      </p:sp>
      <p:sp>
        <p:nvSpPr>
          <p:cNvPr id="3" name="2 Marcador de contenido"/>
          <p:cNvSpPr>
            <a:spLocks noGrp="1"/>
          </p:cNvSpPr>
          <p:nvPr>
            <p:ph idx="1"/>
          </p:nvPr>
        </p:nvSpPr>
        <p:spPr>
          <a:xfrm>
            <a:off x="485804" y="1600200"/>
            <a:ext cx="8229600" cy="4525963"/>
          </a:xfrm>
        </p:spPr>
        <p:txBody>
          <a:bodyPr>
            <a:normAutofit/>
          </a:bodyPr>
          <a:lstStyle/>
          <a:p>
            <a:pPr algn="just"/>
            <a:r>
              <a:rPr lang="es-CL" dirty="0"/>
              <a:t>Por supuesto que el deflactor del año base siempre será igual a “100”, pero para los demás años no necesariamente será así, por lo que esta medida nos indicará cuanto cambian los precios en relación a este año base.</a:t>
            </a:r>
          </a:p>
        </p:txBody>
      </p:sp>
      <p:sp>
        <p:nvSpPr>
          <p:cNvPr id="10" name="9 Marcador de número de diapositiva"/>
          <p:cNvSpPr>
            <a:spLocks noGrp="1"/>
          </p:cNvSpPr>
          <p:nvPr>
            <p:ph type="sldNum" sz="quarter" idx="12"/>
          </p:nvPr>
        </p:nvSpPr>
        <p:spPr/>
        <p:txBody>
          <a:bodyPr/>
          <a:lstStyle/>
          <a:p>
            <a:fld id="{E5AF13BF-99AF-4603-AF85-A71E03691828}" type="slidenum">
              <a:rPr lang="es-CL" smtClean="0"/>
              <a:pPr/>
              <a:t>9</a:t>
            </a:fld>
            <a:endParaRPr lang="es-CL"/>
          </a:p>
        </p:txBody>
      </p:sp>
    </p:spTree>
  </p:cSld>
  <p:clrMapOvr>
    <a:masterClrMapping/>
  </p:clrMapOvr>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1526</TotalTime>
  <Words>1355</Words>
  <Application>Microsoft Office PowerPoint</Application>
  <PresentationFormat>Presentación en pantalla (4:3)</PresentationFormat>
  <Paragraphs>124</Paragraphs>
  <Slides>22</Slides>
  <Notes>0</Notes>
  <HiddenSlides>0</HiddenSlides>
  <MMClips>0</MMClips>
  <ScaleCrop>false</ScaleCrop>
  <HeadingPairs>
    <vt:vector size="8" baseType="variant">
      <vt:variant>
        <vt:lpstr>Fuentes usadas</vt:lpstr>
      </vt:variant>
      <vt:variant>
        <vt:i4>3</vt:i4>
      </vt:variant>
      <vt:variant>
        <vt:lpstr>Tema</vt:lpstr>
      </vt:variant>
      <vt:variant>
        <vt:i4>1</vt:i4>
      </vt:variant>
      <vt:variant>
        <vt:lpstr>Servidores OLE incrustados</vt:lpstr>
      </vt:variant>
      <vt:variant>
        <vt:i4>1</vt:i4>
      </vt:variant>
      <vt:variant>
        <vt:lpstr>Títulos de diapositiva</vt:lpstr>
      </vt:variant>
      <vt:variant>
        <vt:i4>22</vt:i4>
      </vt:variant>
    </vt:vector>
  </HeadingPairs>
  <TitlesOfParts>
    <vt:vector size="27" baseType="lpstr">
      <vt:lpstr>Arial</vt:lpstr>
      <vt:lpstr>Book Antiqua</vt:lpstr>
      <vt:lpstr>Calibri</vt:lpstr>
      <vt:lpstr>Tema de Office</vt:lpstr>
      <vt:lpstr>Ecuación</vt:lpstr>
      <vt:lpstr>ECONOMÍA: Módulo de Macroeconomía</vt:lpstr>
      <vt:lpstr>PIB Nominal y PIB Real</vt:lpstr>
      <vt:lpstr>PIB Nominal y PIB Real</vt:lpstr>
      <vt:lpstr>PIB Nominal y PIB Real</vt:lpstr>
      <vt:lpstr>PIB Nominal y PIB Real</vt:lpstr>
      <vt:lpstr>PIB Nominal y PIB Real</vt:lpstr>
      <vt:lpstr>Deflactor del PIB y Precios</vt:lpstr>
      <vt:lpstr>Deflactor del PIB y Precios</vt:lpstr>
      <vt:lpstr>Deflactor del PIB y Precios</vt:lpstr>
      <vt:lpstr>Medición del Costo de la Vida</vt:lpstr>
      <vt:lpstr>Medición del Costo de la Vida</vt:lpstr>
      <vt:lpstr>Medición del Costo de la Vida</vt:lpstr>
      <vt:lpstr>Medición del Costo de la Vida</vt:lpstr>
      <vt:lpstr>Medición del Costo de la Vida</vt:lpstr>
      <vt:lpstr>Medición del Costo de la Vida</vt:lpstr>
      <vt:lpstr>Medición del Costo de la Vida</vt:lpstr>
      <vt:lpstr>Medición del Costo de la Vida</vt:lpstr>
      <vt:lpstr>Medición del Costo de la Vida</vt:lpstr>
      <vt:lpstr>Medición del Costo de la Vida</vt:lpstr>
      <vt:lpstr>Medición del Costo de la Vida</vt:lpstr>
      <vt:lpstr>Medición del Costo de la Vida</vt:lpstr>
      <vt:lpstr>Referencias y Bibliografía</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Economía</dc:title>
  <dc:creator>Francisco Leiva</dc:creator>
  <cp:lastModifiedBy>Francisco Javier Leiva Silva</cp:lastModifiedBy>
  <cp:revision>181</cp:revision>
  <dcterms:created xsi:type="dcterms:W3CDTF">2010-08-09T23:38:53Z</dcterms:created>
  <dcterms:modified xsi:type="dcterms:W3CDTF">2021-09-30T00:06:03Z</dcterms:modified>
</cp:coreProperties>
</file>