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257" r:id="rId3"/>
    <p:sldId id="396" r:id="rId4"/>
    <p:sldId id="398" r:id="rId5"/>
    <p:sldId id="399" r:id="rId6"/>
    <p:sldId id="400" r:id="rId7"/>
    <p:sldId id="864" r:id="rId8"/>
    <p:sldId id="865" r:id="rId9"/>
    <p:sldId id="869" r:id="rId10"/>
    <p:sldId id="866" r:id="rId11"/>
    <p:sldId id="867" r:id="rId12"/>
    <p:sldId id="868" r:id="rId13"/>
    <p:sldId id="871" r:id="rId14"/>
    <p:sldId id="872" r:id="rId15"/>
    <p:sldId id="870" r:id="rId16"/>
    <p:sldId id="873" r:id="rId17"/>
    <p:sldId id="874" r:id="rId18"/>
    <p:sldId id="875" r:id="rId1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CF0BE-87D5-4445-ACB7-318D028A330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53D7983C-97CD-40FD-8737-2B39A5509A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C8A57D75-902A-44F8-878D-B61EDD4043EE}"/>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5" name="Marcador de pie de página 4">
            <a:extLst>
              <a:ext uri="{FF2B5EF4-FFF2-40B4-BE49-F238E27FC236}">
                <a16:creationId xmlns:a16="http://schemas.microsoft.com/office/drawing/2014/main" id="{3308368E-CB4D-4C1C-87D1-93BD26650C6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8E98555-3A6C-4CF1-ACA3-0474C4607960}"/>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4071557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67EDFE-E888-4BB2-AD20-6EFCC096B9D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7B298A1-F677-4FE9-84D3-441ABAA43BF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18CA812-1FA9-4B87-8E6F-7C4A5378D8C2}"/>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5" name="Marcador de pie de página 4">
            <a:extLst>
              <a:ext uri="{FF2B5EF4-FFF2-40B4-BE49-F238E27FC236}">
                <a16:creationId xmlns:a16="http://schemas.microsoft.com/office/drawing/2014/main" id="{A467E84E-CCF1-482D-AFEB-67BB2864A02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D4B0FE8-2C52-46BA-BB6D-D0837977D7C7}"/>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134700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D840C4D-145E-4928-8D6E-BBF7AC56834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10103BC-D31C-4DA4-9531-9F2B1477ED9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A851693-CF0D-4BA7-BF16-7BB9F4782C7B}"/>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5" name="Marcador de pie de página 4">
            <a:extLst>
              <a:ext uri="{FF2B5EF4-FFF2-40B4-BE49-F238E27FC236}">
                <a16:creationId xmlns:a16="http://schemas.microsoft.com/office/drawing/2014/main" id="{8F314987-22DC-46C8-9DA9-76ABC78DC98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D475AFD-980B-4024-80B3-6D08673309A9}"/>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1762200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9FDFD5-DE5F-43CF-A660-BB08DE51F42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CC34024-76BB-400A-8E28-632A66D27C8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A0882DF-FC7E-434A-B511-E2F87D8EAA59}"/>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5" name="Marcador de pie de página 4">
            <a:extLst>
              <a:ext uri="{FF2B5EF4-FFF2-40B4-BE49-F238E27FC236}">
                <a16:creationId xmlns:a16="http://schemas.microsoft.com/office/drawing/2014/main" id="{FF83162C-ABD8-45EE-A0D0-9E60EB81D50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9319056-0D12-44E9-92DF-44E5FEB74DC8}"/>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1630555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80C5FE-546D-47BE-9913-4253D14A04C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3E299F6-97FA-4F4F-8AE6-1863EA3D5F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11EA0CF-02F6-447F-83E9-87244EBD34D6}"/>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5" name="Marcador de pie de página 4">
            <a:extLst>
              <a:ext uri="{FF2B5EF4-FFF2-40B4-BE49-F238E27FC236}">
                <a16:creationId xmlns:a16="http://schemas.microsoft.com/office/drawing/2014/main" id="{206FD56E-0B36-4B4C-9AF5-863DE314A88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5C7A5E5-FA8C-4C3E-AAB7-6B32B5B00ED6}"/>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2695254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ABE4FF-5202-42ED-9F4E-6B1499331BD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CB68C03-DF37-46DE-862A-1E1E9FF0763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E2FA63AE-C78A-4183-A98F-511A9FB8DC8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88AA4865-65AE-4845-B43B-B3F0F4D42EC5}"/>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6" name="Marcador de pie de página 5">
            <a:extLst>
              <a:ext uri="{FF2B5EF4-FFF2-40B4-BE49-F238E27FC236}">
                <a16:creationId xmlns:a16="http://schemas.microsoft.com/office/drawing/2014/main" id="{D2A1B3D6-30BD-4258-A66D-CFF28D68BAE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A5FF21A-B3EA-4B25-8EC0-26592B948A64}"/>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1855978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9385E6-046E-4527-84B9-A41C29BF49D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C9EC37C7-A599-4D5F-B47A-A7207E4561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3F09EC0-08A3-432C-A5E6-1A67CF619BF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0D25D81C-B840-4C18-98E9-B09970059B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997A14A-CCE8-408F-B198-42D47AAE663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83CD5B9E-FC4F-4960-B51B-A196E63315A8}"/>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8" name="Marcador de pie de página 7">
            <a:extLst>
              <a:ext uri="{FF2B5EF4-FFF2-40B4-BE49-F238E27FC236}">
                <a16:creationId xmlns:a16="http://schemas.microsoft.com/office/drawing/2014/main" id="{F809C796-76A0-4A6E-9B2E-1CB32BC89EC9}"/>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342964EC-DAB9-4757-8E86-E26E28F351B3}"/>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4084159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9F8CC1-F19E-401F-99BE-D0A960FDC57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83DB7F57-1098-44B5-8CF5-7C2F844C9D3B}"/>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4" name="Marcador de pie de página 3">
            <a:extLst>
              <a:ext uri="{FF2B5EF4-FFF2-40B4-BE49-F238E27FC236}">
                <a16:creationId xmlns:a16="http://schemas.microsoft.com/office/drawing/2014/main" id="{40D6E7F3-B88C-4831-B857-B6BF424DF78B}"/>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02DD110-AC30-4174-94A4-C4F8C2C0D699}"/>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3923327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8AF8AD6-B0EB-42DD-9DDE-437D2CE7F888}"/>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3" name="Marcador de pie de página 2">
            <a:extLst>
              <a:ext uri="{FF2B5EF4-FFF2-40B4-BE49-F238E27FC236}">
                <a16:creationId xmlns:a16="http://schemas.microsoft.com/office/drawing/2014/main" id="{57F511CB-7CF8-48F1-A369-BA681BD9D113}"/>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1528C2E4-9C7D-4B61-829E-BCE0C973C53E}"/>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2509359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81BF33-AB27-412B-9BDB-5C401ABEBE7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04F762E-EBEA-474A-AC50-8E0AC1B624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B0B0FF2A-00FB-4BAA-9B42-210D92E191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40D5584-CEF2-4AA3-9075-F542A49FE676}"/>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6" name="Marcador de pie de página 5">
            <a:extLst>
              <a:ext uri="{FF2B5EF4-FFF2-40B4-BE49-F238E27FC236}">
                <a16:creationId xmlns:a16="http://schemas.microsoft.com/office/drawing/2014/main" id="{1FE29E37-BD10-4DA4-9610-3F4BAB7FD8D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A511B3B-6162-464F-809E-75D61BA1D5AB}"/>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104661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22E9BB-D61A-45E6-A6BE-86DC3E2D881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AE3A59AA-F201-418B-9B8A-46233B88AE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716D76EC-A448-4B8F-B4EA-4384708EF2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532AE10-4174-4449-9218-77AF2127FA4B}"/>
              </a:ext>
            </a:extLst>
          </p:cNvPr>
          <p:cNvSpPr>
            <a:spLocks noGrp="1"/>
          </p:cNvSpPr>
          <p:nvPr>
            <p:ph type="dt" sz="half" idx="10"/>
          </p:nvPr>
        </p:nvSpPr>
        <p:spPr/>
        <p:txBody>
          <a:bodyPr/>
          <a:lstStyle/>
          <a:p>
            <a:fld id="{42FC19C5-15A5-429C-B083-AEAA2FD9E7AE}" type="datetimeFigureOut">
              <a:rPr lang="es-CL" smtClean="0"/>
              <a:t>02-08-2021</a:t>
            </a:fld>
            <a:endParaRPr lang="es-CL"/>
          </a:p>
        </p:txBody>
      </p:sp>
      <p:sp>
        <p:nvSpPr>
          <p:cNvPr id="6" name="Marcador de pie de página 5">
            <a:extLst>
              <a:ext uri="{FF2B5EF4-FFF2-40B4-BE49-F238E27FC236}">
                <a16:creationId xmlns:a16="http://schemas.microsoft.com/office/drawing/2014/main" id="{B09E4B60-030F-480A-B3AB-4CA3E9E08D0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552347B-5B58-4F5F-ACF2-64C2AB720920}"/>
              </a:ext>
            </a:extLst>
          </p:cNvPr>
          <p:cNvSpPr>
            <a:spLocks noGrp="1"/>
          </p:cNvSpPr>
          <p:nvPr>
            <p:ph type="sldNum" sz="quarter" idx="12"/>
          </p:nvPr>
        </p:nvSpPr>
        <p:spPr/>
        <p:txBody>
          <a:bodyPr/>
          <a:lstStyle/>
          <a:p>
            <a:fld id="{540BD3FD-0F40-44A0-92E3-2FBCB5522D1E}" type="slidenum">
              <a:rPr lang="es-CL" smtClean="0"/>
              <a:t>‹Nº›</a:t>
            </a:fld>
            <a:endParaRPr lang="es-CL"/>
          </a:p>
        </p:txBody>
      </p:sp>
    </p:spTree>
    <p:extLst>
      <p:ext uri="{BB962C8B-B14F-4D97-AF65-F5344CB8AC3E}">
        <p14:creationId xmlns:p14="http://schemas.microsoft.com/office/powerpoint/2010/main" val="2724836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DDB0E75-CE4C-4657-B2D8-8238F4178D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CF2EC8E-940B-480D-8969-884DB4723B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4C9102F-E05D-452D-982A-2016B40A97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C19C5-15A5-429C-B083-AEAA2FD9E7AE}" type="datetimeFigureOut">
              <a:rPr lang="es-CL" smtClean="0"/>
              <a:t>02-08-2021</a:t>
            </a:fld>
            <a:endParaRPr lang="es-CL"/>
          </a:p>
        </p:txBody>
      </p:sp>
      <p:sp>
        <p:nvSpPr>
          <p:cNvPr id="5" name="Marcador de pie de página 4">
            <a:extLst>
              <a:ext uri="{FF2B5EF4-FFF2-40B4-BE49-F238E27FC236}">
                <a16:creationId xmlns:a16="http://schemas.microsoft.com/office/drawing/2014/main" id="{8877A815-925B-4690-AEC4-F767CEC4D5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7841B8D4-AA6E-4F9B-8384-F7BCB594C3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0BD3FD-0F40-44A0-92E3-2FBCB5522D1E}" type="slidenum">
              <a:rPr lang="es-CL" smtClean="0"/>
              <a:t>‹Nº›</a:t>
            </a:fld>
            <a:endParaRPr lang="es-CL"/>
          </a:p>
        </p:txBody>
      </p:sp>
    </p:spTree>
    <p:extLst>
      <p:ext uri="{BB962C8B-B14F-4D97-AF65-F5344CB8AC3E}">
        <p14:creationId xmlns:p14="http://schemas.microsoft.com/office/powerpoint/2010/main" val="2028113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ctrTitle"/>
          </p:nvPr>
        </p:nvSpPr>
        <p:spPr>
          <a:xfrm>
            <a:off x="6746628" y="1783959"/>
            <a:ext cx="4645250" cy="2889114"/>
          </a:xfrm>
        </p:spPr>
        <p:txBody>
          <a:bodyPr anchor="b">
            <a:normAutofit/>
          </a:bodyPr>
          <a:lstStyle/>
          <a:p>
            <a:pPr algn="l"/>
            <a:r>
              <a:rPr lang="es-CL" sz="3800">
                <a:solidFill>
                  <a:schemeClr val="bg1"/>
                </a:solidFill>
              </a:rPr>
              <a:t>ECONOMÍA</a:t>
            </a:r>
            <a:br>
              <a:rPr lang="es-CL" sz="3800">
                <a:solidFill>
                  <a:schemeClr val="bg1"/>
                </a:solidFill>
              </a:rPr>
            </a:br>
            <a:r>
              <a:rPr lang="es-CL" sz="3800">
                <a:solidFill>
                  <a:schemeClr val="bg1"/>
                </a:solidFill>
              </a:rPr>
              <a:t>Clase 7:</a:t>
            </a:r>
            <a:br>
              <a:rPr lang="es-CL" sz="3800">
                <a:solidFill>
                  <a:schemeClr val="bg1"/>
                </a:solidFill>
              </a:rPr>
            </a:br>
            <a:r>
              <a:rPr lang="es-CL" sz="3800">
                <a:solidFill>
                  <a:schemeClr val="bg1"/>
                </a:solidFill>
              </a:rPr>
              <a:t>La Demanda y la Oferta</a:t>
            </a:r>
            <a:br>
              <a:rPr lang="es-CL" sz="3800">
                <a:solidFill>
                  <a:schemeClr val="bg1"/>
                </a:solidFill>
              </a:rPr>
            </a:br>
            <a:r>
              <a:rPr lang="es-CL" sz="3800">
                <a:solidFill>
                  <a:schemeClr val="bg1"/>
                </a:solidFill>
              </a:rPr>
              <a:t>Parte 3</a:t>
            </a:r>
            <a:endParaRPr lang="es-CL" sz="3800" i="1">
              <a:solidFill>
                <a:schemeClr val="bg1"/>
              </a:solidFill>
            </a:endParaRPr>
          </a:p>
        </p:txBody>
      </p:sp>
      <p:sp>
        <p:nvSpPr>
          <p:cNvPr id="7" name="2 Subtítulo"/>
          <p:cNvSpPr>
            <a:spLocks noGrp="1"/>
          </p:cNvSpPr>
          <p:nvPr>
            <p:ph type="subTitle" idx="1"/>
          </p:nvPr>
        </p:nvSpPr>
        <p:spPr>
          <a:xfrm>
            <a:off x="6746627" y="4750893"/>
            <a:ext cx="4645250" cy="1147863"/>
          </a:xfrm>
        </p:spPr>
        <p:txBody>
          <a:bodyPr anchor="t">
            <a:normAutofit/>
          </a:bodyPr>
          <a:lstStyle/>
          <a:p>
            <a:pPr algn="l"/>
            <a:r>
              <a:rPr lang="es-CL" sz="1900" b="1">
                <a:solidFill>
                  <a:schemeClr val="bg1"/>
                </a:solidFill>
              </a:rPr>
              <a:t>Profesores</a:t>
            </a:r>
            <a:r>
              <a:rPr lang="es-CL" sz="1900">
                <a:solidFill>
                  <a:schemeClr val="bg1"/>
                </a:solidFill>
              </a:rPr>
              <a:t>:                                                              Christian Belmar (C), Manuel Aguilar, Natalia Bernal, José Cárdenas, Javier Diaz, Francisco Leiva, Boris Pasten e Ignacio Silva</a:t>
            </a:r>
          </a:p>
          <a:p>
            <a:pPr algn="l"/>
            <a:endParaRPr lang="es-CL" sz="1900">
              <a:solidFill>
                <a:schemeClr val="bg1"/>
              </a:solidFill>
            </a:endParaRPr>
          </a:p>
        </p:txBody>
      </p:sp>
      <p:sp>
        <p:nvSpPr>
          <p:cNvPr id="18" name="Freeform: Shape 17">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9 Imagen">
            <a:extLst>
              <a:ext uri="{FF2B5EF4-FFF2-40B4-BE49-F238E27FC236}">
                <a16:creationId xmlns:a16="http://schemas.microsoft.com/office/drawing/2014/main" id="{D54E500B-F18F-498B-AE32-B8F413922539}"/>
              </a:ext>
            </a:extLst>
          </p:cNvPr>
          <p:cNvPicPr>
            <a:picLocks noChangeAspect="1"/>
          </p:cNvPicPr>
          <p:nvPr/>
        </p:nvPicPr>
        <p:blipFill>
          <a:blip r:embed="rId2" cstate="print"/>
          <a:stretch>
            <a:fillRect/>
          </a:stretch>
        </p:blipFill>
        <p:spPr>
          <a:xfrm>
            <a:off x="419382" y="1454664"/>
            <a:ext cx="4047843" cy="2580501"/>
          </a:xfrm>
          <a:prstGeom prst="rect">
            <a:avLst/>
          </a:prstGeom>
        </p:spPr>
      </p:pic>
      <p:sp>
        <p:nvSpPr>
          <p:cNvPr id="8" name="2 Subtítulo"/>
          <p:cNvSpPr txBox="1">
            <a:spLocks/>
          </p:cNvSpPr>
          <p:nvPr/>
        </p:nvSpPr>
        <p:spPr>
          <a:xfrm>
            <a:off x="3386693" y="536251"/>
            <a:ext cx="6400800" cy="694026"/>
          </a:xfrm>
          <a:prstGeom prst="rect">
            <a:avLst/>
          </a:prstGeom>
        </p:spPr>
        <p:txBody>
          <a:bodyPr vert="horz" lIns="91440" tIns="45720" rIns="91440" bIns="45720" rtlCol="0">
            <a:normAutofit/>
          </a:bodyPr>
          <a:lstStyle/>
          <a:p>
            <a:pPr algn="ctr">
              <a:spcBef>
                <a:spcPct val="20000"/>
              </a:spcBef>
              <a:defRPr/>
            </a:pPr>
            <a:r>
              <a:rPr lang="es-CL" sz="3200" dirty="0">
                <a:solidFill>
                  <a:schemeClr val="tx1">
                    <a:tint val="75000"/>
                  </a:schemeClr>
                </a:solidFill>
              </a:rPr>
              <a:t>Programa Académico de Bachillerato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32 Conector recto"/>
          <p:cNvCxnSpPr>
            <a:stCxn id="29" idx="4"/>
          </p:cNvCxnSpPr>
          <p:nvPr/>
        </p:nvCxnSpPr>
        <p:spPr>
          <a:xfrm rot="5400000">
            <a:off x="2059753" y="4464851"/>
            <a:ext cx="178595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title"/>
          </p:nvPr>
        </p:nvSpPr>
        <p:spPr/>
        <p:txBody>
          <a:bodyPr/>
          <a:lstStyle/>
          <a:p>
            <a:r>
              <a:rPr lang="es-CL" dirty="0"/>
              <a:t>Equilibrio</a:t>
            </a:r>
          </a:p>
        </p:txBody>
      </p:sp>
      <p:sp>
        <p:nvSpPr>
          <p:cNvPr id="4" name="3 Marcador de contenido"/>
          <p:cNvSpPr>
            <a:spLocks noGrp="1"/>
          </p:cNvSpPr>
          <p:nvPr>
            <p:ph sz="half" idx="1"/>
          </p:nvPr>
        </p:nvSpPr>
        <p:spPr>
          <a:xfrm>
            <a:off x="1981200" y="1600201"/>
            <a:ext cx="7643192" cy="4525963"/>
          </a:xfrm>
        </p:spPr>
        <p:txBody>
          <a:bodyPr/>
          <a:lstStyle/>
          <a:p>
            <a:pPr algn="just"/>
            <a:r>
              <a:rPr lang="es-CL" b="1" dirty="0"/>
              <a:t>Exceso (Exceso de Oferta)</a:t>
            </a:r>
            <a:r>
              <a:rPr lang="es-CL" dirty="0"/>
              <a:t>: </a:t>
            </a:r>
            <a:r>
              <a:rPr lang="es-CL" i="1" dirty="0"/>
              <a:t>“situación en la que la cantidad ofrecida es mayor que la demandada.”</a:t>
            </a:r>
          </a:p>
        </p:txBody>
      </p:sp>
      <p:sp>
        <p:nvSpPr>
          <p:cNvPr id="34" name="33 Marcador de número de diapositiva"/>
          <p:cNvSpPr>
            <a:spLocks noGrp="1"/>
          </p:cNvSpPr>
          <p:nvPr>
            <p:ph type="sldNum" sz="quarter" idx="12"/>
          </p:nvPr>
        </p:nvSpPr>
        <p:spPr/>
        <p:txBody>
          <a:bodyPr/>
          <a:lstStyle/>
          <a:p>
            <a:fld id="{E5AF13BF-99AF-4603-AF85-A71E03691828}" type="slidenum">
              <a:rPr lang="es-CL" smtClean="0"/>
              <a:pPr/>
              <a:t>10</a:t>
            </a:fld>
            <a:endParaRPr lang="es-CL"/>
          </a:p>
        </p:txBody>
      </p:sp>
      <p:cxnSp>
        <p:nvCxnSpPr>
          <p:cNvPr id="11" name="10 Conector recto"/>
          <p:cNvCxnSpPr/>
          <p:nvPr/>
        </p:nvCxnSpPr>
        <p:spPr>
          <a:xfrm>
            <a:off x="2166910" y="2857496"/>
            <a:ext cx="3071834" cy="250033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rot="10800000">
            <a:off x="2166910" y="4000504"/>
            <a:ext cx="1430348"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flipV="1">
            <a:off x="2166910" y="2928934"/>
            <a:ext cx="3071834" cy="2000264"/>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rot="5400000" flipH="1" flipV="1">
            <a:off x="595274" y="3785396"/>
            <a:ext cx="314327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2166910" y="5357826"/>
            <a:ext cx="35719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15 CuadroTexto"/>
          <p:cNvSpPr txBox="1"/>
          <p:nvPr/>
        </p:nvSpPr>
        <p:spPr>
          <a:xfrm>
            <a:off x="1809720" y="2214554"/>
            <a:ext cx="857256" cy="369332"/>
          </a:xfrm>
          <a:prstGeom prst="rect">
            <a:avLst/>
          </a:prstGeom>
          <a:noFill/>
        </p:spPr>
        <p:txBody>
          <a:bodyPr wrap="square" rtlCol="0">
            <a:spAutoFit/>
          </a:bodyPr>
          <a:lstStyle/>
          <a:p>
            <a:r>
              <a:rPr lang="es-CL" dirty="0"/>
              <a:t>P</a:t>
            </a:r>
            <a:endParaRPr lang="es-CL" sz="900" dirty="0"/>
          </a:p>
        </p:txBody>
      </p:sp>
      <p:sp>
        <p:nvSpPr>
          <p:cNvPr id="17" name="16 CuadroTexto"/>
          <p:cNvSpPr txBox="1"/>
          <p:nvPr/>
        </p:nvSpPr>
        <p:spPr>
          <a:xfrm>
            <a:off x="5524496" y="5357826"/>
            <a:ext cx="857256" cy="369332"/>
          </a:xfrm>
          <a:prstGeom prst="rect">
            <a:avLst/>
          </a:prstGeom>
          <a:noFill/>
        </p:spPr>
        <p:txBody>
          <a:bodyPr wrap="square" rtlCol="0">
            <a:spAutoFit/>
          </a:bodyPr>
          <a:lstStyle/>
          <a:p>
            <a:r>
              <a:rPr lang="es-CL" dirty="0"/>
              <a:t>Q</a:t>
            </a:r>
            <a:endParaRPr lang="es-CL" sz="900" dirty="0"/>
          </a:p>
        </p:txBody>
      </p:sp>
      <p:sp>
        <p:nvSpPr>
          <p:cNvPr id="18" name="17 Elipse"/>
          <p:cNvSpPr/>
          <p:nvPr/>
        </p:nvSpPr>
        <p:spPr>
          <a:xfrm>
            <a:off x="3524232" y="3929066"/>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19" name="18 Conector recto"/>
          <p:cNvCxnSpPr/>
          <p:nvPr/>
        </p:nvCxnSpPr>
        <p:spPr>
          <a:xfrm rot="5400000">
            <a:off x="2951934" y="4714884"/>
            <a:ext cx="1285884"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1738282" y="3845486"/>
            <a:ext cx="857256" cy="369332"/>
          </a:xfrm>
          <a:prstGeom prst="rect">
            <a:avLst/>
          </a:prstGeom>
          <a:noFill/>
        </p:spPr>
        <p:txBody>
          <a:bodyPr wrap="square" rtlCol="0">
            <a:spAutoFit/>
          </a:bodyPr>
          <a:lstStyle/>
          <a:p>
            <a:r>
              <a:rPr lang="es-CL" dirty="0"/>
              <a:t>p</a:t>
            </a:r>
            <a:r>
              <a:rPr lang="es-CL" baseline="-25000" dirty="0"/>
              <a:t>1</a:t>
            </a:r>
            <a:endParaRPr lang="es-CL" sz="900" baseline="-25000" dirty="0"/>
          </a:p>
        </p:txBody>
      </p:sp>
      <p:sp>
        <p:nvSpPr>
          <p:cNvPr id="21" name="20 CuadroTexto"/>
          <p:cNvSpPr txBox="1"/>
          <p:nvPr/>
        </p:nvSpPr>
        <p:spPr>
          <a:xfrm>
            <a:off x="3381356" y="5357826"/>
            <a:ext cx="857256" cy="369332"/>
          </a:xfrm>
          <a:prstGeom prst="rect">
            <a:avLst/>
          </a:prstGeom>
          <a:noFill/>
        </p:spPr>
        <p:txBody>
          <a:bodyPr wrap="square" rtlCol="0">
            <a:spAutoFit/>
          </a:bodyPr>
          <a:lstStyle/>
          <a:p>
            <a:r>
              <a:rPr lang="es-CL" dirty="0"/>
              <a:t>q</a:t>
            </a:r>
            <a:r>
              <a:rPr lang="es-CL" baseline="-25000" dirty="0"/>
              <a:t>1</a:t>
            </a:r>
            <a:endParaRPr lang="es-CL" sz="900" baseline="-25000" dirty="0"/>
          </a:p>
        </p:txBody>
      </p:sp>
      <p:sp>
        <p:nvSpPr>
          <p:cNvPr id="22" name="21 CuadroTexto"/>
          <p:cNvSpPr txBox="1"/>
          <p:nvPr/>
        </p:nvSpPr>
        <p:spPr>
          <a:xfrm>
            <a:off x="5238744" y="2714620"/>
            <a:ext cx="857256" cy="369332"/>
          </a:xfrm>
          <a:prstGeom prst="rect">
            <a:avLst/>
          </a:prstGeom>
          <a:noFill/>
        </p:spPr>
        <p:txBody>
          <a:bodyPr wrap="square" rtlCol="0">
            <a:spAutoFit/>
          </a:bodyPr>
          <a:lstStyle/>
          <a:p>
            <a:r>
              <a:rPr lang="es-CL" dirty="0"/>
              <a:t>Of</a:t>
            </a:r>
            <a:endParaRPr lang="es-CL" sz="900" dirty="0"/>
          </a:p>
        </p:txBody>
      </p:sp>
      <p:sp>
        <p:nvSpPr>
          <p:cNvPr id="23" name="22 CuadroTexto"/>
          <p:cNvSpPr txBox="1"/>
          <p:nvPr/>
        </p:nvSpPr>
        <p:spPr>
          <a:xfrm>
            <a:off x="5024430" y="4786322"/>
            <a:ext cx="857256" cy="369332"/>
          </a:xfrm>
          <a:prstGeom prst="rect">
            <a:avLst/>
          </a:prstGeom>
          <a:noFill/>
        </p:spPr>
        <p:txBody>
          <a:bodyPr wrap="square" rtlCol="0">
            <a:spAutoFit/>
          </a:bodyPr>
          <a:lstStyle/>
          <a:p>
            <a:r>
              <a:rPr lang="es-CL" dirty="0" err="1"/>
              <a:t>Dda</a:t>
            </a:r>
            <a:endParaRPr lang="es-CL" sz="900" dirty="0"/>
          </a:p>
        </p:txBody>
      </p:sp>
      <p:cxnSp>
        <p:nvCxnSpPr>
          <p:cNvPr id="24" name="23 Conector recto"/>
          <p:cNvCxnSpPr/>
          <p:nvPr/>
        </p:nvCxnSpPr>
        <p:spPr>
          <a:xfrm rot="10800000">
            <a:off x="2166910" y="3498851"/>
            <a:ext cx="3071834" cy="158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7" name="26 CuadroTexto"/>
          <p:cNvSpPr txBox="1"/>
          <p:nvPr/>
        </p:nvSpPr>
        <p:spPr>
          <a:xfrm>
            <a:off x="1738282" y="3286124"/>
            <a:ext cx="857256" cy="369332"/>
          </a:xfrm>
          <a:prstGeom prst="rect">
            <a:avLst/>
          </a:prstGeom>
          <a:noFill/>
        </p:spPr>
        <p:txBody>
          <a:bodyPr wrap="square" rtlCol="0">
            <a:spAutoFit/>
          </a:bodyPr>
          <a:lstStyle/>
          <a:p>
            <a:r>
              <a:rPr lang="es-CL" dirty="0"/>
              <a:t>p</a:t>
            </a:r>
            <a:r>
              <a:rPr lang="es-CL" baseline="-25000" dirty="0"/>
              <a:t>2</a:t>
            </a:r>
            <a:endParaRPr lang="es-CL" sz="900" baseline="-25000" dirty="0"/>
          </a:p>
        </p:txBody>
      </p:sp>
      <p:sp>
        <p:nvSpPr>
          <p:cNvPr id="29" name="28 Elipse"/>
          <p:cNvSpPr/>
          <p:nvPr/>
        </p:nvSpPr>
        <p:spPr>
          <a:xfrm>
            <a:off x="2881290" y="3429000"/>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0" name="29 Elipse"/>
          <p:cNvSpPr/>
          <p:nvPr/>
        </p:nvSpPr>
        <p:spPr>
          <a:xfrm>
            <a:off x="4310050" y="3429000"/>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35" name="34 Conector recto"/>
          <p:cNvCxnSpPr/>
          <p:nvPr/>
        </p:nvCxnSpPr>
        <p:spPr>
          <a:xfrm rot="5400000">
            <a:off x="3487719" y="4464057"/>
            <a:ext cx="178595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6" name="35 CuadroTexto"/>
          <p:cNvSpPr txBox="1"/>
          <p:nvPr/>
        </p:nvSpPr>
        <p:spPr>
          <a:xfrm>
            <a:off x="2809852" y="5357826"/>
            <a:ext cx="857256" cy="369332"/>
          </a:xfrm>
          <a:prstGeom prst="rect">
            <a:avLst/>
          </a:prstGeom>
          <a:noFill/>
        </p:spPr>
        <p:txBody>
          <a:bodyPr wrap="square" rtlCol="0">
            <a:spAutoFit/>
          </a:bodyPr>
          <a:lstStyle/>
          <a:p>
            <a:r>
              <a:rPr lang="es-CL" dirty="0"/>
              <a:t>q</a:t>
            </a:r>
            <a:r>
              <a:rPr lang="es-CL" baseline="-25000" dirty="0"/>
              <a:t>2</a:t>
            </a:r>
            <a:endParaRPr lang="es-CL" sz="900" baseline="-25000" dirty="0"/>
          </a:p>
        </p:txBody>
      </p:sp>
      <p:sp>
        <p:nvSpPr>
          <p:cNvPr id="37" name="36 CuadroTexto"/>
          <p:cNvSpPr txBox="1"/>
          <p:nvPr/>
        </p:nvSpPr>
        <p:spPr>
          <a:xfrm>
            <a:off x="4238612" y="5357826"/>
            <a:ext cx="857256" cy="369332"/>
          </a:xfrm>
          <a:prstGeom prst="rect">
            <a:avLst/>
          </a:prstGeom>
          <a:noFill/>
        </p:spPr>
        <p:txBody>
          <a:bodyPr wrap="square" rtlCol="0">
            <a:spAutoFit/>
          </a:bodyPr>
          <a:lstStyle/>
          <a:p>
            <a:r>
              <a:rPr lang="es-CL" dirty="0"/>
              <a:t>q</a:t>
            </a:r>
            <a:r>
              <a:rPr lang="es-CL" baseline="-25000" dirty="0"/>
              <a:t>3</a:t>
            </a:r>
            <a:endParaRPr lang="es-CL" sz="900" baseline="-25000" dirty="0"/>
          </a:p>
        </p:txBody>
      </p:sp>
      <p:sp>
        <p:nvSpPr>
          <p:cNvPr id="38" name="37 Cerrar llave"/>
          <p:cNvSpPr/>
          <p:nvPr/>
        </p:nvSpPr>
        <p:spPr>
          <a:xfrm rot="16200000">
            <a:off x="3559951" y="2536025"/>
            <a:ext cx="214314" cy="1428760"/>
          </a:xfrm>
          <a:prstGeom prst="rightBrace">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9" name="38 CuadroTexto"/>
          <p:cNvSpPr txBox="1"/>
          <p:nvPr/>
        </p:nvSpPr>
        <p:spPr>
          <a:xfrm>
            <a:off x="3309918" y="2773916"/>
            <a:ext cx="857256" cy="369332"/>
          </a:xfrm>
          <a:prstGeom prst="rect">
            <a:avLst/>
          </a:prstGeom>
          <a:noFill/>
        </p:spPr>
        <p:txBody>
          <a:bodyPr wrap="square" rtlCol="0">
            <a:spAutoFit/>
          </a:bodyPr>
          <a:lstStyle/>
          <a:p>
            <a:r>
              <a:rPr lang="es-CL" dirty="0"/>
              <a:t>Exceso</a:t>
            </a:r>
            <a:endParaRPr lang="es-CL" sz="9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34 Conector recto"/>
          <p:cNvCxnSpPr>
            <a:stCxn id="31" idx="0"/>
          </p:cNvCxnSpPr>
          <p:nvPr/>
        </p:nvCxnSpPr>
        <p:spPr>
          <a:xfrm rot="16200000" flipH="1">
            <a:off x="3595670" y="4857760"/>
            <a:ext cx="1000132"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32 Conector recto"/>
          <p:cNvCxnSpPr>
            <a:stCxn id="32" idx="4"/>
          </p:cNvCxnSpPr>
          <p:nvPr/>
        </p:nvCxnSpPr>
        <p:spPr>
          <a:xfrm rot="5400000">
            <a:off x="2523306" y="4929198"/>
            <a:ext cx="858050" cy="79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title"/>
          </p:nvPr>
        </p:nvSpPr>
        <p:spPr/>
        <p:txBody>
          <a:bodyPr/>
          <a:lstStyle/>
          <a:p>
            <a:r>
              <a:rPr lang="es-CL" dirty="0"/>
              <a:t>Equilibrio</a:t>
            </a:r>
          </a:p>
        </p:txBody>
      </p:sp>
      <p:sp>
        <p:nvSpPr>
          <p:cNvPr id="4" name="3 Marcador de contenido"/>
          <p:cNvSpPr>
            <a:spLocks noGrp="1"/>
          </p:cNvSpPr>
          <p:nvPr>
            <p:ph sz="half" idx="1"/>
          </p:nvPr>
        </p:nvSpPr>
        <p:spPr>
          <a:xfrm>
            <a:off x="1668088" y="1261276"/>
            <a:ext cx="7571184" cy="4525963"/>
          </a:xfrm>
        </p:spPr>
        <p:txBody>
          <a:bodyPr/>
          <a:lstStyle/>
          <a:p>
            <a:pPr algn="just"/>
            <a:r>
              <a:rPr lang="es-CL" b="1" dirty="0"/>
              <a:t>Escasez (Exceso de demanda)</a:t>
            </a:r>
            <a:r>
              <a:rPr lang="es-CL" dirty="0"/>
              <a:t>: </a:t>
            </a:r>
            <a:r>
              <a:rPr lang="es-CL" i="1" dirty="0"/>
              <a:t>“situación en que la cantidad demanda es mayor a la ofrecida.”</a:t>
            </a:r>
          </a:p>
        </p:txBody>
      </p:sp>
      <p:sp>
        <p:nvSpPr>
          <p:cNvPr id="34" name="33 Marcador de número de diapositiva"/>
          <p:cNvSpPr>
            <a:spLocks noGrp="1"/>
          </p:cNvSpPr>
          <p:nvPr>
            <p:ph type="sldNum" sz="quarter" idx="12"/>
          </p:nvPr>
        </p:nvSpPr>
        <p:spPr/>
        <p:txBody>
          <a:bodyPr/>
          <a:lstStyle/>
          <a:p>
            <a:fld id="{E5AF13BF-99AF-4603-AF85-A71E03691828}" type="slidenum">
              <a:rPr lang="es-CL" smtClean="0"/>
              <a:pPr/>
              <a:t>11</a:t>
            </a:fld>
            <a:endParaRPr lang="es-CL"/>
          </a:p>
        </p:txBody>
      </p:sp>
      <p:cxnSp>
        <p:nvCxnSpPr>
          <p:cNvPr id="11" name="10 Conector recto"/>
          <p:cNvCxnSpPr/>
          <p:nvPr/>
        </p:nvCxnSpPr>
        <p:spPr>
          <a:xfrm>
            <a:off x="2166910" y="2857496"/>
            <a:ext cx="3071834" cy="250033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rot="10800000">
            <a:off x="2166910" y="4000504"/>
            <a:ext cx="1430348"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flipV="1">
            <a:off x="2166910" y="2928934"/>
            <a:ext cx="3071834" cy="2000264"/>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rot="5400000" flipH="1" flipV="1">
            <a:off x="595274" y="3785396"/>
            <a:ext cx="314327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2166910" y="5357826"/>
            <a:ext cx="35719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15 CuadroTexto"/>
          <p:cNvSpPr txBox="1"/>
          <p:nvPr/>
        </p:nvSpPr>
        <p:spPr>
          <a:xfrm>
            <a:off x="1809720" y="2214554"/>
            <a:ext cx="857256" cy="369332"/>
          </a:xfrm>
          <a:prstGeom prst="rect">
            <a:avLst/>
          </a:prstGeom>
          <a:noFill/>
        </p:spPr>
        <p:txBody>
          <a:bodyPr wrap="square" rtlCol="0">
            <a:spAutoFit/>
          </a:bodyPr>
          <a:lstStyle/>
          <a:p>
            <a:r>
              <a:rPr lang="es-CL" dirty="0"/>
              <a:t>P</a:t>
            </a:r>
            <a:endParaRPr lang="es-CL" sz="900" dirty="0"/>
          </a:p>
        </p:txBody>
      </p:sp>
      <p:sp>
        <p:nvSpPr>
          <p:cNvPr id="17" name="16 CuadroTexto"/>
          <p:cNvSpPr txBox="1"/>
          <p:nvPr/>
        </p:nvSpPr>
        <p:spPr>
          <a:xfrm>
            <a:off x="5524496" y="5357826"/>
            <a:ext cx="857256" cy="369332"/>
          </a:xfrm>
          <a:prstGeom prst="rect">
            <a:avLst/>
          </a:prstGeom>
          <a:noFill/>
        </p:spPr>
        <p:txBody>
          <a:bodyPr wrap="square" rtlCol="0">
            <a:spAutoFit/>
          </a:bodyPr>
          <a:lstStyle/>
          <a:p>
            <a:r>
              <a:rPr lang="es-CL" dirty="0"/>
              <a:t>Q</a:t>
            </a:r>
            <a:endParaRPr lang="es-CL" sz="900" dirty="0"/>
          </a:p>
        </p:txBody>
      </p:sp>
      <p:sp>
        <p:nvSpPr>
          <p:cNvPr id="18" name="17 Elipse"/>
          <p:cNvSpPr/>
          <p:nvPr/>
        </p:nvSpPr>
        <p:spPr>
          <a:xfrm>
            <a:off x="3524232" y="3929066"/>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19" name="18 Conector recto"/>
          <p:cNvCxnSpPr/>
          <p:nvPr/>
        </p:nvCxnSpPr>
        <p:spPr>
          <a:xfrm rot="5400000">
            <a:off x="2951934" y="4714884"/>
            <a:ext cx="1285884"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1738282" y="3845486"/>
            <a:ext cx="857256" cy="369332"/>
          </a:xfrm>
          <a:prstGeom prst="rect">
            <a:avLst/>
          </a:prstGeom>
          <a:noFill/>
        </p:spPr>
        <p:txBody>
          <a:bodyPr wrap="square" rtlCol="0">
            <a:spAutoFit/>
          </a:bodyPr>
          <a:lstStyle/>
          <a:p>
            <a:r>
              <a:rPr lang="es-CL" dirty="0"/>
              <a:t>p</a:t>
            </a:r>
            <a:r>
              <a:rPr lang="es-CL" baseline="-25000" dirty="0"/>
              <a:t>1</a:t>
            </a:r>
            <a:endParaRPr lang="es-CL" sz="900" baseline="-25000" dirty="0"/>
          </a:p>
        </p:txBody>
      </p:sp>
      <p:sp>
        <p:nvSpPr>
          <p:cNvPr id="21" name="20 CuadroTexto"/>
          <p:cNvSpPr txBox="1"/>
          <p:nvPr/>
        </p:nvSpPr>
        <p:spPr>
          <a:xfrm>
            <a:off x="3381356" y="5357826"/>
            <a:ext cx="857256" cy="369332"/>
          </a:xfrm>
          <a:prstGeom prst="rect">
            <a:avLst/>
          </a:prstGeom>
          <a:noFill/>
        </p:spPr>
        <p:txBody>
          <a:bodyPr wrap="square" rtlCol="0">
            <a:spAutoFit/>
          </a:bodyPr>
          <a:lstStyle/>
          <a:p>
            <a:r>
              <a:rPr lang="es-CL" dirty="0"/>
              <a:t>q</a:t>
            </a:r>
            <a:r>
              <a:rPr lang="es-CL" baseline="-25000" dirty="0"/>
              <a:t>1</a:t>
            </a:r>
            <a:endParaRPr lang="es-CL" sz="900" baseline="-25000" dirty="0"/>
          </a:p>
        </p:txBody>
      </p:sp>
      <p:sp>
        <p:nvSpPr>
          <p:cNvPr id="22" name="21 CuadroTexto"/>
          <p:cNvSpPr txBox="1"/>
          <p:nvPr/>
        </p:nvSpPr>
        <p:spPr>
          <a:xfrm>
            <a:off x="5238744" y="2714620"/>
            <a:ext cx="857256" cy="369332"/>
          </a:xfrm>
          <a:prstGeom prst="rect">
            <a:avLst/>
          </a:prstGeom>
          <a:noFill/>
        </p:spPr>
        <p:txBody>
          <a:bodyPr wrap="square" rtlCol="0">
            <a:spAutoFit/>
          </a:bodyPr>
          <a:lstStyle/>
          <a:p>
            <a:r>
              <a:rPr lang="es-CL" dirty="0"/>
              <a:t>Of</a:t>
            </a:r>
            <a:endParaRPr lang="es-CL" sz="900" dirty="0"/>
          </a:p>
        </p:txBody>
      </p:sp>
      <p:sp>
        <p:nvSpPr>
          <p:cNvPr id="23" name="22 CuadroTexto"/>
          <p:cNvSpPr txBox="1"/>
          <p:nvPr/>
        </p:nvSpPr>
        <p:spPr>
          <a:xfrm>
            <a:off x="5024430" y="4786322"/>
            <a:ext cx="857256" cy="369332"/>
          </a:xfrm>
          <a:prstGeom prst="rect">
            <a:avLst/>
          </a:prstGeom>
          <a:noFill/>
        </p:spPr>
        <p:txBody>
          <a:bodyPr wrap="square" rtlCol="0">
            <a:spAutoFit/>
          </a:bodyPr>
          <a:lstStyle/>
          <a:p>
            <a:r>
              <a:rPr lang="es-CL" dirty="0" err="1"/>
              <a:t>Dda</a:t>
            </a:r>
            <a:endParaRPr lang="es-CL" sz="900" dirty="0"/>
          </a:p>
        </p:txBody>
      </p:sp>
      <p:cxnSp>
        <p:nvCxnSpPr>
          <p:cNvPr id="26" name="25 Conector recto"/>
          <p:cNvCxnSpPr/>
          <p:nvPr/>
        </p:nvCxnSpPr>
        <p:spPr>
          <a:xfrm rot="10800000">
            <a:off x="2166911" y="4429133"/>
            <a:ext cx="3071834" cy="158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1738282" y="4214818"/>
            <a:ext cx="857256" cy="369332"/>
          </a:xfrm>
          <a:prstGeom prst="rect">
            <a:avLst/>
          </a:prstGeom>
          <a:noFill/>
        </p:spPr>
        <p:txBody>
          <a:bodyPr wrap="square" rtlCol="0">
            <a:spAutoFit/>
          </a:bodyPr>
          <a:lstStyle/>
          <a:p>
            <a:r>
              <a:rPr lang="es-CL" dirty="0"/>
              <a:t>p</a:t>
            </a:r>
            <a:r>
              <a:rPr lang="es-CL" baseline="-25000" dirty="0"/>
              <a:t>3</a:t>
            </a:r>
            <a:endParaRPr lang="es-CL" sz="900" baseline="-25000" dirty="0"/>
          </a:p>
        </p:txBody>
      </p:sp>
      <p:sp>
        <p:nvSpPr>
          <p:cNvPr id="31" name="30 Elipse"/>
          <p:cNvSpPr/>
          <p:nvPr/>
        </p:nvSpPr>
        <p:spPr>
          <a:xfrm>
            <a:off x="4024298" y="4357694"/>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2" name="31 Elipse"/>
          <p:cNvSpPr/>
          <p:nvPr/>
        </p:nvSpPr>
        <p:spPr>
          <a:xfrm>
            <a:off x="2881290" y="4357694"/>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6" name="35 CuadroTexto"/>
          <p:cNvSpPr txBox="1"/>
          <p:nvPr/>
        </p:nvSpPr>
        <p:spPr>
          <a:xfrm>
            <a:off x="2809852" y="5357826"/>
            <a:ext cx="857256" cy="369332"/>
          </a:xfrm>
          <a:prstGeom prst="rect">
            <a:avLst/>
          </a:prstGeom>
          <a:noFill/>
        </p:spPr>
        <p:txBody>
          <a:bodyPr wrap="square" rtlCol="0">
            <a:spAutoFit/>
          </a:bodyPr>
          <a:lstStyle/>
          <a:p>
            <a:r>
              <a:rPr lang="es-CL" dirty="0"/>
              <a:t>q</a:t>
            </a:r>
            <a:r>
              <a:rPr lang="es-CL" baseline="-25000" dirty="0"/>
              <a:t>2</a:t>
            </a:r>
            <a:endParaRPr lang="es-CL" sz="900" baseline="-25000" dirty="0"/>
          </a:p>
        </p:txBody>
      </p:sp>
      <p:sp>
        <p:nvSpPr>
          <p:cNvPr id="37" name="36 CuadroTexto"/>
          <p:cNvSpPr txBox="1"/>
          <p:nvPr/>
        </p:nvSpPr>
        <p:spPr>
          <a:xfrm>
            <a:off x="3952860" y="5357826"/>
            <a:ext cx="857256" cy="369332"/>
          </a:xfrm>
          <a:prstGeom prst="rect">
            <a:avLst/>
          </a:prstGeom>
          <a:noFill/>
        </p:spPr>
        <p:txBody>
          <a:bodyPr wrap="square" rtlCol="0">
            <a:spAutoFit/>
          </a:bodyPr>
          <a:lstStyle/>
          <a:p>
            <a:r>
              <a:rPr lang="es-CL" dirty="0"/>
              <a:t>q</a:t>
            </a:r>
            <a:r>
              <a:rPr lang="es-CL" baseline="-25000" dirty="0"/>
              <a:t>3</a:t>
            </a:r>
            <a:endParaRPr lang="es-CL" sz="900" baseline="-25000" dirty="0"/>
          </a:p>
        </p:txBody>
      </p:sp>
      <p:sp>
        <p:nvSpPr>
          <p:cNvPr id="38" name="37 Cerrar llave"/>
          <p:cNvSpPr/>
          <p:nvPr/>
        </p:nvSpPr>
        <p:spPr>
          <a:xfrm rot="5400000">
            <a:off x="3417075" y="4036223"/>
            <a:ext cx="214314" cy="1143008"/>
          </a:xfrm>
          <a:prstGeom prst="rightBrace">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9" name="38 CuadroTexto"/>
          <p:cNvSpPr txBox="1"/>
          <p:nvPr/>
        </p:nvSpPr>
        <p:spPr>
          <a:xfrm>
            <a:off x="3095604" y="4714884"/>
            <a:ext cx="928694" cy="369332"/>
          </a:xfrm>
          <a:prstGeom prst="rect">
            <a:avLst/>
          </a:prstGeom>
          <a:noFill/>
        </p:spPr>
        <p:txBody>
          <a:bodyPr wrap="square" rtlCol="0">
            <a:spAutoFit/>
          </a:bodyPr>
          <a:lstStyle/>
          <a:p>
            <a:r>
              <a:rPr lang="es-CL" dirty="0"/>
              <a:t>Escasez</a:t>
            </a:r>
            <a:endParaRPr lang="es-CL" sz="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Equilibrio</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12</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b="1" dirty="0">
                <a:solidFill>
                  <a:schemeClr val="bg1"/>
                </a:solidFill>
              </a:rPr>
              <a:t>Ley de Oferta y Demanda</a:t>
            </a:r>
            <a:r>
              <a:rPr lang="es-CL" dirty="0">
                <a:solidFill>
                  <a:schemeClr val="bg1"/>
                </a:solidFill>
              </a:rPr>
              <a:t>: “ley que establece que el precio del bien se ajusta para equilibrar su oferta y su demanda.”</a:t>
            </a:r>
          </a:p>
          <a:p>
            <a:r>
              <a:rPr lang="es-CL" dirty="0">
                <a:solidFill>
                  <a:schemeClr val="bg1"/>
                </a:solidFill>
              </a:rPr>
              <a:t>Matemáticamente esto es lo que ustedes han estado resolviendo en ayudantías, ya poseen toda las herramientas para poder resolver este tipo de ejercicios.</a:t>
            </a:r>
          </a:p>
        </p:txBody>
      </p:sp>
    </p:spTree>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BC9CA5-C908-4363-B573-8225E2546DAD}"/>
              </a:ext>
            </a:extLst>
          </p:cNvPr>
          <p:cNvSpPr>
            <a:spLocks noGrp="1"/>
          </p:cNvSpPr>
          <p:nvPr>
            <p:ph type="title"/>
          </p:nvPr>
        </p:nvSpPr>
        <p:spPr/>
        <p:txBody>
          <a:bodyPr/>
          <a:lstStyle/>
          <a:p>
            <a:r>
              <a:rPr lang="es-CL" dirty="0"/>
              <a:t>Matemáticamente</a:t>
            </a:r>
          </a:p>
        </p:txBody>
      </p:sp>
      <p:sp>
        <p:nvSpPr>
          <p:cNvPr id="3" name="Marcador de contenido 2">
            <a:extLst>
              <a:ext uri="{FF2B5EF4-FFF2-40B4-BE49-F238E27FC236}">
                <a16:creationId xmlns:a16="http://schemas.microsoft.com/office/drawing/2014/main" id="{AF68F13E-7DA6-49F0-85BE-ECD4B5370963}"/>
              </a:ext>
            </a:extLst>
          </p:cNvPr>
          <p:cNvSpPr>
            <a:spLocks noGrp="1"/>
          </p:cNvSpPr>
          <p:nvPr>
            <p:ph idx="1"/>
          </p:nvPr>
        </p:nvSpPr>
        <p:spPr/>
        <p:txBody>
          <a:bodyPr/>
          <a:lstStyle/>
          <a:p>
            <a:r>
              <a:rPr lang="es-CL" dirty="0"/>
              <a:t>Suponga el siguiente mercado ¿Cuál es Oferta?</a:t>
            </a:r>
          </a:p>
          <a:p>
            <a:endParaRPr lang="es-CL" dirty="0"/>
          </a:p>
          <a:p>
            <a:endParaRPr lang="es-CL" dirty="0"/>
          </a:p>
          <a:p>
            <a:r>
              <a:rPr lang="es-CL" dirty="0"/>
              <a:t>Resolvemos el sistema de ecuaciones</a:t>
            </a:r>
          </a:p>
          <a:p>
            <a:endParaRPr lang="es-CL" dirty="0"/>
          </a:p>
          <a:p>
            <a:endParaRPr lang="es-CL" dirty="0"/>
          </a:p>
        </p:txBody>
      </p:sp>
      <p:pic>
        <p:nvPicPr>
          <p:cNvPr id="5" name="Imagen 4">
            <a:extLst>
              <a:ext uri="{FF2B5EF4-FFF2-40B4-BE49-F238E27FC236}">
                <a16:creationId xmlns:a16="http://schemas.microsoft.com/office/drawing/2014/main" id="{0B58C2A0-03AE-4858-ACA4-724275F3E4C7}"/>
              </a:ext>
            </a:extLst>
          </p:cNvPr>
          <p:cNvPicPr>
            <a:picLocks noChangeAspect="1"/>
          </p:cNvPicPr>
          <p:nvPr/>
        </p:nvPicPr>
        <p:blipFill>
          <a:blip r:embed="rId2"/>
          <a:stretch>
            <a:fillRect/>
          </a:stretch>
        </p:blipFill>
        <p:spPr>
          <a:xfrm>
            <a:off x="4281487" y="2447925"/>
            <a:ext cx="1914525" cy="895350"/>
          </a:xfrm>
          <a:prstGeom prst="rect">
            <a:avLst/>
          </a:prstGeom>
        </p:spPr>
      </p:pic>
      <p:pic>
        <p:nvPicPr>
          <p:cNvPr id="7" name="Imagen 6">
            <a:extLst>
              <a:ext uri="{FF2B5EF4-FFF2-40B4-BE49-F238E27FC236}">
                <a16:creationId xmlns:a16="http://schemas.microsoft.com/office/drawing/2014/main" id="{7EB7E8D4-C31B-47A3-A6BD-2929FFE8DFF7}"/>
              </a:ext>
            </a:extLst>
          </p:cNvPr>
          <p:cNvPicPr>
            <a:picLocks noChangeAspect="1"/>
          </p:cNvPicPr>
          <p:nvPr/>
        </p:nvPicPr>
        <p:blipFill>
          <a:blip r:embed="rId3"/>
          <a:stretch>
            <a:fillRect/>
          </a:stretch>
        </p:blipFill>
        <p:spPr>
          <a:xfrm>
            <a:off x="5184686" y="4001294"/>
            <a:ext cx="2111464" cy="2094706"/>
          </a:xfrm>
          <a:prstGeom prst="rect">
            <a:avLst/>
          </a:prstGeom>
        </p:spPr>
      </p:pic>
    </p:spTree>
    <p:extLst>
      <p:ext uri="{BB962C8B-B14F-4D97-AF65-F5344CB8AC3E}">
        <p14:creationId xmlns:p14="http://schemas.microsoft.com/office/powerpoint/2010/main" val="924011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167D25-59DA-4D57-8DB1-2F48D85AFE83}"/>
              </a:ext>
            </a:extLst>
          </p:cNvPr>
          <p:cNvSpPr>
            <a:spLocks noGrp="1"/>
          </p:cNvSpPr>
          <p:nvPr>
            <p:ph type="title"/>
          </p:nvPr>
        </p:nvSpPr>
        <p:spPr/>
        <p:txBody>
          <a:bodyPr/>
          <a:lstStyle/>
          <a:p>
            <a:r>
              <a:rPr lang="es-CL" dirty="0"/>
              <a:t>Matemáticamente</a:t>
            </a:r>
          </a:p>
        </p:txBody>
      </p:sp>
      <p:pic>
        <p:nvPicPr>
          <p:cNvPr id="5" name="Marcador de contenido 4">
            <a:extLst>
              <a:ext uri="{FF2B5EF4-FFF2-40B4-BE49-F238E27FC236}">
                <a16:creationId xmlns:a16="http://schemas.microsoft.com/office/drawing/2014/main" id="{C33CEEC6-BC2E-4616-93CE-F1374A0B0378}"/>
              </a:ext>
            </a:extLst>
          </p:cNvPr>
          <p:cNvPicPr>
            <a:picLocks noGrp="1" noChangeAspect="1"/>
          </p:cNvPicPr>
          <p:nvPr>
            <p:ph idx="1"/>
          </p:nvPr>
        </p:nvPicPr>
        <p:blipFill>
          <a:blip r:embed="rId2"/>
          <a:stretch>
            <a:fillRect/>
          </a:stretch>
        </p:blipFill>
        <p:spPr>
          <a:xfrm>
            <a:off x="2743200" y="1724509"/>
            <a:ext cx="5400675" cy="3667435"/>
          </a:xfrm>
        </p:spPr>
      </p:pic>
    </p:spTree>
    <p:extLst>
      <p:ext uri="{BB962C8B-B14F-4D97-AF65-F5344CB8AC3E}">
        <p14:creationId xmlns:p14="http://schemas.microsoft.com/office/powerpoint/2010/main" val="929253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171DFC-2374-4C47-A90C-DDD370813D22}"/>
              </a:ext>
            </a:extLst>
          </p:cNvPr>
          <p:cNvSpPr>
            <a:spLocks noGrp="1"/>
          </p:cNvSpPr>
          <p:nvPr>
            <p:ph type="title"/>
          </p:nvPr>
        </p:nvSpPr>
        <p:spPr>
          <a:xfrm>
            <a:off x="804673" y="1445494"/>
            <a:ext cx="3616856" cy="4376572"/>
          </a:xfrm>
        </p:spPr>
        <p:txBody>
          <a:bodyPr anchor="ctr">
            <a:normAutofit/>
          </a:bodyPr>
          <a:lstStyle/>
          <a:p>
            <a:r>
              <a:rPr lang="es-CL" sz="4800"/>
              <a:t>Cambios en el Equilibrio</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1646E2FE-3DF2-4995-9584-71040C51BADD}"/>
              </a:ext>
            </a:extLst>
          </p:cNvPr>
          <p:cNvSpPr>
            <a:spLocks noGrp="1"/>
          </p:cNvSpPr>
          <p:nvPr>
            <p:ph idx="1"/>
          </p:nvPr>
        </p:nvSpPr>
        <p:spPr>
          <a:xfrm>
            <a:off x="6096000" y="1399032"/>
            <a:ext cx="5501834" cy="4471416"/>
          </a:xfrm>
        </p:spPr>
        <p:txBody>
          <a:bodyPr anchor="ctr">
            <a:normAutofit/>
          </a:bodyPr>
          <a:lstStyle/>
          <a:p>
            <a:r>
              <a:rPr lang="es-CL" sz="2200">
                <a:solidFill>
                  <a:schemeClr val="bg1"/>
                </a:solidFill>
              </a:rPr>
              <a:t>Existen diversos factores, como ya hemos vistos, que influyen en desplazamientos de oferta y demanda (¿Cuáles?)</a:t>
            </a:r>
          </a:p>
          <a:p>
            <a:r>
              <a:rPr lang="es-CL" sz="2200">
                <a:solidFill>
                  <a:schemeClr val="bg1"/>
                </a:solidFill>
              </a:rPr>
              <a:t>Eso implica que cuando hay eventos exógenos que afectan a una de las dos curvas, habrán cambios en el equilibrio</a:t>
            </a:r>
          </a:p>
          <a:p>
            <a:r>
              <a:rPr lang="es-CL" sz="2200">
                <a:solidFill>
                  <a:schemeClr val="bg1"/>
                </a:solidFill>
              </a:rPr>
              <a:t>De esta manera debemos analizar cómo afectan los eventos a cada una de las fuerzas del mercado</a:t>
            </a:r>
          </a:p>
        </p:txBody>
      </p:sp>
    </p:spTree>
    <p:extLst>
      <p:ext uri="{BB962C8B-B14F-4D97-AF65-F5344CB8AC3E}">
        <p14:creationId xmlns:p14="http://schemas.microsoft.com/office/powerpoint/2010/main" val="1048685232"/>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171DFC-2374-4C47-A90C-DDD370813D22}"/>
              </a:ext>
            </a:extLst>
          </p:cNvPr>
          <p:cNvSpPr>
            <a:spLocks noGrp="1"/>
          </p:cNvSpPr>
          <p:nvPr>
            <p:ph type="title"/>
          </p:nvPr>
        </p:nvSpPr>
        <p:spPr/>
        <p:txBody>
          <a:bodyPr/>
          <a:lstStyle/>
          <a:p>
            <a:r>
              <a:rPr lang="es-CL" dirty="0"/>
              <a:t>Cambios en el Equilibrio</a:t>
            </a:r>
          </a:p>
        </p:txBody>
      </p:sp>
      <p:pic>
        <p:nvPicPr>
          <p:cNvPr id="5" name="Marcador de contenido 4">
            <a:extLst>
              <a:ext uri="{FF2B5EF4-FFF2-40B4-BE49-F238E27FC236}">
                <a16:creationId xmlns:a16="http://schemas.microsoft.com/office/drawing/2014/main" id="{C627FFEF-9E91-4EFD-8988-4B621931AD9F}"/>
              </a:ext>
            </a:extLst>
          </p:cNvPr>
          <p:cNvPicPr>
            <a:picLocks noGrp="1" noChangeAspect="1"/>
          </p:cNvPicPr>
          <p:nvPr>
            <p:ph idx="1"/>
          </p:nvPr>
        </p:nvPicPr>
        <p:blipFill>
          <a:blip r:embed="rId2"/>
          <a:stretch>
            <a:fillRect/>
          </a:stretch>
        </p:blipFill>
        <p:spPr>
          <a:xfrm>
            <a:off x="3078442" y="1825625"/>
            <a:ext cx="6035116" cy="4351338"/>
          </a:xfrm>
        </p:spPr>
      </p:pic>
    </p:spTree>
    <p:extLst>
      <p:ext uri="{BB962C8B-B14F-4D97-AF65-F5344CB8AC3E}">
        <p14:creationId xmlns:p14="http://schemas.microsoft.com/office/powerpoint/2010/main" val="1706774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D12746-EF90-4F7D-B106-268991368446}"/>
              </a:ext>
            </a:extLst>
          </p:cNvPr>
          <p:cNvSpPr>
            <a:spLocks noGrp="1"/>
          </p:cNvSpPr>
          <p:nvPr>
            <p:ph type="title"/>
          </p:nvPr>
        </p:nvSpPr>
        <p:spPr>
          <a:xfrm>
            <a:off x="804673" y="1445494"/>
            <a:ext cx="3616856" cy="4376572"/>
          </a:xfrm>
        </p:spPr>
        <p:txBody>
          <a:bodyPr anchor="ctr">
            <a:normAutofit/>
          </a:bodyPr>
          <a:lstStyle/>
          <a:p>
            <a:r>
              <a:rPr lang="es-CL" sz="4800"/>
              <a:t>Cambios en el Equilibrio</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2576F4BD-D562-437C-9DE9-C43335F1B44F}"/>
              </a:ext>
            </a:extLst>
          </p:cNvPr>
          <p:cNvSpPr>
            <a:spLocks noGrp="1"/>
          </p:cNvSpPr>
          <p:nvPr>
            <p:ph idx="1"/>
          </p:nvPr>
        </p:nvSpPr>
        <p:spPr>
          <a:xfrm>
            <a:off x="6096000" y="1399032"/>
            <a:ext cx="5501834" cy="4471416"/>
          </a:xfrm>
        </p:spPr>
        <p:txBody>
          <a:bodyPr anchor="ctr">
            <a:normAutofit/>
          </a:bodyPr>
          <a:lstStyle/>
          <a:p>
            <a:r>
              <a:rPr lang="es-CL" sz="2000">
                <a:solidFill>
                  <a:schemeClr val="bg1"/>
                </a:solidFill>
              </a:rPr>
              <a:t>El calor hizo que se desplazara la curva de oferta (¿Qué significa esto matemáticamente?)</a:t>
            </a:r>
          </a:p>
          <a:p>
            <a:r>
              <a:rPr lang="es-CL" sz="2000">
                <a:solidFill>
                  <a:schemeClr val="bg1"/>
                </a:solidFill>
              </a:rPr>
              <a:t>El desplazamiento originó cambios en la intersección de las rectas, lo que originó un nuevo equilibrio donde:</a:t>
            </a:r>
          </a:p>
          <a:p>
            <a:r>
              <a:rPr lang="es-CL" sz="2000">
                <a:solidFill>
                  <a:schemeClr val="bg1"/>
                </a:solidFill>
              </a:rPr>
              <a:t>A) El precio final aumenta </a:t>
            </a:r>
          </a:p>
          <a:p>
            <a:r>
              <a:rPr lang="es-CL" sz="2000">
                <a:solidFill>
                  <a:schemeClr val="bg1"/>
                </a:solidFill>
              </a:rPr>
              <a:t>B) La cantidad final en el mercado del producto aumenta</a:t>
            </a:r>
          </a:p>
          <a:p>
            <a:r>
              <a:rPr lang="es-CL" sz="2000">
                <a:solidFill>
                  <a:schemeClr val="bg1"/>
                </a:solidFill>
              </a:rPr>
              <a:t>Lo mismo puede ocurrir para el caso de la oferta, supongamos que uno de los factores necesarios para producir helado aumenta de precio, entonces:</a:t>
            </a:r>
          </a:p>
        </p:txBody>
      </p:sp>
    </p:spTree>
    <p:extLst>
      <p:ext uri="{BB962C8B-B14F-4D97-AF65-F5344CB8AC3E}">
        <p14:creationId xmlns:p14="http://schemas.microsoft.com/office/powerpoint/2010/main" val="414025985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D12746-EF90-4F7D-B106-268991368446}"/>
              </a:ext>
            </a:extLst>
          </p:cNvPr>
          <p:cNvSpPr>
            <a:spLocks noGrp="1"/>
          </p:cNvSpPr>
          <p:nvPr>
            <p:ph type="title"/>
          </p:nvPr>
        </p:nvSpPr>
        <p:spPr/>
        <p:txBody>
          <a:bodyPr/>
          <a:lstStyle/>
          <a:p>
            <a:r>
              <a:rPr lang="es-CL" dirty="0"/>
              <a:t>Cambios en el Equilibrio</a:t>
            </a:r>
          </a:p>
        </p:txBody>
      </p:sp>
      <p:pic>
        <p:nvPicPr>
          <p:cNvPr id="5" name="Marcador de contenido 4">
            <a:extLst>
              <a:ext uri="{FF2B5EF4-FFF2-40B4-BE49-F238E27FC236}">
                <a16:creationId xmlns:a16="http://schemas.microsoft.com/office/drawing/2014/main" id="{DC95C6D7-8827-4220-80C1-A6783D4CC88E}"/>
              </a:ext>
            </a:extLst>
          </p:cNvPr>
          <p:cNvPicPr>
            <a:picLocks noGrp="1" noChangeAspect="1"/>
          </p:cNvPicPr>
          <p:nvPr>
            <p:ph idx="1"/>
          </p:nvPr>
        </p:nvPicPr>
        <p:blipFill>
          <a:blip r:embed="rId2"/>
          <a:stretch>
            <a:fillRect/>
          </a:stretch>
        </p:blipFill>
        <p:spPr>
          <a:xfrm>
            <a:off x="2781233" y="1482725"/>
            <a:ext cx="6210367" cy="4697082"/>
          </a:xfrm>
        </p:spPr>
      </p:pic>
    </p:spTree>
    <p:extLst>
      <p:ext uri="{BB962C8B-B14F-4D97-AF65-F5344CB8AC3E}">
        <p14:creationId xmlns:p14="http://schemas.microsoft.com/office/powerpoint/2010/main" val="84768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76C0D9-2E9E-47EB-8586-BE8C975D703F}"/>
              </a:ext>
            </a:extLst>
          </p:cNvPr>
          <p:cNvSpPr>
            <a:spLocks noGrp="1"/>
          </p:cNvSpPr>
          <p:nvPr>
            <p:ph type="title"/>
          </p:nvPr>
        </p:nvSpPr>
        <p:spPr>
          <a:xfrm>
            <a:off x="804673" y="1445494"/>
            <a:ext cx="3616856" cy="4376572"/>
          </a:xfrm>
        </p:spPr>
        <p:txBody>
          <a:bodyPr anchor="ctr">
            <a:normAutofit/>
          </a:bodyPr>
          <a:lstStyle/>
          <a:p>
            <a:r>
              <a:rPr lang="es-CL" sz="4800"/>
              <a:t>Agenda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41C29683-ACBA-4193-91E2-C1039E9E191B}"/>
              </a:ext>
            </a:extLst>
          </p:cNvPr>
          <p:cNvSpPr>
            <a:spLocks noGrp="1"/>
          </p:cNvSpPr>
          <p:nvPr>
            <p:ph idx="1"/>
          </p:nvPr>
        </p:nvSpPr>
        <p:spPr>
          <a:xfrm>
            <a:off x="6096000" y="1399032"/>
            <a:ext cx="5501834" cy="4471416"/>
          </a:xfrm>
        </p:spPr>
        <p:txBody>
          <a:bodyPr anchor="ctr">
            <a:normAutofit/>
          </a:bodyPr>
          <a:lstStyle/>
          <a:p>
            <a:r>
              <a:rPr lang="es-MX" sz="2200">
                <a:solidFill>
                  <a:schemeClr val="bg1"/>
                </a:solidFill>
              </a:rPr>
              <a:t>Explicación de Competencia Perfecta</a:t>
            </a:r>
          </a:p>
          <a:p>
            <a:r>
              <a:rPr lang="es-MX" sz="2200">
                <a:solidFill>
                  <a:schemeClr val="bg1"/>
                </a:solidFill>
              </a:rPr>
              <a:t>Equilibrio del modelo</a:t>
            </a:r>
          </a:p>
          <a:p>
            <a:r>
              <a:rPr lang="es-MX" sz="2200">
                <a:solidFill>
                  <a:schemeClr val="bg1"/>
                </a:solidFill>
              </a:rPr>
              <a:t>     * Equilibrio matemáticamente</a:t>
            </a:r>
          </a:p>
          <a:p>
            <a:r>
              <a:rPr lang="es-MX" sz="2200">
                <a:solidFill>
                  <a:schemeClr val="bg1"/>
                </a:solidFill>
              </a:rPr>
              <a:t>     * Explicación conceptual</a:t>
            </a:r>
          </a:p>
          <a:p>
            <a:r>
              <a:rPr lang="es-MX" sz="2200">
                <a:solidFill>
                  <a:schemeClr val="bg1"/>
                </a:solidFill>
              </a:rPr>
              <a:t>Estática comparativa y ajuste entre equilibrio</a:t>
            </a:r>
          </a:p>
          <a:p>
            <a:endParaRPr lang="es-CL" sz="2200">
              <a:solidFill>
                <a:schemeClr val="bg1"/>
              </a:solidFill>
            </a:endParaRPr>
          </a:p>
        </p:txBody>
      </p:sp>
    </p:spTree>
    <p:extLst>
      <p:ext uri="{BB962C8B-B14F-4D97-AF65-F5344CB8AC3E}">
        <p14:creationId xmlns:p14="http://schemas.microsoft.com/office/powerpoint/2010/main" val="396691435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7157A6-F529-408D-ACEE-E6C6CDC344A9}"/>
              </a:ext>
            </a:extLst>
          </p:cNvPr>
          <p:cNvSpPr>
            <a:spLocks noGrp="1"/>
          </p:cNvSpPr>
          <p:nvPr>
            <p:ph type="title"/>
          </p:nvPr>
        </p:nvSpPr>
        <p:spPr>
          <a:xfrm>
            <a:off x="6053668" y="803325"/>
            <a:ext cx="5314536" cy="1325563"/>
          </a:xfrm>
        </p:spPr>
        <p:txBody>
          <a:bodyPr>
            <a:normAutofit/>
          </a:bodyPr>
          <a:lstStyle/>
          <a:p>
            <a:r>
              <a:rPr lang="es-CL" dirty="0"/>
              <a:t>Competencia Perfecta</a:t>
            </a:r>
          </a:p>
        </p:txBody>
      </p:sp>
      <p:sp>
        <p:nvSpPr>
          <p:cNvPr id="10" name="Freeform: Shape 9">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Imagen 4" descr="Imagen que contiene edificio, gente, tabla, mujer&#10;&#10;Descripción generada automáticamente">
            <a:extLst>
              <a:ext uri="{FF2B5EF4-FFF2-40B4-BE49-F238E27FC236}">
                <a16:creationId xmlns:a16="http://schemas.microsoft.com/office/drawing/2014/main" id="{B45AAF62-B12C-4E32-99A9-DA2A641125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1180785"/>
            <a:ext cx="3835488" cy="2560188"/>
          </a:xfrm>
          <a:prstGeom prst="rect">
            <a:avLst/>
          </a:prstGeom>
        </p:spPr>
      </p:pic>
      <p:sp>
        <p:nvSpPr>
          <p:cNvPr id="3" name="Marcador de contenido 2">
            <a:extLst>
              <a:ext uri="{FF2B5EF4-FFF2-40B4-BE49-F238E27FC236}">
                <a16:creationId xmlns:a16="http://schemas.microsoft.com/office/drawing/2014/main" id="{D8D56E51-1F49-4DDA-91FF-1DA663BF53EE}"/>
              </a:ext>
            </a:extLst>
          </p:cNvPr>
          <p:cNvSpPr>
            <a:spLocks noGrp="1"/>
          </p:cNvSpPr>
          <p:nvPr>
            <p:ph idx="1"/>
          </p:nvPr>
        </p:nvSpPr>
        <p:spPr>
          <a:xfrm>
            <a:off x="6053667" y="2279018"/>
            <a:ext cx="5314543" cy="3375920"/>
          </a:xfrm>
        </p:spPr>
        <p:txBody>
          <a:bodyPr anchor="t">
            <a:normAutofit/>
          </a:bodyPr>
          <a:lstStyle/>
          <a:p>
            <a:pPr marL="514350" indent="-514350">
              <a:buAutoNum type="arabicPeriod"/>
            </a:pPr>
            <a:r>
              <a:rPr lang="es-MX" sz="1500" b="1">
                <a:effectLst/>
              </a:rPr>
              <a:t>Existen gran cantidad de oferentes y compradores.</a:t>
            </a:r>
          </a:p>
          <a:p>
            <a:pPr marL="0" indent="0">
              <a:buNone/>
            </a:pPr>
            <a:endParaRPr lang="es-MX" sz="1500" b="1">
              <a:effectLst/>
            </a:endParaRPr>
          </a:p>
          <a:p>
            <a:pPr marL="0" indent="0">
              <a:buNone/>
            </a:pPr>
            <a:r>
              <a:rPr lang="es-MX" sz="1500"/>
              <a:t>Muchas empresas compiten en el mercado y por tanto se enfrentan a un número importante de competidores directos. Esto pasa con muchos productos agrícolas como las patatas, el trigo, el maíz o los tomates. </a:t>
            </a:r>
            <a:r>
              <a:rPr lang="es-MX" sz="1500" b="1">
                <a:effectLst/>
              </a:rPr>
              <a:t>Que haya muchas empresas implica que cada empresa vende una proporción muy pequeña de la producción total del mercado</a:t>
            </a:r>
            <a:r>
              <a:rPr lang="es-MX" sz="1500"/>
              <a:t>. Es decir, aunque un agricultor redujera mucho su oferta de patatas, no se provocaría escasez, ya que la producción de cada agricultor es muy pequeña respecto al total. En competencia perfecta ninguna empresa </a:t>
            </a:r>
            <a:r>
              <a:rPr lang="es-MX" sz="1500" u="sng"/>
              <a:t>va a tener poder para influir en el precio del mercado</a:t>
            </a:r>
            <a:r>
              <a:rPr lang="es-MX" sz="1500"/>
              <a:t>, por tanto, se considera que </a:t>
            </a:r>
            <a:r>
              <a:rPr lang="es-MX" sz="1500" b="1" i="1" u="sng">
                <a:effectLst/>
              </a:rPr>
              <a:t>son precio-aceptantes</a:t>
            </a:r>
            <a:endParaRPr lang="es-MX" sz="1500">
              <a:effectLst/>
            </a:endParaRPr>
          </a:p>
          <a:p>
            <a:endParaRPr lang="es-CL" sz="1500"/>
          </a:p>
        </p:txBody>
      </p:sp>
    </p:spTree>
    <p:extLst>
      <p:ext uri="{BB962C8B-B14F-4D97-AF65-F5344CB8AC3E}">
        <p14:creationId xmlns:p14="http://schemas.microsoft.com/office/powerpoint/2010/main" val="45787250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7157A6-F529-408D-ACEE-E6C6CDC344A9}"/>
              </a:ext>
            </a:extLst>
          </p:cNvPr>
          <p:cNvSpPr>
            <a:spLocks noGrp="1"/>
          </p:cNvSpPr>
          <p:nvPr>
            <p:ph type="title"/>
          </p:nvPr>
        </p:nvSpPr>
        <p:spPr>
          <a:xfrm>
            <a:off x="6053668" y="803325"/>
            <a:ext cx="5314536" cy="1325563"/>
          </a:xfrm>
        </p:spPr>
        <p:txBody>
          <a:bodyPr>
            <a:normAutofit/>
          </a:bodyPr>
          <a:lstStyle/>
          <a:p>
            <a:r>
              <a:rPr lang="es-CL" dirty="0"/>
              <a:t>Competencia Perfecta</a:t>
            </a:r>
          </a:p>
        </p:txBody>
      </p:sp>
      <p:sp>
        <p:nvSpPr>
          <p:cNvPr id="71" name="Freeform: Shape 70">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Sello Euskal Label: productos de calidad del País Vasco">
            <a:extLst>
              <a:ext uri="{FF2B5EF4-FFF2-40B4-BE49-F238E27FC236}">
                <a16:creationId xmlns:a16="http://schemas.microsoft.com/office/drawing/2014/main" id="{DFB7FA6A-C405-4270-84BA-2D8695475BE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21733" y="1452517"/>
            <a:ext cx="3835488" cy="2016724"/>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D8D56E51-1F49-4DDA-91FF-1DA663BF53EE}"/>
              </a:ext>
            </a:extLst>
          </p:cNvPr>
          <p:cNvSpPr>
            <a:spLocks noGrp="1"/>
          </p:cNvSpPr>
          <p:nvPr>
            <p:ph idx="1"/>
          </p:nvPr>
        </p:nvSpPr>
        <p:spPr>
          <a:xfrm>
            <a:off x="6053667" y="2279018"/>
            <a:ext cx="5314543" cy="3375920"/>
          </a:xfrm>
        </p:spPr>
        <p:txBody>
          <a:bodyPr anchor="t">
            <a:normAutofit/>
          </a:bodyPr>
          <a:lstStyle/>
          <a:p>
            <a:pPr marL="0" indent="0">
              <a:buNone/>
            </a:pPr>
            <a:r>
              <a:rPr lang="es-CL" sz="1800" b="1"/>
              <a:t>2. Homogeneidad del producto.</a:t>
            </a:r>
            <a:endParaRPr lang="es-MX" sz="1800">
              <a:effectLst/>
            </a:endParaRPr>
          </a:p>
          <a:p>
            <a:pPr marL="0" indent="0">
              <a:buNone/>
            </a:pPr>
            <a:r>
              <a:rPr lang="es-MX" sz="1800" b="1"/>
              <a:t>En competencia perfecta</a:t>
            </a:r>
            <a:r>
              <a:rPr lang="es-MX" sz="1800" b="1">
                <a:effectLst/>
              </a:rPr>
              <a:t> los productos son idénticos o presentan unas características muy similares</a:t>
            </a:r>
            <a:r>
              <a:rPr lang="es-MX" sz="1800"/>
              <a:t>. En nuestros ejemplos, no hay manera de diferenciar los tomates, el trigo, las patatas o el maíz de un agricultor u otro. En este caso, </a:t>
            </a:r>
            <a:r>
              <a:rPr lang="es-MX" sz="1800" i="1" u="sng">
                <a:effectLst/>
              </a:rPr>
              <a:t>los productos son sustitutivos perfectos</a:t>
            </a:r>
            <a:r>
              <a:rPr lang="es-MX" sz="1800"/>
              <a:t>, y ninguna empresa puede cobrar un precio superior al de otras sin perder negocio </a:t>
            </a:r>
            <a:endParaRPr lang="es-MX" sz="1800">
              <a:effectLst/>
            </a:endParaRPr>
          </a:p>
          <a:p>
            <a:pPr marL="0" indent="0">
              <a:buNone/>
            </a:pPr>
            <a:endParaRPr lang="es-MX" sz="1800">
              <a:effectLst/>
            </a:endParaRPr>
          </a:p>
          <a:p>
            <a:endParaRPr lang="es-CL" sz="1800"/>
          </a:p>
        </p:txBody>
      </p:sp>
    </p:spTree>
    <p:extLst>
      <p:ext uri="{BB962C8B-B14F-4D97-AF65-F5344CB8AC3E}">
        <p14:creationId xmlns:p14="http://schemas.microsoft.com/office/powerpoint/2010/main" val="347307281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7157A6-F529-408D-ACEE-E6C6CDC344A9}"/>
              </a:ext>
            </a:extLst>
          </p:cNvPr>
          <p:cNvSpPr>
            <a:spLocks noGrp="1"/>
          </p:cNvSpPr>
          <p:nvPr>
            <p:ph type="title"/>
          </p:nvPr>
        </p:nvSpPr>
        <p:spPr>
          <a:xfrm>
            <a:off x="6053668" y="803325"/>
            <a:ext cx="5314536" cy="1325563"/>
          </a:xfrm>
        </p:spPr>
        <p:txBody>
          <a:bodyPr>
            <a:normAutofit/>
          </a:bodyPr>
          <a:lstStyle/>
          <a:p>
            <a:r>
              <a:rPr lang="es-CL" dirty="0"/>
              <a:t>Competencia Perfecta</a:t>
            </a:r>
          </a:p>
        </p:txBody>
      </p:sp>
      <p:sp>
        <p:nvSpPr>
          <p:cNvPr id="10" name="Freeform: Shape 9">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Imagen 4" descr="Imagen que contiene edificio, gente, tabla, mujer&#10;&#10;Descripción generada automáticamente">
            <a:extLst>
              <a:ext uri="{FF2B5EF4-FFF2-40B4-BE49-F238E27FC236}">
                <a16:creationId xmlns:a16="http://schemas.microsoft.com/office/drawing/2014/main" id="{B45AAF62-B12C-4E32-99A9-DA2A641125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1180785"/>
            <a:ext cx="3835488" cy="2560188"/>
          </a:xfrm>
          <a:prstGeom prst="rect">
            <a:avLst/>
          </a:prstGeom>
        </p:spPr>
      </p:pic>
      <p:sp>
        <p:nvSpPr>
          <p:cNvPr id="3" name="Marcador de contenido 2">
            <a:extLst>
              <a:ext uri="{FF2B5EF4-FFF2-40B4-BE49-F238E27FC236}">
                <a16:creationId xmlns:a16="http://schemas.microsoft.com/office/drawing/2014/main" id="{D8D56E51-1F49-4DDA-91FF-1DA663BF53EE}"/>
              </a:ext>
            </a:extLst>
          </p:cNvPr>
          <p:cNvSpPr>
            <a:spLocks noGrp="1"/>
          </p:cNvSpPr>
          <p:nvPr>
            <p:ph idx="1"/>
          </p:nvPr>
        </p:nvSpPr>
        <p:spPr>
          <a:xfrm>
            <a:off x="6053667" y="2279018"/>
            <a:ext cx="5314543" cy="3375920"/>
          </a:xfrm>
        </p:spPr>
        <p:txBody>
          <a:bodyPr anchor="t">
            <a:normAutofit/>
          </a:bodyPr>
          <a:lstStyle/>
          <a:p>
            <a:pPr marL="0" indent="0">
              <a:buNone/>
            </a:pPr>
            <a:r>
              <a:rPr lang="es-MX" sz="1800" b="1"/>
              <a:t>3. Libertad de entrada y salida. </a:t>
            </a:r>
          </a:p>
          <a:p>
            <a:pPr marL="0" indent="0">
              <a:buNone/>
            </a:pPr>
            <a:r>
              <a:rPr lang="es-MX" sz="1800" b="1">
                <a:effectLst/>
              </a:rPr>
              <a:t>Significa que no hay un coste especial que haga difícil para una nueva empresa </a:t>
            </a:r>
            <a:r>
              <a:rPr lang="es-MX" sz="1800" b="1" u="sng">
                <a:effectLst/>
              </a:rPr>
              <a:t>entrar en un mercado y producir</a:t>
            </a:r>
            <a:r>
              <a:rPr lang="es-MX" sz="1800"/>
              <a:t> (no son necesarias grandes inversiones iniciales o licencias especiales). </a:t>
            </a:r>
            <a:r>
              <a:rPr lang="es-MX" sz="1800" b="1">
                <a:effectLst/>
              </a:rPr>
              <a:t>Tampoco hay problemas para </a:t>
            </a:r>
            <a:r>
              <a:rPr lang="es-MX" sz="1800" b="1" u="sng">
                <a:effectLst/>
              </a:rPr>
              <a:t>salir del mercado</a:t>
            </a:r>
            <a:r>
              <a:rPr lang="es-MX" sz="1800"/>
              <a:t> si no puede obtener beneficios. </a:t>
            </a:r>
            <a:r>
              <a:rPr lang="es-MX" sz="1800" i="1">
                <a:effectLst/>
              </a:rPr>
              <a:t>Cualquiera puede producir tomates o dejar de hacerlo sin costes adicionales ni se necesita ninguna licencia especial.</a:t>
            </a:r>
            <a:endParaRPr lang="es-MX" sz="1800">
              <a:effectLst/>
            </a:endParaRPr>
          </a:p>
          <a:p>
            <a:endParaRPr lang="es-CL" sz="1800"/>
          </a:p>
        </p:txBody>
      </p:sp>
    </p:spTree>
    <p:extLst>
      <p:ext uri="{BB962C8B-B14F-4D97-AF65-F5344CB8AC3E}">
        <p14:creationId xmlns:p14="http://schemas.microsoft.com/office/powerpoint/2010/main" val="224982173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7157A6-F529-408D-ACEE-E6C6CDC344A9}"/>
              </a:ext>
            </a:extLst>
          </p:cNvPr>
          <p:cNvSpPr>
            <a:spLocks noGrp="1"/>
          </p:cNvSpPr>
          <p:nvPr>
            <p:ph type="title"/>
          </p:nvPr>
        </p:nvSpPr>
        <p:spPr>
          <a:xfrm>
            <a:off x="6053668" y="803325"/>
            <a:ext cx="5314536" cy="1325563"/>
          </a:xfrm>
        </p:spPr>
        <p:txBody>
          <a:bodyPr>
            <a:normAutofit/>
          </a:bodyPr>
          <a:lstStyle/>
          <a:p>
            <a:r>
              <a:rPr lang="es-CL" dirty="0"/>
              <a:t>Competencia Perfecta</a:t>
            </a:r>
          </a:p>
        </p:txBody>
      </p:sp>
      <p:sp>
        <p:nvSpPr>
          <p:cNvPr id="10" name="Freeform: Shape 9">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Imagen 4" descr="Imagen que contiene edificio, gente, tabla, mujer&#10;&#10;Descripción generada automáticamente">
            <a:extLst>
              <a:ext uri="{FF2B5EF4-FFF2-40B4-BE49-F238E27FC236}">
                <a16:creationId xmlns:a16="http://schemas.microsoft.com/office/drawing/2014/main" id="{B45AAF62-B12C-4E32-99A9-DA2A641125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1180785"/>
            <a:ext cx="3835488" cy="2560188"/>
          </a:xfrm>
          <a:prstGeom prst="rect">
            <a:avLst/>
          </a:prstGeom>
        </p:spPr>
      </p:pic>
      <p:sp>
        <p:nvSpPr>
          <p:cNvPr id="3" name="Marcador de contenido 2">
            <a:extLst>
              <a:ext uri="{FF2B5EF4-FFF2-40B4-BE49-F238E27FC236}">
                <a16:creationId xmlns:a16="http://schemas.microsoft.com/office/drawing/2014/main" id="{D8D56E51-1F49-4DDA-91FF-1DA663BF53EE}"/>
              </a:ext>
            </a:extLst>
          </p:cNvPr>
          <p:cNvSpPr>
            <a:spLocks noGrp="1"/>
          </p:cNvSpPr>
          <p:nvPr>
            <p:ph idx="1"/>
          </p:nvPr>
        </p:nvSpPr>
        <p:spPr>
          <a:xfrm>
            <a:off x="6053667" y="2279018"/>
            <a:ext cx="5314543" cy="3375920"/>
          </a:xfrm>
        </p:spPr>
        <p:txBody>
          <a:bodyPr anchor="t">
            <a:normAutofit/>
          </a:bodyPr>
          <a:lstStyle/>
          <a:p>
            <a:pPr marL="0" indent="0">
              <a:buNone/>
            </a:pPr>
            <a:r>
              <a:rPr lang="es-CL" sz="1800" b="1"/>
              <a:t>4. Información perfecta</a:t>
            </a:r>
          </a:p>
          <a:p>
            <a:pPr marL="0" indent="0">
              <a:buNone/>
            </a:pPr>
            <a:r>
              <a:rPr lang="es-MX" sz="1800" b="1">
                <a:effectLst/>
              </a:rPr>
              <a:t>Todos los participantes del mercado, compradores y vendedores, tienen pleno conocimiento del mercado, disponiendo de información suficiente sobre las características de precio y calidad de los productos</a:t>
            </a:r>
            <a:r>
              <a:rPr lang="es-MX" sz="1800"/>
              <a:t>. </a:t>
            </a:r>
            <a:r>
              <a:rPr lang="es-MX" sz="1800" i="1">
                <a:effectLst/>
              </a:rPr>
              <a:t>Podríamos por tanto conocer las características y precios de todos los tomates que se venden en el mercado, sabemos si unos son mejores que otros, si se han usado insecticidas sobre ellos, y los precios de todas y cada una de las empresas que lo vendan.</a:t>
            </a:r>
            <a:endParaRPr lang="es-MX" sz="1800"/>
          </a:p>
          <a:p>
            <a:pPr marL="0" indent="0">
              <a:buNone/>
            </a:pPr>
            <a:endParaRPr lang="es-MX" sz="1800">
              <a:effectLst/>
            </a:endParaRPr>
          </a:p>
          <a:p>
            <a:endParaRPr lang="es-CL" sz="1800"/>
          </a:p>
        </p:txBody>
      </p:sp>
    </p:spTree>
    <p:extLst>
      <p:ext uri="{BB962C8B-B14F-4D97-AF65-F5344CB8AC3E}">
        <p14:creationId xmlns:p14="http://schemas.microsoft.com/office/powerpoint/2010/main" val="370717182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Equilibrio</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7</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200" b="1">
                <a:solidFill>
                  <a:schemeClr val="bg1"/>
                </a:solidFill>
              </a:rPr>
              <a:t>Equilibrio</a:t>
            </a:r>
            <a:r>
              <a:rPr lang="es-CL" sz="2200">
                <a:solidFill>
                  <a:schemeClr val="bg1"/>
                </a:solidFill>
              </a:rPr>
              <a:t>: “situación en que la oferta y la demanda se igualan.”</a:t>
            </a:r>
          </a:p>
          <a:p>
            <a:endParaRPr lang="es-CL" sz="2200" i="1">
              <a:solidFill>
                <a:schemeClr val="bg1"/>
              </a:solidFill>
            </a:endParaRPr>
          </a:p>
          <a:p>
            <a:r>
              <a:rPr lang="es-CL" sz="2200" b="1">
                <a:solidFill>
                  <a:schemeClr val="bg1"/>
                </a:solidFill>
              </a:rPr>
              <a:t>Precio de Equilibrio</a:t>
            </a:r>
            <a:r>
              <a:rPr lang="es-CL" sz="2200" i="1">
                <a:solidFill>
                  <a:schemeClr val="bg1"/>
                </a:solidFill>
              </a:rPr>
              <a:t>: “precio que equilibra la oferta y la demanda.”</a:t>
            </a:r>
          </a:p>
          <a:p>
            <a:endParaRPr lang="es-CL" sz="2200" i="1">
              <a:solidFill>
                <a:schemeClr val="bg1"/>
              </a:solidFill>
            </a:endParaRPr>
          </a:p>
          <a:p>
            <a:r>
              <a:rPr lang="es-CL" sz="2200" b="1">
                <a:solidFill>
                  <a:schemeClr val="bg1"/>
                </a:solidFill>
              </a:rPr>
              <a:t>Cantidad de Equilibrio</a:t>
            </a:r>
            <a:r>
              <a:rPr lang="es-CL" sz="2200" i="1">
                <a:solidFill>
                  <a:schemeClr val="bg1"/>
                </a:solidFill>
              </a:rPr>
              <a:t>: “cantidad ofrecida y demandada cuando el precio se ha ajustado para equilibrar la oferta y la demanda.”</a:t>
            </a: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5 Conector recto"/>
          <p:cNvCxnSpPr/>
          <p:nvPr/>
        </p:nvCxnSpPr>
        <p:spPr>
          <a:xfrm>
            <a:off x="4595802" y="3071810"/>
            <a:ext cx="3071834" cy="250033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title"/>
          </p:nvPr>
        </p:nvSpPr>
        <p:spPr/>
        <p:txBody>
          <a:bodyPr/>
          <a:lstStyle/>
          <a:p>
            <a:r>
              <a:rPr lang="es-CL" dirty="0"/>
              <a:t>Equilibrio</a:t>
            </a:r>
          </a:p>
        </p:txBody>
      </p:sp>
      <p:sp>
        <p:nvSpPr>
          <p:cNvPr id="3" name="2 Marcador de contenido"/>
          <p:cNvSpPr>
            <a:spLocks noGrp="1"/>
          </p:cNvSpPr>
          <p:nvPr>
            <p:ph idx="1"/>
          </p:nvPr>
        </p:nvSpPr>
        <p:spPr>
          <a:xfrm>
            <a:off x="2009804" y="1600201"/>
            <a:ext cx="8229600" cy="4525963"/>
          </a:xfrm>
        </p:spPr>
        <p:txBody>
          <a:bodyPr>
            <a:normAutofit fontScale="85000" lnSpcReduction="20000"/>
          </a:bodyPr>
          <a:lstStyle/>
          <a:p>
            <a:pPr algn="just"/>
            <a:r>
              <a:rPr lang="es-CL" dirty="0"/>
              <a:t>El siguiente gráfico nos indica como la Oferta y la Demanda</a:t>
            </a:r>
          </a:p>
          <a:p>
            <a:pPr algn="just">
              <a:buNone/>
            </a:pPr>
            <a:r>
              <a:rPr lang="es-CL" dirty="0"/>
              <a:t> encuentran el equilibrio:</a:t>
            </a:r>
          </a:p>
          <a:p>
            <a:pPr algn="just">
              <a:buNone/>
            </a:pPr>
            <a:endParaRPr lang="es-CL" dirty="0"/>
          </a:p>
          <a:p>
            <a:pPr algn="just">
              <a:buNone/>
            </a:pPr>
            <a:endParaRPr lang="es-CL" dirty="0"/>
          </a:p>
          <a:p>
            <a:pPr algn="just">
              <a:buNone/>
            </a:pPr>
            <a:endParaRPr lang="es-CL" dirty="0"/>
          </a:p>
          <a:p>
            <a:pPr algn="just">
              <a:buNone/>
            </a:pPr>
            <a:endParaRPr lang="es-CL" dirty="0"/>
          </a:p>
          <a:p>
            <a:pPr algn="just">
              <a:buNone/>
            </a:pPr>
            <a:r>
              <a:rPr lang="es-CL" dirty="0"/>
              <a:t> </a:t>
            </a:r>
          </a:p>
          <a:p>
            <a:pPr algn="just"/>
            <a:endParaRPr lang="es-CL" dirty="0"/>
          </a:p>
          <a:p>
            <a:pPr algn="just"/>
            <a:endParaRPr lang="es-CL" dirty="0"/>
          </a:p>
          <a:p>
            <a:pPr algn="just"/>
            <a:endParaRPr lang="es-CL" dirty="0"/>
          </a:p>
          <a:p>
            <a:pPr algn="just">
              <a:buNone/>
            </a:pPr>
            <a:r>
              <a:rPr lang="es-CL" dirty="0"/>
              <a:t>  </a:t>
            </a:r>
          </a:p>
          <a:p>
            <a:pPr algn="just"/>
            <a:endParaRPr lang="es-CL" dirty="0"/>
          </a:p>
        </p:txBody>
      </p:sp>
      <p:sp>
        <p:nvSpPr>
          <p:cNvPr id="23" name="22 Marcador de número de diapositiva"/>
          <p:cNvSpPr>
            <a:spLocks noGrp="1"/>
          </p:cNvSpPr>
          <p:nvPr>
            <p:ph type="sldNum" sz="quarter" idx="12"/>
          </p:nvPr>
        </p:nvSpPr>
        <p:spPr/>
        <p:txBody>
          <a:bodyPr/>
          <a:lstStyle/>
          <a:p>
            <a:fld id="{E5AF13BF-99AF-4603-AF85-A71E03691828}" type="slidenum">
              <a:rPr lang="es-CL" smtClean="0"/>
              <a:pPr/>
              <a:t>8</a:t>
            </a:fld>
            <a:endParaRPr lang="es-CL"/>
          </a:p>
        </p:txBody>
      </p:sp>
      <p:cxnSp>
        <p:nvCxnSpPr>
          <p:cNvPr id="42" name="41 Conector recto"/>
          <p:cNvCxnSpPr/>
          <p:nvPr/>
        </p:nvCxnSpPr>
        <p:spPr>
          <a:xfrm rot="10800000">
            <a:off x="4595802" y="4214818"/>
            <a:ext cx="1430348"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24 Conector recto"/>
          <p:cNvCxnSpPr/>
          <p:nvPr/>
        </p:nvCxnSpPr>
        <p:spPr>
          <a:xfrm flipV="1">
            <a:off x="4595802" y="3143248"/>
            <a:ext cx="3071834" cy="2000264"/>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rot="5400000" flipH="1" flipV="1">
            <a:off x="3024166" y="3999710"/>
            <a:ext cx="314327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4595802" y="5572140"/>
            <a:ext cx="35719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12 CuadroTexto"/>
          <p:cNvSpPr txBox="1"/>
          <p:nvPr/>
        </p:nvSpPr>
        <p:spPr>
          <a:xfrm>
            <a:off x="4238612" y="2428868"/>
            <a:ext cx="857256" cy="369332"/>
          </a:xfrm>
          <a:prstGeom prst="rect">
            <a:avLst/>
          </a:prstGeom>
          <a:noFill/>
        </p:spPr>
        <p:txBody>
          <a:bodyPr wrap="square" rtlCol="0">
            <a:spAutoFit/>
          </a:bodyPr>
          <a:lstStyle/>
          <a:p>
            <a:r>
              <a:rPr lang="es-CL" dirty="0"/>
              <a:t>P</a:t>
            </a:r>
            <a:endParaRPr lang="es-CL" sz="900" dirty="0"/>
          </a:p>
        </p:txBody>
      </p:sp>
      <p:sp>
        <p:nvSpPr>
          <p:cNvPr id="14" name="13 CuadroTexto"/>
          <p:cNvSpPr txBox="1"/>
          <p:nvPr/>
        </p:nvSpPr>
        <p:spPr>
          <a:xfrm>
            <a:off x="7953388" y="5572140"/>
            <a:ext cx="857256" cy="369332"/>
          </a:xfrm>
          <a:prstGeom prst="rect">
            <a:avLst/>
          </a:prstGeom>
          <a:noFill/>
        </p:spPr>
        <p:txBody>
          <a:bodyPr wrap="square" rtlCol="0">
            <a:spAutoFit/>
          </a:bodyPr>
          <a:lstStyle/>
          <a:p>
            <a:r>
              <a:rPr lang="es-CL" dirty="0"/>
              <a:t>Q</a:t>
            </a:r>
            <a:endParaRPr lang="es-CL" sz="900" dirty="0"/>
          </a:p>
        </p:txBody>
      </p:sp>
      <p:sp>
        <p:nvSpPr>
          <p:cNvPr id="15" name="14 Elipse"/>
          <p:cNvSpPr/>
          <p:nvPr/>
        </p:nvSpPr>
        <p:spPr>
          <a:xfrm>
            <a:off x="5953124" y="4143380"/>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41" name="40 Conector recto"/>
          <p:cNvCxnSpPr/>
          <p:nvPr/>
        </p:nvCxnSpPr>
        <p:spPr>
          <a:xfrm rot="5400000">
            <a:off x="5380826" y="4929198"/>
            <a:ext cx="1285884"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2" name="51 CuadroTexto"/>
          <p:cNvSpPr txBox="1"/>
          <p:nvPr/>
        </p:nvSpPr>
        <p:spPr>
          <a:xfrm>
            <a:off x="4167174" y="4059800"/>
            <a:ext cx="857256" cy="369332"/>
          </a:xfrm>
          <a:prstGeom prst="rect">
            <a:avLst/>
          </a:prstGeom>
          <a:noFill/>
        </p:spPr>
        <p:txBody>
          <a:bodyPr wrap="square" rtlCol="0">
            <a:spAutoFit/>
          </a:bodyPr>
          <a:lstStyle/>
          <a:p>
            <a:r>
              <a:rPr lang="es-CL" dirty="0"/>
              <a:t>p</a:t>
            </a:r>
            <a:r>
              <a:rPr lang="es-CL" baseline="-25000" dirty="0"/>
              <a:t>1</a:t>
            </a:r>
            <a:endParaRPr lang="es-CL" sz="900" baseline="-25000" dirty="0"/>
          </a:p>
        </p:txBody>
      </p:sp>
      <p:sp>
        <p:nvSpPr>
          <p:cNvPr id="53" name="52 CuadroTexto"/>
          <p:cNvSpPr txBox="1"/>
          <p:nvPr/>
        </p:nvSpPr>
        <p:spPr>
          <a:xfrm>
            <a:off x="5810248" y="5572140"/>
            <a:ext cx="857256" cy="369332"/>
          </a:xfrm>
          <a:prstGeom prst="rect">
            <a:avLst/>
          </a:prstGeom>
          <a:noFill/>
        </p:spPr>
        <p:txBody>
          <a:bodyPr wrap="square" rtlCol="0">
            <a:spAutoFit/>
          </a:bodyPr>
          <a:lstStyle/>
          <a:p>
            <a:r>
              <a:rPr lang="es-CL" dirty="0"/>
              <a:t>q</a:t>
            </a:r>
            <a:r>
              <a:rPr lang="es-CL" baseline="-25000" dirty="0"/>
              <a:t>1</a:t>
            </a:r>
            <a:endParaRPr lang="es-CL" sz="900" baseline="-25000" dirty="0"/>
          </a:p>
        </p:txBody>
      </p:sp>
      <p:sp>
        <p:nvSpPr>
          <p:cNvPr id="27" name="26 CuadroTexto"/>
          <p:cNvSpPr txBox="1"/>
          <p:nvPr/>
        </p:nvSpPr>
        <p:spPr>
          <a:xfrm>
            <a:off x="7667636" y="2928934"/>
            <a:ext cx="857256" cy="369332"/>
          </a:xfrm>
          <a:prstGeom prst="rect">
            <a:avLst/>
          </a:prstGeom>
          <a:noFill/>
        </p:spPr>
        <p:txBody>
          <a:bodyPr wrap="square" rtlCol="0">
            <a:spAutoFit/>
          </a:bodyPr>
          <a:lstStyle/>
          <a:p>
            <a:r>
              <a:rPr lang="es-CL" dirty="0"/>
              <a:t>Of</a:t>
            </a:r>
            <a:endParaRPr lang="es-CL" sz="900" dirty="0"/>
          </a:p>
        </p:txBody>
      </p:sp>
      <p:sp>
        <p:nvSpPr>
          <p:cNvPr id="28" name="27 CuadroTexto"/>
          <p:cNvSpPr txBox="1"/>
          <p:nvPr/>
        </p:nvSpPr>
        <p:spPr>
          <a:xfrm>
            <a:off x="7453322" y="5000636"/>
            <a:ext cx="857256" cy="369332"/>
          </a:xfrm>
          <a:prstGeom prst="rect">
            <a:avLst/>
          </a:prstGeom>
          <a:noFill/>
        </p:spPr>
        <p:txBody>
          <a:bodyPr wrap="square" rtlCol="0">
            <a:spAutoFit/>
          </a:bodyPr>
          <a:lstStyle/>
          <a:p>
            <a:r>
              <a:rPr lang="es-CL" dirty="0" err="1"/>
              <a:t>Dda</a:t>
            </a:r>
            <a:endParaRPr lang="es-CL" sz="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BECE11-D165-484C-9324-1777F596359D}"/>
              </a:ext>
            </a:extLst>
          </p:cNvPr>
          <p:cNvSpPr>
            <a:spLocks noGrp="1"/>
          </p:cNvSpPr>
          <p:nvPr>
            <p:ph type="title"/>
          </p:nvPr>
        </p:nvSpPr>
        <p:spPr/>
        <p:txBody>
          <a:bodyPr/>
          <a:lstStyle/>
          <a:p>
            <a:r>
              <a:rPr lang="es-CL" dirty="0"/>
              <a:t>Equilibrio</a:t>
            </a:r>
          </a:p>
        </p:txBody>
      </p:sp>
      <p:sp>
        <p:nvSpPr>
          <p:cNvPr id="3" name="Marcador de contenido 2">
            <a:extLst>
              <a:ext uri="{FF2B5EF4-FFF2-40B4-BE49-F238E27FC236}">
                <a16:creationId xmlns:a16="http://schemas.microsoft.com/office/drawing/2014/main" id="{39F00EEF-2E85-4F90-AE70-0006127C939B}"/>
              </a:ext>
            </a:extLst>
          </p:cNvPr>
          <p:cNvSpPr>
            <a:spLocks noGrp="1"/>
          </p:cNvSpPr>
          <p:nvPr>
            <p:ph idx="1"/>
          </p:nvPr>
        </p:nvSpPr>
        <p:spPr/>
        <p:txBody>
          <a:bodyPr/>
          <a:lstStyle/>
          <a:p>
            <a:r>
              <a:rPr lang="es-CL" dirty="0"/>
              <a:t>Ejemplo práctico</a:t>
            </a:r>
          </a:p>
          <a:p>
            <a:endParaRPr lang="es-CL" dirty="0"/>
          </a:p>
        </p:txBody>
      </p:sp>
      <p:pic>
        <p:nvPicPr>
          <p:cNvPr id="5" name="Imagen 4">
            <a:extLst>
              <a:ext uri="{FF2B5EF4-FFF2-40B4-BE49-F238E27FC236}">
                <a16:creationId xmlns:a16="http://schemas.microsoft.com/office/drawing/2014/main" id="{554D8F2D-02EE-4A56-8AB7-1CF4F0BBA852}"/>
              </a:ext>
            </a:extLst>
          </p:cNvPr>
          <p:cNvPicPr>
            <a:picLocks noChangeAspect="1"/>
          </p:cNvPicPr>
          <p:nvPr/>
        </p:nvPicPr>
        <p:blipFill>
          <a:blip r:embed="rId2"/>
          <a:stretch>
            <a:fillRect/>
          </a:stretch>
        </p:blipFill>
        <p:spPr>
          <a:xfrm>
            <a:off x="1647825" y="2644775"/>
            <a:ext cx="6134100" cy="3848100"/>
          </a:xfrm>
          <a:prstGeom prst="rect">
            <a:avLst/>
          </a:prstGeom>
        </p:spPr>
      </p:pic>
    </p:spTree>
    <p:extLst>
      <p:ext uri="{BB962C8B-B14F-4D97-AF65-F5344CB8AC3E}">
        <p14:creationId xmlns:p14="http://schemas.microsoft.com/office/powerpoint/2010/main" val="24987333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789</Words>
  <Application>Microsoft Office PowerPoint</Application>
  <PresentationFormat>Panorámica</PresentationFormat>
  <Paragraphs>98</Paragraphs>
  <Slides>18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Calibri</vt:lpstr>
      <vt:lpstr>Calibri Light</vt:lpstr>
      <vt:lpstr>Tema de Office</vt:lpstr>
      <vt:lpstr>ECONOMÍA Clase 7: La Demanda y la Oferta Parte 3</vt:lpstr>
      <vt:lpstr>Agenda</vt:lpstr>
      <vt:lpstr>Competencia Perfecta</vt:lpstr>
      <vt:lpstr>Competencia Perfecta</vt:lpstr>
      <vt:lpstr>Competencia Perfecta</vt:lpstr>
      <vt:lpstr>Competencia Perfecta</vt:lpstr>
      <vt:lpstr>Equilibrio</vt:lpstr>
      <vt:lpstr>Equilibrio</vt:lpstr>
      <vt:lpstr>Equilibrio</vt:lpstr>
      <vt:lpstr>Equilibrio</vt:lpstr>
      <vt:lpstr>Equilibrio</vt:lpstr>
      <vt:lpstr>Equilibrio</vt:lpstr>
      <vt:lpstr>Matemáticamente</vt:lpstr>
      <vt:lpstr>Matemáticamente</vt:lpstr>
      <vt:lpstr>Cambios en el Equilibrio</vt:lpstr>
      <vt:lpstr>Cambios en el Equilibrio</vt:lpstr>
      <vt:lpstr>Cambios en el Equilibrio</vt:lpstr>
      <vt:lpstr>Cambios en el Equilibrio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Clase 7: La Demanda y la Oferta Parte 3</dc:title>
  <dc:creator>Christian Belmar Belmar Castro</dc:creator>
  <cp:lastModifiedBy>Matias Eduardo Philipp Fontecilla</cp:lastModifiedBy>
  <cp:revision>5</cp:revision>
  <dcterms:created xsi:type="dcterms:W3CDTF">2020-10-13T10:45:40Z</dcterms:created>
  <dcterms:modified xsi:type="dcterms:W3CDTF">2021-08-02T10:55:12Z</dcterms:modified>
</cp:coreProperties>
</file>