
<file path=[Content_Types].xml><?xml version="1.0" encoding="utf-8"?>
<Types xmlns="http://schemas.openxmlformats.org/package/2006/content-types">
  <Default Extension="bin" ContentType="application/vnd.openxmlformats-officedocument.oleObject"/>
  <Default Extension="jpe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95" r:id="rId2"/>
    <p:sldId id="256" r:id="rId3"/>
    <p:sldId id="498" r:id="rId4"/>
    <p:sldId id="499" r:id="rId5"/>
    <p:sldId id="500" r:id="rId6"/>
    <p:sldId id="501" r:id="rId7"/>
    <p:sldId id="502" r:id="rId8"/>
    <p:sldId id="503" r:id="rId9"/>
    <p:sldId id="504" r:id="rId10"/>
    <p:sldId id="505" r:id="rId11"/>
    <p:sldId id="506" r:id="rId12"/>
    <p:sldId id="507" r:id="rId13"/>
    <p:sldId id="508" r:id="rId14"/>
    <p:sldId id="509" r:id="rId15"/>
    <p:sldId id="510" r:id="rId16"/>
    <p:sldId id="511" r:id="rId17"/>
    <p:sldId id="512" r:id="rId18"/>
    <p:sldId id="513" r:id="rId19"/>
    <p:sldId id="514" r:id="rId20"/>
    <p:sldId id="515" r:id="rId21"/>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997" autoAdjust="0"/>
    <p:restoredTop sz="94660"/>
  </p:normalViewPr>
  <p:slideViewPr>
    <p:cSldViewPr snapToGrid="0">
      <p:cViewPr varScale="1">
        <p:scale>
          <a:sx n="86" d="100"/>
          <a:sy n="86" d="100"/>
        </p:scale>
        <p:origin x="42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59FB2C8-5549-425C-AB3F-A0ED4AE1AAFC}"/>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CL"/>
          </a:p>
        </p:txBody>
      </p:sp>
      <p:sp>
        <p:nvSpPr>
          <p:cNvPr id="3" name="Subtítulo 2">
            <a:extLst>
              <a:ext uri="{FF2B5EF4-FFF2-40B4-BE49-F238E27FC236}">
                <a16:creationId xmlns:a16="http://schemas.microsoft.com/office/drawing/2014/main" id="{6BEDC497-136D-4044-BFFE-39FBE61B7E8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CL"/>
          </a:p>
        </p:txBody>
      </p:sp>
      <p:sp>
        <p:nvSpPr>
          <p:cNvPr id="4" name="Marcador de fecha 3">
            <a:extLst>
              <a:ext uri="{FF2B5EF4-FFF2-40B4-BE49-F238E27FC236}">
                <a16:creationId xmlns:a16="http://schemas.microsoft.com/office/drawing/2014/main" id="{A8F21A28-1A19-4FC9-BBAD-423E1E037B69}"/>
              </a:ext>
            </a:extLst>
          </p:cNvPr>
          <p:cNvSpPr>
            <a:spLocks noGrp="1"/>
          </p:cNvSpPr>
          <p:nvPr>
            <p:ph type="dt" sz="half" idx="10"/>
          </p:nvPr>
        </p:nvSpPr>
        <p:spPr/>
        <p:txBody>
          <a:bodyPr/>
          <a:lstStyle/>
          <a:p>
            <a:fld id="{1478AC15-725D-485D-B626-CB423B435BA4}" type="datetimeFigureOut">
              <a:rPr lang="es-CL" smtClean="0"/>
              <a:t>02-08-2021</a:t>
            </a:fld>
            <a:endParaRPr lang="es-CL"/>
          </a:p>
        </p:txBody>
      </p:sp>
      <p:sp>
        <p:nvSpPr>
          <p:cNvPr id="5" name="Marcador de pie de página 4">
            <a:extLst>
              <a:ext uri="{FF2B5EF4-FFF2-40B4-BE49-F238E27FC236}">
                <a16:creationId xmlns:a16="http://schemas.microsoft.com/office/drawing/2014/main" id="{FF4F8EF0-7216-4B99-AEF8-2FA8D7A8450C}"/>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0D4445A8-864F-4824-9D17-3B23C2922879}"/>
              </a:ext>
            </a:extLst>
          </p:cNvPr>
          <p:cNvSpPr>
            <a:spLocks noGrp="1"/>
          </p:cNvSpPr>
          <p:nvPr>
            <p:ph type="sldNum" sz="quarter" idx="12"/>
          </p:nvPr>
        </p:nvSpPr>
        <p:spPr/>
        <p:txBody>
          <a:bodyPr/>
          <a:lstStyle/>
          <a:p>
            <a:fld id="{ED0434A0-06B0-4B83-A0CE-A95BF451ECBC}" type="slidenum">
              <a:rPr lang="es-CL" smtClean="0"/>
              <a:t>‹Nº›</a:t>
            </a:fld>
            <a:endParaRPr lang="es-CL"/>
          </a:p>
        </p:txBody>
      </p:sp>
    </p:spTree>
    <p:extLst>
      <p:ext uri="{BB962C8B-B14F-4D97-AF65-F5344CB8AC3E}">
        <p14:creationId xmlns:p14="http://schemas.microsoft.com/office/powerpoint/2010/main" val="40861457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7B49FED-23DB-4716-8974-6714E0221CD2}"/>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C0C39D0F-7879-4684-8AC5-A0444C84E3C5}"/>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84D5C377-5769-4AB2-9D03-CEAF890FD945}"/>
              </a:ext>
            </a:extLst>
          </p:cNvPr>
          <p:cNvSpPr>
            <a:spLocks noGrp="1"/>
          </p:cNvSpPr>
          <p:nvPr>
            <p:ph type="dt" sz="half" idx="10"/>
          </p:nvPr>
        </p:nvSpPr>
        <p:spPr/>
        <p:txBody>
          <a:bodyPr/>
          <a:lstStyle/>
          <a:p>
            <a:fld id="{1478AC15-725D-485D-B626-CB423B435BA4}" type="datetimeFigureOut">
              <a:rPr lang="es-CL" smtClean="0"/>
              <a:t>02-08-2021</a:t>
            </a:fld>
            <a:endParaRPr lang="es-CL"/>
          </a:p>
        </p:txBody>
      </p:sp>
      <p:sp>
        <p:nvSpPr>
          <p:cNvPr id="5" name="Marcador de pie de página 4">
            <a:extLst>
              <a:ext uri="{FF2B5EF4-FFF2-40B4-BE49-F238E27FC236}">
                <a16:creationId xmlns:a16="http://schemas.microsoft.com/office/drawing/2014/main" id="{EBCE73A3-1E67-4CA7-8D42-299D50943B4C}"/>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9F65C59E-1474-443F-AC50-A79211D3F731}"/>
              </a:ext>
            </a:extLst>
          </p:cNvPr>
          <p:cNvSpPr>
            <a:spLocks noGrp="1"/>
          </p:cNvSpPr>
          <p:nvPr>
            <p:ph type="sldNum" sz="quarter" idx="12"/>
          </p:nvPr>
        </p:nvSpPr>
        <p:spPr/>
        <p:txBody>
          <a:bodyPr/>
          <a:lstStyle/>
          <a:p>
            <a:fld id="{ED0434A0-06B0-4B83-A0CE-A95BF451ECBC}" type="slidenum">
              <a:rPr lang="es-CL" smtClean="0"/>
              <a:t>‹Nº›</a:t>
            </a:fld>
            <a:endParaRPr lang="es-CL"/>
          </a:p>
        </p:txBody>
      </p:sp>
    </p:spTree>
    <p:extLst>
      <p:ext uri="{BB962C8B-B14F-4D97-AF65-F5344CB8AC3E}">
        <p14:creationId xmlns:p14="http://schemas.microsoft.com/office/powerpoint/2010/main" val="19756720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5939B1E9-7E9A-43B9-9340-D473B0C563A5}"/>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CL"/>
          </a:p>
        </p:txBody>
      </p:sp>
      <p:sp>
        <p:nvSpPr>
          <p:cNvPr id="3" name="Marcador de texto vertical 2">
            <a:extLst>
              <a:ext uri="{FF2B5EF4-FFF2-40B4-BE49-F238E27FC236}">
                <a16:creationId xmlns:a16="http://schemas.microsoft.com/office/drawing/2014/main" id="{62D0603A-B52D-41D4-902A-E2EBD464B1D2}"/>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E8291CF9-026F-4BB4-9A12-124B86294C11}"/>
              </a:ext>
            </a:extLst>
          </p:cNvPr>
          <p:cNvSpPr>
            <a:spLocks noGrp="1"/>
          </p:cNvSpPr>
          <p:nvPr>
            <p:ph type="dt" sz="half" idx="10"/>
          </p:nvPr>
        </p:nvSpPr>
        <p:spPr/>
        <p:txBody>
          <a:bodyPr/>
          <a:lstStyle/>
          <a:p>
            <a:fld id="{1478AC15-725D-485D-B626-CB423B435BA4}" type="datetimeFigureOut">
              <a:rPr lang="es-CL" smtClean="0"/>
              <a:t>02-08-2021</a:t>
            </a:fld>
            <a:endParaRPr lang="es-CL"/>
          </a:p>
        </p:txBody>
      </p:sp>
      <p:sp>
        <p:nvSpPr>
          <p:cNvPr id="5" name="Marcador de pie de página 4">
            <a:extLst>
              <a:ext uri="{FF2B5EF4-FFF2-40B4-BE49-F238E27FC236}">
                <a16:creationId xmlns:a16="http://schemas.microsoft.com/office/drawing/2014/main" id="{1B91522A-A25F-4253-9C61-AA0B365EC71F}"/>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8A99A07E-7F75-45D4-B6A7-0B3068CCC96D}"/>
              </a:ext>
            </a:extLst>
          </p:cNvPr>
          <p:cNvSpPr>
            <a:spLocks noGrp="1"/>
          </p:cNvSpPr>
          <p:nvPr>
            <p:ph type="sldNum" sz="quarter" idx="12"/>
          </p:nvPr>
        </p:nvSpPr>
        <p:spPr/>
        <p:txBody>
          <a:bodyPr/>
          <a:lstStyle/>
          <a:p>
            <a:fld id="{ED0434A0-06B0-4B83-A0CE-A95BF451ECBC}" type="slidenum">
              <a:rPr lang="es-CL" smtClean="0"/>
              <a:t>‹Nº›</a:t>
            </a:fld>
            <a:endParaRPr lang="es-CL"/>
          </a:p>
        </p:txBody>
      </p:sp>
    </p:spTree>
    <p:extLst>
      <p:ext uri="{BB962C8B-B14F-4D97-AF65-F5344CB8AC3E}">
        <p14:creationId xmlns:p14="http://schemas.microsoft.com/office/powerpoint/2010/main" val="388886155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0CF4B8-B8F1-49C3-A437-FAAE650F3E64}"/>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15260C2D-810F-4CDE-BA61-D5244E1D11D5}"/>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6C5FFE1E-E4D0-41FA-9ECF-AFDD98A1F6BB}"/>
              </a:ext>
            </a:extLst>
          </p:cNvPr>
          <p:cNvSpPr>
            <a:spLocks noGrp="1"/>
          </p:cNvSpPr>
          <p:nvPr>
            <p:ph type="dt" sz="half" idx="10"/>
          </p:nvPr>
        </p:nvSpPr>
        <p:spPr/>
        <p:txBody>
          <a:bodyPr/>
          <a:lstStyle/>
          <a:p>
            <a:fld id="{1478AC15-725D-485D-B626-CB423B435BA4}" type="datetimeFigureOut">
              <a:rPr lang="es-CL" smtClean="0"/>
              <a:t>02-08-2021</a:t>
            </a:fld>
            <a:endParaRPr lang="es-CL"/>
          </a:p>
        </p:txBody>
      </p:sp>
      <p:sp>
        <p:nvSpPr>
          <p:cNvPr id="5" name="Marcador de pie de página 4">
            <a:extLst>
              <a:ext uri="{FF2B5EF4-FFF2-40B4-BE49-F238E27FC236}">
                <a16:creationId xmlns:a16="http://schemas.microsoft.com/office/drawing/2014/main" id="{5D7C4779-D6AD-4B15-A1DC-D4FEC5C48C9B}"/>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47E1CF43-E08C-45F8-AB0B-CEF32A2A7840}"/>
              </a:ext>
            </a:extLst>
          </p:cNvPr>
          <p:cNvSpPr>
            <a:spLocks noGrp="1"/>
          </p:cNvSpPr>
          <p:nvPr>
            <p:ph type="sldNum" sz="quarter" idx="12"/>
          </p:nvPr>
        </p:nvSpPr>
        <p:spPr/>
        <p:txBody>
          <a:bodyPr/>
          <a:lstStyle/>
          <a:p>
            <a:fld id="{ED0434A0-06B0-4B83-A0CE-A95BF451ECBC}" type="slidenum">
              <a:rPr lang="es-CL" smtClean="0"/>
              <a:t>‹Nº›</a:t>
            </a:fld>
            <a:endParaRPr lang="es-CL"/>
          </a:p>
        </p:txBody>
      </p:sp>
    </p:spTree>
    <p:extLst>
      <p:ext uri="{BB962C8B-B14F-4D97-AF65-F5344CB8AC3E}">
        <p14:creationId xmlns:p14="http://schemas.microsoft.com/office/powerpoint/2010/main" val="3934007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AE452B-830B-4154-979C-E6C4CE524D3B}"/>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E12538FC-97DC-49D8-84D9-A5E61D6CF6F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407AA565-020A-4CD2-A28C-F3A61D0BC3D9}"/>
              </a:ext>
            </a:extLst>
          </p:cNvPr>
          <p:cNvSpPr>
            <a:spLocks noGrp="1"/>
          </p:cNvSpPr>
          <p:nvPr>
            <p:ph type="dt" sz="half" idx="10"/>
          </p:nvPr>
        </p:nvSpPr>
        <p:spPr/>
        <p:txBody>
          <a:bodyPr/>
          <a:lstStyle/>
          <a:p>
            <a:fld id="{1478AC15-725D-485D-B626-CB423B435BA4}" type="datetimeFigureOut">
              <a:rPr lang="es-CL" smtClean="0"/>
              <a:t>02-08-2021</a:t>
            </a:fld>
            <a:endParaRPr lang="es-CL"/>
          </a:p>
        </p:txBody>
      </p:sp>
      <p:sp>
        <p:nvSpPr>
          <p:cNvPr id="5" name="Marcador de pie de página 4">
            <a:extLst>
              <a:ext uri="{FF2B5EF4-FFF2-40B4-BE49-F238E27FC236}">
                <a16:creationId xmlns:a16="http://schemas.microsoft.com/office/drawing/2014/main" id="{50D15284-C3D9-42DD-8035-AA3DD0C0F681}"/>
              </a:ext>
            </a:extLst>
          </p:cNvPr>
          <p:cNvSpPr>
            <a:spLocks noGrp="1"/>
          </p:cNvSpPr>
          <p:nvPr>
            <p:ph type="ftr" sz="quarter" idx="11"/>
          </p:nvPr>
        </p:nvSpPr>
        <p:spPr/>
        <p:txBody>
          <a:bodyPr/>
          <a:lstStyle/>
          <a:p>
            <a:endParaRPr lang="es-CL"/>
          </a:p>
        </p:txBody>
      </p:sp>
      <p:sp>
        <p:nvSpPr>
          <p:cNvPr id="6" name="Marcador de número de diapositiva 5">
            <a:extLst>
              <a:ext uri="{FF2B5EF4-FFF2-40B4-BE49-F238E27FC236}">
                <a16:creationId xmlns:a16="http://schemas.microsoft.com/office/drawing/2014/main" id="{BF7A2A0D-2508-475D-9784-56CBCD629965}"/>
              </a:ext>
            </a:extLst>
          </p:cNvPr>
          <p:cNvSpPr>
            <a:spLocks noGrp="1"/>
          </p:cNvSpPr>
          <p:nvPr>
            <p:ph type="sldNum" sz="quarter" idx="12"/>
          </p:nvPr>
        </p:nvSpPr>
        <p:spPr/>
        <p:txBody>
          <a:bodyPr/>
          <a:lstStyle/>
          <a:p>
            <a:fld id="{ED0434A0-06B0-4B83-A0CE-A95BF451ECBC}" type="slidenum">
              <a:rPr lang="es-CL" smtClean="0"/>
              <a:t>‹Nº›</a:t>
            </a:fld>
            <a:endParaRPr lang="es-CL"/>
          </a:p>
        </p:txBody>
      </p:sp>
    </p:spTree>
    <p:extLst>
      <p:ext uri="{BB962C8B-B14F-4D97-AF65-F5344CB8AC3E}">
        <p14:creationId xmlns:p14="http://schemas.microsoft.com/office/powerpoint/2010/main" val="23971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13FB73-1C6B-4ADF-8A88-E578CED03CEB}"/>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E4DE797B-2EC9-4587-88DB-22618D0213DF}"/>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contenido 3">
            <a:extLst>
              <a:ext uri="{FF2B5EF4-FFF2-40B4-BE49-F238E27FC236}">
                <a16:creationId xmlns:a16="http://schemas.microsoft.com/office/drawing/2014/main" id="{D6E9F142-E938-4221-AC9B-0387108DD5A7}"/>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fecha 4">
            <a:extLst>
              <a:ext uri="{FF2B5EF4-FFF2-40B4-BE49-F238E27FC236}">
                <a16:creationId xmlns:a16="http://schemas.microsoft.com/office/drawing/2014/main" id="{05DD9E70-2282-48A5-9B60-4D42455FA0D2}"/>
              </a:ext>
            </a:extLst>
          </p:cNvPr>
          <p:cNvSpPr>
            <a:spLocks noGrp="1"/>
          </p:cNvSpPr>
          <p:nvPr>
            <p:ph type="dt" sz="half" idx="10"/>
          </p:nvPr>
        </p:nvSpPr>
        <p:spPr/>
        <p:txBody>
          <a:bodyPr/>
          <a:lstStyle/>
          <a:p>
            <a:fld id="{1478AC15-725D-485D-B626-CB423B435BA4}" type="datetimeFigureOut">
              <a:rPr lang="es-CL" smtClean="0"/>
              <a:t>02-08-2021</a:t>
            </a:fld>
            <a:endParaRPr lang="es-CL"/>
          </a:p>
        </p:txBody>
      </p:sp>
      <p:sp>
        <p:nvSpPr>
          <p:cNvPr id="6" name="Marcador de pie de página 5">
            <a:extLst>
              <a:ext uri="{FF2B5EF4-FFF2-40B4-BE49-F238E27FC236}">
                <a16:creationId xmlns:a16="http://schemas.microsoft.com/office/drawing/2014/main" id="{2357AEB6-D0F0-46AF-865F-4EB5D8766AE3}"/>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3323DA63-73A4-412A-9538-74CEFFF33DCE}"/>
              </a:ext>
            </a:extLst>
          </p:cNvPr>
          <p:cNvSpPr>
            <a:spLocks noGrp="1"/>
          </p:cNvSpPr>
          <p:nvPr>
            <p:ph type="sldNum" sz="quarter" idx="12"/>
          </p:nvPr>
        </p:nvSpPr>
        <p:spPr/>
        <p:txBody>
          <a:bodyPr/>
          <a:lstStyle/>
          <a:p>
            <a:fld id="{ED0434A0-06B0-4B83-A0CE-A95BF451ECBC}" type="slidenum">
              <a:rPr lang="es-CL" smtClean="0"/>
              <a:t>‹Nº›</a:t>
            </a:fld>
            <a:endParaRPr lang="es-CL"/>
          </a:p>
        </p:txBody>
      </p:sp>
    </p:spTree>
    <p:extLst>
      <p:ext uri="{BB962C8B-B14F-4D97-AF65-F5344CB8AC3E}">
        <p14:creationId xmlns:p14="http://schemas.microsoft.com/office/powerpoint/2010/main" val="2466323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2BF2614-677A-4BBE-8954-C492E8B80F06}"/>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FBA4D79E-7A35-4FAB-8169-6B353733B2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6F666D0E-05EA-4CF0-B391-41DB78FD263D}"/>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5" name="Marcador de texto 4">
            <a:extLst>
              <a:ext uri="{FF2B5EF4-FFF2-40B4-BE49-F238E27FC236}">
                <a16:creationId xmlns:a16="http://schemas.microsoft.com/office/drawing/2014/main" id="{B8D875A6-F9DF-4831-A0A2-7B21411FC63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77BA792D-1DB7-4FE1-B805-42FBED560946}"/>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7" name="Marcador de fecha 6">
            <a:extLst>
              <a:ext uri="{FF2B5EF4-FFF2-40B4-BE49-F238E27FC236}">
                <a16:creationId xmlns:a16="http://schemas.microsoft.com/office/drawing/2014/main" id="{7ACC1C66-D0C0-4E02-9ED7-FBF627D925EA}"/>
              </a:ext>
            </a:extLst>
          </p:cNvPr>
          <p:cNvSpPr>
            <a:spLocks noGrp="1"/>
          </p:cNvSpPr>
          <p:nvPr>
            <p:ph type="dt" sz="half" idx="10"/>
          </p:nvPr>
        </p:nvSpPr>
        <p:spPr/>
        <p:txBody>
          <a:bodyPr/>
          <a:lstStyle/>
          <a:p>
            <a:fld id="{1478AC15-725D-485D-B626-CB423B435BA4}" type="datetimeFigureOut">
              <a:rPr lang="es-CL" smtClean="0"/>
              <a:t>02-08-2021</a:t>
            </a:fld>
            <a:endParaRPr lang="es-CL"/>
          </a:p>
        </p:txBody>
      </p:sp>
      <p:sp>
        <p:nvSpPr>
          <p:cNvPr id="8" name="Marcador de pie de página 7">
            <a:extLst>
              <a:ext uri="{FF2B5EF4-FFF2-40B4-BE49-F238E27FC236}">
                <a16:creationId xmlns:a16="http://schemas.microsoft.com/office/drawing/2014/main" id="{4786E461-7EE9-427F-8C22-E293B140E76A}"/>
              </a:ext>
            </a:extLst>
          </p:cNvPr>
          <p:cNvSpPr>
            <a:spLocks noGrp="1"/>
          </p:cNvSpPr>
          <p:nvPr>
            <p:ph type="ftr" sz="quarter" idx="11"/>
          </p:nvPr>
        </p:nvSpPr>
        <p:spPr/>
        <p:txBody>
          <a:bodyPr/>
          <a:lstStyle/>
          <a:p>
            <a:endParaRPr lang="es-CL"/>
          </a:p>
        </p:txBody>
      </p:sp>
      <p:sp>
        <p:nvSpPr>
          <p:cNvPr id="9" name="Marcador de número de diapositiva 8">
            <a:extLst>
              <a:ext uri="{FF2B5EF4-FFF2-40B4-BE49-F238E27FC236}">
                <a16:creationId xmlns:a16="http://schemas.microsoft.com/office/drawing/2014/main" id="{B7AB0ADD-6F2F-4C39-9328-A45926FEC6C7}"/>
              </a:ext>
            </a:extLst>
          </p:cNvPr>
          <p:cNvSpPr>
            <a:spLocks noGrp="1"/>
          </p:cNvSpPr>
          <p:nvPr>
            <p:ph type="sldNum" sz="quarter" idx="12"/>
          </p:nvPr>
        </p:nvSpPr>
        <p:spPr/>
        <p:txBody>
          <a:bodyPr/>
          <a:lstStyle/>
          <a:p>
            <a:fld id="{ED0434A0-06B0-4B83-A0CE-A95BF451ECBC}" type="slidenum">
              <a:rPr lang="es-CL" smtClean="0"/>
              <a:t>‹Nº›</a:t>
            </a:fld>
            <a:endParaRPr lang="es-CL"/>
          </a:p>
        </p:txBody>
      </p:sp>
    </p:spTree>
    <p:extLst>
      <p:ext uri="{BB962C8B-B14F-4D97-AF65-F5344CB8AC3E}">
        <p14:creationId xmlns:p14="http://schemas.microsoft.com/office/powerpoint/2010/main" val="42096139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01286F3-6898-42D6-9D7A-855E4211BFBE}"/>
              </a:ext>
            </a:extLst>
          </p:cNvPr>
          <p:cNvSpPr>
            <a:spLocks noGrp="1"/>
          </p:cNvSpPr>
          <p:nvPr>
            <p:ph type="title"/>
          </p:nvPr>
        </p:nvSpPr>
        <p:spPr/>
        <p:txBody>
          <a:bodyPr/>
          <a:lstStyle/>
          <a:p>
            <a:r>
              <a:rPr lang="es-ES"/>
              <a:t>Haga clic para modificar el estilo de título del patrón</a:t>
            </a:r>
            <a:endParaRPr lang="es-CL"/>
          </a:p>
        </p:txBody>
      </p:sp>
      <p:sp>
        <p:nvSpPr>
          <p:cNvPr id="3" name="Marcador de fecha 2">
            <a:extLst>
              <a:ext uri="{FF2B5EF4-FFF2-40B4-BE49-F238E27FC236}">
                <a16:creationId xmlns:a16="http://schemas.microsoft.com/office/drawing/2014/main" id="{D88C841C-C9CD-4C7D-AAD1-91CB6671C2B4}"/>
              </a:ext>
            </a:extLst>
          </p:cNvPr>
          <p:cNvSpPr>
            <a:spLocks noGrp="1"/>
          </p:cNvSpPr>
          <p:nvPr>
            <p:ph type="dt" sz="half" idx="10"/>
          </p:nvPr>
        </p:nvSpPr>
        <p:spPr/>
        <p:txBody>
          <a:bodyPr/>
          <a:lstStyle/>
          <a:p>
            <a:fld id="{1478AC15-725D-485D-B626-CB423B435BA4}" type="datetimeFigureOut">
              <a:rPr lang="es-CL" smtClean="0"/>
              <a:t>02-08-2021</a:t>
            </a:fld>
            <a:endParaRPr lang="es-CL"/>
          </a:p>
        </p:txBody>
      </p:sp>
      <p:sp>
        <p:nvSpPr>
          <p:cNvPr id="4" name="Marcador de pie de página 3">
            <a:extLst>
              <a:ext uri="{FF2B5EF4-FFF2-40B4-BE49-F238E27FC236}">
                <a16:creationId xmlns:a16="http://schemas.microsoft.com/office/drawing/2014/main" id="{6336418C-0720-4B83-8F03-1EF0B9755363}"/>
              </a:ext>
            </a:extLst>
          </p:cNvPr>
          <p:cNvSpPr>
            <a:spLocks noGrp="1"/>
          </p:cNvSpPr>
          <p:nvPr>
            <p:ph type="ftr" sz="quarter" idx="11"/>
          </p:nvPr>
        </p:nvSpPr>
        <p:spPr/>
        <p:txBody>
          <a:bodyPr/>
          <a:lstStyle/>
          <a:p>
            <a:endParaRPr lang="es-CL"/>
          </a:p>
        </p:txBody>
      </p:sp>
      <p:sp>
        <p:nvSpPr>
          <p:cNvPr id="5" name="Marcador de número de diapositiva 4">
            <a:extLst>
              <a:ext uri="{FF2B5EF4-FFF2-40B4-BE49-F238E27FC236}">
                <a16:creationId xmlns:a16="http://schemas.microsoft.com/office/drawing/2014/main" id="{8842E380-CA50-4553-BEDE-E71F1CEA15B7}"/>
              </a:ext>
            </a:extLst>
          </p:cNvPr>
          <p:cNvSpPr>
            <a:spLocks noGrp="1"/>
          </p:cNvSpPr>
          <p:nvPr>
            <p:ph type="sldNum" sz="quarter" idx="12"/>
          </p:nvPr>
        </p:nvSpPr>
        <p:spPr/>
        <p:txBody>
          <a:bodyPr/>
          <a:lstStyle/>
          <a:p>
            <a:fld id="{ED0434A0-06B0-4B83-A0CE-A95BF451ECBC}" type="slidenum">
              <a:rPr lang="es-CL" smtClean="0"/>
              <a:t>‹Nº›</a:t>
            </a:fld>
            <a:endParaRPr lang="es-CL"/>
          </a:p>
        </p:txBody>
      </p:sp>
    </p:spTree>
    <p:extLst>
      <p:ext uri="{BB962C8B-B14F-4D97-AF65-F5344CB8AC3E}">
        <p14:creationId xmlns:p14="http://schemas.microsoft.com/office/powerpoint/2010/main" val="39065011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2DAC0EAC-4267-4717-90CB-5C7B9532AB64}"/>
              </a:ext>
            </a:extLst>
          </p:cNvPr>
          <p:cNvSpPr>
            <a:spLocks noGrp="1"/>
          </p:cNvSpPr>
          <p:nvPr>
            <p:ph type="dt" sz="half" idx="10"/>
          </p:nvPr>
        </p:nvSpPr>
        <p:spPr/>
        <p:txBody>
          <a:bodyPr/>
          <a:lstStyle/>
          <a:p>
            <a:fld id="{1478AC15-725D-485D-B626-CB423B435BA4}" type="datetimeFigureOut">
              <a:rPr lang="es-CL" smtClean="0"/>
              <a:t>02-08-2021</a:t>
            </a:fld>
            <a:endParaRPr lang="es-CL"/>
          </a:p>
        </p:txBody>
      </p:sp>
      <p:sp>
        <p:nvSpPr>
          <p:cNvPr id="3" name="Marcador de pie de página 2">
            <a:extLst>
              <a:ext uri="{FF2B5EF4-FFF2-40B4-BE49-F238E27FC236}">
                <a16:creationId xmlns:a16="http://schemas.microsoft.com/office/drawing/2014/main" id="{396595CB-9ADE-4EC9-B60B-EAAB277DC0D5}"/>
              </a:ext>
            </a:extLst>
          </p:cNvPr>
          <p:cNvSpPr>
            <a:spLocks noGrp="1"/>
          </p:cNvSpPr>
          <p:nvPr>
            <p:ph type="ftr" sz="quarter" idx="11"/>
          </p:nvPr>
        </p:nvSpPr>
        <p:spPr/>
        <p:txBody>
          <a:bodyPr/>
          <a:lstStyle/>
          <a:p>
            <a:endParaRPr lang="es-CL"/>
          </a:p>
        </p:txBody>
      </p:sp>
      <p:sp>
        <p:nvSpPr>
          <p:cNvPr id="4" name="Marcador de número de diapositiva 3">
            <a:extLst>
              <a:ext uri="{FF2B5EF4-FFF2-40B4-BE49-F238E27FC236}">
                <a16:creationId xmlns:a16="http://schemas.microsoft.com/office/drawing/2014/main" id="{40479356-32D0-4707-9FFE-E61C9A4A12F7}"/>
              </a:ext>
            </a:extLst>
          </p:cNvPr>
          <p:cNvSpPr>
            <a:spLocks noGrp="1"/>
          </p:cNvSpPr>
          <p:nvPr>
            <p:ph type="sldNum" sz="quarter" idx="12"/>
          </p:nvPr>
        </p:nvSpPr>
        <p:spPr/>
        <p:txBody>
          <a:bodyPr/>
          <a:lstStyle/>
          <a:p>
            <a:fld id="{ED0434A0-06B0-4B83-A0CE-A95BF451ECBC}" type="slidenum">
              <a:rPr lang="es-CL" smtClean="0"/>
              <a:t>‹Nº›</a:t>
            </a:fld>
            <a:endParaRPr lang="es-CL"/>
          </a:p>
        </p:txBody>
      </p:sp>
    </p:spTree>
    <p:extLst>
      <p:ext uri="{BB962C8B-B14F-4D97-AF65-F5344CB8AC3E}">
        <p14:creationId xmlns:p14="http://schemas.microsoft.com/office/powerpoint/2010/main" val="694933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B102F72-FE89-4FE5-BE17-283CBFAF1763}"/>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contenido 2">
            <a:extLst>
              <a:ext uri="{FF2B5EF4-FFF2-40B4-BE49-F238E27FC236}">
                <a16:creationId xmlns:a16="http://schemas.microsoft.com/office/drawing/2014/main" id="{29E0728C-70DB-4228-ABBD-780E0ABA1E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texto 3">
            <a:extLst>
              <a:ext uri="{FF2B5EF4-FFF2-40B4-BE49-F238E27FC236}">
                <a16:creationId xmlns:a16="http://schemas.microsoft.com/office/drawing/2014/main" id="{7FA8C538-8318-4606-8DCF-B8D5573D59D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1812ED7C-674E-441C-B870-2D75BF6A6584}"/>
              </a:ext>
            </a:extLst>
          </p:cNvPr>
          <p:cNvSpPr>
            <a:spLocks noGrp="1"/>
          </p:cNvSpPr>
          <p:nvPr>
            <p:ph type="dt" sz="half" idx="10"/>
          </p:nvPr>
        </p:nvSpPr>
        <p:spPr/>
        <p:txBody>
          <a:bodyPr/>
          <a:lstStyle/>
          <a:p>
            <a:fld id="{1478AC15-725D-485D-B626-CB423B435BA4}" type="datetimeFigureOut">
              <a:rPr lang="es-CL" smtClean="0"/>
              <a:t>02-08-2021</a:t>
            </a:fld>
            <a:endParaRPr lang="es-CL"/>
          </a:p>
        </p:txBody>
      </p:sp>
      <p:sp>
        <p:nvSpPr>
          <p:cNvPr id="6" name="Marcador de pie de página 5">
            <a:extLst>
              <a:ext uri="{FF2B5EF4-FFF2-40B4-BE49-F238E27FC236}">
                <a16:creationId xmlns:a16="http://schemas.microsoft.com/office/drawing/2014/main" id="{E0703F30-EA86-4223-896F-3C815AEBCDE7}"/>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3EAA2E6B-4DAD-483F-939A-9C07D3C1E2DD}"/>
              </a:ext>
            </a:extLst>
          </p:cNvPr>
          <p:cNvSpPr>
            <a:spLocks noGrp="1"/>
          </p:cNvSpPr>
          <p:nvPr>
            <p:ph type="sldNum" sz="quarter" idx="12"/>
          </p:nvPr>
        </p:nvSpPr>
        <p:spPr/>
        <p:txBody>
          <a:bodyPr/>
          <a:lstStyle/>
          <a:p>
            <a:fld id="{ED0434A0-06B0-4B83-A0CE-A95BF451ECBC}" type="slidenum">
              <a:rPr lang="es-CL" smtClean="0"/>
              <a:t>‹Nº›</a:t>
            </a:fld>
            <a:endParaRPr lang="es-CL"/>
          </a:p>
        </p:txBody>
      </p:sp>
    </p:spTree>
    <p:extLst>
      <p:ext uri="{BB962C8B-B14F-4D97-AF65-F5344CB8AC3E}">
        <p14:creationId xmlns:p14="http://schemas.microsoft.com/office/powerpoint/2010/main" val="40084591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AC47011-6A66-4648-8DF1-FB5E71FC5A6B}"/>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CL"/>
          </a:p>
        </p:txBody>
      </p:sp>
      <p:sp>
        <p:nvSpPr>
          <p:cNvPr id="3" name="Marcador de posición de imagen 2">
            <a:extLst>
              <a:ext uri="{FF2B5EF4-FFF2-40B4-BE49-F238E27FC236}">
                <a16:creationId xmlns:a16="http://schemas.microsoft.com/office/drawing/2014/main" id="{1F191211-30C5-4219-B4DD-6807924FBEC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a:extLst>
              <a:ext uri="{FF2B5EF4-FFF2-40B4-BE49-F238E27FC236}">
                <a16:creationId xmlns:a16="http://schemas.microsoft.com/office/drawing/2014/main" id="{16B7891B-725D-4A48-8567-466A63BB9E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CDD7B936-ACAA-4551-B1A2-A7DF6BE89CD9}"/>
              </a:ext>
            </a:extLst>
          </p:cNvPr>
          <p:cNvSpPr>
            <a:spLocks noGrp="1"/>
          </p:cNvSpPr>
          <p:nvPr>
            <p:ph type="dt" sz="half" idx="10"/>
          </p:nvPr>
        </p:nvSpPr>
        <p:spPr/>
        <p:txBody>
          <a:bodyPr/>
          <a:lstStyle/>
          <a:p>
            <a:fld id="{1478AC15-725D-485D-B626-CB423B435BA4}" type="datetimeFigureOut">
              <a:rPr lang="es-CL" smtClean="0"/>
              <a:t>02-08-2021</a:t>
            </a:fld>
            <a:endParaRPr lang="es-CL"/>
          </a:p>
        </p:txBody>
      </p:sp>
      <p:sp>
        <p:nvSpPr>
          <p:cNvPr id="6" name="Marcador de pie de página 5">
            <a:extLst>
              <a:ext uri="{FF2B5EF4-FFF2-40B4-BE49-F238E27FC236}">
                <a16:creationId xmlns:a16="http://schemas.microsoft.com/office/drawing/2014/main" id="{07B05DA5-10CA-40B3-8B3A-C9B8F9FB0087}"/>
              </a:ext>
            </a:extLst>
          </p:cNvPr>
          <p:cNvSpPr>
            <a:spLocks noGrp="1"/>
          </p:cNvSpPr>
          <p:nvPr>
            <p:ph type="ftr" sz="quarter" idx="11"/>
          </p:nvPr>
        </p:nvSpPr>
        <p:spPr/>
        <p:txBody>
          <a:bodyPr/>
          <a:lstStyle/>
          <a:p>
            <a:endParaRPr lang="es-CL"/>
          </a:p>
        </p:txBody>
      </p:sp>
      <p:sp>
        <p:nvSpPr>
          <p:cNvPr id="7" name="Marcador de número de diapositiva 6">
            <a:extLst>
              <a:ext uri="{FF2B5EF4-FFF2-40B4-BE49-F238E27FC236}">
                <a16:creationId xmlns:a16="http://schemas.microsoft.com/office/drawing/2014/main" id="{E11B1B3B-3A36-4778-B12A-968C0EB0412F}"/>
              </a:ext>
            </a:extLst>
          </p:cNvPr>
          <p:cNvSpPr>
            <a:spLocks noGrp="1"/>
          </p:cNvSpPr>
          <p:nvPr>
            <p:ph type="sldNum" sz="quarter" idx="12"/>
          </p:nvPr>
        </p:nvSpPr>
        <p:spPr/>
        <p:txBody>
          <a:bodyPr/>
          <a:lstStyle/>
          <a:p>
            <a:fld id="{ED0434A0-06B0-4B83-A0CE-A95BF451ECBC}" type="slidenum">
              <a:rPr lang="es-CL" smtClean="0"/>
              <a:t>‹Nº›</a:t>
            </a:fld>
            <a:endParaRPr lang="es-CL"/>
          </a:p>
        </p:txBody>
      </p:sp>
    </p:spTree>
    <p:extLst>
      <p:ext uri="{BB962C8B-B14F-4D97-AF65-F5344CB8AC3E}">
        <p14:creationId xmlns:p14="http://schemas.microsoft.com/office/powerpoint/2010/main" val="1490053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7B8CDF36-E363-4588-8F35-B205CDD28BE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CL"/>
          </a:p>
        </p:txBody>
      </p:sp>
      <p:sp>
        <p:nvSpPr>
          <p:cNvPr id="3" name="Marcador de texto 2">
            <a:extLst>
              <a:ext uri="{FF2B5EF4-FFF2-40B4-BE49-F238E27FC236}">
                <a16:creationId xmlns:a16="http://schemas.microsoft.com/office/drawing/2014/main" id="{96CC7607-49D8-4239-8554-3684F5C52D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L"/>
          </a:p>
        </p:txBody>
      </p:sp>
      <p:sp>
        <p:nvSpPr>
          <p:cNvPr id="4" name="Marcador de fecha 3">
            <a:extLst>
              <a:ext uri="{FF2B5EF4-FFF2-40B4-BE49-F238E27FC236}">
                <a16:creationId xmlns:a16="http://schemas.microsoft.com/office/drawing/2014/main" id="{CC123786-6187-4500-9FAF-994AD8716AC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78AC15-725D-485D-B626-CB423B435BA4}" type="datetimeFigureOut">
              <a:rPr lang="es-CL" smtClean="0"/>
              <a:t>02-08-2021</a:t>
            </a:fld>
            <a:endParaRPr lang="es-CL"/>
          </a:p>
        </p:txBody>
      </p:sp>
      <p:sp>
        <p:nvSpPr>
          <p:cNvPr id="5" name="Marcador de pie de página 4">
            <a:extLst>
              <a:ext uri="{FF2B5EF4-FFF2-40B4-BE49-F238E27FC236}">
                <a16:creationId xmlns:a16="http://schemas.microsoft.com/office/drawing/2014/main" id="{29B0DEC4-74BF-49B8-9BAA-5FA8BEE7A0E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a:extLst>
              <a:ext uri="{FF2B5EF4-FFF2-40B4-BE49-F238E27FC236}">
                <a16:creationId xmlns:a16="http://schemas.microsoft.com/office/drawing/2014/main" id="{F98972D2-91FD-4F1B-B795-6A7FEA0C3F4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D0434A0-06B0-4B83-A0CE-A95BF451ECBC}" type="slidenum">
              <a:rPr lang="es-CL" smtClean="0"/>
              <a:t>‹Nº›</a:t>
            </a:fld>
            <a:endParaRPr lang="es-CL"/>
          </a:p>
        </p:txBody>
      </p:sp>
    </p:spTree>
    <p:extLst>
      <p:ext uri="{BB962C8B-B14F-4D97-AF65-F5344CB8AC3E}">
        <p14:creationId xmlns:p14="http://schemas.microsoft.com/office/powerpoint/2010/main" val="41045243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9 Imagen">
            <a:extLst>
              <a:ext uri="{FF2B5EF4-FFF2-40B4-BE49-F238E27FC236}">
                <a16:creationId xmlns:a16="http://schemas.microsoft.com/office/drawing/2014/main" id="{D54E500B-F18F-498B-AE32-B8F413922539}"/>
              </a:ext>
            </a:extLst>
          </p:cNvPr>
          <p:cNvPicPr>
            <a:picLocks noChangeAspect="1"/>
          </p:cNvPicPr>
          <p:nvPr/>
        </p:nvPicPr>
        <p:blipFill rotWithShape="1">
          <a:blip r:embed="rId2" cstate="print"/>
          <a:srcRect l="2223" t="9091" r="24521" b="-2"/>
          <a:stretch/>
        </p:blipFill>
        <p:spPr>
          <a:xfrm>
            <a:off x="3523488" y="10"/>
            <a:ext cx="8668512" cy="6857990"/>
          </a:xfrm>
          <a:prstGeom prst="rect">
            <a:avLst/>
          </a:prstGeom>
        </p:spPr>
      </p:pic>
      <p:sp>
        <p:nvSpPr>
          <p:cNvPr id="18" name="Rectangle 17">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1 Título"/>
          <p:cNvSpPr>
            <a:spLocks noGrp="1"/>
          </p:cNvSpPr>
          <p:nvPr>
            <p:ph type="ctrTitle"/>
          </p:nvPr>
        </p:nvSpPr>
        <p:spPr>
          <a:xfrm>
            <a:off x="477981" y="1122363"/>
            <a:ext cx="4023360" cy="3204134"/>
          </a:xfrm>
        </p:spPr>
        <p:txBody>
          <a:bodyPr anchor="b">
            <a:normAutofit fontScale="90000"/>
          </a:bodyPr>
          <a:lstStyle/>
          <a:p>
            <a:pPr algn="l"/>
            <a:r>
              <a:rPr lang="es-CL" sz="4800" dirty="0"/>
              <a:t>ECONOMÍA</a:t>
            </a:r>
            <a:br>
              <a:rPr lang="es-CL" sz="4800" dirty="0"/>
            </a:br>
            <a:r>
              <a:rPr lang="es-CL" sz="4800" dirty="0"/>
              <a:t>Clase 18:</a:t>
            </a:r>
            <a:br>
              <a:rPr lang="es-CL" sz="4800" dirty="0"/>
            </a:br>
            <a:r>
              <a:rPr lang="es-CL" sz="4800" dirty="0"/>
              <a:t>Demanda y Oferta Agregada- Parte 1</a:t>
            </a:r>
            <a:endParaRPr lang="es-CL" sz="4800" i="1" dirty="0"/>
          </a:p>
        </p:txBody>
      </p:sp>
      <p:sp>
        <p:nvSpPr>
          <p:cNvPr id="7" name="2 Subtítulo"/>
          <p:cNvSpPr>
            <a:spLocks noGrp="1"/>
          </p:cNvSpPr>
          <p:nvPr>
            <p:ph type="subTitle" idx="1"/>
          </p:nvPr>
        </p:nvSpPr>
        <p:spPr>
          <a:xfrm>
            <a:off x="477980" y="4872922"/>
            <a:ext cx="4138408" cy="1448827"/>
          </a:xfrm>
        </p:spPr>
        <p:txBody>
          <a:bodyPr>
            <a:normAutofit lnSpcReduction="10000"/>
          </a:bodyPr>
          <a:lstStyle/>
          <a:p>
            <a:pPr algn="l"/>
            <a:r>
              <a:rPr lang="es-CL" sz="2000" b="1" dirty="0"/>
              <a:t>Profesores</a:t>
            </a:r>
            <a:r>
              <a:rPr lang="es-CL" sz="2000" dirty="0"/>
              <a:t>:                                                              Christian Belmar (C), Manuel Aguilar, Natalia Bernal, José Cárdenas, Javier Diaz, Francisco Leiva, Boris Pasten e Ignacio Silva</a:t>
            </a:r>
          </a:p>
        </p:txBody>
      </p:sp>
      <p:sp>
        <p:nvSpPr>
          <p:cNvPr id="20" name="Rectangle 19">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2" name="Rectangle 21">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2 Subtítulo"/>
          <p:cNvSpPr txBox="1">
            <a:spLocks/>
          </p:cNvSpPr>
          <p:nvPr/>
        </p:nvSpPr>
        <p:spPr>
          <a:xfrm>
            <a:off x="3386693" y="536251"/>
            <a:ext cx="6400800" cy="694026"/>
          </a:xfrm>
          <a:prstGeom prst="rect">
            <a:avLst/>
          </a:prstGeom>
        </p:spPr>
        <p:txBody>
          <a:bodyPr vert="horz" lIns="91440" tIns="45720" rIns="91440" bIns="45720" rtlCol="0">
            <a:normAutofit/>
          </a:bodyPr>
          <a:lstStyle/>
          <a:p>
            <a:pPr algn="ctr">
              <a:lnSpc>
                <a:spcPct val="90000"/>
              </a:lnSpc>
              <a:spcBef>
                <a:spcPct val="20000"/>
              </a:spcBef>
              <a:defRPr/>
            </a:pPr>
            <a:r>
              <a:rPr lang="es-CL" sz="2700">
                <a:solidFill>
                  <a:schemeClr val="tx1">
                    <a:tint val="75000"/>
                  </a:schemeClr>
                </a:solidFill>
              </a:rPr>
              <a:t>Programa Académico de Bachillerato</a:t>
            </a:r>
          </a:p>
        </p:txBody>
      </p:sp>
    </p:spTree>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lstStyle/>
          <a:p>
            <a:r>
              <a:rPr lang="es-CL" dirty="0"/>
              <a:t>Demanda Agregada</a:t>
            </a:r>
          </a:p>
        </p:txBody>
      </p:sp>
      <p:sp>
        <p:nvSpPr>
          <p:cNvPr id="7" name="6 Marcador de contenido"/>
          <p:cNvSpPr>
            <a:spLocks noGrp="1"/>
          </p:cNvSpPr>
          <p:nvPr>
            <p:ph idx="1"/>
          </p:nvPr>
        </p:nvSpPr>
        <p:spPr/>
        <p:txBody>
          <a:bodyPr/>
          <a:lstStyle/>
          <a:p>
            <a:pPr algn="just"/>
            <a:r>
              <a:rPr lang="es-CL" dirty="0"/>
              <a:t>Gráficamente…</a:t>
            </a:r>
            <a:endParaRPr lang="es-ES" dirty="0"/>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10</a:t>
            </a:fld>
            <a:endParaRPr lang="es-CL"/>
          </a:p>
        </p:txBody>
      </p:sp>
      <p:grpSp>
        <p:nvGrpSpPr>
          <p:cNvPr id="2" name="Group 59"/>
          <p:cNvGrpSpPr>
            <a:grpSpLocks/>
          </p:cNvGrpSpPr>
          <p:nvPr/>
        </p:nvGrpSpPr>
        <p:grpSpPr bwMode="auto">
          <a:xfrm>
            <a:off x="3000376" y="2330450"/>
            <a:ext cx="6740525" cy="4529138"/>
            <a:chOff x="930" y="1468"/>
            <a:chExt cx="4246" cy="2853"/>
          </a:xfrm>
        </p:grpSpPr>
        <p:sp>
          <p:nvSpPr>
            <p:cNvPr id="8" name="Rectangle 10"/>
            <p:cNvSpPr>
              <a:spLocks noChangeArrowheads="1"/>
            </p:cNvSpPr>
            <p:nvPr/>
          </p:nvSpPr>
          <p:spPr bwMode="auto">
            <a:xfrm>
              <a:off x="1667" y="1557"/>
              <a:ext cx="3055" cy="1971"/>
            </a:xfrm>
            <a:prstGeom prst="rect">
              <a:avLst/>
            </a:prstGeom>
            <a:solidFill>
              <a:srgbClr val="F3F6F9"/>
            </a:solidFill>
            <a:ln w="192088">
              <a:solidFill>
                <a:srgbClr val="F3F6F9"/>
              </a:solidFill>
              <a:miter lim="800000"/>
              <a:headEnd/>
              <a:tailEnd/>
            </a:ln>
          </p:spPr>
          <p:txBody>
            <a:bodyPr/>
            <a:lstStyle/>
            <a:p>
              <a:endParaRPr lang="es-CL"/>
            </a:p>
          </p:txBody>
        </p:sp>
        <p:sp>
          <p:nvSpPr>
            <p:cNvPr id="9" name="Rectangle 11"/>
            <p:cNvSpPr>
              <a:spLocks noChangeArrowheads="1"/>
            </p:cNvSpPr>
            <p:nvPr/>
          </p:nvSpPr>
          <p:spPr bwMode="auto">
            <a:xfrm>
              <a:off x="1667" y="1557"/>
              <a:ext cx="3055" cy="1971"/>
            </a:xfrm>
            <a:prstGeom prst="rect">
              <a:avLst/>
            </a:prstGeom>
            <a:solidFill>
              <a:srgbClr val="F2F4F8"/>
            </a:solidFill>
            <a:ln w="174625">
              <a:solidFill>
                <a:srgbClr val="F2F4F8"/>
              </a:solidFill>
              <a:miter lim="800000"/>
              <a:headEnd/>
              <a:tailEnd/>
            </a:ln>
          </p:spPr>
          <p:txBody>
            <a:bodyPr/>
            <a:lstStyle/>
            <a:p>
              <a:endParaRPr lang="es-CL"/>
            </a:p>
          </p:txBody>
        </p:sp>
        <p:sp>
          <p:nvSpPr>
            <p:cNvPr id="11" name="Rectangle 12"/>
            <p:cNvSpPr>
              <a:spLocks noChangeArrowheads="1"/>
            </p:cNvSpPr>
            <p:nvPr/>
          </p:nvSpPr>
          <p:spPr bwMode="auto">
            <a:xfrm>
              <a:off x="1667" y="1557"/>
              <a:ext cx="3055" cy="1971"/>
            </a:xfrm>
            <a:prstGeom prst="rect">
              <a:avLst/>
            </a:prstGeom>
            <a:solidFill>
              <a:srgbClr val="F1F4F7"/>
            </a:solidFill>
            <a:ln w="157163">
              <a:solidFill>
                <a:srgbClr val="F1F4F7"/>
              </a:solidFill>
              <a:miter lim="800000"/>
              <a:headEnd/>
              <a:tailEnd/>
            </a:ln>
          </p:spPr>
          <p:txBody>
            <a:bodyPr/>
            <a:lstStyle/>
            <a:p>
              <a:endParaRPr lang="es-CL"/>
            </a:p>
          </p:txBody>
        </p:sp>
        <p:sp>
          <p:nvSpPr>
            <p:cNvPr id="12" name="Rectangle 13"/>
            <p:cNvSpPr>
              <a:spLocks noChangeArrowheads="1"/>
            </p:cNvSpPr>
            <p:nvPr/>
          </p:nvSpPr>
          <p:spPr bwMode="auto">
            <a:xfrm>
              <a:off x="1667" y="1557"/>
              <a:ext cx="3055" cy="1971"/>
            </a:xfrm>
            <a:prstGeom prst="rect">
              <a:avLst/>
            </a:prstGeom>
            <a:solidFill>
              <a:srgbClr val="F0F2F5"/>
            </a:solidFill>
            <a:ln w="139700">
              <a:solidFill>
                <a:srgbClr val="F0F2F5"/>
              </a:solidFill>
              <a:miter lim="800000"/>
              <a:headEnd/>
              <a:tailEnd/>
            </a:ln>
          </p:spPr>
          <p:txBody>
            <a:bodyPr/>
            <a:lstStyle/>
            <a:p>
              <a:endParaRPr lang="es-CL"/>
            </a:p>
          </p:txBody>
        </p:sp>
        <p:sp>
          <p:nvSpPr>
            <p:cNvPr id="13" name="Rectangle 14"/>
            <p:cNvSpPr>
              <a:spLocks noChangeArrowheads="1"/>
            </p:cNvSpPr>
            <p:nvPr/>
          </p:nvSpPr>
          <p:spPr bwMode="auto">
            <a:xfrm>
              <a:off x="1667" y="1557"/>
              <a:ext cx="3055" cy="1971"/>
            </a:xfrm>
            <a:prstGeom prst="rect">
              <a:avLst/>
            </a:prstGeom>
            <a:solidFill>
              <a:srgbClr val="EEF1F4"/>
            </a:solidFill>
            <a:ln w="122238">
              <a:solidFill>
                <a:srgbClr val="EEF1F4"/>
              </a:solidFill>
              <a:miter lim="800000"/>
              <a:headEnd/>
              <a:tailEnd/>
            </a:ln>
          </p:spPr>
          <p:txBody>
            <a:bodyPr/>
            <a:lstStyle/>
            <a:p>
              <a:endParaRPr lang="es-CL"/>
            </a:p>
          </p:txBody>
        </p:sp>
        <p:sp>
          <p:nvSpPr>
            <p:cNvPr id="14" name="Rectangle 15"/>
            <p:cNvSpPr>
              <a:spLocks noChangeArrowheads="1"/>
            </p:cNvSpPr>
            <p:nvPr/>
          </p:nvSpPr>
          <p:spPr bwMode="auto">
            <a:xfrm>
              <a:off x="1667" y="1557"/>
              <a:ext cx="3055" cy="1971"/>
            </a:xfrm>
            <a:prstGeom prst="rect">
              <a:avLst/>
            </a:prstGeom>
            <a:solidFill>
              <a:srgbClr val="EDEFF3"/>
            </a:solidFill>
            <a:ln w="104775">
              <a:solidFill>
                <a:srgbClr val="EDEFF3"/>
              </a:solidFill>
              <a:miter lim="800000"/>
              <a:headEnd/>
              <a:tailEnd/>
            </a:ln>
          </p:spPr>
          <p:txBody>
            <a:bodyPr/>
            <a:lstStyle/>
            <a:p>
              <a:endParaRPr lang="es-CL"/>
            </a:p>
          </p:txBody>
        </p:sp>
        <p:sp>
          <p:nvSpPr>
            <p:cNvPr id="15" name="Rectangle 16"/>
            <p:cNvSpPr>
              <a:spLocks noChangeArrowheads="1"/>
            </p:cNvSpPr>
            <p:nvPr/>
          </p:nvSpPr>
          <p:spPr bwMode="auto">
            <a:xfrm>
              <a:off x="1667" y="1557"/>
              <a:ext cx="3055" cy="1971"/>
            </a:xfrm>
            <a:prstGeom prst="rect">
              <a:avLst/>
            </a:prstGeom>
            <a:solidFill>
              <a:srgbClr val="EBEEF2"/>
            </a:solidFill>
            <a:ln w="87313">
              <a:solidFill>
                <a:srgbClr val="EBEEF2"/>
              </a:solidFill>
              <a:miter lim="800000"/>
              <a:headEnd/>
              <a:tailEnd/>
            </a:ln>
          </p:spPr>
          <p:txBody>
            <a:bodyPr/>
            <a:lstStyle/>
            <a:p>
              <a:endParaRPr lang="es-CL"/>
            </a:p>
          </p:txBody>
        </p:sp>
        <p:sp>
          <p:nvSpPr>
            <p:cNvPr id="16" name="Rectangle 17"/>
            <p:cNvSpPr>
              <a:spLocks noChangeArrowheads="1"/>
            </p:cNvSpPr>
            <p:nvPr/>
          </p:nvSpPr>
          <p:spPr bwMode="auto">
            <a:xfrm>
              <a:off x="1667" y="1557"/>
              <a:ext cx="3055" cy="1971"/>
            </a:xfrm>
            <a:prstGeom prst="rect">
              <a:avLst/>
            </a:prstGeom>
            <a:solidFill>
              <a:srgbClr val="EAECF1"/>
            </a:solidFill>
            <a:ln w="69850">
              <a:solidFill>
                <a:srgbClr val="EAECF1"/>
              </a:solidFill>
              <a:miter lim="800000"/>
              <a:headEnd/>
              <a:tailEnd/>
            </a:ln>
          </p:spPr>
          <p:txBody>
            <a:bodyPr/>
            <a:lstStyle/>
            <a:p>
              <a:endParaRPr lang="es-CL"/>
            </a:p>
          </p:txBody>
        </p:sp>
        <p:sp>
          <p:nvSpPr>
            <p:cNvPr id="17" name="Rectangle 18"/>
            <p:cNvSpPr>
              <a:spLocks noChangeArrowheads="1"/>
            </p:cNvSpPr>
            <p:nvPr/>
          </p:nvSpPr>
          <p:spPr bwMode="auto">
            <a:xfrm>
              <a:off x="1667" y="1557"/>
              <a:ext cx="3055" cy="1971"/>
            </a:xfrm>
            <a:prstGeom prst="rect">
              <a:avLst/>
            </a:prstGeom>
            <a:solidFill>
              <a:srgbClr val="E9EBF0"/>
            </a:solidFill>
            <a:ln w="52388">
              <a:solidFill>
                <a:srgbClr val="E9EBF0"/>
              </a:solidFill>
              <a:miter lim="800000"/>
              <a:headEnd/>
              <a:tailEnd/>
            </a:ln>
          </p:spPr>
          <p:txBody>
            <a:bodyPr/>
            <a:lstStyle/>
            <a:p>
              <a:endParaRPr lang="es-CL"/>
            </a:p>
          </p:txBody>
        </p:sp>
        <p:sp>
          <p:nvSpPr>
            <p:cNvPr id="18" name="Rectangle 19"/>
            <p:cNvSpPr>
              <a:spLocks noChangeArrowheads="1"/>
            </p:cNvSpPr>
            <p:nvPr/>
          </p:nvSpPr>
          <p:spPr bwMode="auto">
            <a:xfrm>
              <a:off x="1667" y="1557"/>
              <a:ext cx="3055" cy="1971"/>
            </a:xfrm>
            <a:prstGeom prst="rect">
              <a:avLst/>
            </a:prstGeom>
            <a:solidFill>
              <a:srgbClr val="E7EAEF"/>
            </a:solidFill>
            <a:ln w="34925">
              <a:solidFill>
                <a:srgbClr val="E7EAEF"/>
              </a:solidFill>
              <a:miter lim="800000"/>
              <a:headEnd/>
              <a:tailEnd/>
            </a:ln>
          </p:spPr>
          <p:txBody>
            <a:bodyPr/>
            <a:lstStyle/>
            <a:p>
              <a:endParaRPr lang="es-CL"/>
            </a:p>
          </p:txBody>
        </p:sp>
        <p:sp>
          <p:nvSpPr>
            <p:cNvPr id="19" name="Rectangle 20"/>
            <p:cNvSpPr>
              <a:spLocks noChangeArrowheads="1"/>
            </p:cNvSpPr>
            <p:nvPr/>
          </p:nvSpPr>
          <p:spPr bwMode="auto">
            <a:xfrm>
              <a:off x="1667" y="1557"/>
              <a:ext cx="3055" cy="1971"/>
            </a:xfrm>
            <a:prstGeom prst="rect">
              <a:avLst/>
            </a:prstGeom>
            <a:solidFill>
              <a:srgbClr val="E6E9EF"/>
            </a:solidFill>
            <a:ln w="17463">
              <a:solidFill>
                <a:srgbClr val="E6E9EF"/>
              </a:solidFill>
              <a:miter lim="800000"/>
              <a:headEnd/>
              <a:tailEnd/>
            </a:ln>
          </p:spPr>
          <p:txBody>
            <a:bodyPr/>
            <a:lstStyle/>
            <a:p>
              <a:endParaRPr lang="es-CL"/>
            </a:p>
          </p:txBody>
        </p:sp>
        <p:sp>
          <p:nvSpPr>
            <p:cNvPr id="20" name="Rectangle 21"/>
            <p:cNvSpPr>
              <a:spLocks noChangeArrowheads="1"/>
            </p:cNvSpPr>
            <p:nvPr/>
          </p:nvSpPr>
          <p:spPr bwMode="auto">
            <a:xfrm>
              <a:off x="1615" y="1478"/>
              <a:ext cx="3080" cy="2032"/>
            </a:xfrm>
            <a:prstGeom prst="rect">
              <a:avLst/>
            </a:prstGeom>
            <a:solidFill>
              <a:srgbClr val="FFFFFF"/>
            </a:solidFill>
            <a:ln w="9525">
              <a:noFill/>
              <a:miter lim="800000"/>
              <a:headEnd/>
              <a:tailEnd/>
            </a:ln>
          </p:spPr>
          <p:txBody>
            <a:bodyPr/>
            <a:lstStyle/>
            <a:p>
              <a:endParaRPr lang="es-CL"/>
            </a:p>
          </p:txBody>
        </p:sp>
        <p:sp>
          <p:nvSpPr>
            <p:cNvPr id="21" name="Freeform 22"/>
            <p:cNvSpPr>
              <a:spLocks/>
            </p:cNvSpPr>
            <p:nvPr/>
          </p:nvSpPr>
          <p:spPr bwMode="auto">
            <a:xfrm>
              <a:off x="1615" y="1478"/>
              <a:ext cx="3080" cy="2032"/>
            </a:xfrm>
            <a:custGeom>
              <a:avLst/>
              <a:gdLst>
                <a:gd name="T0" fmla="*/ 0 w 3850"/>
                <a:gd name="T1" fmla="*/ 0 h 2540"/>
                <a:gd name="T2" fmla="*/ 0 w 3850"/>
                <a:gd name="T3" fmla="*/ 2540 h 2540"/>
                <a:gd name="T4" fmla="*/ 3850 w 3850"/>
                <a:gd name="T5" fmla="*/ 2540 h 2540"/>
                <a:gd name="T6" fmla="*/ 0 60000 65536"/>
                <a:gd name="T7" fmla="*/ 0 60000 65536"/>
                <a:gd name="T8" fmla="*/ 0 60000 65536"/>
                <a:gd name="T9" fmla="*/ 0 w 3850"/>
                <a:gd name="T10" fmla="*/ 0 h 2540"/>
                <a:gd name="T11" fmla="*/ 3850 w 3850"/>
                <a:gd name="T12" fmla="*/ 2540 h 2540"/>
              </a:gdLst>
              <a:ahLst/>
              <a:cxnLst>
                <a:cxn ang="T6">
                  <a:pos x="T0" y="T1"/>
                </a:cxn>
                <a:cxn ang="T7">
                  <a:pos x="T2" y="T3"/>
                </a:cxn>
                <a:cxn ang="T8">
                  <a:pos x="T4" y="T5"/>
                </a:cxn>
              </a:cxnLst>
              <a:rect l="T9" t="T10" r="T11" b="T12"/>
              <a:pathLst>
                <a:path w="3850" h="2540">
                  <a:moveTo>
                    <a:pt x="0" y="0"/>
                  </a:moveTo>
                  <a:lnTo>
                    <a:pt x="0" y="2540"/>
                  </a:lnTo>
                  <a:lnTo>
                    <a:pt x="3850" y="2540"/>
                  </a:lnTo>
                </a:path>
              </a:pathLst>
            </a:custGeom>
            <a:noFill/>
            <a:ln w="17463">
              <a:solidFill>
                <a:srgbClr val="000000"/>
              </a:solidFill>
              <a:round/>
              <a:headEnd/>
              <a:tailEnd/>
            </a:ln>
          </p:spPr>
          <p:txBody>
            <a:bodyPr/>
            <a:lstStyle/>
            <a:p>
              <a:endParaRPr lang="es-CL"/>
            </a:p>
          </p:txBody>
        </p:sp>
        <p:sp>
          <p:nvSpPr>
            <p:cNvPr id="22" name="Line 23"/>
            <p:cNvSpPr>
              <a:spLocks noChangeShapeType="1"/>
            </p:cNvSpPr>
            <p:nvPr/>
          </p:nvSpPr>
          <p:spPr bwMode="auto">
            <a:xfrm flipV="1">
              <a:off x="1518" y="2457"/>
              <a:ext cx="1" cy="324"/>
            </a:xfrm>
            <a:prstGeom prst="line">
              <a:avLst/>
            </a:prstGeom>
            <a:noFill/>
            <a:ln w="17526">
              <a:solidFill>
                <a:srgbClr val="000000"/>
              </a:solidFill>
              <a:round/>
              <a:headEnd type="stealth" w="med" len="med"/>
              <a:tailEnd/>
            </a:ln>
          </p:spPr>
          <p:txBody>
            <a:bodyPr/>
            <a:lstStyle/>
            <a:p>
              <a:endParaRPr lang="es-CL"/>
            </a:p>
          </p:txBody>
        </p:sp>
        <p:sp>
          <p:nvSpPr>
            <p:cNvPr id="23" name="Line 24"/>
            <p:cNvSpPr>
              <a:spLocks noChangeShapeType="1"/>
            </p:cNvSpPr>
            <p:nvPr/>
          </p:nvSpPr>
          <p:spPr bwMode="auto">
            <a:xfrm flipH="1">
              <a:off x="2551" y="3598"/>
              <a:ext cx="588" cy="1"/>
            </a:xfrm>
            <a:prstGeom prst="line">
              <a:avLst/>
            </a:prstGeom>
            <a:noFill/>
            <a:ln w="17526">
              <a:solidFill>
                <a:srgbClr val="000000"/>
              </a:solidFill>
              <a:round/>
              <a:headEnd type="stealth" w="med" len="med"/>
              <a:tailEnd/>
            </a:ln>
          </p:spPr>
          <p:txBody>
            <a:bodyPr/>
            <a:lstStyle/>
            <a:p>
              <a:endParaRPr lang="es-CL"/>
            </a:p>
          </p:txBody>
        </p:sp>
        <p:sp>
          <p:nvSpPr>
            <p:cNvPr id="24" name="Rectangle 25"/>
            <p:cNvSpPr>
              <a:spLocks noChangeArrowheads="1"/>
            </p:cNvSpPr>
            <p:nvPr/>
          </p:nvSpPr>
          <p:spPr bwMode="auto">
            <a:xfrm>
              <a:off x="4185" y="3526"/>
              <a:ext cx="573" cy="145"/>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Quantity of</a:t>
              </a:r>
              <a:endParaRPr lang="en-US" sz="2400">
                <a:latin typeface="Times New Roman" pitchFamily="18" charset="0"/>
              </a:endParaRPr>
            </a:p>
          </p:txBody>
        </p:sp>
        <p:sp>
          <p:nvSpPr>
            <p:cNvPr id="25" name="Rectangle 26"/>
            <p:cNvSpPr>
              <a:spLocks noChangeArrowheads="1"/>
            </p:cNvSpPr>
            <p:nvPr/>
          </p:nvSpPr>
          <p:spPr bwMode="auto">
            <a:xfrm>
              <a:off x="4370" y="3642"/>
              <a:ext cx="360" cy="145"/>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Output</a:t>
              </a:r>
              <a:endParaRPr lang="en-US" sz="2400">
                <a:latin typeface="Times New Roman" pitchFamily="18" charset="0"/>
              </a:endParaRPr>
            </a:p>
          </p:txBody>
        </p:sp>
        <p:sp>
          <p:nvSpPr>
            <p:cNvPr id="26" name="Rectangle 27"/>
            <p:cNvSpPr>
              <a:spLocks noChangeArrowheads="1"/>
            </p:cNvSpPr>
            <p:nvPr/>
          </p:nvSpPr>
          <p:spPr bwMode="auto">
            <a:xfrm>
              <a:off x="1259" y="1468"/>
              <a:ext cx="248" cy="145"/>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Price</a:t>
              </a:r>
              <a:endParaRPr lang="en-US" sz="2400">
                <a:latin typeface="Times New Roman" pitchFamily="18" charset="0"/>
              </a:endParaRPr>
            </a:p>
          </p:txBody>
        </p:sp>
        <p:sp>
          <p:nvSpPr>
            <p:cNvPr id="27" name="Rectangle 28"/>
            <p:cNvSpPr>
              <a:spLocks noChangeArrowheads="1"/>
            </p:cNvSpPr>
            <p:nvPr/>
          </p:nvSpPr>
          <p:spPr bwMode="auto">
            <a:xfrm>
              <a:off x="1247" y="1584"/>
              <a:ext cx="258" cy="145"/>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Level</a:t>
              </a:r>
              <a:endParaRPr lang="en-US" sz="2400">
                <a:latin typeface="Times New Roman" pitchFamily="18" charset="0"/>
              </a:endParaRPr>
            </a:p>
          </p:txBody>
        </p:sp>
        <p:sp>
          <p:nvSpPr>
            <p:cNvPr id="28" name="Rectangle 29"/>
            <p:cNvSpPr>
              <a:spLocks noChangeArrowheads="1"/>
            </p:cNvSpPr>
            <p:nvPr/>
          </p:nvSpPr>
          <p:spPr bwMode="auto">
            <a:xfrm>
              <a:off x="1520" y="3529"/>
              <a:ext cx="62" cy="145"/>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0</a:t>
              </a:r>
              <a:endParaRPr lang="en-US" sz="2400">
                <a:latin typeface="Times New Roman" pitchFamily="18" charset="0"/>
              </a:endParaRPr>
            </a:p>
          </p:txBody>
        </p:sp>
        <p:grpSp>
          <p:nvGrpSpPr>
            <p:cNvPr id="3" name="Group 30"/>
            <p:cNvGrpSpPr>
              <a:grpSpLocks/>
            </p:cNvGrpSpPr>
            <p:nvPr/>
          </p:nvGrpSpPr>
          <p:grpSpPr bwMode="auto">
            <a:xfrm>
              <a:off x="2080" y="2124"/>
              <a:ext cx="2051" cy="1217"/>
              <a:chOff x="1869" y="1612"/>
              <a:chExt cx="2563" cy="1520"/>
            </a:xfrm>
          </p:grpSpPr>
          <p:sp>
            <p:nvSpPr>
              <p:cNvPr id="54" name="Line 31"/>
              <p:cNvSpPr>
                <a:spLocks noChangeShapeType="1"/>
              </p:cNvSpPr>
              <p:nvPr/>
            </p:nvSpPr>
            <p:spPr bwMode="auto">
              <a:xfrm flipH="1" flipV="1">
                <a:off x="1869" y="1612"/>
                <a:ext cx="1920" cy="1259"/>
              </a:xfrm>
              <a:prstGeom prst="line">
                <a:avLst/>
              </a:prstGeom>
              <a:noFill/>
              <a:ln w="52451">
                <a:solidFill>
                  <a:srgbClr val="FF0000"/>
                </a:solidFill>
                <a:round/>
                <a:headEnd/>
                <a:tailEnd/>
              </a:ln>
            </p:spPr>
            <p:txBody>
              <a:bodyPr/>
              <a:lstStyle/>
              <a:p>
                <a:endParaRPr lang="es-CL"/>
              </a:p>
            </p:txBody>
          </p:sp>
          <p:sp>
            <p:nvSpPr>
              <p:cNvPr id="55" name="Rectangle 32"/>
              <p:cNvSpPr>
                <a:spLocks noChangeArrowheads="1"/>
              </p:cNvSpPr>
              <p:nvPr/>
            </p:nvSpPr>
            <p:spPr bwMode="auto">
              <a:xfrm>
                <a:off x="3812" y="2804"/>
                <a:ext cx="620" cy="18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Aggregate</a:t>
                </a:r>
                <a:endParaRPr lang="en-US" sz="2400">
                  <a:latin typeface="Times New Roman" pitchFamily="18" charset="0"/>
                </a:endParaRPr>
              </a:p>
            </p:txBody>
          </p:sp>
          <p:sp>
            <p:nvSpPr>
              <p:cNvPr id="56" name="Rectangle 33"/>
              <p:cNvSpPr>
                <a:spLocks noChangeArrowheads="1"/>
              </p:cNvSpPr>
              <p:nvPr/>
            </p:nvSpPr>
            <p:spPr bwMode="auto">
              <a:xfrm>
                <a:off x="3870" y="2950"/>
                <a:ext cx="507" cy="18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demand</a:t>
                </a:r>
                <a:endParaRPr lang="en-US" sz="2400">
                  <a:latin typeface="Times New Roman" pitchFamily="18" charset="0"/>
                </a:endParaRPr>
              </a:p>
            </p:txBody>
          </p:sp>
        </p:grpSp>
        <p:grpSp>
          <p:nvGrpSpPr>
            <p:cNvPr id="4" name="Group 34"/>
            <p:cNvGrpSpPr>
              <a:grpSpLocks/>
            </p:cNvGrpSpPr>
            <p:nvPr/>
          </p:nvGrpSpPr>
          <p:grpSpPr bwMode="auto">
            <a:xfrm>
              <a:off x="1477" y="2324"/>
              <a:ext cx="1018" cy="1346"/>
              <a:chOff x="1115" y="1863"/>
              <a:chExt cx="1269" cy="1685"/>
            </a:xfrm>
          </p:grpSpPr>
          <p:sp>
            <p:nvSpPr>
              <p:cNvPr id="48" name="Freeform 35"/>
              <p:cNvSpPr>
                <a:spLocks/>
              </p:cNvSpPr>
              <p:nvPr/>
            </p:nvSpPr>
            <p:spPr bwMode="auto">
              <a:xfrm>
                <a:off x="1288" y="1919"/>
                <a:ext cx="1053" cy="1423"/>
              </a:xfrm>
              <a:custGeom>
                <a:avLst/>
                <a:gdLst>
                  <a:gd name="T0" fmla="*/ 0 w 1053"/>
                  <a:gd name="T1" fmla="*/ 0 h 1423"/>
                  <a:gd name="T2" fmla="*/ 1053 w 1053"/>
                  <a:gd name="T3" fmla="*/ 0 h 1423"/>
                  <a:gd name="T4" fmla="*/ 1053 w 1053"/>
                  <a:gd name="T5" fmla="*/ 1423 h 1423"/>
                  <a:gd name="T6" fmla="*/ 0 60000 65536"/>
                  <a:gd name="T7" fmla="*/ 0 60000 65536"/>
                  <a:gd name="T8" fmla="*/ 0 60000 65536"/>
                  <a:gd name="T9" fmla="*/ 0 w 1053"/>
                  <a:gd name="T10" fmla="*/ 0 h 1423"/>
                  <a:gd name="T11" fmla="*/ 1053 w 1053"/>
                  <a:gd name="T12" fmla="*/ 1423 h 1423"/>
                </a:gdLst>
                <a:ahLst/>
                <a:cxnLst>
                  <a:cxn ang="T6">
                    <a:pos x="T0" y="T1"/>
                  </a:cxn>
                  <a:cxn ang="T7">
                    <a:pos x="T2" y="T3"/>
                  </a:cxn>
                  <a:cxn ang="T8">
                    <a:pos x="T4" y="T5"/>
                  </a:cxn>
                </a:cxnLst>
                <a:rect l="T9" t="T10" r="T11" b="T12"/>
                <a:pathLst>
                  <a:path w="1053" h="1423">
                    <a:moveTo>
                      <a:pt x="0" y="0"/>
                    </a:moveTo>
                    <a:lnTo>
                      <a:pt x="1053" y="0"/>
                    </a:lnTo>
                    <a:lnTo>
                      <a:pt x="1053" y="1423"/>
                    </a:lnTo>
                  </a:path>
                </a:pathLst>
              </a:custGeom>
              <a:noFill/>
              <a:ln w="17463">
                <a:solidFill>
                  <a:schemeClr val="tx1"/>
                </a:solidFill>
                <a:prstDash val="sysDot"/>
                <a:round/>
                <a:headEnd/>
                <a:tailEnd/>
              </a:ln>
            </p:spPr>
            <p:txBody>
              <a:bodyPr/>
              <a:lstStyle/>
              <a:p>
                <a:endParaRPr lang="es-CL"/>
              </a:p>
            </p:txBody>
          </p:sp>
          <p:sp>
            <p:nvSpPr>
              <p:cNvPr id="49" name="Oval 36"/>
              <p:cNvSpPr>
                <a:spLocks noChangeArrowheads="1"/>
              </p:cNvSpPr>
              <p:nvPr/>
            </p:nvSpPr>
            <p:spPr bwMode="auto">
              <a:xfrm>
                <a:off x="2308" y="1886"/>
                <a:ext cx="75" cy="75"/>
              </a:xfrm>
              <a:prstGeom prst="ellipse">
                <a:avLst/>
              </a:prstGeom>
              <a:solidFill>
                <a:srgbClr val="000000"/>
              </a:solidFill>
              <a:ln w="9525">
                <a:noFill/>
                <a:round/>
                <a:headEnd/>
                <a:tailEnd/>
              </a:ln>
            </p:spPr>
            <p:txBody>
              <a:bodyPr/>
              <a:lstStyle/>
              <a:p>
                <a:endParaRPr lang="es-CL"/>
              </a:p>
            </p:txBody>
          </p:sp>
          <p:sp>
            <p:nvSpPr>
              <p:cNvPr id="50" name="Rectangle 37"/>
              <p:cNvSpPr>
                <a:spLocks noChangeArrowheads="1"/>
              </p:cNvSpPr>
              <p:nvPr/>
            </p:nvSpPr>
            <p:spPr bwMode="auto">
              <a:xfrm>
                <a:off x="1115" y="1863"/>
                <a:ext cx="78" cy="182"/>
              </a:xfrm>
              <a:prstGeom prst="rect">
                <a:avLst/>
              </a:prstGeom>
              <a:noFill/>
              <a:ln w="9525">
                <a:noFill/>
                <a:miter lim="800000"/>
                <a:headEnd/>
                <a:tailEnd/>
              </a:ln>
            </p:spPr>
            <p:txBody>
              <a:bodyPr wrap="none" lIns="0" tIns="0" rIns="0" bIns="0">
                <a:spAutoFit/>
              </a:bodyPr>
              <a:lstStyle/>
              <a:p>
                <a:pPr eaLnBrk="0" hangingPunct="0"/>
                <a:r>
                  <a:rPr lang="en-US" sz="1500" i="1">
                    <a:solidFill>
                      <a:srgbClr val="000000"/>
                    </a:solidFill>
                  </a:rPr>
                  <a:t>P</a:t>
                </a:r>
                <a:endParaRPr lang="en-US" sz="2400">
                  <a:latin typeface="Times New Roman" pitchFamily="18" charset="0"/>
                </a:endParaRPr>
              </a:p>
            </p:txBody>
          </p:sp>
          <p:sp>
            <p:nvSpPr>
              <p:cNvPr id="51" name="Freeform 38"/>
              <p:cNvSpPr>
                <a:spLocks/>
              </p:cNvSpPr>
              <p:nvPr/>
            </p:nvSpPr>
            <p:spPr bwMode="auto">
              <a:xfrm>
                <a:off x="1198" y="1955"/>
                <a:ext cx="22" cy="51"/>
              </a:xfrm>
              <a:custGeom>
                <a:avLst/>
                <a:gdLst>
                  <a:gd name="T0" fmla="*/ 22 w 22"/>
                  <a:gd name="T1" fmla="*/ 0 h 51"/>
                  <a:gd name="T2" fmla="*/ 15 w 22"/>
                  <a:gd name="T3" fmla="*/ 0 h 51"/>
                  <a:gd name="T4" fmla="*/ 7 w 22"/>
                  <a:gd name="T5" fmla="*/ 7 h 51"/>
                  <a:gd name="T6" fmla="*/ 0 w 22"/>
                  <a:gd name="T7" fmla="*/ 11 h 51"/>
                  <a:gd name="T8" fmla="*/ 0 w 22"/>
                  <a:gd name="T9" fmla="*/ 18 h 51"/>
                  <a:gd name="T10" fmla="*/ 7 w 22"/>
                  <a:gd name="T11" fmla="*/ 14 h 51"/>
                  <a:gd name="T12" fmla="*/ 15 w 22"/>
                  <a:gd name="T13" fmla="*/ 11 h 51"/>
                  <a:gd name="T14" fmla="*/ 15 w 22"/>
                  <a:gd name="T15" fmla="*/ 51 h 51"/>
                  <a:gd name="T16" fmla="*/ 22 w 22"/>
                  <a:gd name="T17" fmla="*/ 51 h 51"/>
                  <a:gd name="T18" fmla="*/ 22 w 22"/>
                  <a:gd name="T19" fmla="*/ 4 h 51"/>
                  <a:gd name="T20" fmla="*/ 22 w 22"/>
                  <a:gd name="T21" fmla="*/ 0 h 5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2"/>
                  <a:gd name="T34" fmla="*/ 0 h 51"/>
                  <a:gd name="T35" fmla="*/ 22 w 22"/>
                  <a:gd name="T36" fmla="*/ 51 h 5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2" h="51">
                    <a:moveTo>
                      <a:pt x="22" y="0"/>
                    </a:moveTo>
                    <a:lnTo>
                      <a:pt x="15" y="0"/>
                    </a:lnTo>
                    <a:lnTo>
                      <a:pt x="7" y="7"/>
                    </a:lnTo>
                    <a:lnTo>
                      <a:pt x="0" y="11"/>
                    </a:lnTo>
                    <a:lnTo>
                      <a:pt x="0" y="18"/>
                    </a:lnTo>
                    <a:lnTo>
                      <a:pt x="7" y="14"/>
                    </a:lnTo>
                    <a:lnTo>
                      <a:pt x="15" y="11"/>
                    </a:lnTo>
                    <a:lnTo>
                      <a:pt x="15" y="51"/>
                    </a:lnTo>
                    <a:lnTo>
                      <a:pt x="22" y="51"/>
                    </a:lnTo>
                    <a:lnTo>
                      <a:pt x="22" y="4"/>
                    </a:lnTo>
                    <a:lnTo>
                      <a:pt x="22" y="0"/>
                    </a:lnTo>
                    <a:close/>
                  </a:path>
                </a:pathLst>
              </a:custGeom>
              <a:solidFill>
                <a:srgbClr val="000000"/>
              </a:solidFill>
              <a:ln w="9525">
                <a:noFill/>
                <a:round/>
                <a:headEnd/>
                <a:tailEnd/>
              </a:ln>
            </p:spPr>
            <p:txBody>
              <a:bodyPr/>
              <a:lstStyle/>
              <a:p>
                <a:endParaRPr lang="es-CL"/>
              </a:p>
            </p:txBody>
          </p:sp>
          <p:sp>
            <p:nvSpPr>
              <p:cNvPr id="52" name="Rectangle 39"/>
              <p:cNvSpPr>
                <a:spLocks noChangeArrowheads="1"/>
              </p:cNvSpPr>
              <p:nvPr/>
            </p:nvSpPr>
            <p:spPr bwMode="auto">
              <a:xfrm>
                <a:off x="2278" y="3366"/>
                <a:ext cx="73" cy="182"/>
              </a:xfrm>
              <a:prstGeom prst="rect">
                <a:avLst/>
              </a:prstGeom>
              <a:noFill/>
              <a:ln w="9525">
                <a:noFill/>
                <a:miter lim="800000"/>
                <a:headEnd/>
                <a:tailEnd/>
              </a:ln>
            </p:spPr>
            <p:txBody>
              <a:bodyPr wrap="none" lIns="0" tIns="0" rIns="0" bIns="0">
                <a:spAutoFit/>
              </a:bodyPr>
              <a:lstStyle/>
              <a:p>
                <a:pPr eaLnBrk="0" hangingPunct="0"/>
                <a:r>
                  <a:rPr lang="en-US" sz="1500" i="1">
                    <a:solidFill>
                      <a:srgbClr val="000000"/>
                    </a:solidFill>
                  </a:rPr>
                  <a:t>Y</a:t>
                </a:r>
                <a:endParaRPr lang="en-US" sz="2400">
                  <a:latin typeface="Times New Roman" pitchFamily="18" charset="0"/>
                </a:endParaRPr>
              </a:p>
            </p:txBody>
          </p:sp>
          <p:sp>
            <p:nvSpPr>
              <p:cNvPr id="53" name="Freeform 40"/>
              <p:cNvSpPr>
                <a:spLocks/>
              </p:cNvSpPr>
              <p:nvPr/>
            </p:nvSpPr>
            <p:spPr bwMode="auto">
              <a:xfrm>
                <a:off x="2362" y="3438"/>
                <a:ext cx="22" cy="51"/>
              </a:xfrm>
              <a:custGeom>
                <a:avLst/>
                <a:gdLst>
                  <a:gd name="T0" fmla="*/ 22 w 22"/>
                  <a:gd name="T1" fmla="*/ 0 h 51"/>
                  <a:gd name="T2" fmla="*/ 18 w 22"/>
                  <a:gd name="T3" fmla="*/ 0 h 51"/>
                  <a:gd name="T4" fmla="*/ 11 w 22"/>
                  <a:gd name="T5" fmla="*/ 7 h 51"/>
                  <a:gd name="T6" fmla="*/ 0 w 22"/>
                  <a:gd name="T7" fmla="*/ 15 h 51"/>
                  <a:gd name="T8" fmla="*/ 0 w 22"/>
                  <a:gd name="T9" fmla="*/ 18 h 51"/>
                  <a:gd name="T10" fmla="*/ 7 w 22"/>
                  <a:gd name="T11" fmla="*/ 15 h 51"/>
                  <a:gd name="T12" fmla="*/ 14 w 22"/>
                  <a:gd name="T13" fmla="*/ 11 h 51"/>
                  <a:gd name="T14" fmla="*/ 14 w 22"/>
                  <a:gd name="T15" fmla="*/ 51 h 51"/>
                  <a:gd name="T16" fmla="*/ 22 w 22"/>
                  <a:gd name="T17" fmla="*/ 51 h 51"/>
                  <a:gd name="T18" fmla="*/ 22 w 22"/>
                  <a:gd name="T19" fmla="*/ 4 h 51"/>
                  <a:gd name="T20" fmla="*/ 22 w 22"/>
                  <a:gd name="T21" fmla="*/ 0 h 5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2"/>
                  <a:gd name="T34" fmla="*/ 0 h 51"/>
                  <a:gd name="T35" fmla="*/ 22 w 22"/>
                  <a:gd name="T36" fmla="*/ 51 h 51"/>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2" h="51">
                    <a:moveTo>
                      <a:pt x="22" y="0"/>
                    </a:moveTo>
                    <a:lnTo>
                      <a:pt x="18" y="0"/>
                    </a:lnTo>
                    <a:lnTo>
                      <a:pt x="11" y="7"/>
                    </a:lnTo>
                    <a:lnTo>
                      <a:pt x="0" y="15"/>
                    </a:lnTo>
                    <a:lnTo>
                      <a:pt x="0" y="18"/>
                    </a:lnTo>
                    <a:lnTo>
                      <a:pt x="7" y="15"/>
                    </a:lnTo>
                    <a:lnTo>
                      <a:pt x="14" y="11"/>
                    </a:lnTo>
                    <a:lnTo>
                      <a:pt x="14" y="51"/>
                    </a:lnTo>
                    <a:lnTo>
                      <a:pt x="22" y="51"/>
                    </a:lnTo>
                    <a:lnTo>
                      <a:pt x="22" y="4"/>
                    </a:lnTo>
                    <a:lnTo>
                      <a:pt x="22" y="0"/>
                    </a:lnTo>
                    <a:close/>
                  </a:path>
                </a:pathLst>
              </a:custGeom>
              <a:solidFill>
                <a:srgbClr val="000000"/>
              </a:solidFill>
              <a:ln w="9525">
                <a:noFill/>
                <a:round/>
                <a:headEnd/>
                <a:tailEnd/>
              </a:ln>
            </p:spPr>
            <p:txBody>
              <a:bodyPr/>
              <a:lstStyle/>
              <a:p>
                <a:endParaRPr lang="es-CL"/>
              </a:p>
            </p:txBody>
          </p:sp>
        </p:grpSp>
        <p:grpSp>
          <p:nvGrpSpPr>
            <p:cNvPr id="6" name="Group 41"/>
            <p:cNvGrpSpPr>
              <a:grpSpLocks/>
            </p:cNvGrpSpPr>
            <p:nvPr/>
          </p:nvGrpSpPr>
          <p:grpSpPr bwMode="auto">
            <a:xfrm>
              <a:off x="1475" y="2819"/>
              <a:ext cx="1794" cy="851"/>
              <a:chOff x="1111" y="2482"/>
              <a:chExt cx="2242" cy="1066"/>
            </a:xfrm>
          </p:grpSpPr>
          <p:sp>
            <p:nvSpPr>
              <p:cNvPr id="44" name="Freeform 42"/>
              <p:cNvSpPr>
                <a:spLocks/>
              </p:cNvSpPr>
              <p:nvPr/>
            </p:nvSpPr>
            <p:spPr bwMode="auto">
              <a:xfrm>
                <a:off x="1288" y="2543"/>
                <a:ext cx="2007" cy="799"/>
              </a:xfrm>
              <a:custGeom>
                <a:avLst/>
                <a:gdLst>
                  <a:gd name="T0" fmla="*/ 0 w 2007"/>
                  <a:gd name="T1" fmla="*/ 0 h 799"/>
                  <a:gd name="T2" fmla="*/ 2007 w 2007"/>
                  <a:gd name="T3" fmla="*/ 0 h 799"/>
                  <a:gd name="T4" fmla="*/ 2007 w 2007"/>
                  <a:gd name="T5" fmla="*/ 799 h 799"/>
                  <a:gd name="T6" fmla="*/ 0 60000 65536"/>
                  <a:gd name="T7" fmla="*/ 0 60000 65536"/>
                  <a:gd name="T8" fmla="*/ 0 60000 65536"/>
                  <a:gd name="T9" fmla="*/ 0 w 2007"/>
                  <a:gd name="T10" fmla="*/ 0 h 799"/>
                  <a:gd name="T11" fmla="*/ 2007 w 2007"/>
                  <a:gd name="T12" fmla="*/ 799 h 799"/>
                </a:gdLst>
                <a:ahLst/>
                <a:cxnLst>
                  <a:cxn ang="T6">
                    <a:pos x="T0" y="T1"/>
                  </a:cxn>
                  <a:cxn ang="T7">
                    <a:pos x="T2" y="T3"/>
                  </a:cxn>
                  <a:cxn ang="T8">
                    <a:pos x="T4" y="T5"/>
                  </a:cxn>
                </a:cxnLst>
                <a:rect l="T9" t="T10" r="T11" b="T12"/>
                <a:pathLst>
                  <a:path w="2007" h="799">
                    <a:moveTo>
                      <a:pt x="0" y="0"/>
                    </a:moveTo>
                    <a:lnTo>
                      <a:pt x="2007" y="0"/>
                    </a:lnTo>
                    <a:lnTo>
                      <a:pt x="2007" y="799"/>
                    </a:lnTo>
                  </a:path>
                </a:pathLst>
              </a:custGeom>
              <a:noFill/>
              <a:ln w="17463">
                <a:solidFill>
                  <a:schemeClr val="tx1"/>
                </a:solidFill>
                <a:prstDash val="sysDot"/>
                <a:round/>
                <a:headEnd/>
                <a:tailEnd/>
              </a:ln>
            </p:spPr>
            <p:txBody>
              <a:bodyPr/>
              <a:lstStyle/>
              <a:p>
                <a:endParaRPr lang="es-CL"/>
              </a:p>
            </p:txBody>
          </p:sp>
          <p:sp>
            <p:nvSpPr>
              <p:cNvPr id="45" name="Oval 43"/>
              <p:cNvSpPr>
                <a:spLocks noChangeArrowheads="1"/>
              </p:cNvSpPr>
              <p:nvPr/>
            </p:nvSpPr>
            <p:spPr bwMode="auto">
              <a:xfrm>
                <a:off x="3262" y="2510"/>
                <a:ext cx="77" cy="77"/>
              </a:xfrm>
              <a:prstGeom prst="ellipse">
                <a:avLst/>
              </a:prstGeom>
              <a:solidFill>
                <a:srgbClr val="000000"/>
              </a:solidFill>
              <a:ln w="9525">
                <a:noFill/>
                <a:round/>
                <a:headEnd/>
                <a:tailEnd/>
              </a:ln>
            </p:spPr>
            <p:txBody>
              <a:bodyPr/>
              <a:lstStyle/>
              <a:p>
                <a:endParaRPr lang="es-CL"/>
              </a:p>
            </p:txBody>
          </p:sp>
          <p:sp>
            <p:nvSpPr>
              <p:cNvPr id="46" name="Rectangle 44"/>
              <p:cNvSpPr>
                <a:spLocks noChangeArrowheads="1"/>
              </p:cNvSpPr>
              <p:nvPr/>
            </p:nvSpPr>
            <p:spPr bwMode="auto">
              <a:xfrm>
                <a:off x="3228" y="3366"/>
                <a:ext cx="125" cy="182"/>
              </a:xfrm>
              <a:prstGeom prst="rect">
                <a:avLst/>
              </a:prstGeom>
              <a:noFill/>
              <a:ln w="9525">
                <a:noFill/>
                <a:miter lim="800000"/>
                <a:headEnd/>
                <a:tailEnd/>
              </a:ln>
            </p:spPr>
            <p:txBody>
              <a:bodyPr wrap="none" lIns="0" tIns="0" rIns="0" bIns="0">
                <a:spAutoFit/>
              </a:bodyPr>
              <a:lstStyle/>
              <a:p>
                <a:pPr eaLnBrk="0" hangingPunct="0"/>
                <a:r>
                  <a:rPr lang="en-US" sz="1500" i="1">
                    <a:solidFill>
                      <a:srgbClr val="000000"/>
                    </a:solidFill>
                  </a:rPr>
                  <a:t>Y</a:t>
                </a:r>
                <a:r>
                  <a:rPr lang="en-US" sz="1500" baseline="-25000">
                    <a:solidFill>
                      <a:srgbClr val="000000"/>
                    </a:solidFill>
                  </a:rPr>
                  <a:t>2</a:t>
                </a:r>
                <a:endParaRPr lang="en-US" sz="2400">
                  <a:latin typeface="Times New Roman" pitchFamily="18" charset="0"/>
                </a:endParaRPr>
              </a:p>
            </p:txBody>
          </p:sp>
          <p:sp>
            <p:nvSpPr>
              <p:cNvPr id="47" name="Rectangle 45"/>
              <p:cNvSpPr>
                <a:spLocks noChangeArrowheads="1"/>
              </p:cNvSpPr>
              <p:nvPr/>
            </p:nvSpPr>
            <p:spPr bwMode="auto">
              <a:xfrm>
                <a:off x="1111" y="2482"/>
                <a:ext cx="130" cy="182"/>
              </a:xfrm>
              <a:prstGeom prst="rect">
                <a:avLst/>
              </a:prstGeom>
              <a:noFill/>
              <a:ln w="9525">
                <a:noFill/>
                <a:miter lim="800000"/>
                <a:headEnd/>
                <a:tailEnd/>
              </a:ln>
            </p:spPr>
            <p:txBody>
              <a:bodyPr wrap="none" lIns="0" tIns="0" rIns="0" bIns="0">
                <a:spAutoFit/>
              </a:bodyPr>
              <a:lstStyle/>
              <a:p>
                <a:pPr eaLnBrk="0" hangingPunct="0"/>
                <a:r>
                  <a:rPr lang="en-US" sz="1500" i="1">
                    <a:solidFill>
                      <a:srgbClr val="000000"/>
                    </a:solidFill>
                  </a:rPr>
                  <a:t>P</a:t>
                </a:r>
                <a:r>
                  <a:rPr lang="en-US" sz="1500" baseline="-25000">
                    <a:solidFill>
                      <a:srgbClr val="000000"/>
                    </a:solidFill>
                  </a:rPr>
                  <a:t>2</a:t>
                </a:r>
                <a:endParaRPr lang="en-US" sz="2400">
                  <a:latin typeface="Times New Roman" pitchFamily="18" charset="0"/>
                </a:endParaRPr>
              </a:p>
            </p:txBody>
          </p:sp>
        </p:grpSp>
        <p:grpSp>
          <p:nvGrpSpPr>
            <p:cNvPr id="29" name="Group 46"/>
            <p:cNvGrpSpPr>
              <a:grpSpLocks/>
            </p:cNvGrpSpPr>
            <p:nvPr/>
          </p:nvGrpSpPr>
          <p:grpSpPr bwMode="auto">
            <a:xfrm>
              <a:off x="930" y="2575"/>
              <a:ext cx="632" cy="798"/>
              <a:chOff x="432" y="2171"/>
              <a:chExt cx="790" cy="996"/>
            </a:xfrm>
          </p:grpSpPr>
          <p:sp>
            <p:nvSpPr>
              <p:cNvPr id="39" name="Line 47"/>
              <p:cNvSpPr>
                <a:spLocks noChangeShapeType="1"/>
              </p:cNvSpPr>
              <p:nvPr/>
            </p:nvSpPr>
            <p:spPr bwMode="auto">
              <a:xfrm flipH="1">
                <a:off x="728" y="2171"/>
                <a:ext cx="406" cy="613"/>
              </a:xfrm>
              <a:prstGeom prst="line">
                <a:avLst/>
              </a:prstGeom>
              <a:noFill/>
              <a:ln w="17463">
                <a:solidFill>
                  <a:srgbClr val="000000"/>
                </a:solidFill>
                <a:round/>
                <a:headEnd/>
                <a:tailEnd/>
              </a:ln>
            </p:spPr>
            <p:txBody>
              <a:bodyPr/>
              <a:lstStyle/>
              <a:p>
                <a:endParaRPr lang="es-CL"/>
              </a:p>
            </p:txBody>
          </p:sp>
          <p:sp>
            <p:nvSpPr>
              <p:cNvPr id="40" name="Rectangle 48"/>
              <p:cNvSpPr>
                <a:spLocks noChangeArrowheads="1"/>
              </p:cNvSpPr>
              <p:nvPr/>
            </p:nvSpPr>
            <p:spPr bwMode="auto">
              <a:xfrm>
                <a:off x="432" y="2707"/>
                <a:ext cx="790" cy="460"/>
              </a:xfrm>
              <a:prstGeom prst="rect">
                <a:avLst/>
              </a:prstGeom>
              <a:solidFill>
                <a:srgbClr val="E1E5E9"/>
              </a:solidFill>
              <a:ln w="9525">
                <a:noFill/>
                <a:miter lim="800000"/>
                <a:headEnd/>
                <a:tailEnd/>
              </a:ln>
            </p:spPr>
            <p:txBody>
              <a:bodyPr/>
              <a:lstStyle/>
              <a:p>
                <a:endParaRPr lang="es-CL"/>
              </a:p>
            </p:txBody>
          </p:sp>
          <p:sp>
            <p:nvSpPr>
              <p:cNvPr id="41" name="Rectangle 49"/>
              <p:cNvSpPr>
                <a:spLocks noChangeArrowheads="1"/>
              </p:cNvSpPr>
              <p:nvPr/>
            </p:nvSpPr>
            <p:spPr bwMode="auto">
              <a:xfrm>
                <a:off x="471" y="2721"/>
                <a:ext cx="661"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1. A decrease</a:t>
                </a:r>
                <a:endParaRPr lang="en-US" sz="1200">
                  <a:latin typeface="Times New Roman" pitchFamily="18" charset="0"/>
                </a:endParaRPr>
              </a:p>
            </p:txBody>
          </p:sp>
          <p:sp>
            <p:nvSpPr>
              <p:cNvPr id="42" name="Rectangle 50"/>
              <p:cNvSpPr>
                <a:spLocks noChangeArrowheads="1"/>
              </p:cNvSpPr>
              <p:nvPr/>
            </p:nvSpPr>
            <p:spPr bwMode="auto">
              <a:xfrm>
                <a:off x="471" y="2866"/>
                <a:ext cx="555"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in the price</a:t>
                </a:r>
                <a:endParaRPr lang="en-US" sz="1200">
                  <a:latin typeface="Times New Roman" pitchFamily="18" charset="0"/>
                </a:endParaRPr>
              </a:p>
            </p:txBody>
          </p:sp>
          <p:sp>
            <p:nvSpPr>
              <p:cNvPr id="43" name="Rectangle 51"/>
              <p:cNvSpPr>
                <a:spLocks noChangeArrowheads="1"/>
              </p:cNvSpPr>
              <p:nvPr/>
            </p:nvSpPr>
            <p:spPr bwMode="auto">
              <a:xfrm>
                <a:off x="471" y="3011"/>
                <a:ext cx="403"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level . . .</a:t>
                </a:r>
                <a:endParaRPr lang="en-US" sz="1200">
                  <a:latin typeface="Times New Roman" pitchFamily="18" charset="0"/>
                </a:endParaRPr>
              </a:p>
            </p:txBody>
          </p:sp>
        </p:grpSp>
        <p:grpSp>
          <p:nvGrpSpPr>
            <p:cNvPr id="30" name="Group 52"/>
            <p:cNvGrpSpPr>
              <a:grpSpLocks/>
            </p:cNvGrpSpPr>
            <p:nvPr/>
          </p:nvGrpSpPr>
          <p:grpSpPr bwMode="auto">
            <a:xfrm>
              <a:off x="2339" y="3631"/>
              <a:ext cx="1357" cy="378"/>
              <a:chOff x="2198" y="3484"/>
              <a:chExt cx="1700" cy="471"/>
            </a:xfrm>
          </p:grpSpPr>
          <p:sp>
            <p:nvSpPr>
              <p:cNvPr id="35" name="Line 53"/>
              <p:cNvSpPr>
                <a:spLocks noChangeShapeType="1"/>
              </p:cNvSpPr>
              <p:nvPr/>
            </p:nvSpPr>
            <p:spPr bwMode="auto">
              <a:xfrm flipH="1">
                <a:off x="2571" y="3484"/>
                <a:ext cx="99" cy="252"/>
              </a:xfrm>
              <a:prstGeom prst="line">
                <a:avLst/>
              </a:prstGeom>
              <a:noFill/>
              <a:ln w="17463">
                <a:solidFill>
                  <a:srgbClr val="000000"/>
                </a:solidFill>
                <a:round/>
                <a:headEnd/>
                <a:tailEnd/>
              </a:ln>
            </p:spPr>
            <p:txBody>
              <a:bodyPr/>
              <a:lstStyle/>
              <a:p>
                <a:endParaRPr lang="es-CL"/>
              </a:p>
            </p:txBody>
          </p:sp>
          <p:sp>
            <p:nvSpPr>
              <p:cNvPr id="36" name="Rectangle 54"/>
              <p:cNvSpPr>
                <a:spLocks noChangeArrowheads="1"/>
              </p:cNvSpPr>
              <p:nvPr/>
            </p:nvSpPr>
            <p:spPr bwMode="auto">
              <a:xfrm>
                <a:off x="2198" y="3649"/>
                <a:ext cx="1700" cy="306"/>
              </a:xfrm>
              <a:prstGeom prst="rect">
                <a:avLst/>
              </a:prstGeom>
              <a:solidFill>
                <a:srgbClr val="E1E5E9"/>
              </a:solidFill>
              <a:ln w="9525">
                <a:noFill/>
                <a:miter lim="800000"/>
                <a:headEnd/>
                <a:tailEnd/>
              </a:ln>
            </p:spPr>
            <p:txBody>
              <a:bodyPr/>
              <a:lstStyle/>
              <a:p>
                <a:endParaRPr lang="es-CL"/>
              </a:p>
            </p:txBody>
          </p:sp>
          <p:sp>
            <p:nvSpPr>
              <p:cNvPr id="37" name="Rectangle 55"/>
              <p:cNvSpPr>
                <a:spLocks noChangeArrowheads="1"/>
              </p:cNvSpPr>
              <p:nvPr/>
            </p:nvSpPr>
            <p:spPr bwMode="auto">
              <a:xfrm>
                <a:off x="2225" y="3645"/>
                <a:ext cx="1513"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2. . . . increases the quantity of</a:t>
                </a:r>
                <a:endParaRPr lang="en-US" sz="1200">
                  <a:latin typeface="Times New Roman" pitchFamily="18" charset="0"/>
                </a:endParaRPr>
              </a:p>
            </p:txBody>
          </p:sp>
          <p:sp>
            <p:nvSpPr>
              <p:cNvPr id="38" name="Rectangle 56"/>
              <p:cNvSpPr>
                <a:spLocks noChangeArrowheads="1"/>
              </p:cNvSpPr>
              <p:nvPr/>
            </p:nvSpPr>
            <p:spPr bwMode="auto">
              <a:xfrm>
                <a:off x="2225" y="3790"/>
                <a:ext cx="1520"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goods and services demanded.</a:t>
                </a:r>
                <a:endParaRPr lang="en-US" sz="1200">
                  <a:latin typeface="Times New Roman" pitchFamily="18" charset="0"/>
                </a:endParaRPr>
              </a:p>
            </p:txBody>
          </p:sp>
        </p:grpSp>
        <p:sp>
          <p:nvSpPr>
            <p:cNvPr id="34" name="Text Box 57"/>
            <p:cNvSpPr txBox="1">
              <a:spLocks noChangeArrowheads="1"/>
            </p:cNvSpPr>
            <p:nvPr/>
          </p:nvSpPr>
          <p:spPr bwMode="auto">
            <a:xfrm>
              <a:off x="4156" y="4185"/>
              <a:ext cx="1020" cy="136"/>
            </a:xfrm>
            <a:prstGeom prst="rect">
              <a:avLst/>
            </a:prstGeom>
            <a:noFill/>
            <a:ln w="9525">
              <a:noFill/>
              <a:miter lim="800000"/>
              <a:headEnd/>
              <a:tailEnd/>
            </a:ln>
          </p:spPr>
          <p:txBody>
            <a:bodyPr wrap="none">
              <a:spAutoFit/>
            </a:bodyPr>
            <a:lstStyle/>
            <a:p>
              <a:pPr eaLnBrk="0" hangingPunct="0"/>
              <a:r>
                <a:rPr lang="en-US" altLang="en-US" sz="800" b="1"/>
                <a:t>Copyright © 2004  South-Western</a:t>
              </a:r>
            </a:p>
          </p:txBody>
        </p: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8">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4 Título"/>
          <p:cNvSpPr>
            <a:spLocks noGrp="1"/>
          </p:cNvSpPr>
          <p:nvPr>
            <p:ph type="title"/>
          </p:nvPr>
        </p:nvSpPr>
        <p:spPr>
          <a:xfrm>
            <a:off x="841248" y="704850"/>
            <a:ext cx="3785616" cy="2978150"/>
          </a:xfrm>
        </p:spPr>
        <p:txBody>
          <a:bodyPr anchor="b">
            <a:normAutofit/>
          </a:bodyPr>
          <a:lstStyle/>
          <a:p>
            <a:r>
              <a:rPr lang="es-CL" dirty="0"/>
              <a:t>Demanda Agregada</a:t>
            </a:r>
          </a:p>
        </p:txBody>
      </p:sp>
      <p:sp>
        <p:nvSpPr>
          <p:cNvPr id="7" name="6 Marcador de contenido"/>
          <p:cNvSpPr>
            <a:spLocks noGrp="1"/>
          </p:cNvSpPr>
          <p:nvPr>
            <p:ph idx="1"/>
          </p:nvPr>
        </p:nvSpPr>
        <p:spPr>
          <a:xfrm>
            <a:off x="6038850" y="704850"/>
            <a:ext cx="5314950" cy="5251450"/>
          </a:xfrm>
        </p:spPr>
        <p:txBody>
          <a:bodyPr anchor="ctr">
            <a:normAutofit/>
          </a:bodyPr>
          <a:lstStyle/>
          <a:p>
            <a:r>
              <a:rPr lang="es-CL" sz="2100">
                <a:solidFill>
                  <a:schemeClr val="bg1"/>
                </a:solidFill>
              </a:rPr>
              <a:t>¿Cómo ocurren los desplazamientos de la curva de demanda agregada?</a:t>
            </a:r>
          </a:p>
          <a:p>
            <a:r>
              <a:rPr lang="es-CL" sz="2100">
                <a:solidFill>
                  <a:schemeClr val="bg1"/>
                </a:solidFill>
              </a:rPr>
              <a:t>Veamos que pasa si cambian los componentes de la demanda agregada…</a:t>
            </a:r>
            <a:endParaRPr lang="es-ES" sz="2100">
              <a:solidFill>
                <a:schemeClr val="bg1"/>
              </a:solidFill>
            </a:endParaRPr>
          </a:p>
        </p:txBody>
      </p:sp>
      <p:sp>
        <p:nvSpPr>
          <p:cNvPr id="10" name="9 Marcador de número de diapositiva"/>
          <p:cNvSpPr>
            <a:spLocks noGrp="1"/>
          </p:cNvSpPr>
          <p:nvPr>
            <p:ph type="sldNum" sz="quarter" idx="12"/>
          </p:nvPr>
        </p:nvSpPr>
        <p:spPr>
          <a:xfrm>
            <a:off x="8610600" y="6356350"/>
            <a:ext cx="2743200" cy="365125"/>
          </a:xfrm>
        </p:spPr>
        <p:txBody>
          <a:bodyPr anchor="ctr">
            <a:normAutofit/>
          </a:bodyPr>
          <a:lstStyle/>
          <a:p>
            <a:pPr>
              <a:spcAft>
                <a:spcPts val="600"/>
              </a:spcAft>
            </a:pPr>
            <a:fld id="{E5AF13BF-99AF-4603-AF85-A71E03691828}" type="slidenum">
              <a:rPr lang="es-CL">
                <a:solidFill>
                  <a:schemeClr val="bg1">
                    <a:alpha val="80000"/>
                  </a:schemeClr>
                </a:solidFill>
              </a:rPr>
              <a:pPr>
                <a:spcAft>
                  <a:spcPts val="600"/>
                </a:spcAft>
              </a:pPr>
              <a:t>11</a:t>
            </a:fld>
            <a:endParaRPr lang="es-CL">
              <a:solidFill>
                <a:schemeClr val="bg1">
                  <a:alpha val="80000"/>
                </a:schemeClr>
              </a:solidFill>
            </a:endParaRPr>
          </a:p>
        </p:txBody>
      </p:sp>
    </p:spTree>
  </p:cSld>
  <p:clrMapOvr>
    <a:overrideClrMapping bg1="dk1" tx1="lt1" bg2="dk2" tx2="lt2" accent1="accent1" accent2="accent2" accent3="accent3" accent4="accent4" accent5="accent5" accent6="accent6" hlink="hlink" folHlink="folHlink"/>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Shape 73">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6" name="Freeform: Shape 75">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 name="4 Título"/>
          <p:cNvSpPr>
            <a:spLocks noGrp="1"/>
          </p:cNvSpPr>
          <p:nvPr>
            <p:ph type="title"/>
          </p:nvPr>
        </p:nvSpPr>
        <p:spPr>
          <a:xfrm>
            <a:off x="841248" y="704850"/>
            <a:ext cx="3785616" cy="2978150"/>
          </a:xfrm>
        </p:spPr>
        <p:txBody>
          <a:bodyPr anchor="b">
            <a:normAutofit/>
          </a:bodyPr>
          <a:lstStyle/>
          <a:p>
            <a:r>
              <a:rPr lang="es-CL" dirty="0"/>
              <a:t>Demanda Agregada</a:t>
            </a:r>
          </a:p>
        </p:txBody>
      </p:sp>
      <p:sp>
        <p:nvSpPr>
          <p:cNvPr id="15363" name="Rectangle 3"/>
          <p:cNvSpPr>
            <a:spLocks noGrp="1"/>
          </p:cNvSpPr>
          <p:nvPr>
            <p:ph idx="1"/>
          </p:nvPr>
        </p:nvSpPr>
        <p:spPr>
          <a:xfrm>
            <a:off x="6038850" y="704850"/>
            <a:ext cx="5314950" cy="5251450"/>
          </a:xfrm>
        </p:spPr>
        <p:txBody>
          <a:bodyPr anchor="ctr">
            <a:normAutofit/>
          </a:bodyPr>
          <a:lstStyle/>
          <a:p>
            <a:r>
              <a:rPr lang="es-ES" sz="2100" u="sng">
                <a:solidFill>
                  <a:schemeClr val="bg1"/>
                </a:solidFill>
              </a:rPr>
              <a:t>Consumo</a:t>
            </a:r>
            <a:r>
              <a:rPr lang="es-ES" sz="2100">
                <a:solidFill>
                  <a:schemeClr val="bg1"/>
                </a:solidFill>
              </a:rPr>
              <a:t>: Si los agentes por alguna razón desean ahorrar más que antes, implica que consumirán menos (a cualquier nivel de precios), lo que implica que la demanda agregada se contrae.</a:t>
            </a:r>
          </a:p>
        </p:txBody>
      </p:sp>
      <p:sp>
        <p:nvSpPr>
          <p:cNvPr id="10" name="9 Marcador de número de diapositiva"/>
          <p:cNvSpPr>
            <a:spLocks noGrp="1"/>
          </p:cNvSpPr>
          <p:nvPr>
            <p:ph type="sldNum" sz="quarter" idx="12"/>
          </p:nvPr>
        </p:nvSpPr>
        <p:spPr>
          <a:xfrm>
            <a:off x="8610600" y="6356350"/>
            <a:ext cx="2743200" cy="365125"/>
          </a:xfrm>
        </p:spPr>
        <p:txBody>
          <a:bodyPr anchor="ctr">
            <a:normAutofit/>
          </a:bodyPr>
          <a:lstStyle/>
          <a:p>
            <a:pPr>
              <a:spcAft>
                <a:spcPts val="600"/>
              </a:spcAft>
              <a:defRPr/>
            </a:pPr>
            <a:fld id="{A29A53C4-7526-4AFF-A14C-086BB1F18BC9}" type="slidenum">
              <a:rPr lang="es-CL">
                <a:solidFill>
                  <a:schemeClr val="bg1">
                    <a:alpha val="80000"/>
                  </a:schemeClr>
                </a:solidFill>
              </a:rPr>
              <a:pPr>
                <a:spcAft>
                  <a:spcPts val="600"/>
                </a:spcAft>
                <a:defRPr/>
              </a:pPr>
              <a:t>12</a:t>
            </a:fld>
            <a:endParaRPr lang="es-CL">
              <a:solidFill>
                <a:schemeClr val="bg1">
                  <a:alpha val="80000"/>
                </a:schemeClr>
              </a:solidFill>
            </a:endParaRPr>
          </a:p>
        </p:txBody>
      </p:sp>
    </p:spTree>
  </p:cSld>
  <p:clrMapOvr>
    <a:overrideClrMapping bg1="dk1" tx1="lt1" bg2="dk2" tx2="lt2" accent1="accent1" accent2="accent2" accent3="accent3" accent4="accent4" accent5="accent5" accent6="accent6" hlink="hlink" folHlink="folHlink"/>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Shape 73">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6" name="Freeform: Shape 75">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 name="4 Título"/>
          <p:cNvSpPr>
            <a:spLocks noGrp="1"/>
          </p:cNvSpPr>
          <p:nvPr>
            <p:ph type="title"/>
          </p:nvPr>
        </p:nvSpPr>
        <p:spPr>
          <a:xfrm>
            <a:off x="841248" y="704850"/>
            <a:ext cx="3785616" cy="2978150"/>
          </a:xfrm>
        </p:spPr>
        <p:txBody>
          <a:bodyPr anchor="b">
            <a:normAutofit/>
          </a:bodyPr>
          <a:lstStyle/>
          <a:p>
            <a:r>
              <a:rPr lang="es-CL" dirty="0"/>
              <a:t>Demanda Agregada</a:t>
            </a:r>
          </a:p>
        </p:txBody>
      </p:sp>
      <p:sp>
        <p:nvSpPr>
          <p:cNvPr id="16387" name="Rectangle 3"/>
          <p:cNvSpPr>
            <a:spLocks noGrp="1"/>
          </p:cNvSpPr>
          <p:nvPr>
            <p:ph idx="1"/>
          </p:nvPr>
        </p:nvSpPr>
        <p:spPr>
          <a:xfrm>
            <a:off x="6038850" y="704850"/>
            <a:ext cx="5314950" cy="5251450"/>
          </a:xfrm>
        </p:spPr>
        <p:txBody>
          <a:bodyPr anchor="ctr">
            <a:normAutofit/>
          </a:bodyPr>
          <a:lstStyle/>
          <a:p>
            <a:r>
              <a:rPr lang="es-ES" sz="2100" u="sng">
                <a:solidFill>
                  <a:schemeClr val="bg1"/>
                </a:solidFill>
              </a:rPr>
              <a:t>Inversión</a:t>
            </a:r>
            <a:r>
              <a:rPr lang="es-ES" sz="2100">
                <a:solidFill>
                  <a:schemeClr val="bg1"/>
                </a:solidFill>
              </a:rPr>
              <a:t>: Si las firmas desean invertir más (por ejemplo, para mantenerse eficientes en el mercado, otras firmas también están invirtiendo en nuevas tecnologías), expandirá la demanda agregada, pues existe un mayor nivel de inversión a cualquier tasa, implica una mayor cantidad de producto a cualquier nivel de precios.</a:t>
            </a:r>
          </a:p>
        </p:txBody>
      </p:sp>
      <p:sp>
        <p:nvSpPr>
          <p:cNvPr id="10" name="9 Marcador de número de diapositiva"/>
          <p:cNvSpPr>
            <a:spLocks noGrp="1"/>
          </p:cNvSpPr>
          <p:nvPr>
            <p:ph type="sldNum" sz="quarter" idx="12"/>
          </p:nvPr>
        </p:nvSpPr>
        <p:spPr>
          <a:xfrm>
            <a:off x="8610600" y="6356350"/>
            <a:ext cx="2743200" cy="365125"/>
          </a:xfrm>
        </p:spPr>
        <p:txBody>
          <a:bodyPr anchor="ctr">
            <a:normAutofit/>
          </a:bodyPr>
          <a:lstStyle/>
          <a:p>
            <a:pPr>
              <a:spcAft>
                <a:spcPts val="600"/>
              </a:spcAft>
              <a:defRPr/>
            </a:pPr>
            <a:fld id="{614BECDD-29DB-479D-8CEA-F27D9200A54D}" type="slidenum">
              <a:rPr lang="es-CL">
                <a:solidFill>
                  <a:schemeClr val="bg1">
                    <a:alpha val="80000"/>
                  </a:schemeClr>
                </a:solidFill>
              </a:rPr>
              <a:pPr>
                <a:spcAft>
                  <a:spcPts val="600"/>
                </a:spcAft>
                <a:defRPr/>
              </a:pPr>
              <a:t>13</a:t>
            </a:fld>
            <a:endParaRPr lang="es-CL">
              <a:solidFill>
                <a:schemeClr val="bg1">
                  <a:alpha val="80000"/>
                </a:schemeClr>
              </a:solidFill>
            </a:endParaRPr>
          </a:p>
        </p:txBody>
      </p:sp>
    </p:spTree>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Shape 73">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6" name="Freeform: Shape 75">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6" name="4 Título"/>
          <p:cNvSpPr>
            <a:spLocks noGrp="1"/>
          </p:cNvSpPr>
          <p:nvPr>
            <p:ph type="title"/>
          </p:nvPr>
        </p:nvSpPr>
        <p:spPr>
          <a:xfrm>
            <a:off x="841248" y="704850"/>
            <a:ext cx="3785616" cy="2978150"/>
          </a:xfrm>
        </p:spPr>
        <p:txBody>
          <a:bodyPr anchor="b">
            <a:normAutofit/>
          </a:bodyPr>
          <a:lstStyle/>
          <a:p>
            <a:r>
              <a:rPr lang="es-CL" dirty="0"/>
              <a:t>Demanda Agregada</a:t>
            </a:r>
          </a:p>
        </p:txBody>
      </p:sp>
      <p:sp>
        <p:nvSpPr>
          <p:cNvPr id="16387" name="Rectangle 3"/>
          <p:cNvSpPr>
            <a:spLocks noGrp="1"/>
          </p:cNvSpPr>
          <p:nvPr>
            <p:ph idx="1"/>
          </p:nvPr>
        </p:nvSpPr>
        <p:spPr>
          <a:xfrm>
            <a:off x="6038850" y="704850"/>
            <a:ext cx="5314950" cy="5251450"/>
          </a:xfrm>
        </p:spPr>
        <p:txBody>
          <a:bodyPr anchor="ctr">
            <a:normAutofit/>
          </a:bodyPr>
          <a:lstStyle/>
          <a:p>
            <a:r>
              <a:rPr lang="es-ES" sz="2100" u="sng">
                <a:solidFill>
                  <a:schemeClr val="bg1"/>
                </a:solidFill>
              </a:rPr>
              <a:t>Exportaciones Netas</a:t>
            </a:r>
            <a:r>
              <a:rPr lang="es-ES" sz="2100">
                <a:solidFill>
                  <a:schemeClr val="bg1"/>
                </a:solidFill>
              </a:rPr>
              <a:t>: si el comprador de nuestro producto tiene una crisis y deja de comprar, esto reducirá las exportaciones netas para cualquier nivel de tipo de cambio. Por lo tanto la demanda agregada se contrae, es decir, el producto será menor para cualquier nivel de precios.</a:t>
            </a:r>
          </a:p>
        </p:txBody>
      </p:sp>
      <p:sp>
        <p:nvSpPr>
          <p:cNvPr id="10" name="9 Marcador de número de diapositiva"/>
          <p:cNvSpPr>
            <a:spLocks noGrp="1"/>
          </p:cNvSpPr>
          <p:nvPr>
            <p:ph type="sldNum" sz="quarter" idx="12"/>
          </p:nvPr>
        </p:nvSpPr>
        <p:spPr>
          <a:xfrm>
            <a:off x="8610600" y="6356350"/>
            <a:ext cx="2743200" cy="365125"/>
          </a:xfrm>
        </p:spPr>
        <p:txBody>
          <a:bodyPr anchor="ctr">
            <a:normAutofit/>
          </a:bodyPr>
          <a:lstStyle/>
          <a:p>
            <a:pPr>
              <a:spcAft>
                <a:spcPts val="600"/>
              </a:spcAft>
              <a:defRPr/>
            </a:pPr>
            <a:fld id="{614BECDD-29DB-479D-8CEA-F27D9200A54D}" type="slidenum">
              <a:rPr lang="es-CL">
                <a:solidFill>
                  <a:schemeClr val="bg1">
                    <a:alpha val="80000"/>
                  </a:schemeClr>
                </a:solidFill>
              </a:rPr>
              <a:pPr>
                <a:spcAft>
                  <a:spcPts val="600"/>
                </a:spcAft>
                <a:defRPr/>
              </a:pPr>
              <a:t>14</a:t>
            </a:fld>
            <a:endParaRPr lang="es-CL">
              <a:solidFill>
                <a:schemeClr val="bg1">
                  <a:alpha val="80000"/>
                </a:schemeClr>
              </a:solidFill>
            </a:endParaRPr>
          </a:p>
        </p:txBody>
      </p:sp>
    </p:spTree>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lstStyle/>
          <a:p>
            <a:r>
              <a:rPr lang="es-CL" dirty="0"/>
              <a:t>Demanda Agregada</a:t>
            </a:r>
          </a:p>
        </p:txBody>
      </p:sp>
      <p:sp>
        <p:nvSpPr>
          <p:cNvPr id="7" name="6 Marcador de contenido"/>
          <p:cNvSpPr>
            <a:spLocks noGrp="1"/>
          </p:cNvSpPr>
          <p:nvPr>
            <p:ph idx="1"/>
          </p:nvPr>
        </p:nvSpPr>
        <p:spPr/>
        <p:txBody>
          <a:bodyPr/>
          <a:lstStyle/>
          <a:p>
            <a:pPr algn="just"/>
            <a:r>
              <a:rPr lang="es-CL" dirty="0"/>
              <a:t>Gráficamente…</a:t>
            </a:r>
            <a:endParaRPr lang="es-ES" dirty="0"/>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15</a:t>
            </a:fld>
            <a:endParaRPr lang="es-CL"/>
          </a:p>
        </p:txBody>
      </p:sp>
      <p:sp>
        <p:nvSpPr>
          <p:cNvPr id="8" name="Rectangle 10"/>
          <p:cNvSpPr>
            <a:spLocks noChangeArrowheads="1"/>
          </p:cNvSpPr>
          <p:nvPr/>
        </p:nvSpPr>
        <p:spPr bwMode="auto">
          <a:xfrm>
            <a:off x="4170364" y="2471739"/>
            <a:ext cx="4849813" cy="3128963"/>
          </a:xfrm>
          <a:prstGeom prst="rect">
            <a:avLst/>
          </a:prstGeom>
          <a:solidFill>
            <a:srgbClr val="F3F6F9"/>
          </a:solidFill>
          <a:ln w="192088">
            <a:solidFill>
              <a:srgbClr val="F3F6F9"/>
            </a:solidFill>
            <a:miter lim="800000"/>
            <a:headEnd/>
            <a:tailEnd/>
          </a:ln>
        </p:spPr>
        <p:txBody>
          <a:bodyPr/>
          <a:lstStyle/>
          <a:p>
            <a:endParaRPr lang="es-CL"/>
          </a:p>
        </p:txBody>
      </p:sp>
      <p:sp>
        <p:nvSpPr>
          <p:cNvPr id="9" name="Rectangle 11"/>
          <p:cNvSpPr>
            <a:spLocks noChangeArrowheads="1"/>
          </p:cNvSpPr>
          <p:nvPr/>
        </p:nvSpPr>
        <p:spPr bwMode="auto">
          <a:xfrm>
            <a:off x="4170364" y="2471739"/>
            <a:ext cx="4849813" cy="3128963"/>
          </a:xfrm>
          <a:prstGeom prst="rect">
            <a:avLst/>
          </a:prstGeom>
          <a:solidFill>
            <a:srgbClr val="F2F4F8"/>
          </a:solidFill>
          <a:ln w="174625">
            <a:solidFill>
              <a:srgbClr val="F2F4F8"/>
            </a:solidFill>
            <a:miter lim="800000"/>
            <a:headEnd/>
            <a:tailEnd/>
          </a:ln>
        </p:spPr>
        <p:txBody>
          <a:bodyPr/>
          <a:lstStyle/>
          <a:p>
            <a:endParaRPr lang="es-CL"/>
          </a:p>
        </p:txBody>
      </p:sp>
      <p:sp>
        <p:nvSpPr>
          <p:cNvPr id="11" name="Rectangle 12"/>
          <p:cNvSpPr>
            <a:spLocks noChangeArrowheads="1"/>
          </p:cNvSpPr>
          <p:nvPr/>
        </p:nvSpPr>
        <p:spPr bwMode="auto">
          <a:xfrm>
            <a:off x="4170364" y="2471739"/>
            <a:ext cx="4849813" cy="3128963"/>
          </a:xfrm>
          <a:prstGeom prst="rect">
            <a:avLst/>
          </a:prstGeom>
          <a:solidFill>
            <a:srgbClr val="F1F4F7"/>
          </a:solidFill>
          <a:ln w="157163">
            <a:solidFill>
              <a:srgbClr val="F1F4F7"/>
            </a:solidFill>
            <a:miter lim="800000"/>
            <a:headEnd/>
            <a:tailEnd/>
          </a:ln>
        </p:spPr>
        <p:txBody>
          <a:bodyPr/>
          <a:lstStyle/>
          <a:p>
            <a:endParaRPr lang="es-CL"/>
          </a:p>
        </p:txBody>
      </p:sp>
      <p:sp>
        <p:nvSpPr>
          <p:cNvPr id="12" name="Rectangle 13"/>
          <p:cNvSpPr>
            <a:spLocks noChangeArrowheads="1"/>
          </p:cNvSpPr>
          <p:nvPr/>
        </p:nvSpPr>
        <p:spPr bwMode="auto">
          <a:xfrm>
            <a:off x="4170364" y="2471739"/>
            <a:ext cx="4849813" cy="3128963"/>
          </a:xfrm>
          <a:prstGeom prst="rect">
            <a:avLst/>
          </a:prstGeom>
          <a:solidFill>
            <a:srgbClr val="F0F2F5"/>
          </a:solidFill>
          <a:ln w="139700">
            <a:solidFill>
              <a:srgbClr val="F0F2F5"/>
            </a:solidFill>
            <a:miter lim="800000"/>
            <a:headEnd/>
            <a:tailEnd/>
          </a:ln>
        </p:spPr>
        <p:txBody>
          <a:bodyPr/>
          <a:lstStyle/>
          <a:p>
            <a:endParaRPr lang="es-CL"/>
          </a:p>
        </p:txBody>
      </p:sp>
      <p:sp>
        <p:nvSpPr>
          <p:cNvPr id="13" name="Rectangle 14"/>
          <p:cNvSpPr>
            <a:spLocks noChangeArrowheads="1"/>
          </p:cNvSpPr>
          <p:nvPr/>
        </p:nvSpPr>
        <p:spPr bwMode="auto">
          <a:xfrm>
            <a:off x="4170364" y="2471739"/>
            <a:ext cx="4849813" cy="3128963"/>
          </a:xfrm>
          <a:prstGeom prst="rect">
            <a:avLst/>
          </a:prstGeom>
          <a:solidFill>
            <a:srgbClr val="EEF1F4"/>
          </a:solidFill>
          <a:ln w="122238">
            <a:solidFill>
              <a:srgbClr val="EEF1F4"/>
            </a:solidFill>
            <a:miter lim="800000"/>
            <a:headEnd/>
            <a:tailEnd/>
          </a:ln>
        </p:spPr>
        <p:txBody>
          <a:bodyPr/>
          <a:lstStyle/>
          <a:p>
            <a:endParaRPr lang="es-CL"/>
          </a:p>
        </p:txBody>
      </p:sp>
      <p:sp>
        <p:nvSpPr>
          <p:cNvPr id="14" name="Rectangle 15"/>
          <p:cNvSpPr>
            <a:spLocks noChangeArrowheads="1"/>
          </p:cNvSpPr>
          <p:nvPr/>
        </p:nvSpPr>
        <p:spPr bwMode="auto">
          <a:xfrm>
            <a:off x="4170364" y="2471739"/>
            <a:ext cx="4849813" cy="3128963"/>
          </a:xfrm>
          <a:prstGeom prst="rect">
            <a:avLst/>
          </a:prstGeom>
          <a:solidFill>
            <a:srgbClr val="EDEFF3"/>
          </a:solidFill>
          <a:ln w="104775">
            <a:solidFill>
              <a:srgbClr val="EDEFF3"/>
            </a:solidFill>
            <a:miter lim="800000"/>
            <a:headEnd/>
            <a:tailEnd/>
          </a:ln>
        </p:spPr>
        <p:txBody>
          <a:bodyPr/>
          <a:lstStyle/>
          <a:p>
            <a:endParaRPr lang="es-CL"/>
          </a:p>
        </p:txBody>
      </p:sp>
      <p:sp>
        <p:nvSpPr>
          <p:cNvPr id="15" name="Rectangle 16"/>
          <p:cNvSpPr>
            <a:spLocks noChangeArrowheads="1"/>
          </p:cNvSpPr>
          <p:nvPr/>
        </p:nvSpPr>
        <p:spPr bwMode="auto">
          <a:xfrm>
            <a:off x="4170364" y="2471739"/>
            <a:ext cx="4849813" cy="3128963"/>
          </a:xfrm>
          <a:prstGeom prst="rect">
            <a:avLst/>
          </a:prstGeom>
          <a:solidFill>
            <a:srgbClr val="EBEEF2"/>
          </a:solidFill>
          <a:ln w="87313">
            <a:solidFill>
              <a:srgbClr val="EBEEF2"/>
            </a:solidFill>
            <a:miter lim="800000"/>
            <a:headEnd/>
            <a:tailEnd/>
          </a:ln>
        </p:spPr>
        <p:txBody>
          <a:bodyPr/>
          <a:lstStyle/>
          <a:p>
            <a:endParaRPr lang="es-CL"/>
          </a:p>
        </p:txBody>
      </p:sp>
      <p:sp>
        <p:nvSpPr>
          <p:cNvPr id="16" name="Rectangle 17"/>
          <p:cNvSpPr>
            <a:spLocks noChangeArrowheads="1"/>
          </p:cNvSpPr>
          <p:nvPr/>
        </p:nvSpPr>
        <p:spPr bwMode="auto">
          <a:xfrm>
            <a:off x="4170364" y="2471739"/>
            <a:ext cx="4849813" cy="3128963"/>
          </a:xfrm>
          <a:prstGeom prst="rect">
            <a:avLst/>
          </a:prstGeom>
          <a:solidFill>
            <a:srgbClr val="EAECF1"/>
          </a:solidFill>
          <a:ln w="69850">
            <a:solidFill>
              <a:srgbClr val="EAECF1"/>
            </a:solidFill>
            <a:miter lim="800000"/>
            <a:headEnd/>
            <a:tailEnd/>
          </a:ln>
        </p:spPr>
        <p:txBody>
          <a:bodyPr/>
          <a:lstStyle/>
          <a:p>
            <a:endParaRPr lang="es-CL"/>
          </a:p>
        </p:txBody>
      </p:sp>
      <p:sp>
        <p:nvSpPr>
          <p:cNvPr id="17" name="Rectangle 18"/>
          <p:cNvSpPr>
            <a:spLocks noChangeArrowheads="1"/>
          </p:cNvSpPr>
          <p:nvPr/>
        </p:nvSpPr>
        <p:spPr bwMode="auto">
          <a:xfrm>
            <a:off x="4170364" y="2471739"/>
            <a:ext cx="4849813" cy="3128963"/>
          </a:xfrm>
          <a:prstGeom prst="rect">
            <a:avLst/>
          </a:prstGeom>
          <a:solidFill>
            <a:srgbClr val="E9EBF0"/>
          </a:solidFill>
          <a:ln w="52388">
            <a:solidFill>
              <a:srgbClr val="E9EBF0"/>
            </a:solidFill>
            <a:miter lim="800000"/>
            <a:headEnd/>
            <a:tailEnd/>
          </a:ln>
        </p:spPr>
        <p:txBody>
          <a:bodyPr/>
          <a:lstStyle/>
          <a:p>
            <a:endParaRPr lang="es-CL"/>
          </a:p>
        </p:txBody>
      </p:sp>
      <p:sp>
        <p:nvSpPr>
          <p:cNvPr id="18" name="Rectangle 19"/>
          <p:cNvSpPr>
            <a:spLocks noChangeArrowheads="1"/>
          </p:cNvSpPr>
          <p:nvPr/>
        </p:nvSpPr>
        <p:spPr bwMode="auto">
          <a:xfrm>
            <a:off x="4170364" y="2471739"/>
            <a:ext cx="4849813" cy="3128963"/>
          </a:xfrm>
          <a:prstGeom prst="rect">
            <a:avLst/>
          </a:prstGeom>
          <a:solidFill>
            <a:srgbClr val="E7EAEF"/>
          </a:solidFill>
          <a:ln w="34925">
            <a:solidFill>
              <a:srgbClr val="E7EAEF"/>
            </a:solidFill>
            <a:miter lim="800000"/>
            <a:headEnd/>
            <a:tailEnd/>
          </a:ln>
        </p:spPr>
        <p:txBody>
          <a:bodyPr/>
          <a:lstStyle/>
          <a:p>
            <a:endParaRPr lang="es-CL"/>
          </a:p>
        </p:txBody>
      </p:sp>
      <p:sp>
        <p:nvSpPr>
          <p:cNvPr id="19" name="Rectangle 20"/>
          <p:cNvSpPr>
            <a:spLocks noChangeArrowheads="1"/>
          </p:cNvSpPr>
          <p:nvPr/>
        </p:nvSpPr>
        <p:spPr bwMode="auto">
          <a:xfrm>
            <a:off x="4170364" y="2471739"/>
            <a:ext cx="4849813" cy="3128963"/>
          </a:xfrm>
          <a:prstGeom prst="rect">
            <a:avLst/>
          </a:prstGeom>
          <a:solidFill>
            <a:srgbClr val="E6E9EF"/>
          </a:solidFill>
          <a:ln w="17463">
            <a:solidFill>
              <a:srgbClr val="E6E9EF"/>
            </a:solidFill>
            <a:miter lim="800000"/>
            <a:headEnd/>
            <a:tailEnd/>
          </a:ln>
        </p:spPr>
        <p:txBody>
          <a:bodyPr/>
          <a:lstStyle/>
          <a:p>
            <a:endParaRPr lang="es-CL"/>
          </a:p>
        </p:txBody>
      </p:sp>
      <p:sp>
        <p:nvSpPr>
          <p:cNvPr id="20" name="Rectangle 21"/>
          <p:cNvSpPr>
            <a:spLocks noChangeArrowheads="1"/>
          </p:cNvSpPr>
          <p:nvPr/>
        </p:nvSpPr>
        <p:spPr bwMode="auto">
          <a:xfrm>
            <a:off x="4087813" y="2346325"/>
            <a:ext cx="4889500" cy="3225800"/>
          </a:xfrm>
          <a:prstGeom prst="rect">
            <a:avLst/>
          </a:prstGeom>
          <a:solidFill>
            <a:srgbClr val="FFFFFF"/>
          </a:solidFill>
          <a:ln w="9525">
            <a:noFill/>
            <a:miter lim="800000"/>
            <a:headEnd/>
            <a:tailEnd/>
          </a:ln>
        </p:spPr>
        <p:txBody>
          <a:bodyPr/>
          <a:lstStyle/>
          <a:p>
            <a:endParaRPr lang="es-CL"/>
          </a:p>
        </p:txBody>
      </p:sp>
      <p:sp>
        <p:nvSpPr>
          <p:cNvPr id="21" name="Freeform 22"/>
          <p:cNvSpPr>
            <a:spLocks/>
          </p:cNvSpPr>
          <p:nvPr/>
        </p:nvSpPr>
        <p:spPr bwMode="auto">
          <a:xfrm>
            <a:off x="4087813" y="2346325"/>
            <a:ext cx="4889500" cy="3225800"/>
          </a:xfrm>
          <a:custGeom>
            <a:avLst/>
            <a:gdLst>
              <a:gd name="T0" fmla="*/ 0 w 3850"/>
              <a:gd name="T1" fmla="*/ 0 h 2540"/>
              <a:gd name="T2" fmla="*/ 0 w 3850"/>
              <a:gd name="T3" fmla="*/ 2540 h 2540"/>
              <a:gd name="T4" fmla="*/ 3850 w 3850"/>
              <a:gd name="T5" fmla="*/ 2540 h 2540"/>
              <a:gd name="T6" fmla="*/ 0 60000 65536"/>
              <a:gd name="T7" fmla="*/ 0 60000 65536"/>
              <a:gd name="T8" fmla="*/ 0 60000 65536"/>
              <a:gd name="T9" fmla="*/ 0 w 3850"/>
              <a:gd name="T10" fmla="*/ 0 h 2540"/>
              <a:gd name="T11" fmla="*/ 3850 w 3850"/>
              <a:gd name="T12" fmla="*/ 2540 h 2540"/>
            </a:gdLst>
            <a:ahLst/>
            <a:cxnLst>
              <a:cxn ang="T6">
                <a:pos x="T0" y="T1"/>
              </a:cxn>
              <a:cxn ang="T7">
                <a:pos x="T2" y="T3"/>
              </a:cxn>
              <a:cxn ang="T8">
                <a:pos x="T4" y="T5"/>
              </a:cxn>
            </a:cxnLst>
            <a:rect l="T9" t="T10" r="T11" b="T12"/>
            <a:pathLst>
              <a:path w="3850" h="2540">
                <a:moveTo>
                  <a:pt x="0" y="0"/>
                </a:moveTo>
                <a:lnTo>
                  <a:pt x="0" y="2540"/>
                </a:lnTo>
                <a:lnTo>
                  <a:pt x="3850" y="2540"/>
                </a:lnTo>
              </a:path>
            </a:pathLst>
          </a:custGeom>
          <a:noFill/>
          <a:ln w="17463">
            <a:solidFill>
              <a:srgbClr val="000000"/>
            </a:solidFill>
            <a:round/>
            <a:headEnd/>
            <a:tailEnd/>
          </a:ln>
        </p:spPr>
        <p:txBody>
          <a:bodyPr/>
          <a:lstStyle/>
          <a:p>
            <a:endParaRPr lang="es-CL"/>
          </a:p>
        </p:txBody>
      </p:sp>
      <p:sp>
        <p:nvSpPr>
          <p:cNvPr id="24" name="Rectangle 25"/>
          <p:cNvSpPr>
            <a:spLocks noChangeArrowheads="1"/>
          </p:cNvSpPr>
          <p:nvPr/>
        </p:nvSpPr>
        <p:spPr bwMode="auto">
          <a:xfrm>
            <a:off x="8167688" y="5597525"/>
            <a:ext cx="910314" cy="230832"/>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Quantity of</a:t>
            </a:r>
            <a:endParaRPr lang="en-US" sz="2400">
              <a:latin typeface="Times New Roman" pitchFamily="18" charset="0"/>
            </a:endParaRPr>
          </a:p>
        </p:txBody>
      </p:sp>
      <p:sp>
        <p:nvSpPr>
          <p:cNvPr id="25" name="Rectangle 26"/>
          <p:cNvSpPr>
            <a:spLocks noChangeArrowheads="1"/>
          </p:cNvSpPr>
          <p:nvPr/>
        </p:nvSpPr>
        <p:spPr bwMode="auto">
          <a:xfrm>
            <a:off x="8461376" y="5781675"/>
            <a:ext cx="572273" cy="230832"/>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Output</a:t>
            </a:r>
            <a:endParaRPr lang="en-US" sz="2400">
              <a:latin typeface="Times New Roman" pitchFamily="18" charset="0"/>
            </a:endParaRPr>
          </a:p>
        </p:txBody>
      </p:sp>
      <p:sp>
        <p:nvSpPr>
          <p:cNvPr id="26" name="Rectangle 27"/>
          <p:cNvSpPr>
            <a:spLocks noChangeArrowheads="1"/>
          </p:cNvSpPr>
          <p:nvPr/>
        </p:nvSpPr>
        <p:spPr bwMode="auto">
          <a:xfrm>
            <a:off x="3522664" y="2330450"/>
            <a:ext cx="394339" cy="230832"/>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Price</a:t>
            </a:r>
            <a:endParaRPr lang="en-US" sz="2400">
              <a:latin typeface="Times New Roman" pitchFamily="18" charset="0"/>
            </a:endParaRPr>
          </a:p>
        </p:txBody>
      </p:sp>
      <p:sp>
        <p:nvSpPr>
          <p:cNvPr id="27" name="Rectangle 28"/>
          <p:cNvSpPr>
            <a:spLocks noChangeArrowheads="1"/>
          </p:cNvSpPr>
          <p:nvPr/>
        </p:nvSpPr>
        <p:spPr bwMode="auto">
          <a:xfrm>
            <a:off x="3503614" y="2514600"/>
            <a:ext cx="409215" cy="230832"/>
          </a:xfrm>
          <a:prstGeom prst="rect">
            <a:avLst/>
          </a:prstGeom>
          <a:noFill/>
          <a:ln w="9525">
            <a:noFill/>
            <a:miter lim="800000"/>
            <a:headEnd/>
            <a:tailEnd/>
          </a:ln>
        </p:spPr>
        <p:txBody>
          <a:bodyPr wrap="none" lIns="0" tIns="0" rIns="0" bIns="0">
            <a:spAutoFit/>
          </a:bodyPr>
          <a:lstStyle/>
          <a:p>
            <a:pPr eaLnBrk="0" hangingPunct="0"/>
            <a:r>
              <a:rPr lang="en-US" sz="1500" b="1">
                <a:solidFill>
                  <a:srgbClr val="000000"/>
                </a:solidFill>
              </a:rPr>
              <a:t>Level</a:t>
            </a:r>
            <a:endParaRPr lang="en-US" sz="2400">
              <a:latin typeface="Times New Roman" pitchFamily="18" charset="0"/>
            </a:endParaRPr>
          </a:p>
        </p:txBody>
      </p:sp>
      <p:sp>
        <p:nvSpPr>
          <p:cNvPr id="28" name="Rectangle 29"/>
          <p:cNvSpPr>
            <a:spLocks noChangeArrowheads="1"/>
          </p:cNvSpPr>
          <p:nvPr/>
        </p:nvSpPr>
        <p:spPr bwMode="auto">
          <a:xfrm>
            <a:off x="3937000" y="5602288"/>
            <a:ext cx="97784" cy="23083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0</a:t>
            </a:r>
            <a:endParaRPr lang="en-US" sz="2400">
              <a:latin typeface="Times New Roman" pitchFamily="18" charset="0"/>
            </a:endParaRPr>
          </a:p>
        </p:txBody>
      </p:sp>
      <p:grpSp>
        <p:nvGrpSpPr>
          <p:cNvPr id="2" name="Group 30"/>
          <p:cNvGrpSpPr>
            <a:grpSpLocks/>
          </p:cNvGrpSpPr>
          <p:nvPr/>
        </p:nvGrpSpPr>
        <p:grpSpPr bwMode="auto">
          <a:xfrm>
            <a:off x="4223792" y="3371850"/>
            <a:ext cx="3326446" cy="1931354"/>
            <a:chOff x="1869" y="1612"/>
            <a:chExt cx="2619" cy="1520"/>
          </a:xfrm>
        </p:grpSpPr>
        <p:sp>
          <p:nvSpPr>
            <p:cNvPr id="54" name="Line 31"/>
            <p:cNvSpPr>
              <a:spLocks noChangeShapeType="1"/>
            </p:cNvSpPr>
            <p:nvPr/>
          </p:nvSpPr>
          <p:spPr bwMode="auto">
            <a:xfrm flipH="1" flipV="1">
              <a:off x="1869" y="1612"/>
              <a:ext cx="1920" cy="1259"/>
            </a:xfrm>
            <a:prstGeom prst="line">
              <a:avLst/>
            </a:prstGeom>
            <a:noFill/>
            <a:ln w="52451">
              <a:solidFill>
                <a:srgbClr val="FFC000"/>
              </a:solidFill>
              <a:round/>
              <a:headEnd/>
              <a:tailEnd/>
            </a:ln>
          </p:spPr>
          <p:txBody>
            <a:bodyPr/>
            <a:lstStyle/>
            <a:p>
              <a:endParaRPr lang="es-CL"/>
            </a:p>
          </p:txBody>
        </p:sp>
        <p:sp>
          <p:nvSpPr>
            <p:cNvPr id="55" name="Rectangle 32"/>
            <p:cNvSpPr>
              <a:spLocks noChangeArrowheads="1"/>
            </p:cNvSpPr>
            <p:nvPr/>
          </p:nvSpPr>
          <p:spPr bwMode="auto">
            <a:xfrm>
              <a:off x="3812" y="2804"/>
              <a:ext cx="620" cy="18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Aggregate</a:t>
              </a:r>
              <a:endParaRPr lang="en-US" sz="2400">
                <a:latin typeface="Times New Roman" pitchFamily="18" charset="0"/>
              </a:endParaRPr>
            </a:p>
          </p:txBody>
        </p:sp>
        <p:sp>
          <p:nvSpPr>
            <p:cNvPr id="56" name="Rectangle 33"/>
            <p:cNvSpPr>
              <a:spLocks noChangeArrowheads="1"/>
            </p:cNvSpPr>
            <p:nvPr/>
          </p:nvSpPr>
          <p:spPr bwMode="auto">
            <a:xfrm>
              <a:off x="3870" y="2950"/>
              <a:ext cx="618" cy="182"/>
            </a:xfrm>
            <a:prstGeom prst="rect">
              <a:avLst/>
            </a:prstGeom>
            <a:noFill/>
            <a:ln w="9525">
              <a:noFill/>
              <a:miter lim="800000"/>
              <a:headEnd/>
              <a:tailEnd/>
            </a:ln>
          </p:spPr>
          <p:txBody>
            <a:bodyPr wrap="none" lIns="0" tIns="0" rIns="0" bIns="0">
              <a:spAutoFit/>
            </a:bodyPr>
            <a:lstStyle/>
            <a:p>
              <a:pPr eaLnBrk="0" hangingPunct="0"/>
              <a:r>
                <a:rPr lang="en-US" sz="1500" dirty="0">
                  <a:solidFill>
                    <a:srgbClr val="000000"/>
                  </a:solidFill>
                </a:rPr>
                <a:t>demand 1</a:t>
              </a:r>
              <a:endParaRPr lang="en-US" sz="2400" dirty="0">
                <a:latin typeface="Times New Roman" pitchFamily="18" charset="0"/>
              </a:endParaRPr>
            </a:p>
          </p:txBody>
        </p:sp>
      </p:grpSp>
      <p:sp>
        <p:nvSpPr>
          <p:cNvPr id="50" name="Rectangle 37"/>
          <p:cNvSpPr>
            <a:spLocks noChangeArrowheads="1"/>
          </p:cNvSpPr>
          <p:nvPr/>
        </p:nvSpPr>
        <p:spPr bwMode="auto">
          <a:xfrm>
            <a:off x="3880418" y="4005064"/>
            <a:ext cx="99386" cy="230832"/>
          </a:xfrm>
          <a:prstGeom prst="rect">
            <a:avLst/>
          </a:prstGeom>
          <a:noFill/>
          <a:ln w="9525">
            <a:noFill/>
            <a:miter lim="800000"/>
            <a:headEnd/>
            <a:tailEnd/>
          </a:ln>
        </p:spPr>
        <p:txBody>
          <a:bodyPr wrap="none" lIns="0" tIns="0" rIns="0" bIns="0">
            <a:spAutoFit/>
          </a:bodyPr>
          <a:lstStyle/>
          <a:p>
            <a:pPr eaLnBrk="0" hangingPunct="0"/>
            <a:r>
              <a:rPr lang="en-US" sz="1500" i="1" dirty="0">
                <a:solidFill>
                  <a:srgbClr val="000000"/>
                </a:solidFill>
              </a:rPr>
              <a:t>P</a:t>
            </a:r>
            <a:endParaRPr lang="en-US" sz="2400" dirty="0">
              <a:latin typeface="Times New Roman" pitchFamily="18" charset="0"/>
            </a:endParaRPr>
          </a:p>
        </p:txBody>
      </p:sp>
      <p:sp>
        <p:nvSpPr>
          <p:cNvPr id="34" name="Text Box 57"/>
          <p:cNvSpPr txBox="1">
            <a:spLocks noChangeArrowheads="1"/>
          </p:cNvSpPr>
          <p:nvPr/>
        </p:nvSpPr>
        <p:spPr bwMode="auto">
          <a:xfrm>
            <a:off x="8121650" y="6643688"/>
            <a:ext cx="1619354" cy="215444"/>
          </a:xfrm>
          <a:prstGeom prst="rect">
            <a:avLst/>
          </a:prstGeom>
          <a:noFill/>
          <a:ln w="9525">
            <a:noFill/>
            <a:miter lim="800000"/>
            <a:headEnd/>
            <a:tailEnd/>
          </a:ln>
        </p:spPr>
        <p:txBody>
          <a:bodyPr wrap="none">
            <a:spAutoFit/>
          </a:bodyPr>
          <a:lstStyle/>
          <a:p>
            <a:pPr eaLnBrk="0" hangingPunct="0"/>
            <a:r>
              <a:rPr lang="en-US" altLang="en-US" sz="800" b="1"/>
              <a:t>Copyright © 2004  South-Western</a:t>
            </a:r>
          </a:p>
        </p:txBody>
      </p:sp>
      <p:grpSp>
        <p:nvGrpSpPr>
          <p:cNvPr id="4" name="Group 30"/>
          <p:cNvGrpSpPr>
            <a:grpSpLocks/>
          </p:cNvGrpSpPr>
          <p:nvPr/>
        </p:nvGrpSpPr>
        <p:grpSpPr bwMode="auto">
          <a:xfrm>
            <a:off x="5484266" y="3284984"/>
            <a:ext cx="3344228" cy="1931354"/>
            <a:chOff x="1869" y="1612"/>
            <a:chExt cx="2633" cy="1520"/>
          </a:xfrm>
        </p:grpSpPr>
        <p:sp>
          <p:nvSpPr>
            <p:cNvPr id="58" name="Line 31"/>
            <p:cNvSpPr>
              <a:spLocks noChangeShapeType="1"/>
            </p:cNvSpPr>
            <p:nvPr/>
          </p:nvSpPr>
          <p:spPr bwMode="auto">
            <a:xfrm flipH="1" flipV="1">
              <a:off x="1869" y="1612"/>
              <a:ext cx="1920" cy="1259"/>
            </a:xfrm>
            <a:prstGeom prst="line">
              <a:avLst/>
            </a:prstGeom>
            <a:noFill/>
            <a:ln w="52451">
              <a:solidFill>
                <a:srgbClr val="FF0000"/>
              </a:solidFill>
              <a:round/>
              <a:headEnd/>
              <a:tailEnd/>
            </a:ln>
          </p:spPr>
          <p:txBody>
            <a:bodyPr/>
            <a:lstStyle/>
            <a:p>
              <a:endParaRPr lang="es-CL"/>
            </a:p>
          </p:txBody>
        </p:sp>
        <p:sp>
          <p:nvSpPr>
            <p:cNvPr id="59" name="Rectangle 32"/>
            <p:cNvSpPr>
              <a:spLocks noChangeArrowheads="1"/>
            </p:cNvSpPr>
            <p:nvPr/>
          </p:nvSpPr>
          <p:spPr bwMode="auto">
            <a:xfrm>
              <a:off x="3812" y="2804"/>
              <a:ext cx="620" cy="182"/>
            </a:xfrm>
            <a:prstGeom prst="rect">
              <a:avLst/>
            </a:prstGeom>
            <a:noFill/>
            <a:ln w="9525">
              <a:noFill/>
              <a:miter lim="800000"/>
              <a:headEnd/>
              <a:tailEnd/>
            </a:ln>
          </p:spPr>
          <p:txBody>
            <a:bodyPr wrap="none" lIns="0" tIns="0" rIns="0" bIns="0">
              <a:spAutoFit/>
            </a:bodyPr>
            <a:lstStyle/>
            <a:p>
              <a:pPr eaLnBrk="0" hangingPunct="0"/>
              <a:r>
                <a:rPr lang="en-US" sz="1500">
                  <a:solidFill>
                    <a:srgbClr val="000000"/>
                  </a:solidFill>
                </a:rPr>
                <a:t>Aggregate</a:t>
              </a:r>
              <a:endParaRPr lang="en-US" sz="2400">
                <a:latin typeface="Times New Roman" pitchFamily="18" charset="0"/>
              </a:endParaRPr>
            </a:p>
          </p:txBody>
        </p:sp>
        <p:sp>
          <p:nvSpPr>
            <p:cNvPr id="60" name="Rectangle 33"/>
            <p:cNvSpPr>
              <a:spLocks noChangeArrowheads="1"/>
            </p:cNvSpPr>
            <p:nvPr/>
          </p:nvSpPr>
          <p:spPr bwMode="auto">
            <a:xfrm>
              <a:off x="3870" y="2950"/>
              <a:ext cx="632" cy="182"/>
            </a:xfrm>
            <a:prstGeom prst="rect">
              <a:avLst/>
            </a:prstGeom>
            <a:noFill/>
            <a:ln w="9525">
              <a:noFill/>
              <a:miter lim="800000"/>
              <a:headEnd/>
              <a:tailEnd/>
            </a:ln>
          </p:spPr>
          <p:txBody>
            <a:bodyPr wrap="none" lIns="0" tIns="0" rIns="0" bIns="0">
              <a:spAutoFit/>
            </a:bodyPr>
            <a:lstStyle/>
            <a:p>
              <a:pPr eaLnBrk="0" hangingPunct="0"/>
              <a:r>
                <a:rPr lang="en-US" sz="1500" dirty="0">
                  <a:solidFill>
                    <a:srgbClr val="000000"/>
                  </a:solidFill>
                </a:rPr>
                <a:t>2emand 2</a:t>
              </a:r>
              <a:endParaRPr lang="en-US" sz="2400" dirty="0">
                <a:latin typeface="Times New Roman" pitchFamily="18" charset="0"/>
              </a:endParaRPr>
            </a:p>
          </p:txBody>
        </p:sp>
      </p:grpSp>
      <p:cxnSp>
        <p:nvCxnSpPr>
          <p:cNvPr id="3" name="2 Conector recto"/>
          <p:cNvCxnSpPr/>
          <p:nvPr/>
        </p:nvCxnSpPr>
        <p:spPr>
          <a:xfrm>
            <a:off x="4089054" y="4171710"/>
            <a:ext cx="2727026" cy="0"/>
          </a:xfrm>
          <a:prstGeom prst="line">
            <a:avLst/>
          </a:prstGeom>
          <a:noFill/>
          <a:ln w="17463">
            <a:solidFill>
              <a:schemeClr val="tx1"/>
            </a:solidFill>
            <a:prstDash val="sysDot"/>
            <a:round/>
            <a:headEnd/>
            <a:tailEnd/>
          </a:ln>
        </p:spPr>
      </p:cxnSp>
      <p:cxnSp>
        <p:nvCxnSpPr>
          <p:cNvPr id="61" name="60 Conector recto"/>
          <p:cNvCxnSpPr/>
          <p:nvPr/>
        </p:nvCxnSpPr>
        <p:spPr>
          <a:xfrm>
            <a:off x="5444288" y="4171710"/>
            <a:ext cx="0" cy="1392622"/>
          </a:xfrm>
          <a:prstGeom prst="line">
            <a:avLst/>
          </a:prstGeom>
          <a:noFill/>
          <a:ln w="17463">
            <a:solidFill>
              <a:schemeClr val="tx1"/>
            </a:solidFill>
            <a:prstDash val="sysDot"/>
            <a:round/>
            <a:headEnd/>
            <a:tailEnd/>
          </a:ln>
        </p:spPr>
      </p:cxnSp>
      <p:cxnSp>
        <p:nvCxnSpPr>
          <p:cNvPr id="62" name="61 Conector recto"/>
          <p:cNvCxnSpPr/>
          <p:nvPr/>
        </p:nvCxnSpPr>
        <p:spPr>
          <a:xfrm>
            <a:off x="6816080" y="4179503"/>
            <a:ext cx="0" cy="1392622"/>
          </a:xfrm>
          <a:prstGeom prst="line">
            <a:avLst/>
          </a:prstGeom>
          <a:noFill/>
          <a:ln w="17463">
            <a:solidFill>
              <a:schemeClr val="tx1"/>
            </a:solidFill>
            <a:prstDash val="sysDot"/>
            <a:round/>
            <a:headEnd/>
            <a:tailEnd/>
          </a:ln>
        </p:spPr>
      </p:cxnSp>
      <p:sp>
        <p:nvSpPr>
          <p:cNvPr id="63" name="Oval 36"/>
          <p:cNvSpPr>
            <a:spLocks noChangeArrowheads="1"/>
          </p:cNvSpPr>
          <p:nvPr/>
        </p:nvSpPr>
        <p:spPr bwMode="auto">
          <a:xfrm>
            <a:off x="5398786" y="4123442"/>
            <a:ext cx="95513" cy="95080"/>
          </a:xfrm>
          <a:prstGeom prst="ellipse">
            <a:avLst/>
          </a:prstGeom>
          <a:solidFill>
            <a:srgbClr val="000000"/>
          </a:solidFill>
          <a:ln w="9525">
            <a:noFill/>
            <a:round/>
            <a:headEnd/>
            <a:tailEnd/>
          </a:ln>
        </p:spPr>
        <p:txBody>
          <a:bodyPr/>
          <a:lstStyle/>
          <a:p>
            <a:endParaRPr lang="es-CL"/>
          </a:p>
        </p:txBody>
      </p:sp>
      <p:sp>
        <p:nvSpPr>
          <p:cNvPr id="64" name="Oval 36"/>
          <p:cNvSpPr>
            <a:spLocks noChangeArrowheads="1"/>
          </p:cNvSpPr>
          <p:nvPr/>
        </p:nvSpPr>
        <p:spPr bwMode="auto">
          <a:xfrm>
            <a:off x="6763298" y="4119802"/>
            <a:ext cx="95513" cy="95080"/>
          </a:xfrm>
          <a:prstGeom prst="ellipse">
            <a:avLst/>
          </a:prstGeom>
          <a:solidFill>
            <a:srgbClr val="000000"/>
          </a:solidFill>
          <a:ln w="9525">
            <a:noFill/>
            <a:round/>
            <a:headEnd/>
            <a:tailEnd/>
          </a:ln>
        </p:spPr>
        <p:txBody>
          <a:bodyPr/>
          <a:lstStyle/>
          <a:p>
            <a:endParaRPr lang="es-CL"/>
          </a:p>
        </p:txBody>
      </p:sp>
    </p:spTree>
    <p:extLst>
      <p:ext uri="{BB962C8B-B14F-4D97-AF65-F5344CB8AC3E}">
        <p14:creationId xmlns:p14="http://schemas.microsoft.com/office/powerpoint/2010/main" val="6750599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Shape 73">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6" name="Freeform: Shape 75">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410" name="1 Título"/>
          <p:cNvSpPr>
            <a:spLocks noGrp="1"/>
          </p:cNvSpPr>
          <p:nvPr>
            <p:ph type="title" idx="4294967295"/>
          </p:nvPr>
        </p:nvSpPr>
        <p:spPr>
          <a:xfrm>
            <a:off x="841248" y="704850"/>
            <a:ext cx="3785616" cy="2978150"/>
          </a:xfrm>
        </p:spPr>
        <p:txBody>
          <a:bodyPr vert="horz" lIns="91440" tIns="45720" rIns="91440" bIns="45720" rtlCol="0" anchor="b">
            <a:normAutofit/>
          </a:bodyPr>
          <a:lstStyle/>
          <a:p>
            <a:r>
              <a:rPr lang="en-US" kern="1200">
                <a:solidFill>
                  <a:schemeClr val="tx1"/>
                </a:solidFill>
                <a:latin typeface="+mj-lt"/>
                <a:ea typeface="+mj-ea"/>
                <a:cs typeface="+mj-cs"/>
              </a:rPr>
              <a:t>Oferta Agregada</a:t>
            </a:r>
          </a:p>
        </p:txBody>
      </p:sp>
      <p:sp>
        <p:nvSpPr>
          <p:cNvPr id="17411" name="2 Marcador de contenido"/>
          <p:cNvSpPr>
            <a:spLocks noGrp="1"/>
          </p:cNvSpPr>
          <p:nvPr>
            <p:ph idx="4294967295"/>
          </p:nvPr>
        </p:nvSpPr>
        <p:spPr>
          <a:xfrm>
            <a:off x="6038850" y="704850"/>
            <a:ext cx="5314950" cy="5251450"/>
          </a:xfrm>
        </p:spPr>
        <p:txBody>
          <a:bodyPr vert="horz" lIns="91440" tIns="45720" rIns="91440" bIns="45720" rtlCol="0" anchor="ctr">
            <a:normAutofit/>
          </a:bodyPr>
          <a:lstStyle/>
          <a:p>
            <a:r>
              <a:rPr lang="en-US" sz="2100">
                <a:solidFill>
                  <a:schemeClr val="bg1"/>
                </a:solidFill>
              </a:rPr>
              <a:t>En el largo plazo la oferta agregada es vertical, dado que en largo plazo la economía se encuentra en su tasa natural de desempleo.</a:t>
            </a:r>
          </a:p>
          <a:p>
            <a:r>
              <a:rPr lang="en-US" sz="2100">
                <a:solidFill>
                  <a:schemeClr val="bg1"/>
                </a:solidFill>
              </a:rPr>
              <a:t>En el largo plazo la economía se encuentra en su nivel de </a:t>
            </a:r>
            <a:r>
              <a:rPr lang="en-US" sz="2100" b="1">
                <a:solidFill>
                  <a:schemeClr val="bg1"/>
                </a:solidFill>
              </a:rPr>
              <a:t>tasa natural de desempleo</a:t>
            </a:r>
            <a:r>
              <a:rPr lang="en-US" sz="2100">
                <a:solidFill>
                  <a:schemeClr val="bg1"/>
                </a:solidFill>
              </a:rPr>
              <a:t>, esto implica que se esta utilizando la tasa natural de empleo, y con esta tasa solo se puede producir una cantidad en particular, es decir, la cantidad de producto (PIB) de pleno empleo.</a:t>
            </a:r>
          </a:p>
          <a:p>
            <a:r>
              <a:rPr lang="en-US" sz="2100">
                <a:solidFill>
                  <a:schemeClr val="bg1"/>
                </a:solidFill>
              </a:rPr>
              <a:t>Así en el largo plazo, el producto es fijo, y cualquier cambio refleja una variación en los precios.</a:t>
            </a:r>
          </a:p>
          <a:p>
            <a:endParaRPr lang="en-US" sz="2100">
              <a:solidFill>
                <a:schemeClr val="bg1"/>
              </a:solidFill>
            </a:endParaRPr>
          </a:p>
          <a:p>
            <a:pPr lvl="2"/>
            <a:endParaRPr lang="en-US" sz="2100">
              <a:solidFill>
                <a:schemeClr val="bg1"/>
              </a:solidFill>
            </a:endParaRPr>
          </a:p>
        </p:txBody>
      </p:sp>
      <p:sp>
        <p:nvSpPr>
          <p:cNvPr id="10" name="9 Marcador de número de diapositiva"/>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defRPr/>
            </a:pPr>
            <a:fld id="{FF965BD0-E36C-4FA0-9F2F-40A2B331734A}" type="slidenum">
              <a:rPr lang="en-US">
                <a:solidFill>
                  <a:schemeClr val="bg1">
                    <a:alpha val="80000"/>
                  </a:schemeClr>
                </a:solidFill>
              </a:rPr>
              <a:pPr>
                <a:spcAft>
                  <a:spcPts val="600"/>
                </a:spcAft>
                <a:defRPr/>
              </a:pPr>
              <a:t>16</a:t>
            </a:fld>
            <a:endParaRPr lang="en-US">
              <a:solidFill>
                <a:schemeClr val="bg1">
                  <a:alpha val="80000"/>
                </a:schemeClr>
              </a:solidFill>
            </a:endParaRPr>
          </a:p>
        </p:txBody>
      </p:sp>
    </p:spTree>
  </p:cSld>
  <p:clrMapOvr>
    <a:overrideClrMapping bg1="dk1" tx1="lt1" bg2="dk2" tx2="lt2" accent1="accent1" accent2="accent2" accent3="accent3" accent4="accent4" accent5="accent5" accent6="accent6" hlink="hlink" folHlink="folHlink"/>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Shape 73">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6" name="Freeform: Shape 75">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410" name="1 Título"/>
          <p:cNvSpPr>
            <a:spLocks noGrp="1"/>
          </p:cNvSpPr>
          <p:nvPr>
            <p:ph type="title" idx="4294967295"/>
          </p:nvPr>
        </p:nvSpPr>
        <p:spPr>
          <a:xfrm>
            <a:off x="841248" y="704850"/>
            <a:ext cx="3785616" cy="2978150"/>
          </a:xfrm>
        </p:spPr>
        <p:txBody>
          <a:bodyPr vert="horz" lIns="91440" tIns="45720" rIns="91440" bIns="45720" rtlCol="0" anchor="b">
            <a:normAutofit/>
          </a:bodyPr>
          <a:lstStyle/>
          <a:p>
            <a:r>
              <a:rPr lang="en-US" kern="1200">
                <a:solidFill>
                  <a:schemeClr val="tx1"/>
                </a:solidFill>
                <a:latin typeface="+mj-lt"/>
                <a:ea typeface="+mj-ea"/>
                <a:cs typeface="+mj-cs"/>
              </a:rPr>
              <a:t>Oferta Agregada</a:t>
            </a:r>
          </a:p>
        </p:txBody>
      </p:sp>
      <p:sp>
        <p:nvSpPr>
          <p:cNvPr id="17411" name="2 Marcador de contenido"/>
          <p:cNvSpPr>
            <a:spLocks noGrp="1"/>
          </p:cNvSpPr>
          <p:nvPr>
            <p:ph idx="4294967295"/>
          </p:nvPr>
        </p:nvSpPr>
        <p:spPr>
          <a:xfrm>
            <a:off x="6038850" y="704850"/>
            <a:ext cx="5314950" cy="5251450"/>
          </a:xfrm>
        </p:spPr>
        <p:txBody>
          <a:bodyPr vert="horz" lIns="91440" tIns="45720" rIns="91440" bIns="45720" rtlCol="0" anchor="ctr">
            <a:normAutofit/>
          </a:bodyPr>
          <a:lstStyle/>
          <a:p>
            <a:r>
              <a:rPr lang="en-US" sz="2100">
                <a:solidFill>
                  <a:schemeClr val="bg1"/>
                </a:solidFill>
              </a:rPr>
              <a:t>En el largo plazo la oferta agregada es vertical, dado que en largo plazo la economía se encuentra en su tasa natural de desempleo.</a:t>
            </a:r>
          </a:p>
          <a:p>
            <a:r>
              <a:rPr lang="en-US" sz="2100">
                <a:solidFill>
                  <a:schemeClr val="bg1"/>
                </a:solidFill>
              </a:rPr>
              <a:t>En el largo plazo la economía se encuentra en su nivel de </a:t>
            </a:r>
            <a:r>
              <a:rPr lang="en-US" sz="2100" b="1">
                <a:solidFill>
                  <a:schemeClr val="bg1"/>
                </a:solidFill>
              </a:rPr>
              <a:t>tasa natural de desempleo</a:t>
            </a:r>
            <a:r>
              <a:rPr lang="en-US" sz="2100">
                <a:solidFill>
                  <a:schemeClr val="bg1"/>
                </a:solidFill>
              </a:rPr>
              <a:t>, esto implica que se esta utilizando la tasa natural de empleo, y con esta tasa solo se puede producir una cantidad en particular, es decir, la cantidad de producto (PIB) de pleno empleo.</a:t>
            </a:r>
          </a:p>
          <a:p>
            <a:r>
              <a:rPr lang="en-US" sz="2100">
                <a:solidFill>
                  <a:schemeClr val="bg1"/>
                </a:solidFill>
              </a:rPr>
              <a:t>Así en el largo plazo, el producto es fijo, y cualquier cambio refleja una variación en los precios.</a:t>
            </a:r>
          </a:p>
          <a:p>
            <a:endParaRPr lang="en-US" sz="2100">
              <a:solidFill>
                <a:schemeClr val="bg1"/>
              </a:solidFill>
            </a:endParaRPr>
          </a:p>
          <a:p>
            <a:pPr lvl="2"/>
            <a:endParaRPr lang="en-US" sz="2100">
              <a:solidFill>
                <a:schemeClr val="bg1"/>
              </a:solidFill>
            </a:endParaRPr>
          </a:p>
        </p:txBody>
      </p:sp>
      <p:sp>
        <p:nvSpPr>
          <p:cNvPr id="10" name="9 Marcador de número de diapositiva"/>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defRPr/>
            </a:pPr>
            <a:fld id="{FF965BD0-E36C-4FA0-9F2F-40A2B331734A}" type="slidenum">
              <a:rPr lang="en-US">
                <a:solidFill>
                  <a:schemeClr val="bg1">
                    <a:alpha val="80000"/>
                  </a:schemeClr>
                </a:solidFill>
              </a:rPr>
              <a:pPr>
                <a:spcAft>
                  <a:spcPts val="600"/>
                </a:spcAft>
                <a:defRPr/>
              </a:pPr>
              <a:t>17</a:t>
            </a:fld>
            <a:endParaRPr lang="en-US">
              <a:solidFill>
                <a:schemeClr val="bg1">
                  <a:alpha val="80000"/>
                </a:schemeClr>
              </a:solidFill>
            </a:endParaRPr>
          </a:p>
        </p:txBody>
      </p:sp>
    </p:spTree>
  </p:cSld>
  <p:clrMapOvr>
    <a:overrideClrMapping bg1="dk1" tx1="lt1" bg2="dk2" tx2="lt2" accent1="accent1" accent2="accent2" accent3="accent3" accent4="accent4" accent5="accent5" accent6="accent6" hlink="hlink" folHlink="folHlink"/>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Shape 73">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6" name="Freeform: Shape 75">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410" name="1 Título"/>
          <p:cNvSpPr>
            <a:spLocks noGrp="1"/>
          </p:cNvSpPr>
          <p:nvPr>
            <p:ph type="title" idx="4294967295"/>
          </p:nvPr>
        </p:nvSpPr>
        <p:spPr>
          <a:xfrm>
            <a:off x="841248" y="704850"/>
            <a:ext cx="3785616" cy="2978150"/>
          </a:xfrm>
        </p:spPr>
        <p:txBody>
          <a:bodyPr vert="horz" lIns="91440" tIns="45720" rIns="91440" bIns="45720" rtlCol="0" anchor="b">
            <a:normAutofit/>
          </a:bodyPr>
          <a:lstStyle/>
          <a:p>
            <a:r>
              <a:rPr lang="en-US" kern="1200">
                <a:solidFill>
                  <a:schemeClr val="tx1"/>
                </a:solidFill>
                <a:latin typeface="+mj-lt"/>
                <a:ea typeface="+mj-ea"/>
                <a:cs typeface="+mj-cs"/>
              </a:rPr>
              <a:t>Oferta Agregada</a:t>
            </a:r>
          </a:p>
        </p:txBody>
      </p:sp>
      <p:sp>
        <p:nvSpPr>
          <p:cNvPr id="17411" name="2 Marcador de contenido"/>
          <p:cNvSpPr>
            <a:spLocks noGrp="1"/>
          </p:cNvSpPr>
          <p:nvPr>
            <p:ph idx="4294967295"/>
          </p:nvPr>
        </p:nvSpPr>
        <p:spPr>
          <a:xfrm>
            <a:off x="6038850" y="704850"/>
            <a:ext cx="5314950" cy="5251450"/>
          </a:xfrm>
        </p:spPr>
        <p:txBody>
          <a:bodyPr vert="horz" lIns="91440" tIns="45720" rIns="91440" bIns="45720" rtlCol="0" anchor="ctr">
            <a:normAutofit/>
          </a:bodyPr>
          <a:lstStyle/>
          <a:p>
            <a:r>
              <a:rPr lang="en-US" sz="2100">
                <a:solidFill>
                  <a:schemeClr val="bg1"/>
                </a:solidFill>
              </a:rPr>
              <a:t>En el largo plazo la oferta agregada es vertical, dado que en largo plazo la economía se encuentra en su tasa natural de desempleo.</a:t>
            </a:r>
          </a:p>
          <a:p>
            <a:r>
              <a:rPr lang="en-US" sz="2100">
                <a:solidFill>
                  <a:schemeClr val="bg1"/>
                </a:solidFill>
              </a:rPr>
              <a:t>En el largo plazo la economía se encuentra en su nivel de </a:t>
            </a:r>
            <a:r>
              <a:rPr lang="en-US" sz="2100" b="1">
                <a:solidFill>
                  <a:schemeClr val="bg1"/>
                </a:solidFill>
              </a:rPr>
              <a:t>tasa natural de desempleo</a:t>
            </a:r>
            <a:r>
              <a:rPr lang="en-US" sz="2100">
                <a:solidFill>
                  <a:schemeClr val="bg1"/>
                </a:solidFill>
              </a:rPr>
              <a:t>, esto implica que se esta utilizando la tasa natural de empleo, y con esta tasa solo se puede producir una cantidad en particular, es decir, la cantidad de producto (PIB) de pleno empleo.</a:t>
            </a:r>
          </a:p>
          <a:p>
            <a:r>
              <a:rPr lang="en-US" sz="2100">
                <a:solidFill>
                  <a:schemeClr val="bg1"/>
                </a:solidFill>
              </a:rPr>
              <a:t>Así en el largo plazo, el producto es fijo, y cualquier cambio refleja una variación en los precios.</a:t>
            </a:r>
          </a:p>
          <a:p>
            <a:endParaRPr lang="en-US" sz="2100">
              <a:solidFill>
                <a:schemeClr val="bg1"/>
              </a:solidFill>
            </a:endParaRPr>
          </a:p>
          <a:p>
            <a:pPr lvl="2"/>
            <a:endParaRPr lang="en-US" sz="2100">
              <a:solidFill>
                <a:schemeClr val="bg1"/>
              </a:solidFill>
            </a:endParaRPr>
          </a:p>
        </p:txBody>
      </p:sp>
      <p:sp>
        <p:nvSpPr>
          <p:cNvPr id="10" name="9 Marcador de número de diapositiva"/>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defRPr/>
            </a:pPr>
            <a:fld id="{FF965BD0-E36C-4FA0-9F2F-40A2B331734A}" type="slidenum">
              <a:rPr lang="en-US">
                <a:solidFill>
                  <a:schemeClr val="bg1">
                    <a:alpha val="80000"/>
                  </a:schemeClr>
                </a:solidFill>
              </a:rPr>
              <a:pPr>
                <a:spcAft>
                  <a:spcPts val="600"/>
                </a:spcAft>
                <a:defRPr/>
              </a:pPr>
              <a:t>18</a:t>
            </a:fld>
            <a:endParaRPr lang="en-US">
              <a:solidFill>
                <a:schemeClr val="bg1">
                  <a:alpha val="80000"/>
                </a:schemeClr>
              </a:solidFill>
            </a:endParaRPr>
          </a:p>
        </p:txBody>
      </p:sp>
    </p:spTree>
  </p:cSld>
  <p:clrMapOvr>
    <a:overrideClrMapping bg1="dk1" tx1="lt1" bg2="dk2" tx2="lt2" accent1="accent1" accent2="accent2" accent3="accent3" accent4="accent4" accent5="accent5" accent6="accent6" hlink="hlink" folHlink="folHlink"/>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p:cNvSpPr>
          <p:nvPr>
            <p:ph type="title"/>
          </p:nvPr>
        </p:nvSpPr>
        <p:spPr/>
        <p:txBody>
          <a:bodyPr/>
          <a:lstStyle/>
          <a:p>
            <a:r>
              <a:rPr lang="es-CL" sz="4000" dirty="0"/>
              <a:t>Oferta Agregada</a:t>
            </a:r>
            <a:endParaRPr lang="es-ES" sz="4000" dirty="0"/>
          </a:p>
        </p:txBody>
      </p:sp>
      <p:sp>
        <p:nvSpPr>
          <p:cNvPr id="19459" name="Rectangle 3"/>
          <p:cNvSpPr>
            <a:spLocks noGrp="1"/>
          </p:cNvSpPr>
          <p:nvPr>
            <p:ph idx="1"/>
          </p:nvPr>
        </p:nvSpPr>
        <p:spPr/>
        <p:txBody>
          <a:bodyPr/>
          <a:lstStyle/>
          <a:p>
            <a:pPr algn="just" eaLnBrk="1" hangingPunct="1"/>
            <a:r>
              <a:rPr lang="es-CL"/>
              <a:t>Gráficamente…</a:t>
            </a:r>
            <a:endParaRPr lang="es-ES"/>
          </a:p>
        </p:txBody>
      </p:sp>
      <p:sp>
        <p:nvSpPr>
          <p:cNvPr id="61" name="60 Marcador de número de diapositiva"/>
          <p:cNvSpPr>
            <a:spLocks noGrp="1"/>
          </p:cNvSpPr>
          <p:nvPr>
            <p:ph type="sldNum" sz="quarter" idx="12"/>
          </p:nvPr>
        </p:nvSpPr>
        <p:spPr/>
        <p:txBody>
          <a:bodyPr/>
          <a:lstStyle/>
          <a:p>
            <a:pPr>
              <a:defRPr/>
            </a:pPr>
            <a:fld id="{E7887DB7-02AB-4FE7-9BE1-500C869E4E92}" type="slidenum">
              <a:rPr lang="es-CL" smtClean="0"/>
              <a:pPr>
                <a:defRPr/>
              </a:pPr>
              <a:t>19</a:t>
            </a:fld>
            <a:endParaRPr lang="es-CL"/>
          </a:p>
        </p:txBody>
      </p:sp>
      <p:grpSp>
        <p:nvGrpSpPr>
          <p:cNvPr id="2" name="Group 61"/>
          <p:cNvGrpSpPr>
            <a:grpSpLocks/>
          </p:cNvGrpSpPr>
          <p:nvPr/>
        </p:nvGrpSpPr>
        <p:grpSpPr bwMode="auto">
          <a:xfrm>
            <a:off x="2711450" y="2363789"/>
            <a:ext cx="6865938" cy="4495799"/>
            <a:chOff x="748" y="1489"/>
            <a:chExt cx="4325" cy="2832"/>
          </a:xfrm>
        </p:grpSpPr>
        <p:sp>
          <p:nvSpPr>
            <p:cNvPr id="19463" name="Rectangle 10"/>
            <p:cNvSpPr>
              <a:spLocks noChangeArrowheads="1"/>
            </p:cNvSpPr>
            <p:nvPr/>
          </p:nvSpPr>
          <p:spPr bwMode="auto">
            <a:xfrm>
              <a:off x="1509" y="1608"/>
              <a:ext cx="3229" cy="2111"/>
            </a:xfrm>
            <a:prstGeom prst="rect">
              <a:avLst/>
            </a:prstGeom>
            <a:solidFill>
              <a:srgbClr val="F3F6F9"/>
            </a:solidFill>
            <a:ln w="203200">
              <a:solidFill>
                <a:srgbClr val="F3F6F9"/>
              </a:solidFill>
              <a:miter lim="800000"/>
              <a:headEnd/>
              <a:tailEnd/>
            </a:ln>
          </p:spPr>
          <p:txBody>
            <a:bodyPr/>
            <a:lstStyle/>
            <a:p>
              <a:endParaRPr lang="es-CL"/>
            </a:p>
          </p:txBody>
        </p:sp>
        <p:sp>
          <p:nvSpPr>
            <p:cNvPr id="19464" name="Rectangle 11"/>
            <p:cNvSpPr>
              <a:spLocks noChangeArrowheads="1"/>
            </p:cNvSpPr>
            <p:nvPr/>
          </p:nvSpPr>
          <p:spPr bwMode="auto">
            <a:xfrm>
              <a:off x="1509" y="1608"/>
              <a:ext cx="3229" cy="2111"/>
            </a:xfrm>
            <a:prstGeom prst="rect">
              <a:avLst/>
            </a:prstGeom>
            <a:solidFill>
              <a:srgbClr val="F2F4F8"/>
            </a:solidFill>
            <a:ln w="184150">
              <a:solidFill>
                <a:srgbClr val="F2F4F8"/>
              </a:solidFill>
              <a:miter lim="800000"/>
              <a:headEnd/>
              <a:tailEnd/>
            </a:ln>
          </p:spPr>
          <p:txBody>
            <a:bodyPr/>
            <a:lstStyle/>
            <a:p>
              <a:endParaRPr lang="es-CL"/>
            </a:p>
          </p:txBody>
        </p:sp>
        <p:sp>
          <p:nvSpPr>
            <p:cNvPr id="19465" name="Rectangle 12"/>
            <p:cNvSpPr>
              <a:spLocks noChangeArrowheads="1"/>
            </p:cNvSpPr>
            <p:nvPr/>
          </p:nvSpPr>
          <p:spPr bwMode="auto">
            <a:xfrm>
              <a:off x="1509" y="1608"/>
              <a:ext cx="3229" cy="2111"/>
            </a:xfrm>
            <a:prstGeom prst="rect">
              <a:avLst/>
            </a:prstGeom>
            <a:solidFill>
              <a:srgbClr val="F1F4F7"/>
            </a:solidFill>
            <a:ln w="165100">
              <a:solidFill>
                <a:srgbClr val="F1F4F7"/>
              </a:solidFill>
              <a:miter lim="800000"/>
              <a:headEnd/>
              <a:tailEnd/>
            </a:ln>
          </p:spPr>
          <p:txBody>
            <a:bodyPr/>
            <a:lstStyle/>
            <a:p>
              <a:endParaRPr lang="es-CL"/>
            </a:p>
          </p:txBody>
        </p:sp>
        <p:sp>
          <p:nvSpPr>
            <p:cNvPr id="19466" name="Rectangle 13"/>
            <p:cNvSpPr>
              <a:spLocks noChangeArrowheads="1"/>
            </p:cNvSpPr>
            <p:nvPr/>
          </p:nvSpPr>
          <p:spPr bwMode="auto">
            <a:xfrm>
              <a:off x="1509" y="1608"/>
              <a:ext cx="3229" cy="2111"/>
            </a:xfrm>
            <a:prstGeom prst="rect">
              <a:avLst/>
            </a:prstGeom>
            <a:solidFill>
              <a:srgbClr val="F0F2F5"/>
            </a:solidFill>
            <a:ln w="147638">
              <a:solidFill>
                <a:srgbClr val="F0F2F5"/>
              </a:solidFill>
              <a:miter lim="800000"/>
              <a:headEnd/>
              <a:tailEnd/>
            </a:ln>
          </p:spPr>
          <p:txBody>
            <a:bodyPr/>
            <a:lstStyle/>
            <a:p>
              <a:endParaRPr lang="es-CL"/>
            </a:p>
          </p:txBody>
        </p:sp>
        <p:sp>
          <p:nvSpPr>
            <p:cNvPr id="19467" name="Rectangle 14"/>
            <p:cNvSpPr>
              <a:spLocks noChangeArrowheads="1"/>
            </p:cNvSpPr>
            <p:nvPr/>
          </p:nvSpPr>
          <p:spPr bwMode="auto">
            <a:xfrm>
              <a:off x="1509" y="1608"/>
              <a:ext cx="3229" cy="2111"/>
            </a:xfrm>
            <a:prstGeom prst="rect">
              <a:avLst/>
            </a:prstGeom>
            <a:solidFill>
              <a:srgbClr val="EEF1F4"/>
            </a:solidFill>
            <a:ln w="128588">
              <a:solidFill>
                <a:srgbClr val="EEF1F4"/>
              </a:solidFill>
              <a:miter lim="800000"/>
              <a:headEnd/>
              <a:tailEnd/>
            </a:ln>
          </p:spPr>
          <p:txBody>
            <a:bodyPr/>
            <a:lstStyle/>
            <a:p>
              <a:endParaRPr lang="es-CL"/>
            </a:p>
          </p:txBody>
        </p:sp>
        <p:sp>
          <p:nvSpPr>
            <p:cNvPr id="19468" name="Rectangle 15"/>
            <p:cNvSpPr>
              <a:spLocks noChangeArrowheads="1"/>
            </p:cNvSpPr>
            <p:nvPr/>
          </p:nvSpPr>
          <p:spPr bwMode="auto">
            <a:xfrm>
              <a:off x="1509" y="1608"/>
              <a:ext cx="3229" cy="2111"/>
            </a:xfrm>
            <a:prstGeom prst="rect">
              <a:avLst/>
            </a:prstGeom>
            <a:solidFill>
              <a:srgbClr val="EDEFF3"/>
            </a:solidFill>
            <a:ln w="111125">
              <a:solidFill>
                <a:srgbClr val="EDEFF3"/>
              </a:solidFill>
              <a:miter lim="800000"/>
              <a:headEnd/>
              <a:tailEnd/>
            </a:ln>
          </p:spPr>
          <p:txBody>
            <a:bodyPr/>
            <a:lstStyle/>
            <a:p>
              <a:endParaRPr lang="es-CL"/>
            </a:p>
          </p:txBody>
        </p:sp>
        <p:sp>
          <p:nvSpPr>
            <p:cNvPr id="19469" name="Rectangle 16"/>
            <p:cNvSpPr>
              <a:spLocks noChangeArrowheads="1"/>
            </p:cNvSpPr>
            <p:nvPr/>
          </p:nvSpPr>
          <p:spPr bwMode="auto">
            <a:xfrm>
              <a:off x="1509" y="1608"/>
              <a:ext cx="3229" cy="2111"/>
            </a:xfrm>
            <a:prstGeom prst="rect">
              <a:avLst/>
            </a:prstGeom>
            <a:solidFill>
              <a:srgbClr val="EBEEF2"/>
            </a:solidFill>
            <a:ln w="92075">
              <a:solidFill>
                <a:srgbClr val="EBEEF2"/>
              </a:solidFill>
              <a:miter lim="800000"/>
              <a:headEnd/>
              <a:tailEnd/>
            </a:ln>
          </p:spPr>
          <p:txBody>
            <a:bodyPr/>
            <a:lstStyle/>
            <a:p>
              <a:endParaRPr lang="es-CL"/>
            </a:p>
          </p:txBody>
        </p:sp>
        <p:sp>
          <p:nvSpPr>
            <p:cNvPr id="19470" name="Rectangle 17"/>
            <p:cNvSpPr>
              <a:spLocks noChangeArrowheads="1"/>
            </p:cNvSpPr>
            <p:nvPr/>
          </p:nvSpPr>
          <p:spPr bwMode="auto">
            <a:xfrm>
              <a:off x="1509" y="1608"/>
              <a:ext cx="3229" cy="2111"/>
            </a:xfrm>
            <a:prstGeom prst="rect">
              <a:avLst/>
            </a:prstGeom>
            <a:solidFill>
              <a:srgbClr val="EAECF1"/>
            </a:solidFill>
            <a:ln w="73025">
              <a:solidFill>
                <a:srgbClr val="EAECF1"/>
              </a:solidFill>
              <a:miter lim="800000"/>
              <a:headEnd/>
              <a:tailEnd/>
            </a:ln>
          </p:spPr>
          <p:txBody>
            <a:bodyPr/>
            <a:lstStyle/>
            <a:p>
              <a:endParaRPr lang="es-CL"/>
            </a:p>
          </p:txBody>
        </p:sp>
        <p:sp>
          <p:nvSpPr>
            <p:cNvPr id="19471" name="Rectangle 18"/>
            <p:cNvSpPr>
              <a:spLocks noChangeArrowheads="1"/>
            </p:cNvSpPr>
            <p:nvPr/>
          </p:nvSpPr>
          <p:spPr bwMode="auto">
            <a:xfrm>
              <a:off x="1509" y="1608"/>
              <a:ext cx="3229" cy="2111"/>
            </a:xfrm>
            <a:prstGeom prst="rect">
              <a:avLst/>
            </a:prstGeom>
            <a:solidFill>
              <a:srgbClr val="E9EBF0"/>
            </a:solidFill>
            <a:ln w="55563">
              <a:solidFill>
                <a:srgbClr val="E9EBF0"/>
              </a:solidFill>
              <a:miter lim="800000"/>
              <a:headEnd/>
              <a:tailEnd/>
            </a:ln>
          </p:spPr>
          <p:txBody>
            <a:bodyPr/>
            <a:lstStyle/>
            <a:p>
              <a:endParaRPr lang="es-CL"/>
            </a:p>
          </p:txBody>
        </p:sp>
        <p:sp>
          <p:nvSpPr>
            <p:cNvPr id="19472" name="Rectangle 19"/>
            <p:cNvSpPr>
              <a:spLocks noChangeArrowheads="1"/>
            </p:cNvSpPr>
            <p:nvPr/>
          </p:nvSpPr>
          <p:spPr bwMode="auto">
            <a:xfrm>
              <a:off x="1509" y="1608"/>
              <a:ext cx="3229" cy="2111"/>
            </a:xfrm>
            <a:prstGeom prst="rect">
              <a:avLst/>
            </a:prstGeom>
            <a:solidFill>
              <a:srgbClr val="E7EAEF"/>
            </a:solidFill>
            <a:ln w="36513">
              <a:solidFill>
                <a:srgbClr val="E7EAEF"/>
              </a:solidFill>
              <a:miter lim="800000"/>
              <a:headEnd/>
              <a:tailEnd/>
            </a:ln>
          </p:spPr>
          <p:txBody>
            <a:bodyPr/>
            <a:lstStyle/>
            <a:p>
              <a:endParaRPr lang="es-CL"/>
            </a:p>
          </p:txBody>
        </p:sp>
        <p:sp>
          <p:nvSpPr>
            <p:cNvPr id="19473" name="Rectangle 20"/>
            <p:cNvSpPr>
              <a:spLocks noChangeArrowheads="1"/>
            </p:cNvSpPr>
            <p:nvPr/>
          </p:nvSpPr>
          <p:spPr bwMode="auto">
            <a:xfrm>
              <a:off x="1509" y="1608"/>
              <a:ext cx="3229" cy="2111"/>
            </a:xfrm>
            <a:prstGeom prst="rect">
              <a:avLst/>
            </a:prstGeom>
            <a:solidFill>
              <a:srgbClr val="E6E9EF"/>
            </a:solidFill>
            <a:ln w="19050">
              <a:solidFill>
                <a:srgbClr val="E6E9EF"/>
              </a:solidFill>
              <a:miter lim="800000"/>
              <a:headEnd/>
              <a:tailEnd/>
            </a:ln>
          </p:spPr>
          <p:txBody>
            <a:bodyPr/>
            <a:lstStyle/>
            <a:p>
              <a:endParaRPr lang="es-CL"/>
            </a:p>
          </p:txBody>
        </p:sp>
        <p:sp>
          <p:nvSpPr>
            <p:cNvPr id="19474" name="Rectangle 21"/>
            <p:cNvSpPr>
              <a:spLocks noChangeArrowheads="1"/>
            </p:cNvSpPr>
            <p:nvPr/>
          </p:nvSpPr>
          <p:spPr bwMode="auto">
            <a:xfrm>
              <a:off x="1434" y="1524"/>
              <a:ext cx="3257" cy="2159"/>
            </a:xfrm>
            <a:prstGeom prst="rect">
              <a:avLst/>
            </a:prstGeom>
            <a:solidFill>
              <a:srgbClr val="FFFFFF"/>
            </a:solidFill>
            <a:ln w="9525">
              <a:noFill/>
              <a:miter lim="800000"/>
              <a:headEnd/>
              <a:tailEnd/>
            </a:ln>
          </p:spPr>
          <p:txBody>
            <a:bodyPr/>
            <a:lstStyle/>
            <a:p>
              <a:endParaRPr lang="es-CL"/>
            </a:p>
          </p:txBody>
        </p:sp>
        <p:sp>
          <p:nvSpPr>
            <p:cNvPr id="19475" name="Freeform 22"/>
            <p:cNvSpPr>
              <a:spLocks/>
            </p:cNvSpPr>
            <p:nvPr/>
          </p:nvSpPr>
          <p:spPr bwMode="auto">
            <a:xfrm>
              <a:off x="1434" y="1524"/>
              <a:ext cx="3257" cy="2159"/>
            </a:xfrm>
            <a:custGeom>
              <a:avLst/>
              <a:gdLst>
                <a:gd name="T0" fmla="*/ 0 w 4071"/>
                <a:gd name="T1" fmla="*/ 0 h 2699"/>
                <a:gd name="T2" fmla="*/ 0 w 4071"/>
                <a:gd name="T3" fmla="*/ 2699 h 2699"/>
                <a:gd name="T4" fmla="*/ 4071 w 4071"/>
                <a:gd name="T5" fmla="*/ 2699 h 2699"/>
                <a:gd name="T6" fmla="*/ 0 60000 65536"/>
                <a:gd name="T7" fmla="*/ 0 60000 65536"/>
                <a:gd name="T8" fmla="*/ 0 60000 65536"/>
                <a:gd name="T9" fmla="*/ 0 w 4071"/>
                <a:gd name="T10" fmla="*/ 0 h 2699"/>
                <a:gd name="T11" fmla="*/ 4071 w 4071"/>
                <a:gd name="T12" fmla="*/ 2699 h 2699"/>
              </a:gdLst>
              <a:ahLst/>
              <a:cxnLst>
                <a:cxn ang="T6">
                  <a:pos x="T0" y="T1"/>
                </a:cxn>
                <a:cxn ang="T7">
                  <a:pos x="T2" y="T3"/>
                </a:cxn>
                <a:cxn ang="T8">
                  <a:pos x="T4" y="T5"/>
                </a:cxn>
              </a:cxnLst>
              <a:rect l="T9" t="T10" r="T11" b="T12"/>
              <a:pathLst>
                <a:path w="4071" h="2699">
                  <a:moveTo>
                    <a:pt x="0" y="0"/>
                  </a:moveTo>
                  <a:lnTo>
                    <a:pt x="0" y="2699"/>
                  </a:lnTo>
                  <a:lnTo>
                    <a:pt x="4071" y="2699"/>
                  </a:lnTo>
                </a:path>
              </a:pathLst>
            </a:custGeom>
            <a:noFill/>
            <a:ln w="19050">
              <a:solidFill>
                <a:srgbClr val="000000"/>
              </a:solidFill>
              <a:round/>
              <a:headEnd/>
              <a:tailEnd/>
            </a:ln>
          </p:spPr>
          <p:txBody>
            <a:bodyPr/>
            <a:lstStyle/>
            <a:p>
              <a:endParaRPr lang="es-CL"/>
            </a:p>
          </p:txBody>
        </p:sp>
        <p:sp>
          <p:nvSpPr>
            <p:cNvPr id="19476" name="Line 23"/>
            <p:cNvSpPr>
              <a:spLocks noChangeShapeType="1"/>
            </p:cNvSpPr>
            <p:nvPr/>
          </p:nvSpPr>
          <p:spPr bwMode="auto">
            <a:xfrm flipV="1">
              <a:off x="1333" y="2570"/>
              <a:ext cx="1" cy="345"/>
            </a:xfrm>
            <a:prstGeom prst="line">
              <a:avLst/>
            </a:prstGeom>
            <a:noFill/>
            <a:ln w="17526">
              <a:solidFill>
                <a:srgbClr val="000000"/>
              </a:solidFill>
              <a:round/>
              <a:headEnd type="stealth" w="med" len="med"/>
              <a:tailEnd/>
            </a:ln>
          </p:spPr>
          <p:txBody>
            <a:bodyPr/>
            <a:lstStyle/>
            <a:p>
              <a:endParaRPr lang="es-CL"/>
            </a:p>
          </p:txBody>
        </p:sp>
        <p:sp>
          <p:nvSpPr>
            <p:cNvPr id="19477" name="Rectangle 24"/>
            <p:cNvSpPr>
              <a:spLocks noChangeArrowheads="1"/>
            </p:cNvSpPr>
            <p:nvPr/>
          </p:nvSpPr>
          <p:spPr bwMode="auto">
            <a:xfrm>
              <a:off x="4179" y="3702"/>
              <a:ext cx="613" cy="155"/>
            </a:xfrm>
            <a:prstGeom prst="rect">
              <a:avLst/>
            </a:prstGeom>
            <a:noFill/>
            <a:ln w="9525">
              <a:noFill/>
              <a:miter lim="800000"/>
              <a:headEnd/>
              <a:tailEnd/>
            </a:ln>
          </p:spPr>
          <p:txBody>
            <a:bodyPr wrap="none" lIns="0" tIns="0" rIns="0" bIns="0">
              <a:spAutoFit/>
            </a:bodyPr>
            <a:lstStyle/>
            <a:p>
              <a:pPr eaLnBrk="0" hangingPunct="0"/>
              <a:r>
                <a:rPr lang="en-US" sz="1600" b="1">
                  <a:solidFill>
                    <a:srgbClr val="000000"/>
                  </a:solidFill>
                </a:rPr>
                <a:t>Quantity of</a:t>
              </a:r>
              <a:endParaRPr lang="en-US" sz="2400">
                <a:latin typeface="Times New Roman" pitchFamily="18" charset="0"/>
              </a:endParaRPr>
            </a:p>
          </p:txBody>
        </p:sp>
        <p:sp>
          <p:nvSpPr>
            <p:cNvPr id="19478" name="Rectangle 25"/>
            <p:cNvSpPr>
              <a:spLocks noChangeArrowheads="1"/>
            </p:cNvSpPr>
            <p:nvPr/>
          </p:nvSpPr>
          <p:spPr bwMode="auto">
            <a:xfrm>
              <a:off x="4379" y="3827"/>
              <a:ext cx="386" cy="155"/>
            </a:xfrm>
            <a:prstGeom prst="rect">
              <a:avLst/>
            </a:prstGeom>
            <a:noFill/>
            <a:ln w="9525">
              <a:noFill/>
              <a:miter lim="800000"/>
              <a:headEnd/>
              <a:tailEnd/>
            </a:ln>
          </p:spPr>
          <p:txBody>
            <a:bodyPr wrap="none" lIns="0" tIns="0" rIns="0" bIns="0">
              <a:spAutoFit/>
            </a:bodyPr>
            <a:lstStyle/>
            <a:p>
              <a:pPr eaLnBrk="0" hangingPunct="0"/>
              <a:r>
                <a:rPr lang="en-US" sz="1600" b="1">
                  <a:solidFill>
                    <a:srgbClr val="000000"/>
                  </a:solidFill>
                </a:rPr>
                <a:t>Output</a:t>
              </a:r>
              <a:endParaRPr lang="en-US" sz="2400">
                <a:latin typeface="Times New Roman" pitchFamily="18" charset="0"/>
              </a:endParaRPr>
            </a:p>
          </p:txBody>
        </p:sp>
        <p:sp>
          <p:nvSpPr>
            <p:cNvPr id="19479" name="Rectangle 26"/>
            <p:cNvSpPr>
              <a:spLocks noChangeArrowheads="1"/>
            </p:cNvSpPr>
            <p:nvPr/>
          </p:nvSpPr>
          <p:spPr bwMode="auto">
            <a:xfrm>
              <a:off x="2311" y="3705"/>
              <a:ext cx="628" cy="155"/>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Natural rate</a:t>
              </a:r>
              <a:endParaRPr lang="en-US" sz="2400">
                <a:latin typeface="Times New Roman" pitchFamily="18" charset="0"/>
              </a:endParaRPr>
            </a:p>
          </p:txBody>
        </p:sp>
        <p:sp>
          <p:nvSpPr>
            <p:cNvPr id="19480" name="Rectangle 27"/>
            <p:cNvSpPr>
              <a:spLocks noChangeArrowheads="1"/>
            </p:cNvSpPr>
            <p:nvPr/>
          </p:nvSpPr>
          <p:spPr bwMode="auto">
            <a:xfrm>
              <a:off x="2376" y="3830"/>
              <a:ext cx="499" cy="15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of output</a:t>
              </a:r>
              <a:endParaRPr lang="en-US" sz="2400">
                <a:latin typeface="Times New Roman" pitchFamily="18" charset="0"/>
              </a:endParaRPr>
            </a:p>
          </p:txBody>
        </p:sp>
        <p:sp>
          <p:nvSpPr>
            <p:cNvPr id="19481" name="Rectangle 28"/>
            <p:cNvSpPr>
              <a:spLocks noChangeArrowheads="1"/>
            </p:cNvSpPr>
            <p:nvPr/>
          </p:nvSpPr>
          <p:spPr bwMode="auto">
            <a:xfrm>
              <a:off x="1088" y="1489"/>
              <a:ext cx="266" cy="155"/>
            </a:xfrm>
            <a:prstGeom prst="rect">
              <a:avLst/>
            </a:prstGeom>
            <a:noFill/>
            <a:ln w="9525">
              <a:noFill/>
              <a:miter lim="800000"/>
              <a:headEnd/>
              <a:tailEnd/>
            </a:ln>
          </p:spPr>
          <p:txBody>
            <a:bodyPr wrap="none" lIns="0" tIns="0" rIns="0" bIns="0">
              <a:spAutoFit/>
            </a:bodyPr>
            <a:lstStyle/>
            <a:p>
              <a:pPr eaLnBrk="0" hangingPunct="0"/>
              <a:r>
                <a:rPr lang="en-US" sz="1600" b="1">
                  <a:solidFill>
                    <a:srgbClr val="000000"/>
                  </a:solidFill>
                </a:rPr>
                <a:t>Price</a:t>
              </a:r>
              <a:endParaRPr lang="en-US" sz="2400">
                <a:latin typeface="Times New Roman" pitchFamily="18" charset="0"/>
              </a:endParaRPr>
            </a:p>
          </p:txBody>
        </p:sp>
        <p:sp>
          <p:nvSpPr>
            <p:cNvPr id="19482" name="Rectangle 29"/>
            <p:cNvSpPr>
              <a:spLocks noChangeArrowheads="1"/>
            </p:cNvSpPr>
            <p:nvPr/>
          </p:nvSpPr>
          <p:spPr bwMode="auto">
            <a:xfrm>
              <a:off x="1075" y="1613"/>
              <a:ext cx="275" cy="155"/>
            </a:xfrm>
            <a:prstGeom prst="rect">
              <a:avLst/>
            </a:prstGeom>
            <a:noFill/>
            <a:ln w="9525">
              <a:noFill/>
              <a:miter lim="800000"/>
              <a:headEnd/>
              <a:tailEnd/>
            </a:ln>
          </p:spPr>
          <p:txBody>
            <a:bodyPr wrap="none" lIns="0" tIns="0" rIns="0" bIns="0">
              <a:spAutoFit/>
            </a:bodyPr>
            <a:lstStyle/>
            <a:p>
              <a:pPr eaLnBrk="0" hangingPunct="0"/>
              <a:r>
                <a:rPr lang="en-US" sz="1600" b="1">
                  <a:solidFill>
                    <a:srgbClr val="000000"/>
                  </a:solidFill>
                </a:rPr>
                <a:t>Level</a:t>
              </a:r>
              <a:endParaRPr lang="en-US" sz="2400">
                <a:latin typeface="Times New Roman" pitchFamily="18" charset="0"/>
              </a:endParaRPr>
            </a:p>
          </p:txBody>
        </p:sp>
        <p:sp>
          <p:nvSpPr>
            <p:cNvPr id="19483" name="Rectangle 30"/>
            <p:cNvSpPr>
              <a:spLocks noChangeArrowheads="1"/>
            </p:cNvSpPr>
            <p:nvPr/>
          </p:nvSpPr>
          <p:spPr bwMode="auto">
            <a:xfrm>
              <a:off x="1322" y="3705"/>
              <a:ext cx="66" cy="155"/>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0</a:t>
              </a:r>
              <a:endParaRPr lang="en-US" sz="2400">
                <a:latin typeface="Times New Roman" pitchFamily="18" charset="0"/>
              </a:endParaRPr>
            </a:p>
          </p:txBody>
        </p:sp>
        <p:grpSp>
          <p:nvGrpSpPr>
            <p:cNvPr id="3" name="Group 31"/>
            <p:cNvGrpSpPr>
              <a:grpSpLocks/>
            </p:cNvGrpSpPr>
            <p:nvPr/>
          </p:nvGrpSpPr>
          <p:grpSpPr bwMode="auto">
            <a:xfrm>
              <a:off x="2559" y="1868"/>
              <a:ext cx="564" cy="1815"/>
              <a:chOff x="2595" y="1288"/>
              <a:chExt cx="705" cy="2269"/>
            </a:xfrm>
          </p:grpSpPr>
          <p:sp>
            <p:nvSpPr>
              <p:cNvPr id="19509" name="Line 32"/>
              <p:cNvSpPr>
                <a:spLocks noChangeShapeType="1"/>
              </p:cNvSpPr>
              <p:nvPr/>
            </p:nvSpPr>
            <p:spPr bwMode="auto">
              <a:xfrm>
                <a:off x="2595" y="1288"/>
                <a:ext cx="1" cy="2269"/>
              </a:xfrm>
              <a:prstGeom prst="line">
                <a:avLst/>
              </a:prstGeom>
              <a:noFill/>
              <a:ln w="55563">
                <a:solidFill>
                  <a:srgbClr val="00A4BC"/>
                </a:solidFill>
                <a:round/>
                <a:headEnd/>
                <a:tailEnd/>
              </a:ln>
            </p:spPr>
            <p:txBody>
              <a:bodyPr/>
              <a:lstStyle/>
              <a:p>
                <a:endParaRPr lang="es-CL"/>
              </a:p>
            </p:txBody>
          </p:sp>
          <p:sp>
            <p:nvSpPr>
              <p:cNvPr id="19510" name="Rectangle 33"/>
              <p:cNvSpPr>
                <a:spLocks noChangeArrowheads="1"/>
              </p:cNvSpPr>
              <p:nvPr/>
            </p:nvSpPr>
            <p:spPr bwMode="auto">
              <a:xfrm>
                <a:off x="2683" y="1301"/>
                <a:ext cx="590" cy="19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Long-run</a:t>
                </a:r>
                <a:endParaRPr lang="en-US" sz="2400">
                  <a:latin typeface="Times New Roman" pitchFamily="18" charset="0"/>
                </a:endParaRPr>
              </a:p>
            </p:txBody>
          </p:sp>
          <p:sp>
            <p:nvSpPr>
              <p:cNvPr id="19511" name="Rectangle 34"/>
              <p:cNvSpPr>
                <a:spLocks noChangeArrowheads="1"/>
              </p:cNvSpPr>
              <p:nvPr/>
            </p:nvSpPr>
            <p:spPr bwMode="auto">
              <a:xfrm>
                <a:off x="2653" y="1456"/>
                <a:ext cx="647" cy="19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aggregate</a:t>
                </a:r>
                <a:endParaRPr lang="en-US" sz="2400">
                  <a:latin typeface="Times New Roman" pitchFamily="18" charset="0"/>
                </a:endParaRPr>
              </a:p>
            </p:txBody>
          </p:sp>
          <p:sp>
            <p:nvSpPr>
              <p:cNvPr id="19512" name="Rectangle 35"/>
              <p:cNvSpPr>
                <a:spLocks noChangeArrowheads="1"/>
              </p:cNvSpPr>
              <p:nvPr/>
            </p:nvSpPr>
            <p:spPr bwMode="auto">
              <a:xfrm>
                <a:off x="2749" y="1611"/>
                <a:ext cx="427" cy="194"/>
              </a:xfrm>
              <a:prstGeom prst="rect">
                <a:avLst/>
              </a:prstGeom>
              <a:noFill/>
              <a:ln w="9525">
                <a:noFill/>
                <a:miter lim="800000"/>
                <a:headEnd/>
                <a:tailEnd/>
              </a:ln>
            </p:spPr>
            <p:txBody>
              <a:bodyPr wrap="none" lIns="0" tIns="0" rIns="0" bIns="0">
                <a:spAutoFit/>
              </a:bodyPr>
              <a:lstStyle/>
              <a:p>
                <a:pPr eaLnBrk="0" hangingPunct="0"/>
                <a:r>
                  <a:rPr lang="en-US" sz="1600">
                    <a:solidFill>
                      <a:srgbClr val="000000"/>
                    </a:solidFill>
                  </a:rPr>
                  <a:t>supply</a:t>
                </a:r>
                <a:endParaRPr lang="en-US" sz="2400">
                  <a:latin typeface="Times New Roman" pitchFamily="18" charset="0"/>
                </a:endParaRPr>
              </a:p>
            </p:txBody>
          </p:sp>
        </p:grpSp>
        <p:grpSp>
          <p:nvGrpSpPr>
            <p:cNvPr id="4" name="Group 36"/>
            <p:cNvGrpSpPr>
              <a:grpSpLocks/>
            </p:cNvGrpSpPr>
            <p:nvPr/>
          </p:nvGrpSpPr>
          <p:grpSpPr bwMode="auto">
            <a:xfrm>
              <a:off x="1276" y="2950"/>
              <a:ext cx="1318" cy="155"/>
              <a:chOff x="993" y="2637"/>
              <a:chExt cx="1648" cy="194"/>
            </a:xfrm>
          </p:grpSpPr>
          <p:sp>
            <p:nvSpPr>
              <p:cNvPr id="19506" name="Line 37"/>
              <p:cNvSpPr>
                <a:spLocks noChangeShapeType="1"/>
              </p:cNvSpPr>
              <p:nvPr/>
            </p:nvSpPr>
            <p:spPr bwMode="auto">
              <a:xfrm>
                <a:off x="1191" y="2707"/>
                <a:ext cx="1404" cy="1"/>
              </a:xfrm>
              <a:prstGeom prst="line">
                <a:avLst/>
              </a:prstGeom>
              <a:noFill/>
              <a:ln w="19050">
                <a:solidFill>
                  <a:schemeClr val="tx1"/>
                </a:solidFill>
                <a:prstDash val="sysDot"/>
                <a:round/>
                <a:headEnd/>
                <a:tailEnd/>
              </a:ln>
            </p:spPr>
            <p:txBody>
              <a:bodyPr/>
              <a:lstStyle/>
              <a:p>
                <a:endParaRPr lang="es-CL"/>
              </a:p>
            </p:txBody>
          </p:sp>
          <p:sp>
            <p:nvSpPr>
              <p:cNvPr id="19507" name="Oval 38"/>
              <p:cNvSpPr>
                <a:spLocks noChangeArrowheads="1"/>
              </p:cNvSpPr>
              <p:nvPr/>
            </p:nvSpPr>
            <p:spPr bwMode="auto">
              <a:xfrm>
                <a:off x="2560" y="2673"/>
                <a:ext cx="81" cy="81"/>
              </a:xfrm>
              <a:prstGeom prst="ellipse">
                <a:avLst/>
              </a:prstGeom>
              <a:solidFill>
                <a:srgbClr val="000000"/>
              </a:solidFill>
              <a:ln w="9525">
                <a:noFill/>
                <a:round/>
                <a:headEnd/>
                <a:tailEnd/>
              </a:ln>
            </p:spPr>
            <p:txBody>
              <a:bodyPr/>
              <a:lstStyle/>
              <a:p>
                <a:endParaRPr lang="es-CL"/>
              </a:p>
            </p:txBody>
          </p:sp>
          <p:sp>
            <p:nvSpPr>
              <p:cNvPr id="19508" name="Rectangle 39"/>
              <p:cNvSpPr>
                <a:spLocks noChangeArrowheads="1"/>
              </p:cNvSpPr>
              <p:nvPr/>
            </p:nvSpPr>
            <p:spPr bwMode="auto">
              <a:xfrm>
                <a:off x="993" y="2637"/>
                <a:ext cx="138" cy="194"/>
              </a:xfrm>
              <a:prstGeom prst="rect">
                <a:avLst/>
              </a:prstGeom>
              <a:noFill/>
              <a:ln w="9525">
                <a:noFill/>
                <a:miter lim="800000"/>
                <a:headEnd/>
                <a:tailEnd/>
              </a:ln>
            </p:spPr>
            <p:txBody>
              <a:bodyPr wrap="none" lIns="0" tIns="0" rIns="0" bIns="0">
                <a:spAutoFit/>
              </a:bodyPr>
              <a:lstStyle/>
              <a:p>
                <a:pPr eaLnBrk="0" hangingPunct="0"/>
                <a:r>
                  <a:rPr lang="en-US" sz="1600" i="1">
                    <a:solidFill>
                      <a:srgbClr val="000000"/>
                    </a:solidFill>
                  </a:rPr>
                  <a:t>P</a:t>
                </a:r>
                <a:r>
                  <a:rPr lang="en-US" sz="1600" baseline="-25000">
                    <a:solidFill>
                      <a:srgbClr val="000000"/>
                    </a:solidFill>
                  </a:rPr>
                  <a:t>2</a:t>
                </a:r>
                <a:endParaRPr lang="en-US" sz="2400">
                  <a:latin typeface="Times New Roman" pitchFamily="18" charset="0"/>
                </a:endParaRPr>
              </a:p>
            </p:txBody>
          </p:sp>
        </p:grpSp>
        <p:grpSp>
          <p:nvGrpSpPr>
            <p:cNvPr id="5" name="Group 40"/>
            <p:cNvGrpSpPr>
              <a:grpSpLocks/>
            </p:cNvGrpSpPr>
            <p:nvPr/>
          </p:nvGrpSpPr>
          <p:grpSpPr bwMode="auto">
            <a:xfrm>
              <a:off x="748" y="2715"/>
              <a:ext cx="575" cy="819"/>
              <a:chOff x="333" y="2347"/>
              <a:chExt cx="719" cy="1024"/>
            </a:xfrm>
          </p:grpSpPr>
          <p:sp>
            <p:nvSpPr>
              <p:cNvPr id="19501" name="Line 41"/>
              <p:cNvSpPr>
                <a:spLocks noChangeShapeType="1"/>
              </p:cNvSpPr>
              <p:nvPr/>
            </p:nvSpPr>
            <p:spPr bwMode="auto">
              <a:xfrm flipH="1">
                <a:off x="600" y="2347"/>
                <a:ext cx="429" cy="616"/>
              </a:xfrm>
              <a:prstGeom prst="line">
                <a:avLst/>
              </a:prstGeom>
              <a:noFill/>
              <a:ln w="19050">
                <a:solidFill>
                  <a:srgbClr val="000000"/>
                </a:solidFill>
                <a:round/>
                <a:headEnd/>
                <a:tailEnd/>
              </a:ln>
            </p:spPr>
            <p:txBody>
              <a:bodyPr/>
              <a:lstStyle/>
              <a:p>
                <a:endParaRPr lang="es-CL"/>
              </a:p>
            </p:txBody>
          </p:sp>
          <p:sp>
            <p:nvSpPr>
              <p:cNvPr id="19502" name="Rectangle 42"/>
              <p:cNvSpPr>
                <a:spLocks noChangeArrowheads="1"/>
              </p:cNvSpPr>
              <p:nvPr/>
            </p:nvSpPr>
            <p:spPr bwMode="auto">
              <a:xfrm>
                <a:off x="333" y="2882"/>
                <a:ext cx="719" cy="489"/>
              </a:xfrm>
              <a:prstGeom prst="rect">
                <a:avLst/>
              </a:prstGeom>
              <a:solidFill>
                <a:srgbClr val="E1E5E9"/>
              </a:solidFill>
              <a:ln w="9525">
                <a:noFill/>
                <a:miter lim="800000"/>
                <a:headEnd/>
                <a:tailEnd/>
              </a:ln>
            </p:spPr>
            <p:txBody>
              <a:bodyPr/>
              <a:lstStyle/>
              <a:p>
                <a:endParaRPr lang="es-CL"/>
              </a:p>
            </p:txBody>
          </p:sp>
          <p:sp>
            <p:nvSpPr>
              <p:cNvPr id="19503" name="Rectangle 43"/>
              <p:cNvSpPr>
                <a:spLocks noChangeArrowheads="1"/>
              </p:cNvSpPr>
              <p:nvPr/>
            </p:nvSpPr>
            <p:spPr bwMode="auto">
              <a:xfrm>
                <a:off x="367" y="2889"/>
                <a:ext cx="571"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1. A change</a:t>
                </a:r>
                <a:endParaRPr lang="en-US" sz="1200">
                  <a:latin typeface="Times New Roman" pitchFamily="18" charset="0"/>
                </a:endParaRPr>
              </a:p>
            </p:txBody>
          </p:sp>
          <p:sp>
            <p:nvSpPr>
              <p:cNvPr id="19504" name="Rectangle 44"/>
              <p:cNvSpPr>
                <a:spLocks noChangeArrowheads="1"/>
              </p:cNvSpPr>
              <p:nvPr/>
            </p:nvSpPr>
            <p:spPr bwMode="auto">
              <a:xfrm>
                <a:off x="367" y="3045"/>
                <a:ext cx="556"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in the price</a:t>
                </a:r>
                <a:endParaRPr lang="en-US" sz="1200">
                  <a:latin typeface="Times New Roman" pitchFamily="18" charset="0"/>
                </a:endParaRPr>
              </a:p>
            </p:txBody>
          </p:sp>
          <p:sp>
            <p:nvSpPr>
              <p:cNvPr id="19505" name="Rectangle 45"/>
              <p:cNvSpPr>
                <a:spLocks noChangeArrowheads="1"/>
              </p:cNvSpPr>
              <p:nvPr/>
            </p:nvSpPr>
            <p:spPr bwMode="auto">
              <a:xfrm>
                <a:off x="367" y="3200"/>
                <a:ext cx="404" cy="145"/>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level . . .</a:t>
                </a:r>
                <a:endParaRPr lang="en-US" sz="1200">
                  <a:latin typeface="Times New Roman" pitchFamily="18" charset="0"/>
                </a:endParaRPr>
              </a:p>
            </p:txBody>
          </p:sp>
        </p:grpSp>
        <p:grpSp>
          <p:nvGrpSpPr>
            <p:cNvPr id="6" name="Group 46"/>
            <p:cNvGrpSpPr>
              <a:grpSpLocks/>
            </p:cNvGrpSpPr>
            <p:nvPr/>
          </p:nvGrpSpPr>
          <p:grpSpPr bwMode="auto">
            <a:xfrm>
              <a:off x="2594" y="3050"/>
              <a:ext cx="1337" cy="613"/>
              <a:chOff x="2641" y="2766"/>
              <a:chExt cx="1670" cy="767"/>
            </a:xfrm>
          </p:grpSpPr>
          <p:sp>
            <p:nvSpPr>
              <p:cNvPr id="19495" name="Line 47"/>
              <p:cNvSpPr>
                <a:spLocks noChangeShapeType="1"/>
              </p:cNvSpPr>
              <p:nvPr/>
            </p:nvSpPr>
            <p:spPr bwMode="auto">
              <a:xfrm flipH="1">
                <a:off x="2641" y="3056"/>
                <a:ext cx="336" cy="477"/>
              </a:xfrm>
              <a:prstGeom prst="line">
                <a:avLst/>
              </a:prstGeom>
              <a:noFill/>
              <a:ln w="19050">
                <a:solidFill>
                  <a:srgbClr val="000000"/>
                </a:solidFill>
                <a:round/>
                <a:headEnd/>
                <a:tailEnd/>
              </a:ln>
            </p:spPr>
            <p:txBody>
              <a:bodyPr/>
              <a:lstStyle/>
              <a:p>
                <a:endParaRPr lang="es-CL"/>
              </a:p>
            </p:txBody>
          </p:sp>
          <p:sp>
            <p:nvSpPr>
              <p:cNvPr id="19496" name="Rectangle 48"/>
              <p:cNvSpPr>
                <a:spLocks noChangeArrowheads="1"/>
              </p:cNvSpPr>
              <p:nvPr/>
            </p:nvSpPr>
            <p:spPr bwMode="auto">
              <a:xfrm>
                <a:off x="2931" y="2766"/>
                <a:ext cx="1380" cy="663"/>
              </a:xfrm>
              <a:prstGeom prst="rect">
                <a:avLst/>
              </a:prstGeom>
              <a:solidFill>
                <a:srgbClr val="E1E5E9"/>
              </a:solidFill>
              <a:ln w="9525">
                <a:noFill/>
                <a:miter lim="800000"/>
                <a:headEnd/>
                <a:tailEnd/>
              </a:ln>
            </p:spPr>
            <p:txBody>
              <a:bodyPr/>
              <a:lstStyle/>
              <a:p>
                <a:endParaRPr lang="es-CL"/>
              </a:p>
            </p:txBody>
          </p:sp>
          <p:sp>
            <p:nvSpPr>
              <p:cNvPr id="19497" name="Rectangle 49"/>
              <p:cNvSpPr>
                <a:spLocks noChangeArrowheads="1"/>
              </p:cNvSpPr>
              <p:nvPr/>
            </p:nvSpPr>
            <p:spPr bwMode="auto">
              <a:xfrm>
                <a:off x="2978" y="2769"/>
                <a:ext cx="1087" cy="146"/>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2.  . . . does not affect </a:t>
                </a:r>
                <a:endParaRPr lang="en-US" sz="1200">
                  <a:latin typeface="Times New Roman" pitchFamily="18" charset="0"/>
                </a:endParaRPr>
              </a:p>
            </p:txBody>
          </p:sp>
          <p:sp>
            <p:nvSpPr>
              <p:cNvPr id="19498" name="Rectangle 50"/>
              <p:cNvSpPr>
                <a:spLocks noChangeArrowheads="1"/>
              </p:cNvSpPr>
              <p:nvPr/>
            </p:nvSpPr>
            <p:spPr bwMode="auto">
              <a:xfrm>
                <a:off x="2978" y="2924"/>
                <a:ext cx="1080" cy="146"/>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the quantity of goods </a:t>
                </a:r>
                <a:endParaRPr lang="en-US" sz="1200">
                  <a:latin typeface="Times New Roman" pitchFamily="18" charset="0"/>
                </a:endParaRPr>
              </a:p>
            </p:txBody>
          </p:sp>
          <p:sp>
            <p:nvSpPr>
              <p:cNvPr id="19499" name="Rectangle 51"/>
              <p:cNvSpPr>
                <a:spLocks noChangeArrowheads="1"/>
              </p:cNvSpPr>
              <p:nvPr/>
            </p:nvSpPr>
            <p:spPr bwMode="auto">
              <a:xfrm>
                <a:off x="2978" y="3080"/>
                <a:ext cx="1077" cy="146"/>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and services supplied </a:t>
                </a:r>
                <a:endParaRPr lang="en-US" sz="1200">
                  <a:latin typeface="Times New Roman" pitchFamily="18" charset="0"/>
                </a:endParaRPr>
              </a:p>
            </p:txBody>
          </p:sp>
          <p:sp>
            <p:nvSpPr>
              <p:cNvPr id="19500" name="Rectangle 52"/>
              <p:cNvSpPr>
                <a:spLocks noChangeArrowheads="1"/>
              </p:cNvSpPr>
              <p:nvPr/>
            </p:nvSpPr>
            <p:spPr bwMode="auto">
              <a:xfrm>
                <a:off x="2978" y="3235"/>
                <a:ext cx="748" cy="146"/>
              </a:xfrm>
              <a:prstGeom prst="rect">
                <a:avLst/>
              </a:prstGeom>
              <a:noFill/>
              <a:ln w="9525">
                <a:noFill/>
                <a:miter lim="800000"/>
                <a:headEnd/>
                <a:tailEnd/>
              </a:ln>
            </p:spPr>
            <p:txBody>
              <a:bodyPr wrap="none" lIns="0" tIns="0" rIns="0" bIns="0">
                <a:spAutoFit/>
              </a:bodyPr>
              <a:lstStyle/>
              <a:p>
                <a:pPr eaLnBrk="0" hangingPunct="0"/>
                <a:r>
                  <a:rPr lang="en-US" sz="1200">
                    <a:solidFill>
                      <a:srgbClr val="000000"/>
                    </a:solidFill>
                  </a:rPr>
                  <a:t>in the long run.</a:t>
                </a:r>
                <a:endParaRPr lang="en-US" sz="1200">
                  <a:latin typeface="Times New Roman" pitchFamily="18" charset="0"/>
                </a:endParaRPr>
              </a:p>
            </p:txBody>
          </p:sp>
        </p:grpSp>
        <p:grpSp>
          <p:nvGrpSpPr>
            <p:cNvPr id="7" name="Group 53"/>
            <p:cNvGrpSpPr>
              <a:grpSpLocks/>
            </p:cNvGrpSpPr>
            <p:nvPr/>
          </p:nvGrpSpPr>
          <p:grpSpPr bwMode="auto">
            <a:xfrm>
              <a:off x="1276" y="2417"/>
              <a:ext cx="1318" cy="155"/>
              <a:chOff x="993" y="1972"/>
              <a:chExt cx="1648" cy="194"/>
            </a:xfrm>
          </p:grpSpPr>
          <p:sp>
            <p:nvSpPr>
              <p:cNvPr id="19490" name="Line 54"/>
              <p:cNvSpPr>
                <a:spLocks noChangeShapeType="1"/>
              </p:cNvSpPr>
              <p:nvPr/>
            </p:nvSpPr>
            <p:spPr bwMode="auto">
              <a:xfrm>
                <a:off x="1191" y="2044"/>
                <a:ext cx="1404" cy="1"/>
              </a:xfrm>
              <a:prstGeom prst="line">
                <a:avLst/>
              </a:prstGeom>
              <a:noFill/>
              <a:ln w="19050">
                <a:solidFill>
                  <a:schemeClr val="tx1"/>
                </a:solidFill>
                <a:prstDash val="sysDot"/>
                <a:round/>
                <a:headEnd/>
                <a:tailEnd/>
              </a:ln>
            </p:spPr>
            <p:txBody>
              <a:bodyPr/>
              <a:lstStyle/>
              <a:p>
                <a:endParaRPr lang="es-CL"/>
              </a:p>
            </p:txBody>
          </p:sp>
          <p:sp>
            <p:nvSpPr>
              <p:cNvPr id="19491" name="Oval 55"/>
              <p:cNvSpPr>
                <a:spLocks noChangeArrowheads="1"/>
              </p:cNvSpPr>
              <p:nvPr/>
            </p:nvSpPr>
            <p:spPr bwMode="auto">
              <a:xfrm>
                <a:off x="2560" y="2009"/>
                <a:ext cx="81" cy="81"/>
              </a:xfrm>
              <a:prstGeom prst="ellipse">
                <a:avLst/>
              </a:prstGeom>
              <a:solidFill>
                <a:srgbClr val="000000"/>
              </a:solidFill>
              <a:ln w="9525">
                <a:noFill/>
                <a:round/>
                <a:headEnd/>
                <a:tailEnd/>
              </a:ln>
            </p:spPr>
            <p:txBody>
              <a:bodyPr/>
              <a:lstStyle/>
              <a:p>
                <a:endParaRPr lang="es-CL"/>
              </a:p>
            </p:txBody>
          </p:sp>
          <p:grpSp>
            <p:nvGrpSpPr>
              <p:cNvPr id="8" name="Group 56"/>
              <p:cNvGrpSpPr>
                <a:grpSpLocks/>
              </p:cNvGrpSpPr>
              <p:nvPr/>
            </p:nvGrpSpPr>
            <p:grpSpPr bwMode="auto">
              <a:xfrm>
                <a:off x="993" y="1972"/>
                <a:ext cx="112" cy="194"/>
                <a:chOff x="993" y="1972"/>
                <a:chExt cx="112" cy="194"/>
              </a:xfrm>
            </p:grpSpPr>
            <p:sp>
              <p:nvSpPr>
                <p:cNvPr id="19493" name="Rectangle 57"/>
                <p:cNvSpPr>
                  <a:spLocks noChangeArrowheads="1"/>
                </p:cNvSpPr>
                <p:nvPr/>
              </p:nvSpPr>
              <p:spPr bwMode="auto">
                <a:xfrm>
                  <a:off x="993" y="1972"/>
                  <a:ext cx="83" cy="194"/>
                </a:xfrm>
                <a:prstGeom prst="rect">
                  <a:avLst/>
                </a:prstGeom>
                <a:noFill/>
                <a:ln w="9525">
                  <a:noFill/>
                  <a:miter lim="800000"/>
                  <a:headEnd/>
                  <a:tailEnd/>
                </a:ln>
              </p:spPr>
              <p:txBody>
                <a:bodyPr wrap="none" lIns="0" tIns="0" rIns="0" bIns="0">
                  <a:spAutoFit/>
                </a:bodyPr>
                <a:lstStyle/>
                <a:p>
                  <a:pPr eaLnBrk="0" hangingPunct="0"/>
                  <a:r>
                    <a:rPr lang="en-US" sz="1600" i="1">
                      <a:solidFill>
                        <a:srgbClr val="000000"/>
                      </a:solidFill>
                    </a:rPr>
                    <a:t>P</a:t>
                  </a:r>
                  <a:endParaRPr lang="en-US" sz="2400">
                    <a:latin typeface="Times New Roman" pitchFamily="18" charset="0"/>
                  </a:endParaRPr>
                </a:p>
              </p:txBody>
            </p:sp>
            <p:sp>
              <p:nvSpPr>
                <p:cNvPr id="19494" name="Freeform 58"/>
                <p:cNvSpPr>
                  <a:spLocks/>
                </p:cNvSpPr>
                <p:nvPr/>
              </p:nvSpPr>
              <p:spPr bwMode="auto">
                <a:xfrm>
                  <a:off x="1082" y="2050"/>
                  <a:ext cx="23" cy="55"/>
                </a:xfrm>
                <a:custGeom>
                  <a:avLst/>
                  <a:gdLst>
                    <a:gd name="T0" fmla="*/ 23 w 23"/>
                    <a:gd name="T1" fmla="*/ 0 h 55"/>
                    <a:gd name="T2" fmla="*/ 16 w 23"/>
                    <a:gd name="T3" fmla="*/ 0 h 55"/>
                    <a:gd name="T4" fmla="*/ 8 w 23"/>
                    <a:gd name="T5" fmla="*/ 8 h 55"/>
                    <a:gd name="T6" fmla="*/ 0 w 23"/>
                    <a:gd name="T7" fmla="*/ 12 h 55"/>
                    <a:gd name="T8" fmla="*/ 0 w 23"/>
                    <a:gd name="T9" fmla="*/ 20 h 55"/>
                    <a:gd name="T10" fmla="*/ 8 w 23"/>
                    <a:gd name="T11" fmla="*/ 16 h 55"/>
                    <a:gd name="T12" fmla="*/ 16 w 23"/>
                    <a:gd name="T13" fmla="*/ 12 h 55"/>
                    <a:gd name="T14" fmla="*/ 16 w 23"/>
                    <a:gd name="T15" fmla="*/ 55 h 55"/>
                    <a:gd name="T16" fmla="*/ 23 w 23"/>
                    <a:gd name="T17" fmla="*/ 55 h 55"/>
                    <a:gd name="T18" fmla="*/ 23 w 23"/>
                    <a:gd name="T19" fmla="*/ 4 h 55"/>
                    <a:gd name="T20" fmla="*/ 23 w 23"/>
                    <a:gd name="T21" fmla="*/ 0 h 55"/>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w 23"/>
                    <a:gd name="T34" fmla="*/ 0 h 55"/>
                    <a:gd name="T35" fmla="*/ 23 w 23"/>
                    <a:gd name="T36" fmla="*/ 55 h 55"/>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T33" t="T34" r="T35" b="T36"/>
                  <a:pathLst>
                    <a:path w="23" h="55">
                      <a:moveTo>
                        <a:pt x="23" y="0"/>
                      </a:moveTo>
                      <a:lnTo>
                        <a:pt x="16" y="0"/>
                      </a:lnTo>
                      <a:lnTo>
                        <a:pt x="8" y="8"/>
                      </a:lnTo>
                      <a:lnTo>
                        <a:pt x="0" y="12"/>
                      </a:lnTo>
                      <a:lnTo>
                        <a:pt x="0" y="20"/>
                      </a:lnTo>
                      <a:lnTo>
                        <a:pt x="8" y="16"/>
                      </a:lnTo>
                      <a:lnTo>
                        <a:pt x="16" y="12"/>
                      </a:lnTo>
                      <a:lnTo>
                        <a:pt x="16" y="55"/>
                      </a:lnTo>
                      <a:lnTo>
                        <a:pt x="23" y="55"/>
                      </a:lnTo>
                      <a:lnTo>
                        <a:pt x="23" y="4"/>
                      </a:lnTo>
                      <a:lnTo>
                        <a:pt x="23" y="0"/>
                      </a:lnTo>
                      <a:close/>
                    </a:path>
                  </a:pathLst>
                </a:custGeom>
                <a:solidFill>
                  <a:srgbClr val="000000"/>
                </a:solidFill>
                <a:ln w="9525">
                  <a:noFill/>
                  <a:round/>
                  <a:headEnd/>
                  <a:tailEnd/>
                </a:ln>
              </p:spPr>
              <p:txBody>
                <a:bodyPr/>
                <a:lstStyle/>
                <a:p>
                  <a:endParaRPr lang="es-CL"/>
                </a:p>
              </p:txBody>
            </p:sp>
          </p:grpSp>
        </p:grpSp>
        <p:sp>
          <p:nvSpPr>
            <p:cNvPr id="19489" name="Text Box 59"/>
            <p:cNvSpPr txBox="1">
              <a:spLocks noChangeArrowheads="1"/>
            </p:cNvSpPr>
            <p:nvPr/>
          </p:nvSpPr>
          <p:spPr bwMode="auto">
            <a:xfrm>
              <a:off x="4053" y="4185"/>
              <a:ext cx="1020" cy="136"/>
            </a:xfrm>
            <a:prstGeom prst="rect">
              <a:avLst/>
            </a:prstGeom>
            <a:noFill/>
            <a:ln w="9525">
              <a:noFill/>
              <a:miter lim="800000"/>
              <a:headEnd/>
              <a:tailEnd/>
            </a:ln>
          </p:spPr>
          <p:txBody>
            <a:bodyPr wrap="none">
              <a:spAutoFit/>
            </a:bodyPr>
            <a:lstStyle/>
            <a:p>
              <a:pPr eaLnBrk="0" hangingPunct="0"/>
              <a:r>
                <a:rPr lang="en-US" altLang="en-US" sz="800" b="1"/>
                <a:t>Copyright © 2004  South-Western</a:t>
              </a: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7539B103-C7FB-4949-AF57-A30FD878DD17}"/>
              </a:ext>
            </a:extLst>
          </p:cNvPr>
          <p:cNvSpPr>
            <a:spLocks noGrp="1"/>
          </p:cNvSpPr>
          <p:nvPr>
            <p:ph type="title"/>
          </p:nvPr>
        </p:nvSpPr>
        <p:spPr/>
        <p:txBody>
          <a:bodyPr/>
          <a:lstStyle/>
          <a:p>
            <a:r>
              <a:rPr lang="es-CL" dirty="0"/>
              <a:t>Agenda</a:t>
            </a:r>
          </a:p>
        </p:txBody>
      </p:sp>
      <p:sp>
        <p:nvSpPr>
          <p:cNvPr id="5" name="Marcador de contenido 4">
            <a:extLst>
              <a:ext uri="{FF2B5EF4-FFF2-40B4-BE49-F238E27FC236}">
                <a16:creationId xmlns:a16="http://schemas.microsoft.com/office/drawing/2014/main" id="{70DD61BE-9690-42BD-B385-B93746D74E12}"/>
              </a:ext>
            </a:extLst>
          </p:cNvPr>
          <p:cNvSpPr>
            <a:spLocks noGrp="1"/>
          </p:cNvSpPr>
          <p:nvPr>
            <p:ph idx="1"/>
          </p:nvPr>
        </p:nvSpPr>
        <p:spPr/>
        <p:txBody>
          <a:bodyPr/>
          <a:lstStyle/>
          <a:p>
            <a:r>
              <a:rPr lang="es-CL" dirty="0"/>
              <a:t>La Demanda Agregada</a:t>
            </a:r>
          </a:p>
          <a:p>
            <a:r>
              <a:rPr lang="es-CL" dirty="0"/>
              <a:t>La Oferta Agregada</a:t>
            </a:r>
          </a:p>
        </p:txBody>
      </p:sp>
    </p:spTree>
    <p:extLst>
      <p:ext uri="{BB962C8B-B14F-4D97-AF65-F5344CB8AC3E}">
        <p14:creationId xmlns:p14="http://schemas.microsoft.com/office/powerpoint/2010/main" val="39839867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2" name="Rectangle 71">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Shape 73">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76" name="Freeform: Shape 75">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482" name="1 Título"/>
          <p:cNvSpPr>
            <a:spLocks noGrp="1"/>
          </p:cNvSpPr>
          <p:nvPr>
            <p:ph type="title" idx="4294967295"/>
          </p:nvPr>
        </p:nvSpPr>
        <p:spPr>
          <a:xfrm>
            <a:off x="841248" y="704850"/>
            <a:ext cx="3785616" cy="2978150"/>
          </a:xfrm>
        </p:spPr>
        <p:txBody>
          <a:bodyPr vert="horz" lIns="91440" tIns="45720" rIns="91440" bIns="45720" rtlCol="0" anchor="b">
            <a:normAutofit/>
          </a:bodyPr>
          <a:lstStyle/>
          <a:p>
            <a:r>
              <a:rPr lang="en-US" kern="1200">
                <a:solidFill>
                  <a:schemeClr val="tx1"/>
                </a:solidFill>
                <a:latin typeface="+mj-lt"/>
                <a:ea typeface="+mj-ea"/>
                <a:cs typeface="+mj-cs"/>
              </a:rPr>
              <a:t>Oferta Agregada</a:t>
            </a:r>
          </a:p>
        </p:txBody>
      </p:sp>
      <p:sp>
        <p:nvSpPr>
          <p:cNvPr id="20483" name="2 Marcador de contenido"/>
          <p:cNvSpPr>
            <a:spLocks noGrp="1"/>
          </p:cNvSpPr>
          <p:nvPr>
            <p:ph idx="4294967295"/>
          </p:nvPr>
        </p:nvSpPr>
        <p:spPr>
          <a:xfrm>
            <a:off x="6038850" y="704850"/>
            <a:ext cx="5314950" cy="5251450"/>
          </a:xfrm>
        </p:spPr>
        <p:txBody>
          <a:bodyPr vert="horz" lIns="91440" tIns="45720" rIns="91440" bIns="45720" rtlCol="0" anchor="ctr">
            <a:normAutofit/>
          </a:bodyPr>
          <a:lstStyle/>
          <a:p>
            <a:r>
              <a:rPr lang="en-US" sz="2100" dirty="0">
                <a:solidFill>
                  <a:schemeClr val="bg1"/>
                </a:solidFill>
              </a:rPr>
              <a:t>A </a:t>
            </a:r>
            <a:r>
              <a:rPr lang="en-US" sz="2100" dirty="0" err="1">
                <a:solidFill>
                  <a:schemeClr val="bg1"/>
                </a:solidFill>
              </a:rPr>
              <a:t>pesar</a:t>
            </a:r>
            <a:r>
              <a:rPr lang="en-US" sz="2100" dirty="0">
                <a:solidFill>
                  <a:schemeClr val="bg1"/>
                </a:solidFill>
              </a:rPr>
              <a:t> de que </a:t>
            </a:r>
            <a:r>
              <a:rPr lang="en-US" sz="2100" dirty="0" err="1">
                <a:solidFill>
                  <a:schemeClr val="bg1"/>
                </a:solidFill>
              </a:rPr>
              <a:t>en</a:t>
            </a:r>
            <a:r>
              <a:rPr lang="en-US" sz="2100" dirty="0">
                <a:solidFill>
                  <a:schemeClr val="bg1"/>
                </a:solidFill>
              </a:rPr>
              <a:t> el largo </a:t>
            </a:r>
            <a:r>
              <a:rPr lang="en-US" sz="2100" dirty="0" err="1">
                <a:solidFill>
                  <a:schemeClr val="bg1"/>
                </a:solidFill>
              </a:rPr>
              <a:t>plazo</a:t>
            </a:r>
            <a:r>
              <a:rPr lang="en-US" sz="2100" dirty="0">
                <a:solidFill>
                  <a:schemeClr val="bg1"/>
                </a:solidFill>
              </a:rPr>
              <a:t>, la </a:t>
            </a:r>
            <a:r>
              <a:rPr lang="en-US" sz="2100" dirty="0" err="1">
                <a:solidFill>
                  <a:schemeClr val="bg1"/>
                </a:solidFill>
              </a:rPr>
              <a:t>economía</a:t>
            </a:r>
            <a:r>
              <a:rPr lang="en-US" sz="2100" dirty="0">
                <a:solidFill>
                  <a:schemeClr val="bg1"/>
                </a:solidFill>
              </a:rPr>
              <a:t> se </a:t>
            </a:r>
            <a:r>
              <a:rPr lang="en-US" sz="2100" dirty="0" err="1">
                <a:solidFill>
                  <a:schemeClr val="bg1"/>
                </a:solidFill>
              </a:rPr>
              <a:t>encuentra</a:t>
            </a:r>
            <a:r>
              <a:rPr lang="en-US" sz="2100" dirty="0">
                <a:solidFill>
                  <a:schemeClr val="bg1"/>
                </a:solidFill>
              </a:rPr>
              <a:t> </a:t>
            </a:r>
            <a:r>
              <a:rPr lang="en-US" sz="2100" dirty="0" err="1">
                <a:solidFill>
                  <a:schemeClr val="bg1"/>
                </a:solidFill>
              </a:rPr>
              <a:t>en</a:t>
            </a:r>
            <a:r>
              <a:rPr lang="en-US" sz="2100" dirty="0">
                <a:solidFill>
                  <a:schemeClr val="bg1"/>
                </a:solidFill>
              </a:rPr>
              <a:t> </a:t>
            </a:r>
            <a:r>
              <a:rPr lang="en-US" sz="2100" dirty="0" err="1">
                <a:solidFill>
                  <a:schemeClr val="bg1"/>
                </a:solidFill>
              </a:rPr>
              <a:t>su</a:t>
            </a:r>
            <a:r>
              <a:rPr lang="en-US" sz="2100" dirty="0">
                <a:solidFill>
                  <a:schemeClr val="bg1"/>
                </a:solidFill>
              </a:rPr>
              <a:t> </a:t>
            </a:r>
            <a:r>
              <a:rPr lang="en-US" sz="2100" dirty="0" err="1">
                <a:solidFill>
                  <a:schemeClr val="bg1"/>
                </a:solidFill>
              </a:rPr>
              <a:t>nivel</a:t>
            </a:r>
            <a:r>
              <a:rPr lang="en-US" sz="2100" dirty="0">
                <a:solidFill>
                  <a:schemeClr val="bg1"/>
                </a:solidFill>
              </a:rPr>
              <a:t> </a:t>
            </a:r>
            <a:r>
              <a:rPr lang="en-US" sz="2100" dirty="0" err="1">
                <a:solidFill>
                  <a:schemeClr val="bg1"/>
                </a:solidFill>
              </a:rPr>
              <a:t>potencial</a:t>
            </a:r>
            <a:r>
              <a:rPr lang="en-US" sz="2100" dirty="0">
                <a:solidFill>
                  <a:schemeClr val="bg1"/>
                </a:solidFill>
              </a:rPr>
              <a:t>, la </a:t>
            </a:r>
            <a:r>
              <a:rPr lang="en-US" sz="2100" dirty="0" err="1">
                <a:solidFill>
                  <a:schemeClr val="bg1"/>
                </a:solidFill>
              </a:rPr>
              <a:t>curva</a:t>
            </a:r>
            <a:r>
              <a:rPr lang="en-US" sz="2100" dirty="0">
                <a:solidFill>
                  <a:schemeClr val="bg1"/>
                </a:solidFill>
              </a:rPr>
              <a:t> de </a:t>
            </a:r>
            <a:r>
              <a:rPr lang="en-US" sz="2100" dirty="0" err="1">
                <a:solidFill>
                  <a:schemeClr val="bg1"/>
                </a:solidFill>
              </a:rPr>
              <a:t>oferta</a:t>
            </a:r>
            <a:r>
              <a:rPr lang="en-US" sz="2100" dirty="0">
                <a:solidFill>
                  <a:schemeClr val="bg1"/>
                </a:solidFill>
              </a:rPr>
              <a:t> </a:t>
            </a:r>
            <a:r>
              <a:rPr lang="en-US" sz="2100" dirty="0" err="1">
                <a:solidFill>
                  <a:schemeClr val="bg1"/>
                </a:solidFill>
              </a:rPr>
              <a:t>agregada</a:t>
            </a:r>
            <a:r>
              <a:rPr lang="en-US" sz="2100" dirty="0">
                <a:solidFill>
                  <a:schemeClr val="bg1"/>
                </a:solidFill>
              </a:rPr>
              <a:t> de largo </a:t>
            </a:r>
            <a:r>
              <a:rPr lang="en-US" sz="2100" dirty="0" err="1">
                <a:solidFill>
                  <a:schemeClr val="bg1"/>
                </a:solidFill>
              </a:rPr>
              <a:t>plazo</a:t>
            </a:r>
            <a:r>
              <a:rPr lang="en-US" sz="2100" dirty="0">
                <a:solidFill>
                  <a:schemeClr val="bg1"/>
                </a:solidFill>
              </a:rPr>
              <a:t> </a:t>
            </a:r>
            <a:r>
              <a:rPr lang="en-US" sz="2100" dirty="0" err="1">
                <a:solidFill>
                  <a:schemeClr val="bg1"/>
                </a:solidFill>
              </a:rPr>
              <a:t>si</a:t>
            </a:r>
            <a:r>
              <a:rPr lang="en-US" sz="2100" dirty="0">
                <a:solidFill>
                  <a:schemeClr val="bg1"/>
                </a:solidFill>
              </a:rPr>
              <a:t> </a:t>
            </a:r>
            <a:r>
              <a:rPr lang="en-US" sz="2100" dirty="0" err="1">
                <a:solidFill>
                  <a:schemeClr val="bg1"/>
                </a:solidFill>
              </a:rPr>
              <a:t>puede</a:t>
            </a:r>
            <a:r>
              <a:rPr lang="en-US" sz="2100" dirty="0">
                <a:solidFill>
                  <a:schemeClr val="bg1"/>
                </a:solidFill>
              </a:rPr>
              <a:t> </a:t>
            </a:r>
            <a:r>
              <a:rPr lang="en-US" sz="2100" dirty="0" err="1">
                <a:solidFill>
                  <a:schemeClr val="bg1"/>
                </a:solidFill>
              </a:rPr>
              <a:t>desplazarse</a:t>
            </a:r>
            <a:r>
              <a:rPr lang="en-US" sz="2100" dirty="0">
                <a:solidFill>
                  <a:schemeClr val="bg1"/>
                </a:solidFill>
              </a:rPr>
              <a:t>.</a:t>
            </a:r>
          </a:p>
          <a:p>
            <a:r>
              <a:rPr lang="en-US" sz="2100" dirty="0">
                <a:solidFill>
                  <a:schemeClr val="bg1"/>
                </a:solidFill>
              </a:rPr>
              <a:t>¿</a:t>
            </a:r>
            <a:r>
              <a:rPr lang="en-US" sz="2100" dirty="0" err="1">
                <a:solidFill>
                  <a:schemeClr val="bg1"/>
                </a:solidFill>
              </a:rPr>
              <a:t>Cómo</a:t>
            </a:r>
            <a:r>
              <a:rPr lang="en-US" sz="2100" dirty="0">
                <a:solidFill>
                  <a:schemeClr val="bg1"/>
                </a:solidFill>
              </a:rPr>
              <a:t>?....</a:t>
            </a:r>
          </a:p>
          <a:p>
            <a:endParaRPr lang="en-US" sz="2100" dirty="0">
              <a:solidFill>
                <a:schemeClr val="bg1"/>
              </a:solidFill>
            </a:endParaRPr>
          </a:p>
          <a:p>
            <a:pPr marL="0"/>
            <a:r>
              <a:rPr lang="en-US" dirty="0">
                <a:solidFill>
                  <a:srgbClr val="FF0000"/>
                </a:solidFill>
              </a:rPr>
              <a:t>Para saber </a:t>
            </a:r>
            <a:r>
              <a:rPr lang="en-US" dirty="0" err="1">
                <a:solidFill>
                  <a:srgbClr val="FF0000"/>
                </a:solidFill>
              </a:rPr>
              <a:t>cómo</a:t>
            </a:r>
            <a:r>
              <a:rPr lang="en-US" dirty="0">
                <a:solidFill>
                  <a:srgbClr val="FF0000"/>
                </a:solidFill>
              </a:rPr>
              <a:t>, ¡No se </a:t>
            </a:r>
            <a:r>
              <a:rPr lang="en-US" dirty="0" err="1">
                <a:solidFill>
                  <a:srgbClr val="FF0000"/>
                </a:solidFill>
              </a:rPr>
              <a:t>pierda</a:t>
            </a:r>
            <a:r>
              <a:rPr lang="en-US" dirty="0">
                <a:solidFill>
                  <a:srgbClr val="FF0000"/>
                </a:solidFill>
              </a:rPr>
              <a:t> la </a:t>
            </a:r>
            <a:r>
              <a:rPr lang="en-US" dirty="0" err="1">
                <a:solidFill>
                  <a:srgbClr val="FF0000"/>
                </a:solidFill>
              </a:rPr>
              <a:t>próxima</a:t>
            </a:r>
            <a:r>
              <a:rPr lang="en-US" dirty="0">
                <a:solidFill>
                  <a:srgbClr val="FF0000"/>
                </a:solidFill>
              </a:rPr>
              <a:t> </a:t>
            </a:r>
            <a:r>
              <a:rPr lang="en-US" dirty="0" err="1">
                <a:solidFill>
                  <a:srgbClr val="FF0000"/>
                </a:solidFill>
              </a:rPr>
              <a:t>clase</a:t>
            </a:r>
            <a:r>
              <a:rPr lang="en-US" dirty="0">
                <a:solidFill>
                  <a:srgbClr val="FF0000"/>
                </a:solidFill>
              </a:rPr>
              <a:t>!</a:t>
            </a:r>
          </a:p>
          <a:p>
            <a:pPr lvl="2"/>
            <a:endParaRPr lang="en-US" sz="2100" dirty="0">
              <a:solidFill>
                <a:schemeClr val="bg1"/>
              </a:solidFill>
            </a:endParaRPr>
          </a:p>
        </p:txBody>
      </p:sp>
      <p:sp>
        <p:nvSpPr>
          <p:cNvPr id="10" name="9 Marcador de número de diapositiva"/>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defRPr/>
            </a:pPr>
            <a:fld id="{DF779287-4CBB-4299-92BF-3AC37C1F34AB}" type="slidenum">
              <a:rPr lang="en-US">
                <a:solidFill>
                  <a:schemeClr val="bg1">
                    <a:alpha val="80000"/>
                  </a:schemeClr>
                </a:solidFill>
              </a:rPr>
              <a:pPr>
                <a:spcAft>
                  <a:spcPts val="600"/>
                </a:spcAft>
                <a:defRPr/>
              </a:pPr>
              <a:t>20</a:t>
            </a:fld>
            <a:endParaRPr lang="en-US">
              <a:solidFill>
                <a:schemeClr val="bg1">
                  <a:alpha val="80000"/>
                </a:schemeClr>
              </a:solidFill>
            </a:endParaRPr>
          </a:p>
        </p:txBody>
      </p:sp>
    </p:spTree>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8">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4 Título"/>
          <p:cNvSpPr>
            <a:spLocks noGrp="1"/>
          </p:cNvSpPr>
          <p:nvPr>
            <p:ph type="title"/>
          </p:nvPr>
        </p:nvSpPr>
        <p:spPr>
          <a:xfrm>
            <a:off x="841248" y="704850"/>
            <a:ext cx="3785616" cy="2978150"/>
          </a:xfrm>
        </p:spPr>
        <p:txBody>
          <a:bodyPr anchor="b">
            <a:normAutofit/>
          </a:bodyPr>
          <a:lstStyle/>
          <a:p>
            <a:r>
              <a:rPr lang="es-CL" dirty="0"/>
              <a:t>Demanda Agregada</a:t>
            </a:r>
          </a:p>
        </p:txBody>
      </p:sp>
      <p:sp>
        <p:nvSpPr>
          <p:cNvPr id="7" name="6 Marcador de contenido"/>
          <p:cNvSpPr>
            <a:spLocks noGrp="1"/>
          </p:cNvSpPr>
          <p:nvPr>
            <p:ph idx="1"/>
          </p:nvPr>
        </p:nvSpPr>
        <p:spPr>
          <a:xfrm>
            <a:off x="6038850" y="704850"/>
            <a:ext cx="5314950" cy="5251450"/>
          </a:xfrm>
        </p:spPr>
        <p:txBody>
          <a:bodyPr anchor="ctr">
            <a:normAutofit/>
          </a:bodyPr>
          <a:lstStyle/>
          <a:p>
            <a:r>
              <a:rPr lang="es-CL" sz="2100">
                <a:solidFill>
                  <a:schemeClr val="bg1"/>
                </a:solidFill>
              </a:rPr>
              <a:t>La demanda agregada nos muestra una relación entre la cantidad de producto de la economía (PIB) y el nivel de precios de la economía (por ejemplo calculados según el IPC).</a:t>
            </a:r>
          </a:p>
          <a:p>
            <a:endParaRPr lang="es-CL" sz="2100">
              <a:solidFill>
                <a:schemeClr val="bg1"/>
              </a:solidFill>
            </a:endParaRPr>
          </a:p>
          <a:p>
            <a:r>
              <a:rPr lang="es-CL" sz="2100">
                <a:solidFill>
                  <a:schemeClr val="bg1"/>
                </a:solidFill>
              </a:rPr>
              <a:t>¿Cómo es esta relación? ¿Por qué?</a:t>
            </a:r>
          </a:p>
        </p:txBody>
      </p:sp>
      <p:sp>
        <p:nvSpPr>
          <p:cNvPr id="10" name="9 Marcador de número de diapositiva"/>
          <p:cNvSpPr>
            <a:spLocks noGrp="1"/>
          </p:cNvSpPr>
          <p:nvPr>
            <p:ph type="sldNum" sz="quarter" idx="12"/>
          </p:nvPr>
        </p:nvSpPr>
        <p:spPr>
          <a:xfrm>
            <a:off x="8610600" y="6356350"/>
            <a:ext cx="2743200" cy="365125"/>
          </a:xfrm>
        </p:spPr>
        <p:txBody>
          <a:bodyPr anchor="ctr">
            <a:normAutofit/>
          </a:bodyPr>
          <a:lstStyle/>
          <a:p>
            <a:pPr>
              <a:spcAft>
                <a:spcPts val="600"/>
              </a:spcAft>
            </a:pPr>
            <a:fld id="{E5AF13BF-99AF-4603-AF85-A71E03691828}" type="slidenum">
              <a:rPr lang="es-CL">
                <a:solidFill>
                  <a:schemeClr val="bg1">
                    <a:alpha val="80000"/>
                  </a:schemeClr>
                </a:solidFill>
              </a:rPr>
              <a:pPr>
                <a:spcAft>
                  <a:spcPts val="600"/>
                </a:spcAft>
              </a:pPr>
              <a:t>3</a:t>
            </a:fld>
            <a:endParaRPr lang="es-CL">
              <a:solidFill>
                <a:schemeClr val="bg1">
                  <a:alpha val="80000"/>
                </a:schemeClr>
              </a:solidFill>
            </a:endParaRPr>
          </a:p>
        </p:txBody>
      </p:sp>
    </p:spTree>
  </p:cSld>
  <p:clrMapOvr>
    <a:overrideClrMapping bg1="dk1" tx1="lt1" bg2="dk2" tx2="lt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lstStyle/>
          <a:p>
            <a:r>
              <a:rPr lang="es-CL" dirty="0"/>
              <a:t>Demanda Agregada</a:t>
            </a:r>
          </a:p>
        </p:txBody>
      </p:sp>
      <p:sp>
        <p:nvSpPr>
          <p:cNvPr id="7" name="6 Marcador de contenido"/>
          <p:cNvSpPr>
            <a:spLocks noGrp="1"/>
          </p:cNvSpPr>
          <p:nvPr>
            <p:ph idx="1"/>
          </p:nvPr>
        </p:nvSpPr>
        <p:spPr/>
        <p:txBody>
          <a:bodyPr/>
          <a:lstStyle/>
          <a:p>
            <a:pPr algn="just"/>
            <a:r>
              <a:rPr lang="es-CL" dirty="0"/>
              <a:t>La pendiente de la curva de demanda (o la relación entre PIB y P) esta relacionada con cada uno de los componentes del PIB.</a:t>
            </a:r>
          </a:p>
          <a:p>
            <a:pPr algn="just"/>
            <a:r>
              <a:rPr lang="es-CL" dirty="0"/>
              <a:t>El PIB viene dado por la siguiente identidad:</a:t>
            </a:r>
          </a:p>
          <a:p>
            <a:pPr algn="just"/>
            <a:endParaRPr lang="es-CL" dirty="0"/>
          </a:p>
          <a:p>
            <a:pPr algn="just"/>
            <a:endParaRPr lang="es-CL" dirty="0"/>
          </a:p>
          <a:p>
            <a:pPr algn="just">
              <a:buNone/>
            </a:pPr>
            <a:r>
              <a:rPr lang="es-ES" dirty="0"/>
              <a:t>	Suponga un nivel fijo de gasto de gobierno (G), entonces…</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4</a:t>
            </a:fld>
            <a:endParaRPr lang="es-CL"/>
          </a:p>
        </p:txBody>
      </p:sp>
      <p:graphicFrame>
        <p:nvGraphicFramePr>
          <p:cNvPr id="1026" name="Object 10"/>
          <p:cNvGraphicFramePr>
            <a:graphicFrameLocks noChangeAspect="1"/>
          </p:cNvGraphicFramePr>
          <p:nvPr>
            <p:extLst>
              <p:ext uri="{D42A27DB-BD31-4B8C-83A1-F6EECF244321}">
                <p14:modId xmlns:p14="http://schemas.microsoft.com/office/powerpoint/2010/main" val="35872960"/>
              </p:ext>
            </p:extLst>
          </p:nvPr>
        </p:nvGraphicFramePr>
        <p:xfrm>
          <a:off x="4756851" y="3555206"/>
          <a:ext cx="3065463" cy="446088"/>
        </p:xfrm>
        <a:graphic>
          <a:graphicData uri="http://schemas.openxmlformats.org/presentationml/2006/ole">
            <mc:AlternateContent xmlns:mc="http://schemas.openxmlformats.org/markup-compatibility/2006">
              <mc:Choice xmlns:v="urn:schemas-microsoft-com:vml" Requires="v">
                <p:oleObj name="Ecuación" r:id="rId2" imgW="1218671" imgH="177723" progId="Equation.3">
                  <p:embed/>
                </p:oleObj>
              </mc:Choice>
              <mc:Fallback>
                <p:oleObj name="Ecuación" r:id="rId2" imgW="1218671" imgH="177723" progId="Equation.3">
                  <p:embed/>
                  <p:pic>
                    <p:nvPicPr>
                      <p:cNvPr id="1026" name="Object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56851" y="3555206"/>
                        <a:ext cx="3065463" cy="4460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lstStyle/>
          <a:p>
            <a:r>
              <a:rPr lang="es-CL" dirty="0"/>
              <a:t>Demanda Agregada</a:t>
            </a:r>
          </a:p>
        </p:txBody>
      </p:sp>
      <p:sp>
        <p:nvSpPr>
          <p:cNvPr id="7" name="6 Marcador de contenido"/>
          <p:cNvSpPr>
            <a:spLocks noGrp="1"/>
          </p:cNvSpPr>
          <p:nvPr>
            <p:ph idx="1"/>
          </p:nvPr>
        </p:nvSpPr>
        <p:spPr/>
        <p:txBody>
          <a:bodyPr/>
          <a:lstStyle/>
          <a:p>
            <a:pPr algn="just"/>
            <a:r>
              <a:rPr lang="es-CL" dirty="0"/>
              <a:t>La pendiente de la curva de demanda (o la relación entre PIB y P) esta relacionada con cada uno de los componentes del PIB.</a:t>
            </a:r>
          </a:p>
          <a:p>
            <a:pPr algn="just"/>
            <a:r>
              <a:rPr lang="es-CL" dirty="0"/>
              <a:t>El PIB viene dado por la siguiente identidad:</a:t>
            </a:r>
          </a:p>
          <a:p>
            <a:pPr algn="just"/>
            <a:endParaRPr lang="es-CL" dirty="0"/>
          </a:p>
          <a:p>
            <a:pPr algn="just"/>
            <a:endParaRPr lang="es-CL" dirty="0"/>
          </a:p>
          <a:p>
            <a:pPr algn="just">
              <a:buNone/>
            </a:pPr>
            <a:r>
              <a:rPr lang="es-ES" dirty="0"/>
              <a:t>	Suponga un nivel fijo de gasto de gobierno (G), entonces…</a:t>
            </a:r>
          </a:p>
        </p:txBody>
      </p:sp>
      <p:sp>
        <p:nvSpPr>
          <p:cNvPr id="10" name="9 Marcador de número de diapositiva"/>
          <p:cNvSpPr>
            <a:spLocks noGrp="1"/>
          </p:cNvSpPr>
          <p:nvPr>
            <p:ph type="sldNum" sz="quarter" idx="12"/>
          </p:nvPr>
        </p:nvSpPr>
        <p:spPr/>
        <p:txBody>
          <a:bodyPr/>
          <a:lstStyle/>
          <a:p>
            <a:fld id="{E5AF13BF-99AF-4603-AF85-A71E03691828}" type="slidenum">
              <a:rPr lang="es-CL" smtClean="0"/>
              <a:pPr/>
              <a:t>5</a:t>
            </a:fld>
            <a:endParaRPr lang="es-CL"/>
          </a:p>
        </p:txBody>
      </p:sp>
      <p:graphicFrame>
        <p:nvGraphicFramePr>
          <p:cNvPr id="1026" name="Object 10"/>
          <p:cNvGraphicFramePr>
            <a:graphicFrameLocks noChangeAspect="1"/>
          </p:cNvGraphicFramePr>
          <p:nvPr/>
        </p:nvGraphicFramePr>
        <p:xfrm>
          <a:off x="4810117" y="4010025"/>
          <a:ext cx="3065463" cy="446088"/>
        </p:xfrm>
        <a:graphic>
          <a:graphicData uri="http://schemas.openxmlformats.org/presentationml/2006/ole">
            <mc:AlternateContent xmlns:mc="http://schemas.openxmlformats.org/markup-compatibility/2006">
              <mc:Choice xmlns:v="urn:schemas-microsoft-com:vml" Requires="v">
                <p:oleObj name="Ecuación" r:id="rId2" imgW="1218671" imgH="177723" progId="Equation.3">
                  <p:embed/>
                </p:oleObj>
              </mc:Choice>
              <mc:Fallback>
                <p:oleObj name="Ecuación" r:id="rId2" imgW="1218671" imgH="177723" progId="Equation.3">
                  <p:embed/>
                  <p:pic>
                    <p:nvPicPr>
                      <p:cNvPr id="1026" name="Object 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810117" y="4010025"/>
                        <a:ext cx="3065463" cy="4460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 name="10 Rectángulo"/>
          <p:cNvSpPr/>
          <p:nvPr/>
        </p:nvSpPr>
        <p:spPr>
          <a:xfrm>
            <a:off x="4810116" y="4214818"/>
            <a:ext cx="5214974" cy="1714512"/>
          </a:xfrm>
          <a:prstGeom prst="rect">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CL" sz="2400" dirty="0">
                <a:solidFill>
                  <a:schemeClr val="tx1"/>
                </a:solidFill>
              </a:rPr>
              <a:t>¿Cómo influirán en esta identidad el mercado del dinero y tasa de interés?... Más adelante responderemos esta pregunta.</a:t>
            </a:r>
          </a:p>
        </p:txBody>
      </p:sp>
    </p:spTree>
    <p:extLst>
      <p:ext uri="{BB962C8B-B14F-4D97-AF65-F5344CB8AC3E}">
        <p14:creationId xmlns:p14="http://schemas.microsoft.com/office/powerpoint/2010/main" val="17124260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8">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4 Título"/>
          <p:cNvSpPr>
            <a:spLocks noGrp="1"/>
          </p:cNvSpPr>
          <p:nvPr>
            <p:ph type="title"/>
          </p:nvPr>
        </p:nvSpPr>
        <p:spPr>
          <a:xfrm>
            <a:off x="841248" y="704850"/>
            <a:ext cx="3785616" cy="2978150"/>
          </a:xfrm>
        </p:spPr>
        <p:txBody>
          <a:bodyPr anchor="b">
            <a:normAutofit/>
          </a:bodyPr>
          <a:lstStyle/>
          <a:p>
            <a:r>
              <a:rPr lang="es-CL" dirty="0"/>
              <a:t>Demanda Agregada</a:t>
            </a:r>
          </a:p>
        </p:txBody>
      </p:sp>
      <p:sp>
        <p:nvSpPr>
          <p:cNvPr id="7" name="6 Marcador de contenido"/>
          <p:cNvSpPr>
            <a:spLocks noGrp="1"/>
          </p:cNvSpPr>
          <p:nvPr>
            <p:ph idx="1"/>
          </p:nvPr>
        </p:nvSpPr>
        <p:spPr>
          <a:xfrm>
            <a:off x="6038850" y="704850"/>
            <a:ext cx="5314950" cy="5251450"/>
          </a:xfrm>
        </p:spPr>
        <p:txBody>
          <a:bodyPr anchor="ctr">
            <a:normAutofit/>
          </a:bodyPr>
          <a:lstStyle/>
          <a:p>
            <a:r>
              <a:rPr lang="es-CL" sz="2100" b="1" u="sng">
                <a:solidFill>
                  <a:schemeClr val="bg1"/>
                </a:solidFill>
              </a:rPr>
              <a:t>Consumo</a:t>
            </a:r>
            <a:r>
              <a:rPr lang="es-CL" sz="2100">
                <a:solidFill>
                  <a:schemeClr val="bg1"/>
                </a:solidFill>
              </a:rPr>
              <a:t>: la disminución en el precio, implica que el dinero vale más, lo cual hace que los consumidores se sientan más ricos, por ende están dispuestos a consumir más. Es decir, a menor precio, mayor consumo.</a:t>
            </a:r>
            <a:endParaRPr lang="es-ES" sz="2100">
              <a:solidFill>
                <a:schemeClr val="bg1"/>
              </a:solidFill>
            </a:endParaRPr>
          </a:p>
        </p:txBody>
      </p:sp>
      <p:sp>
        <p:nvSpPr>
          <p:cNvPr id="10" name="9 Marcador de número de diapositiva"/>
          <p:cNvSpPr>
            <a:spLocks noGrp="1"/>
          </p:cNvSpPr>
          <p:nvPr>
            <p:ph type="sldNum" sz="quarter" idx="12"/>
          </p:nvPr>
        </p:nvSpPr>
        <p:spPr>
          <a:xfrm>
            <a:off x="8610600" y="6356350"/>
            <a:ext cx="2743200" cy="365125"/>
          </a:xfrm>
        </p:spPr>
        <p:txBody>
          <a:bodyPr anchor="ctr">
            <a:normAutofit/>
          </a:bodyPr>
          <a:lstStyle/>
          <a:p>
            <a:pPr>
              <a:spcAft>
                <a:spcPts val="600"/>
              </a:spcAft>
            </a:pPr>
            <a:fld id="{E5AF13BF-99AF-4603-AF85-A71E03691828}" type="slidenum">
              <a:rPr lang="es-CL">
                <a:solidFill>
                  <a:schemeClr val="bg1">
                    <a:alpha val="80000"/>
                  </a:schemeClr>
                </a:solidFill>
              </a:rPr>
              <a:pPr>
                <a:spcAft>
                  <a:spcPts val="600"/>
                </a:spcAft>
              </a:pPr>
              <a:t>6</a:t>
            </a:fld>
            <a:endParaRPr lang="es-CL">
              <a:solidFill>
                <a:schemeClr val="bg1">
                  <a:alpha val="80000"/>
                </a:schemeClr>
              </a:solidFill>
            </a:endParaRPr>
          </a:p>
        </p:txBody>
      </p:sp>
    </p:spTree>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8">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4 Título"/>
          <p:cNvSpPr>
            <a:spLocks noGrp="1"/>
          </p:cNvSpPr>
          <p:nvPr>
            <p:ph type="title"/>
          </p:nvPr>
        </p:nvSpPr>
        <p:spPr>
          <a:xfrm>
            <a:off x="841248" y="704850"/>
            <a:ext cx="3785616" cy="2978150"/>
          </a:xfrm>
        </p:spPr>
        <p:txBody>
          <a:bodyPr anchor="b">
            <a:normAutofit/>
          </a:bodyPr>
          <a:lstStyle/>
          <a:p>
            <a:r>
              <a:rPr lang="es-CL" dirty="0"/>
              <a:t>Demanda Agregada</a:t>
            </a:r>
          </a:p>
        </p:txBody>
      </p:sp>
      <p:sp>
        <p:nvSpPr>
          <p:cNvPr id="7" name="6 Marcador de contenido"/>
          <p:cNvSpPr>
            <a:spLocks noGrp="1"/>
          </p:cNvSpPr>
          <p:nvPr>
            <p:ph idx="1"/>
          </p:nvPr>
        </p:nvSpPr>
        <p:spPr>
          <a:xfrm>
            <a:off x="6038850" y="704850"/>
            <a:ext cx="5314950" cy="5251450"/>
          </a:xfrm>
        </p:spPr>
        <p:txBody>
          <a:bodyPr anchor="ctr">
            <a:normAutofit/>
          </a:bodyPr>
          <a:lstStyle/>
          <a:p>
            <a:r>
              <a:rPr lang="es-CL" sz="2100" b="1" u="sng">
                <a:solidFill>
                  <a:schemeClr val="bg1"/>
                </a:solidFill>
              </a:rPr>
              <a:t>Inversión</a:t>
            </a:r>
            <a:r>
              <a:rPr lang="es-CL" sz="2100">
                <a:solidFill>
                  <a:schemeClr val="bg1"/>
                </a:solidFill>
              </a:rPr>
              <a:t>: la disminución en el precio, implica que se necesita menos dinero para consumir, lo que implica que se desea “portar” menos dinero, y se esta dispuesto a prestar. Lo que implica que cae la tasa de interés, lo que hace que sea mas rentable invertir más.</a:t>
            </a:r>
            <a:endParaRPr lang="es-ES" sz="2100">
              <a:solidFill>
                <a:schemeClr val="bg1"/>
              </a:solidFill>
            </a:endParaRPr>
          </a:p>
        </p:txBody>
      </p:sp>
      <p:sp>
        <p:nvSpPr>
          <p:cNvPr id="10" name="9 Marcador de número de diapositiva"/>
          <p:cNvSpPr>
            <a:spLocks noGrp="1"/>
          </p:cNvSpPr>
          <p:nvPr>
            <p:ph type="sldNum" sz="quarter" idx="12"/>
          </p:nvPr>
        </p:nvSpPr>
        <p:spPr>
          <a:xfrm>
            <a:off x="8610600" y="6356350"/>
            <a:ext cx="2743200" cy="365125"/>
          </a:xfrm>
        </p:spPr>
        <p:txBody>
          <a:bodyPr anchor="ctr">
            <a:normAutofit/>
          </a:bodyPr>
          <a:lstStyle/>
          <a:p>
            <a:pPr>
              <a:spcAft>
                <a:spcPts val="600"/>
              </a:spcAft>
            </a:pPr>
            <a:fld id="{E5AF13BF-99AF-4603-AF85-A71E03691828}" type="slidenum">
              <a:rPr lang="es-CL">
                <a:solidFill>
                  <a:schemeClr val="bg1">
                    <a:alpha val="80000"/>
                  </a:schemeClr>
                </a:solidFill>
              </a:rPr>
              <a:pPr>
                <a:spcAft>
                  <a:spcPts val="600"/>
                </a:spcAft>
              </a:pPr>
              <a:t>7</a:t>
            </a:fld>
            <a:endParaRPr lang="es-CL">
              <a:solidFill>
                <a:schemeClr val="bg1">
                  <a:alpha val="80000"/>
                </a:schemeClr>
              </a:solidFill>
            </a:endParaRPr>
          </a:p>
        </p:txBody>
      </p:sp>
    </p:spTree>
  </p:cSld>
  <p:clrMapOvr>
    <a:overrideClrMapping bg1="dk1" tx1="lt1" bg2="dk2" tx2="lt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8">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4 Título"/>
          <p:cNvSpPr>
            <a:spLocks noGrp="1"/>
          </p:cNvSpPr>
          <p:nvPr>
            <p:ph type="title"/>
          </p:nvPr>
        </p:nvSpPr>
        <p:spPr>
          <a:xfrm>
            <a:off x="841248" y="704850"/>
            <a:ext cx="3785616" cy="2978150"/>
          </a:xfrm>
        </p:spPr>
        <p:txBody>
          <a:bodyPr anchor="b">
            <a:normAutofit/>
          </a:bodyPr>
          <a:lstStyle/>
          <a:p>
            <a:r>
              <a:rPr lang="es-CL" dirty="0"/>
              <a:t>Demanda Agregada</a:t>
            </a:r>
          </a:p>
        </p:txBody>
      </p:sp>
      <p:sp>
        <p:nvSpPr>
          <p:cNvPr id="7" name="6 Marcador de contenido"/>
          <p:cNvSpPr>
            <a:spLocks noGrp="1"/>
          </p:cNvSpPr>
          <p:nvPr>
            <p:ph idx="1"/>
          </p:nvPr>
        </p:nvSpPr>
        <p:spPr>
          <a:xfrm>
            <a:off x="6038850" y="704850"/>
            <a:ext cx="5314950" cy="5251450"/>
          </a:xfrm>
        </p:spPr>
        <p:txBody>
          <a:bodyPr anchor="ctr">
            <a:normAutofit/>
          </a:bodyPr>
          <a:lstStyle/>
          <a:p>
            <a:r>
              <a:rPr lang="es-CL" sz="2100" b="1" u="sng">
                <a:solidFill>
                  <a:schemeClr val="bg1"/>
                </a:solidFill>
              </a:rPr>
              <a:t>Exportaciones Netas</a:t>
            </a:r>
            <a:r>
              <a:rPr lang="es-CL" sz="2100">
                <a:solidFill>
                  <a:schemeClr val="bg1"/>
                </a:solidFill>
              </a:rPr>
              <a:t>: la disminución en el precio, reduce la tasa de interés, por lo que salen capitales al exterior (buscando tasas de interés mayores), provocando un exceso de demanda por “dólares” (en el extranjero no sirven los pesos) haciendo subir su precio, por lo que es mas conveniente exportar, y menos conveniente importar, es decir, suben las exportaciones netas.</a:t>
            </a:r>
            <a:endParaRPr lang="es-ES" sz="2100">
              <a:solidFill>
                <a:schemeClr val="bg1"/>
              </a:solidFill>
            </a:endParaRPr>
          </a:p>
        </p:txBody>
      </p:sp>
      <p:sp>
        <p:nvSpPr>
          <p:cNvPr id="10" name="9 Marcador de número de diapositiva"/>
          <p:cNvSpPr>
            <a:spLocks noGrp="1"/>
          </p:cNvSpPr>
          <p:nvPr>
            <p:ph type="sldNum" sz="quarter" idx="12"/>
          </p:nvPr>
        </p:nvSpPr>
        <p:spPr>
          <a:xfrm>
            <a:off x="8610600" y="6356350"/>
            <a:ext cx="2743200" cy="365125"/>
          </a:xfrm>
        </p:spPr>
        <p:txBody>
          <a:bodyPr anchor="ctr">
            <a:normAutofit/>
          </a:bodyPr>
          <a:lstStyle/>
          <a:p>
            <a:pPr>
              <a:spcAft>
                <a:spcPts val="600"/>
              </a:spcAft>
            </a:pPr>
            <a:fld id="{E5AF13BF-99AF-4603-AF85-A71E03691828}" type="slidenum">
              <a:rPr lang="es-CL">
                <a:solidFill>
                  <a:schemeClr val="bg1">
                    <a:alpha val="80000"/>
                  </a:schemeClr>
                </a:solidFill>
              </a:rPr>
              <a:pPr>
                <a:spcAft>
                  <a:spcPts val="600"/>
                </a:spcAft>
              </a:pPr>
              <a:t>8</a:t>
            </a:fld>
            <a:endParaRPr lang="es-CL">
              <a:solidFill>
                <a:schemeClr val="bg1">
                  <a:alpha val="80000"/>
                </a:schemeClr>
              </a:solidFill>
            </a:endParaRPr>
          </a:p>
        </p:txBody>
      </p:sp>
    </p:spTree>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7264F718-7FAC-4056-9FA9-A603EC682F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5" y="0"/>
            <a:ext cx="12190475"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Freeform: Shape 16">
            <a:extLst>
              <a:ext uri="{FF2B5EF4-FFF2-40B4-BE49-F238E27FC236}">
                <a16:creationId xmlns:a16="http://schemas.microsoft.com/office/drawing/2014/main" id="{F74639F7-E3C7-4165-A83E-6386A86BA1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6356349" cy="6858000"/>
          </a:xfrm>
          <a:custGeom>
            <a:avLst/>
            <a:gdLst>
              <a:gd name="connsiteX0" fmla="*/ 7539895 w 7539895"/>
              <a:gd name="connsiteY0" fmla="*/ 6858000 h 6858000"/>
              <a:gd name="connsiteX1" fmla="*/ 0 w 7539895"/>
              <a:gd name="connsiteY1" fmla="*/ 6858000 h 6858000"/>
              <a:gd name="connsiteX2" fmla="*/ 0 w 7539895"/>
              <a:gd name="connsiteY2" fmla="*/ 0 h 6858000"/>
              <a:gd name="connsiteX3" fmla="*/ 4363741 w 7539895"/>
              <a:gd name="connsiteY3" fmla="*/ 0 h 6858000"/>
            </a:gdLst>
            <a:ahLst/>
            <a:cxnLst>
              <a:cxn ang="0">
                <a:pos x="connsiteX0" y="connsiteY0"/>
              </a:cxn>
              <a:cxn ang="0">
                <a:pos x="connsiteX1" y="connsiteY1"/>
              </a:cxn>
              <a:cxn ang="0">
                <a:pos x="connsiteX2" y="connsiteY2"/>
              </a:cxn>
              <a:cxn ang="0">
                <a:pos x="connsiteX3" y="connsiteY3"/>
              </a:cxn>
            </a:cxnLst>
            <a:rect l="l" t="t" r="r" b="b"/>
            <a:pathLst>
              <a:path w="7539895" h="6858000">
                <a:moveTo>
                  <a:pt x="7539895" y="6858000"/>
                </a:moveTo>
                <a:lnTo>
                  <a:pt x="0" y="6858000"/>
                </a:lnTo>
                <a:lnTo>
                  <a:pt x="0" y="0"/>
                </a:lnTo>
                <a:lnTo>
                  <a:pt x="4363741" y="0"/>
                </a:lnTo>
                <a:close/>
              </a:path>
            </a:pathLst>
          </a:custGeom>
          <a:solidFill>
            <a:schemeClr val="bg1">
              <a:lumMod val="85000"/>
              <a:lumOff val="15000"/>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9" name="Freeform: Shape 18">
            <a:extLst>
              <a:ext uri="{FF2B5EF4-FFF2-40B4-BE49-F238E27FC236}">
                <a16:creationId xmlns:a16="http://schemas.microsoft.com/office/drawing/2014/main" id="{8B3AF0F1-707A-463E-B5EE-33C63A40CF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0" y="0"/>
            <a:ext cx="5979591" cy="6858000"/>
          </a:xfrm>
          <a:custGeom>
            <a:avLst/>
            <a:gdLst>
              <a:gd name="connsiteX0" fmla="*/ 7092985 w 7092985"/>
              <a:gd name="connsiteY0" fmla="*/ 6858000 h 6858000"/>
              <a:gd name="connsiteX1" fmla="*/ 0 w 7092985"/>
              <a:gd name="connsiteY1" fmla="*/ 6858000 h 6858000"/>
              <a:gd name="connsiteX2" fmla="*/ 0 w 7092985"/>
              <a:gd name="connsiteY2" fmla="*/ 0 h 6858000"/>
              <a:gd name="connsiteX3" fmla="*/ 3916831 w 7092985"/>
              <a:gd name="connsiteY3" fmla="*/ 0 h 6858000"/>
            </a:gdLst>
            <a:ahLst/>
            <a:cxnLst>
              <a:cxn ang="0">
                <a:pos x="connsiteX0" y="connsiteY0"/>
              </a:cxn>
              <a:cxn ang="0">
                <a:pos x="connsiteX1" y="connsiteY1"/>
              </a:cxn>
              <a:cxn ang="0">
                <a:pos x="connsiteX2" y="connsiteY2"/>
              </a:cxn>
              <a:cxn ang="0">
                <a:pos x="connsiteX3" y="connsiteY3"/>
              </a:cxn>
            </a:cxnLst>
            <a:rect l="l" t="t" r="r" b="b"/>
            <a:pathLst>
              <a:path w="7092985" h="6858000">
                <a:moveTo>
                  <a:pt x="7092985" y="6858000"/>
                </a:moveTo>
                <a:lnTo>
                  <a:pt x="0" y="6858000"/>
                </a:lnTo>
                <a:lnTo>
                  <a:pt x="0" y="0"/>
                </a:lnTo>
                <a:lnTo>
                  <a:pt x="3916831" y="0"/>
                </a:lnTo>
                <a:close/>
              </a:path>
            </a:pathLst>
          </a:cu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 name="4 Título"/>
          <p:cNvSpPr>
            <a:spLocks noGrp="1"/>
          </p:cNvSpPr>
          <p:nvPr>
            <p:ph type="title"/>
          </p:nvPr>
        </p:nvSpPr>
        <p:spPr>
          <a:xfrm>
            <a:off x="841248" y="704850"/>
            <a:ext cx="3785616" cy="2978150"/>
          </a:xfrm>
        </p:spPr>
        <p:txBody>
          <a:bodyPr anchor="b">
            <a:normAutofit/>
          </a:bodyPr>
          <a:lstStyle/>
          <a:p>
            <a:r>
              <a:rPr lang="es-CL" dirty="0"/>
              <a:t>Demanda Agregada</a:t>
            </a:r>
          </a:p>
        </p:txBody>
      </p:sp>
      <p:sp>
        <p:nvSpPr>
          <p:cNvPr id="7" name="6 Marcador de contenido"/>
          <p:cNvSpPr>
            <a:spLocks noGrp="1"/>
          </p:cNvSpPr>
          <p:nvPr>
            <p:ph idx="1"/>
          </p:nvPr>
        </p:nvSpPr>
        <p:spPr>
          <a:xfrm>
            <a:off x="6038850" y="704850"/>
            <a:ext cx="5314950" cy="5251450"/>
          </a:xfrm>
        </p:spPr>
        <p:txBody>
          <a:bodyPr anchor="ctr">
            <a:normAutofit/>
          </a:bodyPr>
          <a:lstStyle/>
          <a:p>
            <a:r>
              <a:rPr lang="es-CL" sz="2100">
                <a:solidFill>
                  <a:schemeClr val="bg1"/>
                </a:solidFill>
              </a:rPr>
              <a:t>Así cada uno de los componentes del PIB nos muestra una relación negativa entre el nivel de precios (ya sea que se mida como IPC o deflactor del PIB) y el producto del país (PIB).</a:t>
            </a:r>
            <a:endParaRPr lang="es-ES" sz="2100">
              <a:solidFill>
                <a:schemeClr val="bg1"/>
              </a:solidFill>
            </a:endParaRPr>
          </a:p>
        </p:txBody>
      </p:sp>
      <p:sp>
        <p:nvSpPr>
          <p:cNvPr id="10" name="9 Marcador de número de diapositiva"/>
          <p:cNvSpPr>
            <a:spLocks noGrp="1"/>
          </p:cNvSpPr>
          <p:nvPr>
            <p:ph type="sldNum" sz="quarter" idx="12"/>
          </p:nvPr>
        </p:nvSpPr>
        <p:spPr>
          <a:xfrm>
            <a:off x="8610600" y="6356350"/>
            <a:ext cx="2743200" cy="365125"/>
          </a:xfrm>
        </p:spPr>
        <p:txBody>
          <a:bodyPr anchor="ctr">
            <a:normAutofit/>
          </a:bodyPr>
          <a:lstStyle/>
          <a:p>
            <a:pPr>
              <a:spcAft>
                <a:spcPts val="600"/>
              </a:spcAft>
            </a:pPr>
            <a:fld id="{E5AF13BF-99AF-4603-AF85-A71E03691828}" type="slidenum">
              <a:rPr lang="es-CL">
                <a:solidFill>
                  <a:schemeClr val="bg1">
                    <a:alpha val="80000"/>
                  </a:schemeClr>
                </a:solidFill>
              </a:rPr>
              <a:pPr>
                <a:spcAft>
                  <a:spcPts val="600"/>
                </a:spcAft>
              </a:pPr>
              <a:t>9</a:t>
            </a:fld>
            <a:endParaRPr lang="es-CL">
              <a:solidFill>
                <a:schemeClr val="bg1">
                  <a:alpha val="80000"/>
                </a:schemeClr>
              </a:solidFill>
            </a:endParaRPr>
          </a:p>
        </p:txBody>
      </p:sp>
    </p:spTree>
  </p:cSld>
  <p:clrMapOvr>
    <a:overrideClrMapping bg1="dk1" tx1="lt1" bg2="dk2" tx2="lt2" accent1="accent1" accent2="accent2" accent3="accent3" accent4="accent4" accent5="accent5" accent6="accent6" hlink="hlink" folHlink="folHlink"/>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1116</Words>
  <Application>Microsoft Office PowerPoint</Application>
  <PresentationFormat>Panorámica</PresentationFormat>
  <Paragraphs>129</Paragraphs>
  <Slides>20</Slides>
  <Notes>0</Notes>
  <HiddenSlides>0</HiddenSlides>
  <MMClips>0</MMClips>
  <ScaleCrop>false</ScaleCrop>
  <HeadingPairs>
    <vt:vector size="8" baseType="variant">
      <vt:variant>
        <vt:lpstr>Fuentes usadas</vt:lpstr>
      </vt:variant>
      <vt:variant>
        <vt:i4>4</vt:i4>
      </vt:variant>
      <vt:variant>
        <vt:lpstr>Tema</vt:lpstr>
      </vt:variant>
      <vt:variant>
        <vt:i4>1</vt:i4>
      </vt:variant>
      <vt:variant>
        <vt:lpstr>Servidores OLE incrustados</vt:lpstr>
      </vt:variant>
      <vt:variant>
        <vt:i4>1</vt:i4>
      </vt:variant>
      <vt:variant>
        <vt:lpstr>Títulos de diapositiva</vt:lpstr>
      </vt:variant>
      <vt:variant>
        <vt:i4>20</vt:i4>
      </vt:variant>
    </vt:vector>
  </HeadingPairs>
  <TitlesOfParts>
    <vt:vector size="26" baseType="lpstr">
      <vt:lpstr>Arial</vt:lpstr>
      <vt:lpstr>Calibri</vt:lpstr>
      <vt:lpstr>Calibri Light</vt:lpstr>
      <vt:lpstr>Times New Roman</vt:lpstr>
      <vt:lpstr>Tema de Office</vt:lpstr>
      <vt:lpstr>Ecuación</vt:lpstr>
      <vt:lpstr>ECONOMÍA Clase 18: Demanda y Oferta Agregada- Parte 1</vt:lpstr>
      <vt:lpstr>Agenda</vt:lpstr>
      <vt:lpstr>Demanda Agregada</vt:lpstr>
      <vt:lpstr>Demanda Agregada</vt:lpstr>
      <vt:lpstr>Demanda Agregada</vt:lpstr>
      <vt:lpstr>Demanda Agregada</vt:lpstr>
      <vt:lpstr>Demanda Agregada</vt:lpstr>
      <vt:lpstr>Demanda Agregada</vt:lpstr>
      <vt:lpstr>Demanda Agregada</vt:lpstr>
      <vt:lpstr>Demanda Agregada</vt:lpstr>
      <vt:lpstr>Demanda Agregada</vt:lpstr>
      <vt:lpstr>Demanda Agregada</vt:lpstr>
      <vt:lpstr>Demanda Agregada</vt:lpstr>
      <vt:lpstr>Demanda Agregada</vt:lpstr>
      <vt:lpstr>Demanda Agregada</vt:lpstr>
      <vt:lpstr>Oferta Agregada</vt:lpstr>
      <vt:lpstr>Oferta Agregada</vt:lpstr>
      <vt:lpstr>Oferta Agregada</vt:lpstr>
      <vt:lpstr>Oferta Agregada</vt:lpstr>
      <vt:lpstr>Oferta Agregada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ECONOMÍA Clase 18: Demanda y Oferta Agregada- Parte 1</dc:title>
  <dc:creator>Christian Belmar Belmar Castro</dc:creator>
  <cp:lastModifiedBy>Matias Eduardo Philipp Fontecilla</cp:lastModifiedBy>
  <cp:revision>2</cp:revision>
  <dcterms:created xsi:type="dcterms:W3CDTF">2020-12-21T23:14:56Z</dcterms:created>
  <dcterms:modified xsi:type="dcterms:W3CDTF">2021-08-02T12:36:59Z</dcterms:modified>
</cp:coreProperties>
</file>