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95" r:id="rId2"/>
    <p:sldId id="1035" r:id="rId3"/>
    <p:sldId id="1033" r:id="rId4"/>
    <p:sldId id="1032" r:id="rId5"/>
    <p:sldId id="1034" r:id="rId6"/>
    <p:sldId id="1037" r:id="rId7"/>
    <p:sldId id="1036" r:id="rId8"/>
    <p:sldId id="1029" r:id="rId9"/>
    <p:sldId id="1016" r:id="rId10"/>
    <p:sldId id="1017" r:id="rId11"/>
    <p:sldId id="1019" r:id="rId12"/>
    <p:sldId id="1018" r:id="rId13"/>
    <p:sldId id="895" r:id="rId14"/>
    <p:sldId id="898" r:id="rId15"/>
    <p:sldId id="935" r:id="rId16"/>
    <p:sldId id="644" r:id="rId17"/>
    <p:sldId id="646" r:id="rId18"/>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0F8FCE-EECB-45AD-B9F0-0439B0949CF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8F22817A-EB29-4279-B03C-B91D41B898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A721AE35-4700-4CAC-8478-2B5C43FC4E82}"/>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5" name="Marcador de pie de página 4">
            <a:extLst>
              <a:ext uri="{FF2B5EF4-FFF2-40B4-BE49-F238E27FC236}">
                <a16:creationId xmlns:a16="http://schemas.microsoft.com/office/drawing/2014/main" id="{9FA10A44-F8F7-450B-839A-4C3DCE5B7F8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8228F1C-C64E-43E0-9EE5-7F7D1EF439A8}"/>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289244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2D18A2-1711-4C78-890D-ECE2C4594DF5}"/>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85B0E25F-41B0-4372-AA45-9F210C2C3AA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B43288AC-CE31-4E01-9ACD-9F699A726633}"/>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5" name="Marcador de pie de página 4">
            <a:extLst>
              <a:ext uri="{FF2B5EF4-FFF2-40B4-BE49-F238E27FC236}">
                <a16:creationId xmlns:a16="http://schemas.microsoft.com/office/drawing/2014/main" id="{82F6C06D-6974-4061-8557-14E0780EF64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E6AFBFC3-8B43-4714-BF0C-5F33044C55D9}"/>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3271213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7AF09FA-9B76-4DA0-A074-D0BDEB3E792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C1B6C082-E2BA-4965-8992-826EB78BA279}"/>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1706461-123E-4EF1-ADEC-48D36BCD9424}"/>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5" name="Marcador de pie de página 4">
            <a:extLst>
              <a:ext uri="{FF2B5EF4-FFF2-40B4-BE49-F238E27FC236}">
                <a16:creationId xmlns:a16="http://schemas.microsoft.com/office/drawing/2014/main" id="{30D05C54-E829-43E5-888A-E8447465D6E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E2BE7B72-8FE3-4851-AAB9-C768C38CEBE9}"/>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2499579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625138-6AEB-4749-9B84-6D5A70D1FA2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A49DC85-82E4-4006-9F15-6AF1426480C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41B012D0-8FA2-4D1E-B09A-29FD90F449B2}"/>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5" name="Marcador de pie de página 4">
            <a:extLst>
              <a:ext uri="{FF2B5EF4-FFF2-40B4-BE49-F238E27FC236}">
                <a16:creationId xmlns:a16="http://schemas.microsoft.com/office/drawing/2014/main" id="{A74D144C-6BEC-4E9D-A2F1-2B7F52879CE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C0FE9BC-17F8-4316-A0E1-D81D07440C0D}"/>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149118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235814-E91B-419A-B631-E85E022EFDF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6FAA15A-8BFB-4829-AE59-76626FA27C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F5187A0-CE81-4E9A-B49D-4655B58F5381}"/>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5" name="Marcador de pie de página 4">
            <a:extLst>
              <a:ext uri="{FF2B5EF4-FFF2-40B4-BE49-F238E27FC236}">
                <a16:creationId xmlns:a16="http://schemas.microsoft.com/office/drawing/2014/main" id="{BD57A7CF-FC06-43CE-82E7-CABC6F152B6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2532192-934F-4D24-8502-333216F26179}"/>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3964173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F5003C-EA8B-4D41-A133-E4A040D256B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3F986C5-444F-49CD-9DCE-05C41900DB3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74A22429-F00F-4D1A-8C55-5B2AECDC18E0}"/>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1653186B-1C81-481C-948B-2BED1C074BE8}"/>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6" name="Marcador de pie de página 5">
            <a:extLst>
              <a:ext uri="{FF2B5EF4-FFF2-40B4-BE49-F238E27FC236}">
                <a16:creationId xmlns:a16="http://schemas.microsoft.com/office/drawing/2014/main" id="{0B8A6E1C-7AE3-4A7D-B231-FC9A685998B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6CEE66B9-3810-4AEF-8E69-5C324354135D}"/>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264709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6838FD-AB15-4D05-81F2-488639F7918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B79159BD-6651-4B7C-820F-FF6D7CC126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FB9BB02-37BB-489C-AEAB-B6CEDDB03EE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EA077D52-F332-48FA-B57F-3BB3567BD1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5A4E882-4107-4E46-9A7A-0CAD6209530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0E6CC498-9198-456A-9CEC-550FCC5123DF}"/>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8" name="Marcador de pie de página 7">
            <a:extLst>
              <a:ext uri="{FF2B5EF4-FFF2-40B4-BE49-F238E27FC236}">
                <a16:creationId xmlns:a16="http://schemas.microsoft.com/office/drawing/2014/main" id="{1565AA4B-B71B-4D9F-A76C-0161DA909C53}"/>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04499B57-B1F4-4167-BBF7-61E30554F7D7}"/>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503240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D7778C-F438-4F10-A840-92358C92423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6B7E1E83-6CE2-4B37-A884-BB1CEF727022}"/>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4" name="Marcador de pie de página 3">
            <a:extLst>
              <a:ext uri="{FF2B5EF4-FFF2-40B4-BE49-F238E27FC236}">
                <a16:creationId xmlns:a16="http://schemas.microsoft.com/office/drawing/2014/main" id="{6802135E-5092-4433-90C8-5B42708EBA34}"/>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B9FDDBA8-BA81-4F34-800A-4289FE998AAC}"/>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2141634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4BF7541-74B7-4588-93AF-913B315F5570}"/>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3" name="Marcador de pie de página 2">
            <a:extLst>
              <a:ext uri="{FF2B5EF4-FFF2-40B4-BE49-F238E27FC236}">
                <a16:creationId xmlns:a16="http://schemas.microsoft.com/office/drawing/2014/main" id="{76C01709-4687-43A1-81FC-588D103E5730}"/>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0CD6F203-D4FA-4536-840A-67E23A685FC8}"/>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1902010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5B1621-672A-4A97-B6C9-713AB3BC91E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B88489D5-7298-4BCA-90F3-A20E97670E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658D5938-8061-40F2-A793-40224417E0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94CBEFF-2F20-4729-ADBB-7019290D173D}"/>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6" name="Marcador de pie de página 5">
            <a:extLst>
              <a:ext uri="{FF2B5EF4-FFF2-40B4-BE49-F238E27FC236}">
                <a16:creationId xmlns:a16="http://schemas.microsoft.com/office/drawing/2014/main" id="{CB10BE1A-465B-41BA-9E1D-6F95E033AA6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5BC1435C-B3DA-4B71-80AC-A1BF11CE0BD1}"/>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2082287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709FDE-601F-48B9-9BE8-EE9AB8A6CE5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ACE64DFF-E68B-4D5B-B09E-96C0BBC8B8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5733CCF1-D035-4799-AAE4-26F861BA20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D683A71-41C3-438D-9F57-AFBCFCC1044F}"/>
              </a:ext>
            </a:extLst>
          </p:cNvPr>
          <p:cNvSpPr>
            <a:spLocks noGrp="1"/>
          </p:cNvSpPr>
          <p:nvPr>
            <p:ph type="dt" sz="half" idx="10"/>
          </p:nvPr>
        </p:nvSpPr>
        <p:spPr/>
        <p:txBody>
          <a:bodyPr/>
          <a:lstStyle/>
          <a:p>
            <a:fld id="{B7714E1C-86F9-49DC-A66F-C4D6E681A116}" type="datetimeFigureOut">
              <a:rPr lang="es-CL" smtClean="0"/>
              <a:t>02-08-2021</a:t>
            </a:fld>
            <a:endParaRPr lang="es-CL"/>
          </a:p>
        </p:txBody>
      </p:sp>
      <p:sp>
        <p:nvSpPr>
          <p:cNvPr id="6" name="Marcador de pie de página 5">
            <a:extLst>
              <a:ext uri="{FF2B5EF4-FFF2-40B4-BE49-F238E27FC236}">
                <a16:creationId xmlns:a16="http://schemas.microsoft.com/office/drawing/2014/main" id="{EEE3A676-D0B1-4FC2-9700-51920013359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942F29B-17FC-4D75-92F3-D95270A3233D}"/>
              </a:ext>
            </a:extLst>
          </p:cNvPr>
          <p:cNvSpPr>
            <a:spLocks noGrp="1"/>
          </p:cNvSpPr>
          <p:nvPr>
            <p:ph type="sldNum" sz="quarter" idx="12"/>
          </p:nvPr>
        </p:nvSpPr>
        <p:spPr/>
        <p:txBody>
          <a:bodyPr/>
          <a:lstStyle/>
          <a:p>
            <a:fld id="{DE3146F8-1525-4324-A0C5-ABDFFF32EEC2}" type="slidenum">
              <a:rPr lang="es-CL" smtClean="0"/>
              <a:t>‹Nº›</a:t>
            </a:fld>
            <a:endParaRPr lang="es-CL"/>
          </a:p>
        </p:txBody>
      </p:sp>
    </p:spTree>
    <p:extLst>
      <p:ext uri="{BB962C8B-B14F-4D97-AF65-F5344CB8AC3E}">
        <p14:creationId xmlns:p14="http://schemas.microsoft.com/office/powerpoint/2010/main" val="2760798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41FF7C1D-8DFE-43AD-82BF-4D2DBF4D27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33EF442-DC22-49DB-8A79-2E72FACFF4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B86C550-F142-44C7-A40E-C387A85F63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14E1C-86F9-49DC-A66F-C4D6E681A116}" type="datetimeFigureOut">
              <a:rPr lang="es-CL" smtClean="0"/>
              <a:t>02-08-2021</a:t>
            </a:fld>
            <a:endParaRPr lang="es-CL"/>
          </a:p>
        </p:txBody>
      </p:sp>
      <p:sp>
        <p:nvSpPr>
          <p:cNvPr id="5" name="Marcador de pie de página 4">
            <a:extLst>
              <a:ext uri="{FF2B5EF4-FFF2-40B4-BE49-F238E27FC236}">
                <a16:creationId xmlns:a16="http://schemas.microsoft.com/office/drawing/2014/main" id="{22866836-9281-4EDE-A21F-3D8E891017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25DB41D2-D09A-4741-BD3F-949F652529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146F8-1525-4324-A0C5-ABDFFF32EEC2}" type="slidenum">
              <a:rPr lang="es-CL" smtClean="0"/>
              <a:t>‹Nº›</a:t>
            </a:fld>
            <a:endParaRPr lang="es-CL"/>
          </a:p>
        </p:txBody>
      </p:sp>
    </p:spTree>
    <p:extLst>
      <p:ext uri="{BB962C8B-B14F-4D97-AF65-F5344CB8AC3E}">
        <p14:creationId xmlns:p14="http://schemas.microsoft.com/office/powerpoint/2010/main" val="3402756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JLGAyU3dy2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ctrTitle"/>
          </p:nvPr>
        </p:nvSpPr>
        <p:spPr>
          <a:xfrm>
            <a:off x="6746628" y="1783959"/>
            <a:ext cx="4645250" cy="2889114"/>
          </a:xfrm>
        </p:spPr>
        <p:txBody>
          <a:bodyPr anchor="b">
            <a:normAutofit/>
          </a:bodyPr>
          <a:lstStyle/>
          <a:p>
            <a:pPr algn="l"/>
            <a:r>
              <a:rPr lang="es-CL" dirty="0">
                <a:solidFill>
                  <a:schemeClr val="bg1"/>
                </a:solidFill>
              </a:rPr>
              <a:t>ECONOMÍA</a:t>
            </a:r>
            <a:br>
              <a:rPr lang="es-CL" dirty="0">
                <a:solidFill>
                  <a:schemeClr val="bg1"/>
                </a:solidFill>
              </a:rPr>
            </a:br>
            <a:r>
              <a:rPr lang="es-CL" dirty="0">
                <a:solidFill>
                  <a:schemeClr val="bg1"/>
                </a:solidFill>
              </a:rPr>
              <a:t>Clase 1:</a:t>
            </a:r>
            <a:br>
              <a:rPr lang="es-CL" dirty="0">
                <a:solidFill>
                  <a:schemeClr val="bg1"/>
                </a:solidFill>
              </a:rPr>
            </a:br>
            <a:r>
              <a:rPr lang="es-CL" dirty="0">
                <a:solidFill>
                  <a:schemeClr val="bg1"/>
                </a:solidFill>
              </a:rPr>
              <a:t>Introducción</a:t>
            </a:r>
            <a:endParaRPr lang="es-CL" i="1" dirty="0">
              <a:solidFill>
                <a:schemeClr val="bg1"/>
              </a:solidFill>
            </a:endParaRPr>
          </a:p>
        </p:txBody>
      </p:sp>
      <p:sp>
        <p:nvSpPr>
          <p:cNvPr id="7" name="2 Subtítulo"/>
          <p:cNvSpPr>
            <a:spLocks noGrp="1"/>
          </p:cNvSpPr>
          <p:nvPr>
            <p:ph type="subTitle" idx="1"/>
          </p:nvPr>
        </p:nvSpPr>
        <p:spPr>
          <a:xfrm>
            <a:off x="6746627" y="4750893"/>
            <a:ext cx="4645250" cy="1147863"/>
          </a:xfrm>
        </p:spPr>
        <p:txBody>
          <a:bodyPr anchor="t">
            <a:normAutofit/>
          </a:bodyPr>
          <a:lstStyle/>
          <a:p>
            <a:pPr algn="l"/>
            <a:r>
              <a:rPr lang="es-CL" sz="1900" b="1">
                <a:solidFill>
                  <a:schemeClr val="bg1"/>
                </a:solidFill>
              </a:rPr>
              <a:t>Profesores</a:t>
            </a:r>
            <a:r>
              <a:rPr lang="es-CL" sz="1900">
                <a:solidFill>
                  <a:schemeClr val="bg1"/>
                </a:solidFill>
              </a:rPr>
              <a:t>:                                                              Christian Belmar (C), Manuel Aguilar, Natalia Bernal, José Cárdenas, Javier Diaz, Francisco Leiva, Boris Pasten e Ignacio Silva</a:t>
            </a:r>
          </a:p>
        </p:txBody>
      </p:sp>
      <p:sp>
        <p:nvSpPr>
          <p:cNvPr id="18" name="Freeform: Shape 17">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a:blip r:embed="rId2" cstate="print"/>
          <a:stretch>
            <a:fillRect/>
          </a:stretch>
        </p:blipFill>
        <p:spPr>
          <a:xfrm>
            <a:off x="419382" y="1454664"/>
            <a:ext cx="4047843" cy="2580501"/>
          </a:xfrm>
          <a:prstGeom prst="rect">
            <a:avLst/>
          </a:prstGeom>
        </p:spPr>
      </p:pic>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spcBef>
                <a:spcPct val="20000"/>
              </a:spcBef>
              <a:defRPr/>
            </a:pPr>
            <a:r>
              <a:rPr lang="es-CL" sz="3200" dirty="0">
                <a:solidFill>
                  <a:schemeClr val="tx1">
                    <a:tint val="75000"/>
                  </a:schemeClr>
                </a:solidFill>
              </a:rPr>
              <a:t>Programa Académico de Bachillerato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6" name="1 Título">
            <a:extLst>
              <a:ext uri="{FF2B5EF4-FFF2-40B4-BE49-F238E27FC236}">
                <a16:creationId xmlns:a16="http://schemas.microsoft.com/office/drawing/2014/main" id="{9DC0A2DB-4BFB-441B-83A4-06430FD6A8A7}"/>
              </a:ext>
            </a:extLst>
          </p:cNvPr>
          <p:cNvSpPr txBox="1">
            <a:spLocks/>
          </p:cNvSpPr>
          <p:nvPr/>
        </p:nvSpPr>
        <p:spPr>
          <a:xfrm>
            <a:off x="801099" y="1396289"/>
            <a:ext cx="424900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2800" kern="1200">
                <a:solidFill>
                  <a:schemeClr val="tx1"/>
                </a:solidFill>
                <a:latin typeface="+mj-lt"/>
                <a:ea typeface="+mj-ea"/>
                <a:cs typeface="+mj-cs"/>
              </a:rPr>
              <a:t>Introducción: Definiciones de economía</a:t>
            </a:r>
          </a:p>
        </p:txBody>
      </p:sp>
      <p:sp>
        <p:nvSpPr>
          <p:cNvPr id="10" name="9 Marcador de número de diapositiva"/>
          <p:cNvSpPr>
            <a:spLocks noGrp="1"/>
          </p:cNvSpPr>
          <p:nvPr>
            <p:ph type="sldNum" sz="quarter" idx="12"/>
          </p:nvPr>
        </p:nvSpPr>
        <p:spPr>
          <a:xfrm>
            <a:off x="804484" y="599325"/>
            <a:ext cx="548640" cy="548640"/>
          </a:xfrm>
          <a:prstGeom prst="ellipse">
            <a:avLst/>
          </a:prstGeom>
          <a:solidFill>
            <a:srgbClr val="7F7F7F"/>
          </a:solidFill>
        </p:spPr>
        <p:txBody>
          <a:bodyPr vert="horz" lIns="91440" tIns="45720" rIns="91440" bIns="45720" rtlCol="0" anchor="ctr">
            <a:normAutofit/>
          </a:bodyPr>
          <a:lstStyle/>
          <a:p>
            <a:pPr algn="ctr">
              <a:spcAft>
                <a:spcPts val="600"/>
              </a:spcAft>
            </a:pPr>
            <a:fld id="{E5AF13BF-99AF-4603-AF85-A71E03691828}" type="slidenum">
              <a:rPr lang="en-US" sz="1500">
                <a:solidFill>
                  <a:srgbClr val="FFFFFF"/>
                </a:solidFill>
              </a:rPr>
              <a:pPr algn="ctr">
                <a:spcAft>
                  <a:spcPts val="600"/>
                </a:spcAft>
              </a:pPr>
              <a:t>10</a:t>
            </a:fld>
            <a:endParaRPr lang="en-US" sz="1500">
              <a:solidFill>
                <a:srgbClr val="FFFFFF"/>
              </a:solidFill>
            </a:endParaRPr>
          </a:p>
        </p:txBody>
      </p:sp>
      <p:sp>
        <p:nvSpPr>
          <p:cNvPr id="3" name="2 Marcador de contenido"/>
          <p:cNvSpPr>
            <a:spLocks noGrp="1"/>
          </p:cNvSpPr>
          <p:nvPr>
            <p:ph idx="1"/>
          </p:nvPr>
        </p:nvSpPr>
        <p:spPr>
          <a:xfrm>
            <a:off x="805544" y="2871982"/>
            <a:ext cx="4245428" cy="3181684"/>
          </a:xfrm>
        </p:spPr>
        <p:txBody>
          <a:bodyPr vert="horz" lIns="91440" tIns="45720" rIns="91440" bIns="45720" rtlCol="0" anchor="t">
            <a:normAutofit/>
          </a:bodyPr>
          <a:lstStyle/>
          <a:p>
            <a:endParaRPr lang="en-US" sz="1500"/>
          </a:p>
          <a:p>
            <a:r>
              <a:rPr lang="en-US" sz="1500"/>
              <a:t>3- "La economía política es la ciencia que estudia las leyes que rigen la producción, la distribución, la circulación y el consumo de los bienes materiales que satisfacen necesidades humanas."</a:t>
            </a:r>
          </a:p>
          <a:p>
            <a:r>
              <a:rPr lang="en-US" sz="1500"/>
              <a:t>	 </a:t>
            </a:r>
            <a:r>
              <a:rPr lang="en-US" sz="1500" b="1"/>
              <a:t>Friedrich Engels</a:t>
            </a:r>
          </a:p>
          <a:p>
            <a:endParaRPr lang="en-US" sz="1500"/>
          </a:p>
          <a:p>
            <a:r>
              <a:rPr lang="en-US" sz="1500"/>
              <a:t>4- “La ciencia que estudia las relaciones sociales de producción".</a:t>
            </a:r>
          </a:p>
          <a:p>
            <a:endParaRPr lang="en-US" sz="1500"/>
          </a:p>
          <a:p>
            <a:r>
              <a:rPr lang="en-US" sz="1500"/>
              <a:t>	</a:t>
            </a:r>
            <a:r>
              <a:rPr lang="en-US" sz="1500" b="1"/>
              <a:t> Karl Marx </a:t>
            </a:r>
          </a:p>
          <a:p>
            <a:endParaRPr lang="en-US" sz="1500"/>
          </a:p>
        </p:txBody>
      </p:sp>
      <p:sp>
        <p:nvSpPr>
          <p:cNvPr id="32" name="Freeform: Shape 27">
            <a:extLst>
              <a:ext uri="{FF2B5EF4-FFF2-40B4-BE49-F238E27FC236}">
                <a16:creationId xmlns:a16="http://schemas.microsoft.com/office/drawing/2014/main" id="{A86541C6-61B1-4DAA-B57A-EAF3F24F04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933310" y="1"/>
            <a:ext cx="6488456" cy="3036711"/>
          </a:xfrm>
          <a:custGeom>
            <a:avLst/>
            <a:gdLst>
              <a:gd name="connsiteX0" fmla="*/ 0 w 6488456"/>
              <a:gd name="connsiteY0" fmla="*/ 0 h 3036711"/>
              <a:gd name="connsiteX1" fmla="*/ 6488456 w 6488456"/>
              <a:gd name="connsiteY1" fmla="*/ 0 h 3036711"/>
              <a:gd name="connsiteX2" fmla="*/ 6482686 w 6488456"/>
              <a:gd name="connsiteY2" fmla="*/ 114279 h 3036711"/>
              <a:gd name="connsiteX3" fmla="*/ 3244228 w 6488456"/>
              <a:gd name="connsiteY3" fmla="*/ 3036711 h 3036711"/>
              <a:gd name="connsiteX4" fmla="*/ 5771 w 6488456"/>
              <a:gd name="connsiteY4" fmla="*/ 114279 h 30367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8456" h="3036711">
                <a:moveTo>
                  <a:pt x="0" y="0"/>
                </a:moveTo>
                <a:lnTo>
                  <a:pt x="6488456" y="0"/>
                </a:lnTo>
                <a:lnTo>
                  <a:pt x="6482686" y="114279"/>
                </a:lnTo>
                <a:cubicBezTo>
                  <a:pt x="6315984" y="1755766"/>
                  <a:pt x="4929697" y="3036711"/>
                  <a:pt x="3244228" y="3036711"/>
                </a:cubicBezTo>
                <a:cubicBezTo>
                  <a:pt x="1558760" y="3036711"/>
                  <a:pt x="172473" y="1755766"/>
                  <a:pt x="5771" y="114279"/>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Imagen 6" descr="Imagen que contiene persona, hombre, vistiendo, corbata&#10;&#10;Descripción generada automáticamente">
            <a:extLst>
              <a:ext uri="{FF2B5EF4-FFF2-40B4-BE49-F238E27FC236}">
                <a16:creationId xmlns:a16="http://schemas.microsoft.com/office/drawing/2014/main" id="{9F137F71-41B1-4C63-AB5F-2991CC2ECE9C}"/>
              </a:ext>
            </a:extLst>
          </p:cNvPr>
          <p:cNvPicPr>
            <a:picLocks noChangeAspect="1"/>
          </p:cNvPicPr>
          <p:nvPr/>
        </p:nvPicPr>
        <p:blipFill rotWithShape="1">
          <a:blip r:embed="rId2">
            <a:extLst>
              <a:ext uri="{28A0092B-C50C-407E-A947-70E740481C1C}">
                <a14:useLocalDpi xmlns:a14="http://schemas.microsoft.com/office/drawing/2010/main" val="0"/>
              </a:ext>
            </a:extLst>
          </a:blip>
          <a:srcRect b="20357"/>
          <a:stretch/>
        </p:blipFill>
        <p:spPr>
          <a:xfrm>
            <a:off x="5142944" y="3"/>
            <a:ext cx="6069184" cy="2839783"/>
          </a:xfrm>
          <a:custGeom>
            <a:avLst/>
            <a:gdLst/>
            <a:ahLst/>
            <a:cxnLst/>
            <a:rect l="l" t="t" r="r" b="b"/>
            <a:pathLst>
              <a:path w="6069184" h="2839783">
                <a:moveTo>
                  <a:pt x="0" y="0"/>
                </a:moveTo>
                <a:lnTo>
                  <a:pt x="6069184" y="0"/>
                </a:lnTo>
                <a:lnTo>
                  <a:pt x="6063823" y="106160"/>
                </a:lnTo>
                <a:cubicBezTo>
                  <a:pt x="5907891" y="1641596"/>
                  <a:pt x="4611168" y="2839783"/>
                  <a:pt x="3034592" y="2839783"/>
                </a:cubicBezTo>
                <a:cubicBezTo>
                  <a:pt x="1458016" y="2839783"/>
                  <a:pt x="161292" y="1641596"/>
                  <a:pt x="5360" y="106160"/>
                </a:cubicBezTo>
                <a:close/>
              </a:path>
            </a:pathLst>
          </a:custGeom>
        </p:spPr>
      </p:pic>
      <p:sp>
        <p:nvSpPr>
          <p:cNvPr id="33" name="Freeform: Shape 29">
            <a:extLst>
              <a:ext uri="{FF2B5EF4-FFF2-40B4-BE49-F238E27FC236}">
                <a16:creationId xmlns:a16="http://schemas.microsoft.com/office/drawing/2014/main" id="{71750011-2006-46BB-AFDE-C6E4617523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93989" y="2900758"/>
            <a:ext cx="5198011" cy="3957242"/>
          </a:xfrm>
          <a:custGeom>
            <a:avLst/>
            <a:gdLst>
              <a:gd name="connsiteX0" fmla="*/ 1942747 w 5198011"/>
              <a:gd name="connsiteY0" fmla="*/ 0 h 3957242"/>
              <a:gd name="connsiteX1" fmla="*/ 5198011 w 5198011"/>
              <a:gd name="connsiteY1" fmla="*/ 3255264 h 3957242"/>
              <a:gd name="connsiteX2" fmla="*/ 5131876 w 5198011"/>
              <a:gd name="connsiteY2" fmla="*/ 3911314 h 3957242"/>
              <a:gd name="connsiteX3" fmla="*/ 5120066 w 5198011"/>
              <a:gd name="connsiteY3" fmla="*/ 3957242 h 3957242"/>
              <a:gd name="connsiteX4" fmla="*/ 0 w 5198011"/>
              <a:gd name="connsiteY4" fmla="*/ 3957242 h 3957242"/>
              <a:gd name="connsiteX5" fmla="*/ 0 w 5198011"/>
              <a:gd name="connsiteY5" fmla="*/ 647700 h 3957242"/>
              <a:gd name="connsiteX6" fmla="*/ 122698 w 5198011"/>
              <a:gd name="connsiteY6" fmla="*/ 555948 h 3957242"/>
              <a:gd name="connsiteX7" fmla="*/ 1942747 w 5198011"/>
              <a:gd name="connsiteY7" fmla="*/ 0 h 3957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8011" h="3957242">
                <a:moveTo>
                  <a:pt x="1942747" y="0"/>
                </a:moveTo>
                <a:cubicBezTo>
                  <a:pt x="3740580" y="0"/>
                  <a:pt x="5198011" y="1457431"/>
                  <a:pt x="5198011" y="3255264"/>
                </a:cubicBezTo>
                <a:cubicBezTo>
                  <a:pt x="5198011" y="3479993"/>
                  <a:pt x="5175239" y="3699404"/>
                  <a:pt x="5131876" y="3911314"/>
                </a:cubicBezTo>
                <a:lnTo>
                  <a:pt x="5120066" y="3957242"/>
                </a:lnTo>
                <a:lnTo>
                  <a:pt x="0" y="3957242"/>
                </a:lnTo>
                <a:lnTo>
                  <a:pt x="0" y="647700"/>
                </a:lnTo>
                <a:lnTo>
                  <a:pt x="122698" y="555948"/>
                </a:lnTo>
                <a:cubicBezTo>
                  <a:pt x="642241" y="204951"/>
                  <a:pt x="1268560" y="0"/>
                  <a:pt x="1942747" y="0"/>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Imagen 4" descr="Imagen que contiene persona, exterior, hombre, viejo&#10;&#10;Descripción generada automáticamente">
            <a:extLst>
              <a:ext uri="{FF2B5EF4-FFF2-40B4-BE49-F238E27FC236}">
                <a16:creationId xmlns:a16="http://schemas.microsoft.com/office/drawing/2014/main" id="{E23F9B39-F240-47B4-9FAF-63A5CBBF5D42}"/>
              </a:ext>
            </a:extLst>
          </p:cNvPr>
          <p:cNvPicPr>
            <a:picLocks noChangeAspect="1"/>
          </p:cNvPicPr>
          <p:nvPr/>
        </p:nvPicPr>
        <p:blipFill rotWithShape="1">
          <a:blip r:embed="rId3">
            <a:extLst>
              <a:ext uri="{28A0092B-C50C-407E-A947-70E740481C1C}">
                <a14:useLocalDpi xmlns:a14="http://schemas.microsoft.com/office/drawing/2010/main" val="0"/>
              </a:ext>
            </a:extLst>
          </a:blip>
          <a:srcRect t="14210" r="1" b="36029"/>
          <a:stretch/>
        </p:blipFill>
        <p:spPr>
          <a:xfrm>
            <a:off x="7190587" y="3124784"/>
            <a:ext cx="5001415" cy="3733214"/>
          </a:xfrm>
          <a:custGeom>
            <a:avLst/>
            <a:gdLst/>
            <a:ahLst/>
            <a:cxnLst/>
            <a:rect l="l" t="t" r="r" b="b"/>
            <a:pathLst>
              <a:path w="5001415" h="3733214">
                <a:moveTo>
                  <a:pt x="3044952" y="0"/>
                </a:moveTo>
                <a:cubicBezTo>
                  <a:pt x="3780687" y="0"/>
                  <a:pt x="4455477" y="260939"/>
                  <a:pt x="4981824" y="695319"/>
                </a:cubicBezTo>
                <a:lnTo>
                  <a:pt x="5001415" y="713124"/>
                </a:lnTo>
                <a:lnTo>
                  <a:pt x="5001415" y="3733214"/>
                </a:lnTo>
                <a:lnTo>
                  <a:pt x="81043" y="3733214"/>
                </a:lnTo>
                <a:lnTo>
                  <a:pt x="61862" y="3658617"/>
                </a:lnTo>
                <a:cubicBezTo>
                  <a:pt x="21301" y="3460397"/>
                  <a:pt x="0" y="3255162"/>
                  <a:pt x="0" y="3044952"/>
                </a:cubicBezTo>
                <a:cubicBezTo>
                  <a:pt x="0" y="1363271"/>
                  <a:pt x="1363271" y="0"/>
                  <a:pt x="3044952" y="0"/>
                </a:cubicBezTo>
                <a:close/>
              </a:path>
            </a:pathLst>
          </a:custGeom>
        </p:spPr>
      </p:pic>
    </p:spTree>
    <p:extLst>
      <p:ext uri="{BB962C8B-B14F-4D97-AF65-F5344CB8AC3E}">
        <p14:creationId xmlns:p14="http://schemas.microsoft.com/office/powerpoint/2010/main" val="824928845"/>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Introducción: Definiciones de economía</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11</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pPr>
              <a:buNone/>
            </a:pPr>
            <a:r>
              <a:rPr lang="es-AR" sz="2000">
                <a:solidFill>
                  <a:schemeClr val="bg1"/>
                </a:solidFill>
              </a:rPr>
              <a:t>La economía se pregunta </a:t>
            </a:r>
            <a:r>
              <a:rPr lang="es-AR" sz="2000" b="1" i="1">
                <a:solidFill>
                  <a:schemeClr val="bg1"/>
                </a:solidFill>
              </a:rPr>
              <a:t>qué</a:t>
            </a:r>
            <a:r>
              <a:rPr lang="es-AR" sz="2000">
                <a:solidFill>
                  <a:schemeClr val="bg1"/>
                </a:solidFill>
              </a:rPr>
              <a:t> bienes se producen, </a:t>
            </a:r>
            <a:r>
              <a:rPr lang="es-AR" sz="2000" b="1" i="1">
                <a:solidFill>
                  <a:schemeClr val="bg1"/>
                </a:solidFill>
              </a:rPr>
              <a:t>cómo</a:t>
            </a:r>
            <a:r>
              <a:rPr lang="es-AR" sz="2000">
                <a:solidFill>
                  <a:schemeClr val="bg1"/>
                </a:solidFill>
              </a:rPr>
              <a:t> se producen y </a:t>
            </a:r>
            <a:r>
              <a:rPr lang="es-AR" sz="2000" b="1" i="1">
                <a:solidFill>
                  <a:schemeClr val="bg1"/>
                </a:solidFill>
              </a:rPr>
              <a:t>para quién</a:t>
            </a:r>
            <a:r>
              <a:rPr lang="es-AR" sz="2000">
                <a:solidFill>
                  <a:schemeClr val="bg1"/>
                </a:solidFill>
              </a:rPr>
              <a:t> se producen.</a:t>
            </a:r>
            <a:br>
              <a:rPr lang="es-AR" sz="2000">
                <a:solidFill>
                  <a:schemeClr val="bg1"/>
                </a:solidFill>
              </a:rPr>
            </a:br>
            <a:endParaRPr lang="es-AR" sz="2000">
              <a:solidFill>
                <a:schemeClr val="bg1"/>
              </a:solidFill>
            </a:endParaRPr>
          </a:p>
          <a:p>
            <a:pPr>
              <a:buNone/>
            </a:pPr>
            <a:r>
              <a:rPr lang="es-AR" sz="2000">
                <a:solidFill>
                  <a:schemeClr val="bg1"/>
                </a:solidFill>
              </a:rPr>
              <a:t>En todas las definiciones, existe un hilo común:</a:t>
            </a:r>
          </a:p>
          <a:p>
            <a:pPr>
              <a:buNone/>
            </a:pPr>
            <a:endParaRPr lang="es-AR" sz="2000">
              <a:solidFill>
                <a:schemeClr val="bg1"/>
              </a:solidFill>
            </a:endParaRPr>
          </a:p>
          <a:p>
            <a:pPr>
              <a:buNone/>
            </a:pPr>
            <a:r>
              <a:rPr lang="es-AR" sz="2000">
                <a:solidFill>
                  <a:schemeClr val="bg1"/>
                </a:solidFill>
              </a:rPr>
              <a:t>	</a:t>
            </a:r>
            <a:r>
              <a:rPr lang="es-AR" sz="2000" b="1">
                <a:solidFill>
                  <a:schemeClr val="bg1"/>
                </a:solidFill>
              </a:rPr>
              <a:t>Es el estudio de la manera en que las sociedades utilizan los recursos escasos para producir bienes, servicios y distribuirlos entre los diferentes individuos.</a:t>
            </a:r>
          </a:p>
          <a:p>
            <a:pPr>
              <a:buNone/>
            </a:pPr>
            <a:r>
              <a:rPr lang="es-AR" sz="2000" b="1">
                <a:solidFill>
                  <a:schemeClr val="bg1"/>
                </a:solidFill>
              </a:rPr>
              <a:t>Es decir,</a:t>
            </a:r>
          </a:p>
          <a:p>
            <a:pPr>
              <a:buNone/>
            </a:pPr>
            <a:endParaRPr lang="es-AR" sz="2000" b="1">
              <a:solidFill>
                <a:schemeClr val="bg1"/>
              </a:solidFill>
            </a:endParaRPr>
          </a:p>
          <a:p>
            <a:pPr>
              <a:buNone/>
            </a:pPr>
            <a:r>
              <a:rPr lang="es-CL" sz="2000" i="1">
                <a:solidFill>
                  <a:schemeClr val="bg1"/>
                </a:solidFill>
              </a:rPr>
              <a:t>Estudiar el comportamiento humano, desde la </a:t>
            </a:r>
            <a:r>
              <a:rPr lang="es-CL" sz="2000" b="1" i="1">
                <a:solidFill>
                  <a:schemeClr val="bg1"/>
                </a:solidFill>
              </a:rPr>
              <a:t>perspectiva de la escasez</a:t>
            </a:r>
            <a:r>
              <a:rPr lang="es-CL" sz="2000" b="1">
                <a:solidFill>
                  <a:schemeClr val="bg1"/>
                </a:solidFill>
              </a:rPr>
              <a:t>.</a:t>
            </a:r>
            <a:endParaRPr lang="es-AR" sz="2000" b="1">
              <a:solidFill>
                <a:schemeClr val="bg1"/>
              </a:solidFill>
            </a:endParaRPr>
          </a:p>
        </p:txBody>
      </p:sp>
    </p:spTree>
    <p:extLst>
      <p:ext uri="{BB962C8B-B14F-4D97-AF65-F5344CB8AC3E}">
        <p14:creationId xmlns:p14="http://schemas.microsoft.com/office/powerpoint/2010/main" val="3233592966"/>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Introducción: La economía como ciencia social</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12</a:t>
            </a:fld>
            <a:endParaRPr lang="es-CL" sz="1500">
              <a:solidFill>
                <a:srgbClr val="FFFFFF"/>
              </a:solidFill>
            </a:endParaRPr>
          </a:p>
        </p:txBody>
      </p:sp>
      <p:sp>
        <p:nvSpPr>
          <p:cNvPr id="26" name="Freeform: Shape 25">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pPr>
              <a:buNone/>
            </a:pPr>
            <a:r>
              <a:rPr lang="es-AR" sz="1700">
                <a:solidFill>
                  <a:schemeClr val="bg1"/>
                </a:solidFill>
              </a:rPr>
              <a:t>	Las definiciones hacen hincapié en tres aspectos:</a:t>
            </a:r>
            <a:br>
              <a:rPr lang="es-AR" sz="1700">
                <a:solidFill>
                  <a:schemeClr val="bg1"/>
                </a:solidFill>
              </a:rPr>
            </a:br>
            <a:br>
              <a:rPr lang="es-AR" sz="1700">
                <a:solidFill>
                  <a:schemeClr val="bg1"/>
                </a:solidFill>
              </a:rPr>
            </a:br>
            <a:r>
              <a:rPr lang="es-AR" sz="1700">
                <a:solidFill>
                  <a:schemeClr val="bg1"/>
                </a:solidFill>
              </a:rPr>
              <a:t>A-	Su objeto de estudio es la </a:t>
            </a:r>
            <a:r>
              <a:rPr lang="es-AR" sz="1700" b="1">
                <a:solidFill>
                  <a:schemeClr val="bg1"/>
                </a:solidFill>
              </a:rPr>
              <a:t>actividad humana y, por tanto, es una ciencia social</a:t>
            </a:r>
            <a:r>
              <a:rPr lang="es-AR" sz="1700">
                <a:solidFill>
                  <a:schemeClr val="bg1"/>
                </a:solidFill>
              </a:rPr>
              <a:t>. </a:t>
            </a:r>
          </a:p>
          <a:p>
            <a:pPr>
              <a:buNone/>
            </a:pPr>
            <a:endParaRPr lang="es-AR" sz="1700">
              <a:solidFill>
                <a:schemeClr val="bg1"/>
              </a:solidFill>
            </a:endParaRPr>
          </a:p>
          <a:p>
            <a:pPr>
              <a:buNone/>
            </a:pPr>
            <a:r>
              <a:rPr lang="es-AR" sz="1700">
                <a:solidFill>
                  <a:schemeClr val="bg1"/>
                </a:solidFill>
              </a:rPr>
              <a:t>	B-	Las ciencias sociales se diferencian de las ciencias puras o naturales en que sus </a:t>
            </a:r>
            <a:r>
              <a:rPr lang="es-AR" sz="1700" b="1">
                <a:solidFill>
                  <a:schemeClr val="bg1"/>
                </a:solidFill>
              </a:rPr>
              <a:t>afirmaciones no pueden refutarse o convalidarse mediante un experimento en laboratorio y, por tanto, usan una diferente modalidad del método científico.</a:t>
            </a:r>
          </a:p>
          <a:p>
            <a:pPr>
              <a:buNone/>
            </a:pPr>
            <a:endParaRPr lang="es-AR" sz="1700">
              <a:solidFill>
                <a:schemeClr val="bg1"/>
              </a:solidFill>
            </a:endParaRPr>
          </a:p>
          <a:p>
            <a:pPr>
              <a:buNone/>
            </a:pPr>
            <a:r>
              <a:rPr lang="es-ES" sz="1700">
                <a:solidFill>
                  <a:schemeClr val="bg1"/>
                </a:solidFill>
              </a:rPr>
              <a:t>   C- </a:t>
            </a:r>
            <a:r>
              <a:rPr lang="es-AR" sz="1700">
                <a:solidFill>
                  <a:schemeClr val="bg1"/>
                </a:solidFill>
              </a:rPr>
              <a:t>La economía </a:t>
            </a:r>
            <a:r>
              <a:rPr lang="es-AR" sz="1700" b="1">
                <a:solidFill>
                  <a:schemeClr val="bg1"/>
                </a:solidFill>
              </a:rPr>
              <a:t>es la ciencia de la elección. </a:t>
            </a:r>
            <a:r>
              <a:rPr lang="es-AR" sz="1700">
                <a:solidFill>
                  <a:schemeClr val="bg1"/>
                </a:solidFill>
              </a:rPr>
              <a:t>Estudia la forma en que los individuos deciden utilizar los recursos productivos escasos o limitados (el trabajo, el equipo y los conocimientos técnicos) para producir </a:t>
            </a:r>
            <a:r>
              <a:rPr lang="es-AR" sz="1700" b="1">
                <a:solidFill>
                  <a:schemeClr val="bg1"/>
                </a:solidFill>
              </a:rPr>
              <a:t>los diversos bienes y distribuirlos para su consumo</a:t>
            </a:r>
            <a:r>
              <a:rPr lang="es-AR" sz="1700">
                <a:solidFill>
                  <a:schemeClr val="bg1"/>
                </a:solidFill>
              </a:rPr>
              <a:t>.</a:t>
            </a:r>
          </a:p>
          <a:p>
            <a:pPr>
              <a:buNone/>
            </a:pPr>
            <a:endParaRPr lang="es-ES" sz="1700">
              <a:solidFill>
                <a:schemeClr val="bg1"/>
              </a:solidFill>
            </a:endParaRPr>
          </a:p>
        </p:txBody>
      </p:sp>
    </p:spTree>
    <p:extLst>
      <p:ext uri="{BB962C8B-B14F-4D97-AF65-F5344CB8AC3E}">
        <p14:creationId xmlns:p14="http://schemas.microsoft.com/office/powerpoint/2010/main" val="2083147280"/>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100"/>
              <a:t>Las Leyes de la Termodinámica</a:t>
            </a:r>
          </a:p>
        </p:txBody>
      </p:sp>
      <p:sp>
        <p:nvSpPr>
          <p:cNvPr id="4" name="3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13</a:t>
            </a:fld>
            <a:endParaRPr lang="es-CL" sz="1500">
              <a:solidFill>
                <a:srgbClr val="FFFFFF"/>
              </a:solidFill>
            </a:endParaRPr>
          </a:p>
        </p:txBody>
      </p:sp>
      <p:sp>
        <p:nvSpPr>
          <p:cNvPr id="9" name="Freeform: Shape 8">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000" b="1">
                <a:solidFill>
                  <a:schemeClr val="bg1"/>
                </a:solidFill>
              </a:rPr>
              <a:t>Primera ley de la termodinámica</a:t>
            </a:r>
            <a:r>
              <a:rPr lang="es-CL" sz="2000">
                <a:solidFill>
                  <a:schemeClr val="bg1"/>
                </a:solidFill>
              </a:rPr>
              <a:t>: Ley de la conservación de la energía</a:t>
            </a:r>
          </a:p>
          <a:p>
            <a:pPr lvl="1"/>
            <a:r>
              <a:rPr lang="es-CL" sz="2000">
                <a:solidFill>
                  <a:schemeClr val="bg1"/>
                </a:solidFill>
              </a:rPr>
              <a:t>La materia y la energía no pueden destruirse ni crearse.</a:t>
            </a:r>
          </a:p>
          <a:p>
            <a:pPr lvl="1"/>
            <a:endParaRPr lang="es-CL" sz="2000">
              <a:solidFill>
                <a:schemeClr val="bg1"/>
              </a:solidFill>
            </a:endParaRPr>
          </a:p>
          <a:p>
            <a:pPr lvl="1"/>
            <a:endParaRPr lang="es-CL" sz="2000">
              <a:solidFill>
                <a:schemeClr val="bg1"/>
              </a:solidFill>
            </a:endParaRPr>
          </a:p>
          <a:p>
            <a:r>
              <a:rPr lang="es-CL" sz="2000" b="1">
                <a:solidFill>
                  <a:schemeClr val="bg1"/>
                </a:solidFill>
              </a:rPr>
              <a:t>Segunda ley de la termodinámica</a:t>
            </a:r>
            <a:r>
              <a:rPr lang="es-CL" sz="2000">
                <a:solidFill>
                  <a:schemeClr val="bg1"/>
                </a:solidFill>
              </a:rPr>
              <a:t>: Ley de entropía</a:t>
            </a:r>
          </a:p>
          <a:p>
            <a:pPr lvl="1"/>
            <a:r>
              <a:rPr lang="es-CL" sz="2000">
                <a:solidFill>
                  <a:schemeClr val="bg1"/>
                </a:solidFill>
              </a:rPr>
              <a:t>Mientras no haya fuentes externas de energía, la entropía siempre se incrementa.</a:t>
            </a:r>
          </a:p>
          <a:p>
            <a:pPr lvl="2"/>
            <a:r>
              <a:rPr lang="es-CL" b="1">
                <a:solidFill>
                  <a:schemeClr val="bg1"/>
                </a:solidFill>
              </a:rPr>
              <a:t>Entropía</a:t>
            </a:r>
            <a:r>
              <a:rPr lang="es-CL">
                <a:solidFill>
                  <a:schemeClr val="bg1"/>
                </a:solidFill>
              </a:rPr>
              <a:t>: magnitud que mide la parte de la energía no utilizable para realizar trabajo.</a:t>
            </a:r>
          </a:p>
          <a:p>
            <a:pPr marL="457200" lvl="1" indent="0">
              <a:buNone/>
            </a:pPr>
            <a:endParaRPr lang="es-CL" sz="200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Teoría de sistemas complejos</a:t>
            </a:r>
          </a:p>
        </p:txBody>
      </p:sp>
      <p:sp>
        <p:nvSpPr>
          <p:cNvPr id="4" name="3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14</a:t>
            </a:fld>
            <a:endParaRPr lang="es-CL" sz="1500">
              <a:solidFill>
                <a:srgbClr val="FFFFFF"/>
              </a:solidFill>
            </a:endParaRPr>
          </a:p>
        </p:txBody>
      </p:sp>
      <p:sp>
        <p:nvSpPr>
          <p:cNvPr id="9" name="Freeform: Shape 8">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1500">
                <a:solidFill>
                  <a:schemeClr val="bg1"/>
                </a:solidFill>
              </a:rPr>
              <a:t>¿Qué es un sistema complejo?</a:t>
            </a:r>
          </a:p>
          <a:p>
            <a:pPr lvl="1"/>
            <a:r>
              <a:rPr lang="es-CL" sz="1500">
                <a:solidFill>
                  <a:schemeClr val="bg1"/>
                </a:solidFill>
              </a:rPr>
              <a:t>Un sistema es un conjunto de partes que interaccionan entre si de modo de poder alcanzar un objetivo. Los elementos del sistema son interdependientes, es decir, si uno experimenta un cambio inevitablemente esto repercutirá en el resto.</a:t>
            </a:r>
          </a:p>
          <a:p>
            <a:endParaRPr lang="es-CL" sz="1500">
              <a:solidFill>
                <a:schemeClr val="bg1"/>
              </a:solidFill>
            </a:endParaRPr>
          </a:p>
          <a:p>
            <a:pPr lvl="1"/>
            <a:r>
              <a:rPr lang="es-CL" sz="1500">
                <a:solidFill>
                  <a:schemeClr val="bg1"/>
                </a:solidFill>
              </a:rPr>
              <a:t>Un sistema complejo se caracteriza por un comportamiento imprevisible. En general, se caracteriza por:</a:t>
            </a:r>
          </a:p>
          <a:p>
            <a:endParaRPr lang="es-CL" sz="1500">
              <a:solidFill>
                <a:schemeClr val="bg1"/>
              </a:solidFill>
            </a:endParaRPr>
          </a:p>
          <a:p>
            <a:r>
              <a:rPr lang="es-CL" sz="1500">
                <a:solidFill>
                  <a:schemeClr val="bg1"/>
                </a:solidFill>
              </a:rPr>
              <a:t>Estar compuesto por una gran cantidad de elementos similares o relativamente idénticos. (Ejemplo: la sociedad)</a:t>
            </a:r>
          </a:p>
          <a:p>
            <a:r>
              <a:rPr lang="es-CL" sz="1500">
                <a:solidFill>
                  <a:schemeClr val="bg1"/>
                </a:solidFill>
              </a:rPr>
              <a:t>La interacción no puede ser comprendida a partir de los elementos tomados de forma aislada (individual).</a:t>
            </a:r>
          </a:p>
          <a:p>
            <a:r>
              <a:rPr lang="es-CL" sz="1500">
                <a:solidFill>
                  <a:schemeClr val="bg1"/>
                </a:solidFill>
              </a:rPr>
              <a:t>Es muy difícil predecir su evolución dinámica futura: más allá de un horizonte temporal, es casi imposible predecir lo que ocurrirá.</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800" dirty="0"/>
              <a:t>Características de los sistemas complejos</a:t>
            </a:r>
          </a:p>
        </p:txBody>
      </p:sp>
      <p:sp>
        <p:nvSpPr>
          <p:cNvPr id="4" name="3 Marcador de número de diapositiva"/>
          <p:cNvSpPr>
            <a:spLocks noGrp="1"/>
          </p:cNvSpPr>
          <p:nvPr>
            <p:ph type="sldNum" sz="quarter" idx="12"/>
          </p:nvPr>
        </p:nvSpPr>
        <p:spPr/>
        <p:txBody>
          <a:bodyPr/>
          <a:lstStyle/>
          <a:p>
            <a:fld id="{E5AF13BF-99AF-4603-AF85-A71E03691828}" type="slidenum">
              <a:rPr lang="es-CL" smtClean="0"/>
              <a:pPr/>
              <a:t>15</a:t>
            </a:fld>
            <a:endParaRPr lang="es-CL"/>
          </a:p>
        </p:txBody>
      </p:sp>
      <p:grpSp>
        <p:nvGrpSpPr>
          <p:cNvPr id="60" name="59 Grupo"/>
          <p:cNvGrpSpPr/>
          <p:nvPr/>
        </p:nvGrpSpPr>
        <p:grpSpPr>
          <a:xfrm>
            <a:off x="1650983" y="1387501"/>
            <a:ext cx="8842363" cy="5280022"/>
            <a:chOff x="126982" y="1387501"/>
            <a:chExt cx="8842363" cy="5280022"/>
          </a:xfrm>
        </p:grpSpPr>
        <p:cxnSp>
          <p:nvCxnSpPr>
            <p:cNvPr id="6" name="Conector recto de flecha 120"/>
            <p:cNvCxnSpPr>
              <a:endCxn id="46" idx="1"/>
            </p:cNvCxnSpPr>
            <p:nvPr/>
          </p:nvCxnSpPr>
          <p:spPr>
            <a:xfrm flipV="1">
              <a:off x="2397150" y="6251598"/>
              <a:ext cx="2311345" cy="93652"/>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7" name="CuadroTexto 8"/>
            <p:cNvSpPr txBox="1">
              <a:spLocks noChangeArrowheads="1"/>
            </p:cNvSpPr>
            <p:nvPr/>
          </p:nvSpPr>
          <p:spPr bwMode="auto">
            <a:xfrm>
              <a:off x="2832070" y="1387501"/>
              <a:ext cx="2462213" cy="307975"/>
            </a:xfrm>
            <a:prstGeom prst="rect">
              <a:avLst/>
            </a:prstGeom>
            <a:noFill/>
            <a:ln w="9525">
              <a:noFill/>
              <a:miter lim="800000"/>
              <a:headEnd/>
              <a:tailEnd/>
            </a:ln>
          </p:spPr>
          <p:txBody>
            <a:bodyPr>
              <a:spAutoFit/>
            </a:bodyPr>
            <a:lstStyle/>
            <a:p>
              <a:r>
                <a:rPr lang="es-ES_tradnl" altLang="es-ES_tradnl" sz="1400">
                  <a:solidFill>
                    <a:schemeClr val="tx2"/>
                  </a:solidFill>
                </a:rPr>
                <a:t>Un sistema “complejo”</a:t>
              </a:r>
            </a:p>
          </p:txBody>
        </p:sp>
        <p:sp>
          <p:nvSpPr>
            <p:cNvPr id="8" name="CuadroTexto 4"/>
            <p:cNvSpPr txBox="1">
              <a:spLocks noChangeArrowheads="1"/>
            </p:cNvSpPr>
            <p:nvPr/>
          </p:nvSpPr>
          <p:spPr bwMode="auto">
            <a:xfrm>
              <a:off x="142844" y="1660551"/>
              <a:ext cx="2428892" cy="369332"/>
            </a:xfrm>
            <a:prstGeom prst="rect">
              <a:avLst/>
            </a:prstGeom>
            <a:noFill/>
            <a:ln w="9525">
              <a:noFill/>
              <a:miter lim="800000"/>
              <a:headEnd/>
              <a:tailEnd/>
            </a:ln>
          </p:spPr>
          <p:txBody>
            <a:bodyPr wrap="square">
              <a:spAutoFit/>
            </a:bodyPr>
            <a:lstStyle/>
            <a:p>
              <a:r>
                <a:rPr lang="es-ES_tradnl" altLang="es-CL" dirty="0">
                  <a:solidFill>
                    <a:srgbClr val="967329"/>
                  </a:solidFill>
                </a:rPr>
                <a:t>Los sistemas complejos</a:t>
              </a:r>
            </a:p>
          </p:txBody>
        </p:sp>
        <p:sp>
          <p:nvSpPr>
            <p:cNvPr id="9" name="CuadroTexto 30744"/>
            <p:cNvSpPr txBox="1">
              <a:spLocks noChangeArrowheads="1"/>
            </p:cNvSpPr>
            <p:nvPr/>
          </p:nvSpPr>
          <p:spPr bwMode="auto">
            <a:xfrm>
              <a:off x="147606" y="2746368"/>
              <a:ext cx="831574" cy="276999"/>
            </a:xfrm>
            <a:prstGeom prst="rect">
              <a:avLst/>
            </a:prstGeom>
            <a:noFill/>
            <a:ln w="9525">
              <a:noFill/>
              <a:miter lim="800000"/>
              <a:headEnd/>
              <a:tailEnd/>
            </a:ln>
          </p:spPr>
          <p:txBody>
            <a:bodyPr wrap="none">
              <a:spAutoFit/>
            </a:bodyPr>
            <a:lstStyle/>
            <a:p>
              <a:r>
                <a:rPr lang="es-ES_tradnl" altLang="es-CL" sz="1200" dirty="0">
                  <a:solidFill>
                    <a:schemeClr val="tx2"/>
                  </a:solidFill>
                </a:rPr>
                <a:t>involucran</a:t>
              </a:r>
            </a:p>
          </p:txBody>
        </p:sp>
        <p:sp>
          <p:nvSpPr>
            <p:cNvPr id="10" name="CuadroTexto 30745"/>
            <p:cNvSpPr txBox="1">
              <a:spLocks noChangeArrowheads="1"/>
            </p:cNvSpPr>
            <p:nvPr/>
          </p:nvSpPr>
          <p:spPr bwMode="auto">
            <a:xfrm>
              <a:off x="131731" y="3357562"/>
              <a:ext cx="1873250" cy="307777"/>
            </a:xfrm>
            <a:prstGeom prst="rect">
              <a:avLst/>
            </a:prstGeom>
            <a:noFill/>
            <a:ln w="9525">
              <a:noFill/>
              <a:miter lim="800000"/>
              <a:headEnd/>
              <a:tailEnd/>
            </a:ln>
          </p:spPr>
          <p:txBody>
            <a:bodyPr wrap="square">
              <a:spAutoFit/>
            </a:bodyPr>
            <a:lstStyle/>
            <a:p>
              <a:r>
                <a:rPr lang="es-ES_tradnl" altLang="es-CL" sz="1400" dirty="0">
                  <a:solidFill>
                    <a:schemeClr val="tx2"/>
                  </a:solidFill>
                </a:rPr>
                <a:t>muchos componentes</a:t>
              </a:r>
            </a:p>
          </p:txBody>
        </p:sp>
        <p:sp>
          <p:nvSpPr>
            <p:cNvPr id="12" name="CuadroTexto 84"/>
            <p:cNvSpPr txBox="1">
              <a:spLocks noChangeArrowheads="1"/>
            </p:cNvSpPr>
            <p:nvPr/>
          </p:nvSpPr>
          <p:spPr bwMode="auto">
            <a:xfrm>
              <a:off x="126982" y="3906845"/>
              <a:ext cx="1873250" cy="522287"/>
            </a:xfrm>
            <a:prstGeom prst="rect">
              <a:avLst/>
            </a:prstGeom>
            <a:noFill/>
            <a:ln w="9525">
              <a:noFill/>
              <a:miter lim="800000"/>
              <a:headEnd/>
              <a:tailEnd/>
            </a:ln>
          </p:spPr>
          <p:txBody>
            <a:bodyPr>
              <a:spAutoFit/>
            </a:bodyPr>
            <a:lstStyle/>
            <a:p>
              <a:r>
                <a:rPr lang="es-ES_tradnl" altLang="es-CL" sz="1400" dirty="0">
                  <a:solidFill>
                    <a:schemeClr val="tx2"/>
                  </a:solidFill>
                </a:rPr>
                <a:t>que interactúan de manera dinámica</a:t>
              </a:r>
            </a:p>
          </p:txBody>
        </p:sp>
        <p:sp>
          <p:nvSpPr>
            <p:cNvPr id="13" name="CuadroTexto 86"/>
            <p:cNvSpPr txBox="1">
              <a:spLocks noChangeArrowheads="1"/>
            </p:cNvSpPr>
            <p:nvPr/>
          </p:nvSpPr>
          <p:spPr bwMode="auto">
            <a:xfrm>
              <a:off x="142844" y="4613573"/>
              <a:ext cx="1223092" cy="307777"/>
            </a:xfrm>
            <a:prstGeom prst="rect">
              <a:avLst/>
            </a:prstGeom>
            <a:noFill/>
            <a:ln w="9525">
              <a:noFill/>
              <a:miter lim="800000"/>
              <a:headEnd/>
              <a:tailEnd/>
            </a:ln>
          </p:spPr>
          <p:txBody>
            <a:bodyPr wrap="none">
              <a:spAutoFit/>
            </a:bodyPr>
            <a:lstStyle/>
            <a:p>
              <a:r>
                <a:rPr lang="es-ES_tradnl" altLang="es-CL" sz="1400" dirty="0">
                  <a:solidFill>
                    <a:schemeClr val="tx2"/>
                  </a:solidFill>
                </a:rPr>
                <a:t>y que generan</a:t>
              </a:r>
            </a:p>
          </p:txBody>
        </p:sp>
        <p:sp>
          <p:nvSpPr>
            <p:cNvPr id="14" name="Rectángulo 30748"/>
            <p:cNvSpPr>
              <a:spLocks noChangeArrowheads="1"/>
            </p:cNvSpPr>
            <p:nvPr/>
          </p:nvSpPr>
          <p:spPr bwMode="auto">
            <a:xfrm>
              <a:off x="130865" y="5143512"/>
              <a:ext cx="2039953" cy="307777"/>
            </a:xfrm>
            <a:prstGeom prst="rect">
              <a:avLst/>
            </a:prstGeom>
            <a:noFill/>
            <a:ln w="9525">
              <a:noFill/>
              <a:miter lim="800000"/>
              <a:headEnd/>
              <a:tailEnd/>
            </a:ln>
          </p:spPr>
          <p:txBody>
            <a:bodyPr wrap="square">
              <a:spAutoFit/>
            </a:bodyPr>
            <a:lstStyle/>
            <a:p>
              <a:r>
                <a:rPr lang="es-ES_tradnl" altLang="es-CL" sz="1400" dirty="0">
                  <a:solidFill>
                    <a:schemeClr val="tx2"/>
                  </a:solidFill>
                </a:rPr>
                <a:t>muchos niveles o escalas</a:t>
              </a:r>
            </a:p>
          </p:txBody>
        </p:sp>
        <p:sp>
          <p:nvSpPr>
            <p:cNvPr id="15" name="Rectángulo 30749"/>
            <p:cNvSpPr>
              <a:spLocks noChangeArrowheads="1"/>
            </p:cNvSpPr>
            <p:nvPr/>
          </p:nvSpPr>
          <p:spPr bwMode="auto">
            <a:xfrm>
              <a:off x="138098" y="6182873"/>
              <a:ext cx="2433638" cy="307777"/>
            </a:xfrm>
            <a:prstGeom prst="rect">
              <a:avLst/>
            </a:prstGeom>
            <a:noFill/>
            <a:ln w="9525">
              <a:noFill/>
              <a:miter lim="800000"/>
              <a:headEnd/>
              <a:tailEnd/>
            </a:ln>
          </p:spPr>
          <p:txBody>
            <a:bodyPr>
              <a:spAutoFit/>
            </a:bodyPr>
            <a:lstStyle/>
            <a:p>
              <a:r>
                <a:rPr lang="es-ES_tradnl" altLang="es-CL" sz="1400" dirty="0">
                  <a:solidFill>
                    <a:schemeClr val="tx2"/>
                  </a:solidFill>
                </a:rPr>
                <a:t>comportamientos comunes</a:t>
              </a:r>
            </a:p>
          </p:txBody>
        </p:sp>
        <p:sp>
          <p:nvSpPr>
            <p:cNvPr id="16" name="CuadroTexto 89"/>
            <p:cNvSpPr txBox="1">
              <a:spLocks noChangeArrowheads="1"/>
            </p:cNvSpPr>
            <p:nvPr/>
          </p:nvSpPr>
          <p:spPr bwMode="auto">
            <a:xfrm>
              <a:off x="128989" y="5643578"/>
              <a:ext cx="1084464" cy="307777"/>
            </a:xfrm>
            <a:prstGeom prst="rect">
              <a:avLst/>
            </a:prstGeom>
            <a:noFill/>
            <a:ln w="9525">
              <a:noFill/>
              <a:miter lim="800000"/>
              <a:headEnd/>
              <a:tailEnd/>
            </a:ln>
          </p:spPr>
          <p:txBody>
            <a:bodyPr wrap="none">
              <a:spAutoFit/>
            </a:bodyPr>
            <a:lstStyle/>
            <a:p>
              <a:r>
                <a:rPr lang="es-ES_tradnl" altLang="es-CL" sz="1400" dirty="0">
                  <a:solidFill>
                    <a:schemeClr val="tx2"/>
                  </a:solidFill>
                </a:rPr>
                <a:t>que exhiben</a:t>
              </a:r>
            </a:p>
          </p:txBody>
        </p:sp>
        <p:cxnSp>
          <p:nvCxnSpPr>
            <p:cNvPr id="17" name="Conector recto 93"/>
            <p:cNvCxnSpPr>
              <a:endCxn id="9" idx="0"/>
            </p:cNvCxnSpPr>
            <p:nvPr/>
          </p:nvCxnSpPr>
          <p:spPr>
            <a:xfrm flipH="1">
              <a:off x="563393" y="2500306"/>
              <a:ext cx="23950" cy="24606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Conector recto 95"/>
            <p:cNvCxnSpPr/>
            <p:nvPr/>
          </p:nvCxnSpPr>
          <p:spPr>
            <a:xfrm>
              <a:off x="587343" y="3071810"/>
              <a:ext cx="0" cy="2460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lecha arriba 49"/>
            <p:cNvSpPr/>
            <p:nvPr/>
          </p:nvSpPr>
          <p:spPr>
            <a:xfrm>
              <a:off x="5564158" y="2624163"/>
              <a:ext cx="322262" cy="795338"/>
            </a:xfrm>
            <a:prstGeom prst="up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s-ES_tradnl" altLang="es-CL">
                <a:solidFill>
                  <a:srgbClr val="FFFFFF"/>
                </a:solidFill>
              </a:endParaRPr>
            </a:p>
          </p:txBody>
        </p:sp>
        <p:cxnSp>
          <p:nvCxnSpPr>
            <p:cNvPr id="25" name="Conector recto de flecha 53"/>
            <p:cNvCxnSpPr/>
            <p:nvPr/>
          </p:nvCxnSpPr>
          <p:spPr>
            <a:xfrm>
              <a:off x="3854420" y="1738338"/>
              <a:ext cx="0" cy="20320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26" name="Imagen 1"/>
            <p:cNvPicPr>
              <a:picLocks noChangeAspect="1"/>
            </p:cNvPicPr>
            <p:nvPr/>
          </p:nvPicPr>
          <p:blipFill>
            <a:blip r:embed="rId2"/>
            <a:srcRect/>
            <a:stretch>
              <a:fillRect/>
            </a:stretch>
          </p:blipFill>
          <p:spPr bwMode="auto">
            <a:xfrm>
              <a:off x="2425670" y="1884388"/>
              <a:ext cx="2959100" cy="3390900"/>
            </a:xfrm>
            <a:prstGeom prst="rect">
              <a:avLst/>
            </a:prstGeom>
            <a:noFill/>
            <a:ln w="9525">
              <a:noFill/>
              <a:miter lim="800000"/>
              <a:headEnd/>
              <a:tailEnd/>
            </a:ln>
          </p:spPr>
        </p:pic>
        <p:sp>
          <p:nvSpPr>
            <p:cNvPr id="27" name="Rectángulo 56"/>
            <p:cNvSpPr/>
            <p:nvPr/>
          </p:nvSpPr>
          <p:spPr>
            <a:xfrm>
              <a:off x="4705320" y="1849463"/>
              <a:ext cx="2160588" cy="774700"/>
            </a:xfrm>
            <a:prstGeom prst="rect">
              <a:avLst/>
            </a:prstGeom>
            <a:solidFill>
              <a:srgbClr val="FFFFB8"/>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s-ES_tradnl" altLang="es-CL">
                <a:solidFill>
                  <a:srgbClr val="FFFFFF"/>
                </a:solidFill>
              </a:endParaRPr>
            </a:p>
          </p:txBody>
        </p:sp>
        <p:sp>
          <p:nvSpPr>
            <p:cNvPr id="28" name="CuadroTexto 54"/>
            <p:cNvSpPr txBox="1">
              <a:spLocks noChangeArrowheads="1"/>
            </p:cNvSpPr>
            <p:nvPr/>
          </p:nvSpPr>
          <p:spPr bwMode="auto">
            <a:xfrm>
              <a:off x="4689445" y="1824063"/>
              <a:ext cx="2219325" cy="830263"/>
            </a:xfrm>
            <a:prstGeom prst="rect">
              <a:avLst/>
            </a:prstGeom>
            <a:noFill/>
            <a:ln w="9525">
              <a:noFill/>
              <a:miter lim="800000"/>
              <a:headEnd/>
              <a:tailEnd/>
            </a:ln>
          </p:spPr>
          <p:txBody>
            <a:bodyPr>
              <a:spAutoFit/>
            </a:bodyPr>
            <a:lstStyle/>
            <a:p>
              <a:pPr algn="just"/>
              <a:r>
                <a:rPr lang="es-ES_tradnl" altLang="es-CL" sz="1200">
                  <a:solidFill>
                    <a:schemeClr val="tx2"/>
                  </a:solidFill>
                </a:rPr>
                <a:t>El comportamiento emergente no puede ser inferido de el comportamiento de los distintos elementos.</a:t>
              </a:r>
            </a:p>
          </p:txBody>
        </p:sp>
        <p:sp>
          <p:nvSpPr>
            <p:cNvPr id="29" name="Rectángulo 57"/>
            <p:cNvSpPr/>
            <p:nvPr/>
          </p:nvSpPr>
          <p:spPr>
            <a:xfrm>
              <a:off x="5173633" y="2879751"/>
              <a:ext cx="1104900" cy="246062"/>
            </a:xfrm>
            <a:prstGeom prst="rect">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200" b="1" dirty="0">
                  <a:solidFill>
                    <a:sysClr val="windowText" lastClr="000000"/>
                  </a:solidFill>
                </a:rPr>
                <a:t>Emergencia</a:t>
              </a:r>
            </a:p>
          </p:txBody>
        </p:sp>
        <p:cxnSp>
          <p:nvCxnSpPr>
            <p:cNvPr id="30" name="Conector recto 85"/>
            <p:cNvCxnSpPr/>
            <p:nvPr/>
          </p:nvCxnSpPr>
          <p:spPr>
            <a:xfrm>
              <a:off x="2592358" y="3427438"/>
              <a:ext cx="3206750" cy="0"/>
            </a:xfrm>
            <a:prstGeom prst="line">
              <a:avLst/>
            </a:prstGeom>
            <a:ln w="50800">
              <a:solidFill>
                <a:srgbClr val="FFC000"/>
              </a:solidFill>
            </a:ln>
          </p:spPr>
          <p:style>
            <a:lnRef idx="1">
              <a:schemeClr val="accent1"/>
            </a:lnRef>
            <a:fillRef idx="0">
              <a:schemeClr val="accent1"/>
            </a:fillRef>
            <a:effectRef idx="0">
              <a:schemeClr val="accent1"/>
            </a:effectRef>
            <a:fontRef idx="minor">
              <a:schemeClr val="tx1"/>
            </a:fontRef>
          </p:style>
        </p:cxnSp>
        <p:sp>
          <p:nvSpPr>
            <p:cNvPr id="32" name="Rectángulo 5"/>
            <p:cNvSpPr/>
            <p:nvPr/>
          </p:nvSpPr>
          <p:spPr>
            <a:xfrm>
              <a:off x="2084358" y="2975001"/>
              <a:ext cx="341312" cy="9366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s-ES_tradnl" altLang="es-CL">
                <a:solidFill>
                  <a:srgbClr val="FFFFFF"/>
                </a:solidFill>
              </a:endParaRPr>
            </a:p>
          </p:txBody>
        </p:sp>
        <p:pic>
          <p:nvPicPr>
            <p:cNvPr id="33" name="Imagen 7"/>
            <p:cNvPicPr>
              <a:picLocks noChangeAspect="1"/>
            </p:cNvPicPr>
            <p:nvPr/>
          </p:nvPicPr>
          <p:blipFill>
            <a:blip r:embed="rId3"/>
            <a:srcRect/>
            <a:stretch>
              <a:fillRect/>
            </a:stretch>
          </p:blipFill>
          <p:spPr bwMode="auto">
            <a:xfrm>
              <a:off x="5294283" y="4354538"/>
              <a:ext cx="215900" cy="584200"/>
            </a:xfrm>
            <a:prstGeom prst="rect">
              <a:avLst/>
            </a:prstGeom>
            <a:noFill/>
            <a:ln w="9525">
              <a:noFill/>
              <a:miter lim="800000"/>
              <a:headEnd/>
              <a:tailEnd/>
            </a:ln>
          </p:spPr>
        </p:pic>
        <p:sp>
          <p:nvSpPr>
            <p:cNvPr id="34" name="Rectángulo 90"/>
            <p:cNvSpPr/>
            <p:nvPr/>
          </p:nvSpPr>
          <p:spPr>
            <a:xfrm>
              <a:off x="5564158" y="4530751"/>
              <a:ext cx="1120775" cy="250825"/>
            </a:xfrm>
            <a:prstGeom prst="rect">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200" b="1" dirty="0">
                  <a:solidFill>
                    <a:sysClr val="windowText" lastClr="000000"/>
                  </a:solidFill>
                </a:rPr>
                <a:t>Compuestos</a:t>
              </a:r>
            </a:p>
          </p:txBody>
        </p:sp>
        <p:cxnSp>
          <p:nvCxnSpPr>
            <p:cNvPr id="35" name="Conector recto de flecha 91"/>
            <p:cNvCxnSpPr/>
            <p:nvPr/>
          </p:nvCxnSpPr>
          <p:spPr>
            <a:xfrm flipH="1">
              <a:off x="3813145" y="5235601"/>
              <a:ext cx="41275" cy="32226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CuadroTexto 97"/>
            <p:cNvSpPr txBox="1">
              <a:spLocks noChangeArrowheads="1"/>
            </p:cNvSpPr>
            <p:nvPr/>
          </p:nvSpPr>
          <p:spPr bwMode="auto">
            <a:xfrm>
              <a:off x="3298795" y="5489601"/>
              <a:ext cx="1028700" cy="473075"/>
            </a:xfrm>
            <a:prstGeom prst="rect">
              <a:avLst/>
            </a:prstGeom>
            <a:noFill/>
            <a:ln w="9525">
              <a:noFill/>
              <a:miter lim="800000"/>
              <a:headEnd/>
              <a:tailEnd/>
            </a:ln>
          </p:spPr>
          <p:txBody>
            <a:bodyPr>
              <a:spAutoFit/>
            </a:bodyPr>
            <a:lstStyle/>
            <a:p>
              <a:r>
                <a:rPr lang="es-ES_tradnl" altLang="es-CL" sz="1200">
                  <a:solidFill>
                    <a:schemeClr val="tx2"/>
                  </a:solidFill>
                </a:rPr>
                <a:t>un sistema “simple”</a:t>
              </a:r>
            </a:p>
          </p:txBody>
        </p:sp>
        <p:cxnSp>
          <p:nvCxnSpPr>
            <p:cNvPr id="37" name="Conector recto 21"/>
            <p:cNvCxnSpPr/>
            <p:nvPr/>
          </p:nvCxnSpPr>
          <p:spPr>
            <a:xfrm>
              <a:off x="5564158" y="4781576"/>
              <a:ext cx="0" cy="354012"/>
            </a:xfrm>
            <a:prstGeom prst="line">
              <a:avLst/>
            </a:prstGeom>
            <a:ln w="2222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8" name="Conector recto 107"/>
            <p:cNvCxnSpPr/>
            <p:nvPr/>
          </p:nvCxnSpPr>
          <p:spPr>
            <a:xfrm flipV="1">
              <a:off x="5583208" y="5135588"/>
              <a:ext cx="215900" cy="0"/>
            </a:xfrm>
            <a:prstGeom prst="line">
              <a:avLst/>
            </a:prstGeom>
            <a:ln w="2222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9" name="Conector recto 108"/>
            <p:cNvCxnSpPr/>
            <p:nvPr/>
          </p:nvCxnSpPr>
          <p:spPr>
            <a:xfrm flipV="1">
              <a:off x="5564158" y="4908576"/>
              <a:ext cx="215900" cy="0"/>
            </a:xfrm>
            <a:prstGeom prst="line">
              <a:avLst/>
            </a:prstGeom>
            <a:ln w="22225">
              <a:solidFill>
                <a:srgbClr val="FFC000"/>
              </a:solidFill>
            </a:ln>
          </p:spPr>
          <p:style>
            <a:lnRef idx="1">
              <a:schemeClr val="accent1"/>
            </a:lnRef>
            <a:fillRef idx="0">
              <a:schemeClr val="accent1"/>
            </a:fillRef>
            <a:effectRef idx="0">
              <a:schemeClr val="accent1"/>
            </a:effectRef>
            <a:fontRef idx="minor">
              <a:schemeClr val="tx1"/>
            </a:fontRef>
          </p:style>
        </p:cxnSp>
        <p:sp>
          <p:nvSpPr>
            <p:cNvPr id="40" name="CuadroTexto 109"/>
            <p:cNvSpPr txBox="1">
              <a:spLocks noChangeArrowheads="1"/>
            </p:cNvSpPr>
            <p:nvPr/>
          </p:nvSpPr>
          <p:spPr bwMode="auto">
            <a:xfrm>
              <a:off x="5786408" y="4749826"/>
              <a:ext cx="1096962" cy="261937"/>
            </a:xfrm>
            <a:prstGeom prst="rect">
              <a:avLst/>
            </a:prstGeom>
            <a:noFill/>
            <a:ln w="9525">
              <a:noFill/>
              <a:miter lim="800000"/>
              <a:headEnd/>
              <a:tailEnd/>
            </a:ln>
          </p:spPr>
          <p:txBody>
            <a:bodyPr>
              <a:spAutoFit/>
            </a:bodyPr>
            <a:lstStyle/>
            <a:p>
              <a:r>
                <a:rPr lang="es-ES_tradnl" altLang="es-CL" sz="1100">
                  <a:solidFill>
                    <a:schemeClr val="tx2"/>
                  </a:solidFill>
                </a:rPr>
                <a:t>subestructuras</a:t>
              </a:r>
            </a:p>
          </p:txBody>
        </p:sp>
        <p:sp>
          <p:nvSpPr>
            <p:cNvPr id="41" name="CuadroTexto 110"/>
            <p:cNvSpPr txBox="1">
              <a:spLocks noChangeArrowheads="1"/>
            </p:cNvSpPr>
            <p:nvPr/>
          </p:nvSpPr>
          <p:spPr bwMode="auto">
            <a:xfrm>
              <a:off x="5786408" y="4975251"/>
              <a:ext cx="2527300" cy="261937"/>
            </a:xfrm>
            <a:prstGeom prst="rect">
              <a:avLst/>
            </a:prstGeom>
            <a:noFill/>
            <a:ln w="9525">
              <a:noFill/>
              <a:miter lim="800000"/>
              <a:headEnd/>
              <a:tailEnd/>
            </a:ln>
          </p:spPr>
          <p:txBody>
            <a:bodyPr>
              <a:spAutoFit/>
            </a:bodyPr>
            <a:lstStyle/>
            <a:p>
              <a:r>
                <a:rPr lang="es-ES_tradnl" altLang="es-CL" sz="1100">
                  <a:solidFill>
                    <a:schemeClr val="tx2"/>
                  </a:solidFill>
                </a:rPr>
                <a:t>capacidad para descomponerse</a:t>
              </a:r>
            </a:p>
          </p:txBody>
        </p:sp>
        <p:cxnSp>
          <p:nvCxnSpPr>
            <p:cNvPr id="42" name="Conector recto de flecha 28"/>
            <p:cNvCxnSpPr/>
            <p:nvPr/>
          </p:nvCxnSpPr>
          <p:spPr>
            <a:xfrm>
              <a:off x="8313708" y="2168551"/>
              <a:ext cx="0" cy="3067050"/>
            </a:xfrm>
            <a:prstGeom prst="straightConnector1">
              <a:avLst/>
            </a:prstGeom>
            <a:ln w="31750">
              <a:solidFill>
                <a:schemeClr val="tx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Rectángulo 111"/>
            <p:cNvSpPr/>
            <p:nvPr/>
          </p:nvSpPr>
          <p:spPr>
            <a:xfrm>
              <a:off x="7761258" y="2730526"/>
              <a:ext cx="1104900" cy="244475"/>
            </a:xfrm>
            <a:prstGeom prst="rect">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200" b="1">
                  <a:solidFill>
                    <a:sysClr val="windowText" lastClr="000000"/>
                  </a:solidFill>
                </a:rPr>
                <a:t>Jerarquías</a:t>
              </a:r>
              <a:endParaRPr lang="es-ES_tradnl" sz="1200" b="1" dirty="0">
                <a:solidFill>
                  <a:sysClr val="windowText" lastClr="000000"/>
                </a:solidFill>
              </a:endParaRPr>
            </a:p>
          </p:txBody>
        </p:sp>
        <p:sp>
          <p:nvSpPr>
            <p:cNvPr id="44" name="Rectángulo 112"/>
            <p:cNvSpPr/>
            <p:nvPr/>
          </p:nvSpPr>
          <p:spPr>
            <a:xfrm>
              <a:off x="7659658" y="4071963"/>
              <a:ext cx="1309687" cy="423863"/>
            </a:xfrm>
            <a:prstGeom prst="rect">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200" b="1" dirty="0">
                  <a:solidFill>
                    <a:sysClr val="windowText" lastClr="000000"/>
                  </a:solidFill>
                </a:rPr>
                <a:t>Estructuras </a:t>
              </a:r>
              <a:r>
                <a:rPr lang="es-ES_tradnl" sz="1200" b="1">
                  <a:solidFill>
                    <a:sysClr val="windowText" lastClr="000000"/>
                  </a:solidFill>
                </a:rPr>
                <a:t>de control</a:t>
              </a:r>
              <a:endParaRPr lang="es-ES_tradnl" sz="1200" b="1" dirty="0">
                <a:solidFill>
                  <a:sysClr val="windowText" lastClr="000000"/>
                </a:solidFill>
              </a:endParaRPr>
            </a:p>
          </p:txBody>
        </p:sp>
        <p:cxnSp>
          <p:nvCxnSpPr>
            <p:cNvPr id="45" name="Conector recto de flecha 6"/>
            <p:cNvCxnSpPr/>
            <p:nvPr/>
          </p:nvCxnSpPr>
          <p:spPr>
            <a:xfrm>
              <a:off x="1049308" y="2422551"/>
              <a:ext cx="1627187" cy="0"/>
            </a:xfrm>
            <a:prstGeom prst="straightConnector1">
              <a:avLst/>
            </a:prstGeom>
            <a:ln w="76200">
              <a:solidFill>
                <a:srgbClr val="967329"/>
              </a:solidFill>
              <a:tailEnd type="triangle"/>
            </a:ln>
          </p:spPr>
          <p:style>
            <a:lnRef idx="1">
              <a:schemeClr val="accent1"/>
            </a:lnRef>
            <a:fillRef idx="0">
              <a:schemeClr val="accent1"/>
            </a:fillRef>
            <a:effectRef idx="0">
              <a:schemeClr val="accent1"/>
            </a:effectRef>
            <a:fontRef idx="minor">
              <a:schemeClr val="tx1"/>
            </a:fontRef>
          </p:style>
        </p:cxnSp>
        <p:sp>
          <p:nvSpPr>
            <p:cNvPr id="46" name="Rectángulo 115"/>
            <p:cNvSpPr/>
            <p:nvPr/>
          </p:nvSpPr>
          <p:spPr>
            <a:xfrm>
              <a:off x="4708495" y="5835673"/>
              <a:ext cx="2559050" cy="831850"/>
            </a:xfrm>
            <a:prstGeom prst="rect">
              <a:avLst/>
            </a:prstGeom>
            <a:solidFill>
              <a:srgbClr val="FFFFB8"/>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es-ES_tradnl" altLang="es-CL">
                <a:solidFill>
                  <a:srgbClr val="FFFFFF"/>
                </a:solidFill>
              </a:endParaRPr>
            </a:p>
          </p:txBody>
        </p:sp>
        <p:sp>
          <p:nvSpPr>
            <p:cNvPr id="47" name="CuadroTexto 114"/>
            <p:cNvSpPr txBox="1">
              <a:spLocks noChangeArrowheads="1"/>
            </p:cNvSpPr>
            <p:nvPr/>
          </p:nvSpPr>
          <p:spPr bwMode="auto">
            <a:xfrm>
              <a:off x="4725958" y="5853135"/>
              <a:ext cx="2541587" cy="646331"/>
            </a:xfrm>
            <a:prstGeom prst="rect">
              <a:avLst/>
            </a:prstGeom>
            <a:noFill/>
            <a:ln w="9525">
              <a:noFill/>
              <a:miter lim="800000"/>
              <a:headEnd/>
              <a:tailEnd/>
            </a:ln>
          </p:spPr>
          <p:txBody>
            <a:bodyPr>
              <a:spAutoFit/>
            </a:bodyPr>
            <a:lstStyle/>
            <a:p>
              <a:pPr algn="just"/>
              <a:r>
                <a:rPr lang="es-ES_tradnl" altLang="es-CL" sz="1200">
                  <a:solidFill>
                    <a:schemeClr val="tx2"/>
                  </a:solidFill>
                </a:rPr>
                <a:t>A través de diferentes tipos de sistemas, a través de distintas escalas y así a través de diferentes disciplinas</a:t>
              </a:r>
            </a:p>
          </p:txBody>
        </p:sp>
        <p:sp>
          <p:nvSpPr>
            <p:cNvPr id="48" name="Rectángulo 116"/>
            <p:cNvSpPr/>
            <p:nvPr/>
          </p:nvSpPr>
          <p:spPr>
            <a:xfrm>
              <a:off x="4705320" y="5643578"/>
              <a:ext cx="2562225" cy="192087"/>
            </a:xfrm>
            <a:prstGeom prst="rect">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200" b="1" dirty="0">
                  <a:solidFill>
                    <a:sysClr val="windowText" lastClr="000000"/>
                  </a:solidFill>
                </a:rPr>
                <a:t>Conceptos </a:t>
              </a:r>
              <a:r>
                <a:rPr lang="es-ES_tradnl" sz="1200" b="1">
                  <a:solidFill>
                    <a:sysClr val="windowText" lastClr="000000"/>
                  </a:solidFill>
                </a:rPr>
                <a:t>transdisciplinarios</a:t>
              </a:r>
              <a:endParaRPr lang="es-ES_tradnl" sz="1200" b="1" dirty="0">
                <a:solidFill>
                  <a:sysClr val="windowText" lastClr="000000"/>
                </a:solidFill>
              </a:endParaRPr>
            </a:p>
          </p:txBody>
        </p:sp>
        <p:cxnSp>
          <p:nvCxnSpPr>
            <p:cNvPr id="49" name="Conector recto de flecha 121"/>
            <p:cNvCxnSpPr/>
            <p:nvPr/>
          </p:nvCxnSpPr>
          <p:spPr>
            <a:xfrm flipV="1">
              <a:off x="6030883" y="5276868"/>
              <a:ext cx="9525" cy="360000"/>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81"/>
            <p:cNvCxnSpPr/>
            <p:nvPr/>
          </p:nvCxnSpPr>
          <p:spPr>
            <a:xfrm>
              <a:off x="1928794" y="3500438"/>
              <a:ext cx="403225" cy="0"/>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1" name="Conector recto 95"/>
            <p:cNvCxnSpPr/>
            <p:nvPr/>
          </p:nvCxnSpPr>
          <p:spPr>
            <a:xfrm>
              <a:off x="585327" y="3683003"/>
              <a:ext cx="0" cy="2460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 name="Conector recto 95"/>
            <p:cNvCxnSpPr/>
            <p:nvPr/>
          </p:nvCxnSpPr>
          <p:spPr>
            <a:xfrm>
              <a:off x="585327" y="4385404"/>
              <a:ext cx="0" cy="2460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3" name="Conector recto 95"/>
            <p:cNvCxnSpPr/>
            <p:nvPr/>
          </p:nvCxnSpPr>
          <p:spPr>
            <a:xfrm>
              <a:off x="585327" y="4929198"/>
              <a:ext cx="0" cy="2460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4" name="Conector recto 95"/>
            <p:cNvCxnSpPr/>
            <p:nvPr/>
          </p:nvCxnSpPr>
          <p:spPr>
            <a:xfrm>
              <a:off x="585327" y="5429264"/>
              <a:ext cx="0" cy="2460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 name="Conector recto 95"/>
            <p:cNvCxnSpPr/>
            <p:nvPr/>
          </p:nvCxnSpPr>
          <p:spPr>
            <a:xfrm>
              <a:off x="585327" y="5969019"/>
              <a:ext cx="0" cy="2460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58" name="Imagen 1"/>
            <p:cNvPicPr>
              <a:picLocks noChangeAspect="1"/>
            </p:cNvPicPr>
            <p:nvPr/>
          </p:nvPicPr>
          <p:blipFill>
            <a:blip r:embed="rId2"/>
            <a:srcRect l="60140" t="51591" r="36722" b="33662"/>
            <a:stretch>
              <a:fillRect/>
            </a:stretch>
          </p:blipFill>
          <p:spPr bwMode="auto">
            <a:xfrm>
              <a:off x="5291142" y="3631409"/>
              <a:ext cx="92867" cy="500066"/>
            </a:xfrm>
            <a:prstGeom prst="rect">
              <a:avLst/>
            </a:prstGeom>
            <a:noFill/>
            <a:ln w="9525">
              <a:noFill/>
              <a:miter lim="800000"/>
              <a:headEnd/>
              <a:tailEnd/>
            </a:ln>
          </p:spPr>
        </p:pic>
        <p:pic>
          <p:nvPicPr>
            <p:cNvPr id="59" name="Imagen 1"/>
            <p:cNvPicPr>
              <a:picLocks noChangeAspect="1"/>
            </p:cNvPicPr>
            <p:nvPr/>
          </p:nvPicPr>
          <p:blipFill>
            <a:blip r:embed="rId2"/>
            <a:srcRect l="60140" t="51591" r="36722" b="33662"/>
            <a:stretch>
              <a:fillRect/>
            </a:stretch>
          </p:blipFill>
          <p:spPr bwMode="auto">
            <a:xfrm>
              <a:off x="5264951" y="3633790"/>
              <a:ext cx="92867" cy="500066"/>
            </a:xfrm>
            <a:prstGeom prst="rect">
              <a:avLst/>
            </a:prstGeom>
            <a:noFill/>
            <a:ln w="9525">
              <a:noFill/>
              <a:miter lim="800000"/>
              <a:headEnd/>
              <a:tailEnd/>
            </a:ln>
          </p:spPr>
        </p:pic>
        <p:sp>
          <p:nvSpPr>
            <p:cNvPr id="31" name="Rectángulo 87"/>
            <p:cNvSpPr/>
            <p:nvPr/>
          </p:nvSpPr>
          <p:spPr>
            <a:xfrm>
              <a:off x="5317271" y="3766709"/>
              <a:ext cx="1487488" cy="247650"/>
            </a:xfrm>
            <a:prstGeom prst="rect">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s-ES_tradnl" altLang="es-CL" sz="1200" b="1">
                  <a:solidFill>
                    <a:srgbClr val="000000"/>
                  </a:solidFill>
                </a:rPr>
                <a:t>Autoorganización</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66" name="1 Título"/>
          <p:cNvSpPr>
            <a:spLocks noGrp="1" noChangeArrowheads="1"/>
          </p:cNvSpPr>
          <p:nvPr>
            <p:ph type="title"/>
          </p:nvPr>
        </p:nvSpPr>
        <p:spPr>
          <a:xfrm>
            <a:off x="1028700" y="1967266"/>
            <a:ext cx="2628900" cy="2547257"/>
          </a:xfrm>
          <a:noFill/>
        </p:spPr>
        <p:txBody>
          <a:bodyPr vert="horz" lIns="91440" tIns="45720" rIns="91440" bIns="45720" rtlCol="0" anchor="ctr">
            <a:normAutofit/>
          </a:bodyPr>
          <a:lstStyle/>
          <a:p>
            <a:pPr algn="ctr"/>
            <a:r>
              <a:rPr lang="en-US" altLang="es-ES_tradnl" sz="3600" kern="1200">
                <a:solidFill>
                  <a:srgbClr val="FFFFFF"/>
                </a:solidFill>
                <a:latin typeface="+mj-lt"/>
                <a:ea typeface="+mj-ea"/>
                <a:cs typeface="+mj-cs"/>
              </a:rPr>
              <a:t>Método Científico (versión simple)</a:t>
            </a:r>
          </a:p>
        </p:txBody>
      </p:sp>
      <p:pic>
        <p:nvPicPr>
          <p:cNvPr id="36868" name="Picture 2" descr="http://1.bp.blogspot.com/_bnElBOTSYDg/SwiOachxlpI/AAAAAAAAAEY/rlE9MCjTqVo/s1600/M%C3%A9todo_cient%C3%ADfico.jpg"/>
          <p:cNvPicPr>
            <a:picLocks noChangeAspect="1" noChangeArrowheads="1"/>
          </p:cNvPicPr>
          <p:nvPr/>
        </p:nvPicPr>
        <p:blipFill>
          <a:blip r:embed="rId2"/>
          <a:srcRect b="9860"/>
          <a:stretch>
            <a:fillRect/>
          </a:stretch>
        </p:blipFill>
        <p:spPr bwMode="auto">
          <a:xfrm>
            <a:off x="6399248" y="643466"/>
            <a:ext cx="3536835" cy="5568739"/>
          </a:xfrm>
          <a:prstGeom prst="rect">
            <a:avLst/>
          </a:prstGeom>
          <a:noFill/>
        </p:spPr>
      </p:pic>
      <p:sp>
        <p:nvSpPr>
          <p:cNvPr id="5" name="4 Marcador de número de diapositiva"/>
          <p:cNvSpPr>
            <a:spLocks noGrp="1"/>
          </p:cNvSpPr>
          <p:nvPr>
            <p:ph type="sldNum" sz="quarter" idx="12"/>
          </p:nvPr>
        </p:nvSpPr>
        <p:spPr>
          <a:xfrm>
            <a:off x="11034184" y="6356350"/>
            <a:ext cx="514349" cy="365125"/>
          </a:xfrm>
        </p:spPr>
        <p:txBody>
          <a:bodyPr vert="horz" lIns="91440" tIns="45720" rIns="91440" bIns="45720" rtlCol="0" anchor="ctr">
            <a:normAutofit/>
          </a:bodyPr>
          <a:lstStyle/>
          <a:p>
            <a:pPr>
              <a:spcAft>
                <a:spcPts val="600"/>
              </a:spcAft>
            </a:pPr>
            <a:fld id="{E5AF13BF-99AF-4603-AF85-A71E03691828}" type="slidenum">
              <a:rPr lang="en-US">
                <a:solidFill>
                  <a:schemeClr val="tx1">
                    <a:alpha val="80000"/>
                  </a:schemeClr>
                </a:solidFill>
              </a:rPr>
              <a:pPr>
                <a:spcAft>
                  <a:spcPts val="600"/>
                </a:spcAft>
              </a:pPr>
              <a:t>16</a:t>
            </a:fld>
            <a:endParaRPr lang="en-US">
              <a:solidFill>
                <a:schemeClr val="tx1">
                  <a:alpha val="80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noChangeArrowheads="1"/>
          </p:cNvSpPr>
          <p:nvPr>
            <p:ph type="title"/>
          </p:nvPr>
        </p:nvSpPr>
        <p:spPr/>
        <p:txBody>
          <a:bodyPr/>
          <a:lstStyle/>
          <a:p>
            <a:r>
              <a:rPr lang="es-CL" altLang="es-ES_tradnl" dirty="0"/>
              <a:t>Escuelas de Pensamiento</a:t>
            </a:r>
          </a:p>
        </p:txBody>
      </p:sp>
      <p:sp>
        <p:nvSpPr>
          <p:cNvPr id="5" name="4 Marcador de número de diapositiva"/>
          <p:cNvSpPr>
            <a:spLocks noGrp="1"/>
          </p:cNvSpPr>
          <p:nvPr>
            <p:ph type="sldNum" sz="quarter" idx="12"/>
          </p:nvPr>
        </p:nvSpPr>
        <p:spPr/>
        <p:txBody>
          <a:bodyPr/>
          <a:lstStyle/>
          <a:p>
            <a:fld id="{E5AF13BF-99AF-4603-AF85-A71E03691828}" type="slidenum">
              <a:rPr lang="es-CL" smtClean="0"/>
              <a:pPr/>
              <a:t>17</a:t>
            </a:fld>
            <a:endParaRPr lang="es-CL"/>
          </a:p>
        </p:txBody>
      </p:sp>
      <p:pic>
        <p:nvPicPr>
          <p:cNvPr id="8" name="Picture 2" descr="http://www.monografias.com/trabajos82/historia-del-pensamiento-economico/image002.gif"/>
          <p:cNvPicPr>
            <a:picLocks noChangeAspect="1" noChangeArrowheads="1"/>
          </p:cNvPicPr>
          <p:nvPr/>
        </p:nvPicPr>
        <p:blipFill>
          <a:blip r:embed="rId2"/>
          <a:srcRect b="42801"/>
          <a:stretch>
            <a:fillRect/>
          </a:stretch>
        </p:blipFill>
        <p:spPr bwMode="auto">
          <a:xfrm>
            <a:off x="1738282" y="1847472"/>
            <a:ext cx="4071966" cy="4296172"/>
          </a:xfrm>
          <a:prstGeom prst="rect">
            <a:avLst/>
          </a:prstGeom>
          <a:noFill/>
          <a:ln w="9525">
            <a:noFill/>
            <a:miter lim="800000"/>
            <a:headEnd/>
            <a:tailEnd/>
          </a:ln>
        </p:spPr>
      </p:pic>
      <p:pic>
        <p:nvPicPr>
          <p:cNvPr id="9" name="Picture 2" descr="http://www.monografias.com/trabajos82/historia-del-pensamiento-economico/image002.gif"/>
          <p:cNvPicPr>
            <a:picLocks noChangeAspect="1" noChangeArrowheads="1"/>
          </p:cNvPicPr>
          <p:nvPr/>
        </p:nvPicPr>
        <p:blipFill>
          <a:blip r:embed="rId2"/>
          <a:srcRect t="52444"/>
          <a:stretch>
            <a:fillRect/>
          </a:stretch>
        </p:blipFill>
        <p:spPr bwMode="auto">
          <a:xfrm>
            <a:off x="6310314" y="2143116"/>
            <a:ext cx="4071966" cy="3571900"/>
          </a:xfrm>
          <a:prstGeom prst="rect">
            <a:avLst/>
          </a:prstGeom>
          <a:noFill/>
          <a:ln w="9525">
            <a:noFill/>
            <a:miter lim="800000"/>
            <a:headEnd/>
            <a:tailEnd/>
          </a:ln>
        </p:spPr>
      </p:pic>
      <p:sp>
        <p:nvSpPr>
          <p:cNvPr id="15" name="14 Forma libre"/>
          <p:cNvSpPr/>
          <p:nvPr/>
        </p:nvSpPr>
        <p:spPr>
          <a:xfrm>
            <a:off x="1634836" y="5818910"/>
            <a:ext cx="4267200" cy="484909"/>
          </a:xfrm>
          <a:custGeom>
            <a:avLst/>
            <a:gdLst>
              <a:gd name="connsiteX0" fmla="*/ 83128 w 4267200"/>
              <a:gd name="connsiteY0" fmla="*/ 0 h 484909"/>
              <a:gd name="connsiteX1" fmla="*/ 429491 w 4267200"/>
              <a:gd name="connsiteY1" fmla="*/ 318655 h 484909"/>
              <a:gd name="connsiteX2" fmla="*/ 457200 w 4267200"/>
              <a:gd name="connsiteY2" fmla="*/ 346364 h 484909"/>
              <a:gd name="connsiteX3" fmla="*/ 817419 w 4267200"/>
              <a:gd name="connsiteY3" fmla="*/ 41564 h 484909"/>
              <a:gd name="connsiteX4" fmla="*/ 4267200 w 4267200"/>
              <a:gd name="connsiteY4" fmla="*/ 55418 h 484909"/>
              <a:gd name="connsiteX5" fmla="*/ 4267200 w 4267200"/>
              <a:gd name="connsiteY5" fmla="*/ 457200 h 484909"/>
              <a:gd name="connsiteX6" fmla="*/ 0 w 4267200"/>
              <a:gd name="connsiteY6" fmla="*/ 484909 h 484909"/>
              <a:gd name="connsiteX7" fmla="*/ 13855 w 4267200"/>
              <a:gd name="connsiteY7" fmla="*/ 0 h 484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7200" h="484909">
                <a:moveTo>
                  <a:pt x="83128" y="0"/>
                </a:moveTo>
                <a:lnTo>
                  <a:pt x="429491" y="318655"/>
                </a:lnTo>
                <a:lnTo>
                  <a:pt x="457200" y="346364"/>
                </a:lnTo>
                <a:lnTo>
                  <a:pt x="817419" y="41564"/>
                </a:lnTo>
                <a:lnTo>
                  <a:pt x="4267200" y="55418"/>
                </a:lnTo>
                <a:lnTo>
                  <a:pt x="4267200" y="457200"/>
                </a:lnTo>
                <a:lnTo>
                  <a:pt x="0" y="484909"/>
                </a:lnTo>
                <a:lnTo>
                  <a:pt x="13855" y="0"/>
                </a:lnTo>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6" name="15 Forma libre"/>
          <p:cNvSpPr/>
          <p:nvPr/>
        </p:nvSpPr>
        <p:spPr>
          <a:xfrm>
            <a:off x="6179127" y="2064328"/>
            <a:ext cx="1011382" cy="484909"/>
          </a:xfrm>
          <a:custGeom>
            <a:avLst/>
            <a:gdLst>
              <a:gd name="connsiteX0" fmla="*/ 0 w 1011382"/>
              <a:gd name="connsiteY0" fmla="*/ 0 h 484909"/>
              <a:gd name="connsiteX1" fmla="*/ 484909 w 1011382"/>
              <a:gd name="connsiteY1" fmla="*/ 484909 h 484909"/>
              <a:gd name="connsiteX2" fmla="*/ 1011382 w 1011382"/>
              <a:gd name="connsiteY2" fmla="*/ 27709 h 484909"/>
              <a:gd name="connsiteX3" fmla="*/ 0 w 1011382"/>
              <a:gd name="connsiteY3" fmla="*/ 0 h 484909"/>
            </a:gdLst>
            <a:ahLst/>
            <a:cxnLst>
              <a:cxn ang="0">
                <a:pos x="connsiteX0" y="connsiteY0"/>
              </a:cxn>
              <a:cxn ang="0">
                <a:pos x="connsiteX1" y="connsiteY1"/>
              </a:cxn>
              <a:cxn ang="0">
                <a:pos x="connsiteX2" y="connsiteY2"/>
              </a:cxn>
              <a:cxn ang="0">
                <a:pos x="connsiteX3" y="connsiteY3"/>
              </a:cxn>
            </a:cxnLst>
            <a:rect l="l" t="t" r="r" b="b"/>
            <a:pathLst>
              <a:path w="1011382" h="484909">
                <a:moveTo>
                  <a:pt x="0" y="0"/>
                </a:moveTo>
                <a:lnTo>
                  <a:pt x="484909" y="484909"/>
                </a:lnTo>
                <a:lnTo>
                  <a:pt x="1011382" y="27709"/>
                </a:lnTo>
                <a:lnTo>
                  <a:pt x="0" y="0"/>
                </a:ln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45FCD3-2752-44A2-82A2-7789B10D1C11}"/>
              </a:ext>
            </a:extLst>
          </p:cNvPr>
          <p:cNvSpPr>
            <a:spLocks noGrp="1"/>
          </p:cNvSpPr>
          <p:nvPr>
            <p:ph type="title"/>
          </p:nvPr>
        </p:nvSpPr>
        <p:spPr>
          <a:xfrm>
            <a:off x="804673" y="1445494"/>
            <a:ext cx="3616856" cy="4376572"/>
          </a:xfrm>
        </p:spPr>
        <p:txBody>
          <a:bodyPr anchor="ctr">
            <a:normAutofit/>
          </a:bodyPr>
          <a:lstStyle/>
          <a:p>
            <a:r>
              <a:rPr lang="es-MX" sz="4800"/>
              <a:t>Agenda:</a:t>
            </a:r>
            <a:endParaRPr lang="es-CL" sz="4800"/>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9D832861-FBF4-4E04-86E1-CB685887DCD6}"/>
              </a:ext>
            </a:extLst>
          </p:cNvPr>
          <p:cNvSpPr>
            <a:spLocks noGrp="1"/>
          </p:cNvSpPr>
          <p:nvPr>
            <p:ph idx="1"/>
          </p:nvPr>
        </p:nvSpPr>
        <p:spPr>
          <a:xfrm>
            <a:off x="6096000" y="1399032"/>
            <a:ext cx="5501834" cy="4471416"/>
          </a:xfrm>
        </p:spPr>
        <p:txBody>
          <a:bodyPr anchor="ctr">
            <a:normAutofit/>
          </a:bodyPr>
          <a:lstStyle/>
          <a:p>
            <a:pPr marL="0" indent="0">
              <a:buNone/>
            </a:pPr>
            <a:r>
              <a:rPr lang="es-MX" sz="2200">
                <a:solidFill>
                  <a:schemeClr val="bg1"/>
                </a:solidFill>
              </a:rPr>
              <a:t>Clase 1: Introducción</a:t>
            </a:r>
          </a:p>
          <a:p>
            <a:r>
              <a:rPr lang="es-MX" sz="2200">
                <a:solidFill>
                  <a:schemeClr val="bg1"/>
                </a:solidFill>
              </a:rPr>
              <a:t>Presentación del curso</a:t>
            </a:r>
          </a:p>
          <a:p>
            <a:r>
              <a:rPr lang="es-MX" sz="2200">
                <a:solidFill>
                  <a:schemeClr val="bg1"/>
                </a:solidFill>
              </a:rPr>
              <a:t>Evaluaciones</a:t>
            </a:r>
          </a:p>
          <a:p>
            <a:r>
              <a:rPr lang="es-MX" sz="2200">
                <a:solidFill>
                  <a:schemeClr val="bg1"/>
                </a:solidFill>
              </a:rPr>
              <a:t>Definición de Economía</a:t>
            </a:r>
          </a:p>
          <a:p>
            <a:r>
              <a:rPr lang="es-MX" sz="2200">
                <a:solidFill>
                  <a:schemeClr val="bg1"/>
                </a:solidFill>
              </a:rPr>
              <a:t>La Economía como ciencia social</a:t>
            </a:r>
            <a:endParaRPr lang="es-CL" sz="2200">
              <a:solidFill>
                <a:schemeClr val="bg1"/>
              </a:solidFill>
            </a:endParaRPr>
          </a:p>
        </p:txBody>
      </p:sp>
    </p:spTree>
    <p:extLst>
      <p:ext uri="{BB962C8B-B14F-4D97-AF65-F5344CB8AC3E}">
        <p14:creationId xmlns:p14="http://schemas.microsoft.com/office/powerpoint/2010/main" val="137644869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B4099A-08A4-4AD2-B2DD-A0BAE7A5E10F}"/>
              </a:ext>
            </a:extLst>
          </p:cNvPr>
          <p:cNvSpPr>
            <a:spLocks noGrp="1"/>
          </p:cNvSpPr>
          <p:nvPr>
            <p:ph type="title"/>
          </p:nvPr>
        </p:nvSpPr>
        <p:spPr>
          <a:xfrm>
            <a:off x="804673" y="1445494"/>
            <a:ext cx="3616856" cy="4376572"/>
          </a:xfrm>
        </p:spPr>
        <p:txBody>
          <a:bodyPr anchor="ctr">
            <a:normAutofit/>
          </a:bodyPr>
          <a:lstStyle/>
          <a:p>
            <a:r>
              <a:rPr lang="es-MX" sz="4800"/>
              <a:t>Clase 1: Presentación del curso</a:t>
            </a:r>
            <a:endParaRPr lang="es-CL" sz="4800"/>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D78104B-48A7-4EC4-A791-F8523A4DFB57}"/>
              </a:ext>
            </a:extLst>
          </p:cNvPr>
          <p:cNvSpPr>
            <a:spLocks noGrp="1"/>
          </p:cNvSpPr>
          <p:nvPr>
            <p:ph idx="1"/>
          </p:nvPr>
        </p:nvSpPr>
        <p:spPr>
          <a:xfrm>
            <a:off x="6096000" y="1399032"/>
            <a:ext cx="5501834" cy="4471416"/>
          </a:xfrm>
        </p:spPr>
        <p:txBody>
          <a:bodyPr anchor="ctr">
            <a:normAutofit/>
          </a:bodyPr>
          <a:lstStyle/>
          <a:p>
            <a:pPr marL="0" indent="0">
              <a:buNone/>
            </a:pPr>
            <a:r>
              <a:rPr lang="es-CL" sz="2200">
                <a:solidFill>
                  <a:schemeClr val="bg1"/>
                </a:solidFill>
              </a:rPr>
              <a:t>Estructura de las clases:</a:t>
            </a:r>
          </a:p>
          <a:p>
            <a:pPr marL="0" indent="0">
              <a:buNone/>
            </a:pPr>
            <a:r>
              <a:rPr lang="es-CL" sz="2200">
                <a:solidFill>
                  <a:schemeClr val="bg1"/>
                </a:solidFill>
              </a:rPr>
              <a:t>1. Clases de una hora corrida. (60 minutos), son clases sincrónicas, luego se sube la grabación.</a:t>
            </a:r>
          </a:p>
          <a:p>
            <a:pPr marL="0" indent="0">
              <a:buNone/>
            </a:pPr>
            <a:r>
              <a:rPr lang="es-CL" sz="2200">
                <a:solidFill>
                  <a:schemeClr val="bg1"/>
                </a:solidFill>
              </a:rPr>
              <a:t>2. Material común para todas clases común.</a:t>
            </a:r>
          </a:p>
          <a:p>
            <a:pPr marL="0" indent="0">
              <a:buNone/>
            </a:pPr>
            <a:r>
              <a:rPr lang="es-CL" sz="2200">
                <a:solidFill>
                  <a:schemeClr val="bg1"/>
                </a:solidFill>
              </a:rPr>
              <a:t>3. Material de ayudantía común para todas las secciones. La estructura de la ayudantía es idéntica a la clase.</a:t>
            </a:r>
          </a:p>
          <a:p>
            <a:pPr marL="0" indent="0">
              <a:buNone/>
            </a:pPr>
            <a:r>
              <a:rPr lang="es-CL" sz="2200">
                <a:solidFill>
                  <a:schemeClr val="bg1"/>
                </a:solidFill>
              </a:rPr>
              <a:t>4. No se exige asistencia a clases. Sin embargo, se sugiere participar activamente en estas instancias. </a:t>
            </a:r>
            <a:r>
              <a:rPr lang="es-CL" sz="2200" b="1">
                <a:solidFill>
                  <a:schemeClr val="bg1"/>
                </a:solidFill>
              </a:rPr>
              <a:t>Todo lo visto en clases puede ser preguntado en las evaluaciones.</a:t>
            </a:r>
          </a:p>
        </p:txBody>
      </p:sp>
    </p:spTree>
    <p:extLst>
      <p:ext uri="{BB962C8B-B14F-4D97-AF65-F5344CB8AC3E}">
        <p14:creationId xmlns:p14="http://schemas.microsoft.com/office/powerpoint/2010/main" val="159147610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E1311C-F55D-4FF2-8333-41A3257A2880}"/>
              </a:ext>
            </a:extLst>
          </p:cNvPr>
          <p:cNvSpPr>
            <a:spLocks noGrp="1"/>
          </p:cNvSpPr>
          <p:nvPr>
            <p:ph type="title"/>
          </p:nvPr>
        </p:nvSpPr>
        <p:spPr>
          <a:xfrm>
            <a:off x="804673" y="1445494"/>
            <a:ext cx="3616856" cy="4376572"/>
          </a:xfrm>
        </p:spPr>
        <p:txBody>
          <a:bodyPr anchor="ctr">
            <a:normAutofit/>
          </a:bodyPr>
          <a:lstStyle/>
          <a:p>
            <a:r>
              <a:rPr lang="es-MX" sz="4800"/>
              <a:t>Clase 1: Presentación del curso</a:t>
            </a:r>
            <a:endParaRPr lang="es-CL" sz="4800"/>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E4D803C-7A5C-4E98-9345-3A057DD6975E}"/>
              </a:ext>
            </a:extLst>
          </p:cNvPr>
          <p:cNvSpPr>
            <a:spLocks noGrp="1"/>
          </p:cNvSpPr>
          <p:nvPr>
            <p:ph idx="1"/>
          </p:nvPr>
        </p:nvSpPr>
        <p:spPr>
          <a:xfrm>
            <a:off x="6096000" y="1399032"/>
            <a:ext cx="5501834" cy="4471416"/>
          </a:xfrm>
        </p:spPr>
        <p:txBody>
          <a:bodyPr anchor="ctr">
            <a:normAutofit/>
          </a:bodyPr>
          <a:lstStyle/>
          <a:p>
            <a:pPr marL="0" indent="0">
              <a:buNone/>
            </a:pPr>
            <a:r>
              <a:rPr lang="es-CL" sz="1700">
                <a:solidFill>
                  <a:schemeClr val="bg1"/>
                </a:solidFill>
              </a:rPr>
              <a:t>Estructura de las clases de ayudantía:</a:t>
            </a:r>
          </a:p>
          <a:p>
            <a:pPr marL="0" indent="0">
              <a:buNone/>
            </a:pPr>
            <a:r>
              <a:rPr lang="es-CL" sz="1700">
                <a:solidFill>
                  <a:schemeClr val="bg1"/>
                </a:solidFill>
              </a:rPr>
              <a:t>1. Clases de una hora corrida. (60 minutos), son clases sincrónicas, luego se sube la grabación.</a:t>
            </a:r>
          </a:p>
          <a:p>
            <a:pPr marL="0" indent="0">
              <a:buNone/>
            </a:pPr>
            <a:r>
              <a:rPr lang="es-CL" sz="1700">
                <a:solidFill>
                  <a:schemeClr val="bg1"/>
                </a:solidFill>
              </a:rPr>
              <a:t>2.  Material común para todas clases común.</a:t>
            </a:r>
          </a:p>
          <a:p>
            <a:pPr marL="0" indent="0">
              <a:buNone/>
            </a:pPr>
            <a:r>
              <a:rPr lang="es-CL" sz="1700">
                <a:solidFill>
                  <a:schemeClr val="bg1"/>
                </a:solidFill>
              </a:rPr>
              <a:t>3. La ayudantía consta de 3 partes: Exposición y discusión de temas relevantes de la actualidad económica, aplicación de la parte teórica de la materia (comentes) y aplicaciones matemáticas, </a:t>
            </a:r>
            <a:r>
              <a:rPr lang="es-CL" sz="1700" b="1">
                <a:solidFill>
                  <a:schemeClr val="bg1"/>
                </a:solidFill>
              </a:rPr>
              <a:t>con excepción de las primeras dos ayudantías, las cuales están destinadas a repasar los contenidos matemáticos mínimos necesarios para el curso.</a:t>
            </a:r>
            <a:endParaRPr lang="es-CL" sz="1700">
              <a:solidFill>
                <a:schemeClr val="bg1"/>
              </a:solidFill>
            </a:endParaRPr>
          </a:p>
          <a:p>
            <a:pPr marL="0" indent="0">
              <a:buNone/>
            </a:pPr>
            <a:r>
              <a:rPr lang="es-CL" sz="1700">
                <a:solidFill>
                  <a:schemeClr val="bg1"/>
                </a:solidFill>
              </a:rPr>
              <a:t>4. No se exige asistencia a clases ni ayudantías. Sin embargo, se sugiere participar activamente en estas instancias. </a:t>
            </a:r>
            <a:r>
              <a:rPr lang="es-CL" sz="1700" b="1">
                <a:solidFill>
                  <a:schemeClr val="bg1"/>
                </a:solidFill>
              </a:rPr>
              <a:t>Todo lo visto en ayudantías puede ser preguntado en evaluaciones.</a:t>
            </a:r>
            <a:endParaRPr lang="es-CL" sz="1700">
              <a:solidFill>
                <a:schemeClr val="bg1"/>
              </a:solidFill>
            </a:endParaRPr>
          </a:p>
          <a:p>
            <a:endParaRPr lang="es-CL" sz="1700">
              <a:solidFill>
                <a:schemeClr val="bg1"/>
              </a:solidFill>
            </a:endParaRPr>
          </a:p>
        </p:txBody>
      </p:sp>
    </p:spTree>
    <p:extLst>
      <p:ext uri="{BB962C8B-B14F-4D97-AF65-F5344CB8AC3E}">
        <p14:creationId xmlns:p14="http://schemas.microsoft.com/office/powerpoint/2010/main" val="254305790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2127FCD-FC2A-479D-8662-011271F0D94D}"/>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Clase 1: Presentación del curso</a:t>
            </a:r>
          </a:p>
        </p:txBody>
      </p:sp>
      <p:graphicFrame>
        <p:nvGraphicFramePr>
          <p:cNvPr id="4" name="Marcador de contenido 3">
            <a:extLst>
              <a:ext uri="{FF2B5EF4-FFF2-40B4-BE49-F238E27FC236}">
                <a16:creationId xmlns:a16="http://schemas.microsoft.com/office/drawing/2014/main" id="{8915A9D3-01E1-41BE-BCD3-04A2B6F3CA26}"/>
              </a:ext>
            </a:extLst>
          </p:cNvPr>
          <p:cNvGraphicFramePr>
            <a:graphicFrameLocks noGrp="1"/>
          </p:cNvGraphicFramePr>
          <p:nvPr>
            <p:ph idx="1"/>
            <p:extLst>
              <p:ext uri="{D42A27DB-BD31-4B8C-83A1-F6EECF244321}">
                <p14:modId xmlns:p14="http://schemas.microsoft.com/office/powerpoint/2010/main" val="1087835814"/>
              </p:ext>
            </p:extLst>
          </p:nvPr>
        </p:nvGraphicFramePr>
        <p:xfrm>
          <a:off x="4260372" y="1547067"/>
          <a:ext cx="6744654" cy="3760476"/>
        </p:xfrm>
        <a:graphic>
          <a:graphicData uri="http://schemas.openxmlformats.org/drawingml/2006/table">
            <a:tbl>
              <a:tblPr firstRow="1" firstCol="1" bandRow="1">
                <a:tableStyleId>{8EC20E35-A176-4012-BC5E-935CFFF8708E}</a:tableStyleId>
              </a:tblPr>
              <a:tblGrid>
                <a:gridCol w="3812859">
                  <a:extLst>
                    <a:ext uri="{9D8B030D-6E8A-4147-A177-3AD203B41FA5}">
                      <a16:colId xmlns:a16="http://schemas.microsoft.com/office/drawing/2014/main" val="3281691313"/>
                    </a:ext>
                  </a:extLst>
                </a:gridCol>
                <a:gridCol w="2931795">
                  <a:extLst>
                    <a:ext uri="{9D8B030D-6E8A-4147-A177-3AD203B41FA5}">
                      <a16:colId xmlns:a16="http://schemas.microsoft.com/office/drawing/2014/main" val="3953238795"/>
                    </a:ext>
                  </a:extLst>
                </a:gridCol>
              </a:tblGrid>
              <a:tr h="1229298">
                <a:tc>
                  <a:txBody>
                    <a:bodyPr/>
                    <a:lstStyle/>
                    <a:p>
                      <a:pPr>
                        <a:lnSpc>
                          <a:spcPct val="115000"/>
                        </a:lnSpc>
                        <a:spcAft>
                          <a:spcPts val="1000"/>
                        </a:spcAft>
                      </a:pPr>
                      <a:r>
                        <a:rPr lang="es-ES_tradnl" sz="3300">
                          <a:effectLst/>
                        </a:rPr>
                        <a:t>Cátedra y ayudantía:</a:t>
                      </a:r>
                      <a:endParaRPr lang="es-CL" sz="3300">
                        <a:effectLst/>
                        <a:latin typeface="Calibri" panose="020F0502020204030204" pitchFamily="34" charset="0"/>
                        <a:ea typeface="Calibri" panose="020F0502020204030204" pitchFamily="34" charset="0"/>
                        <a:cs typeface="Times New Roman" panose="02020603050405020304" pitchFamily="18" charset="0"/>
                      </a:endParaRPr>
                    </a:p>
                  </a:txBody>
                  <a:tcPr marL="205740" marR="205740" marT="0" marB="0"/>
                </a:tc>
                <a:tc>
                  <a:txBody>
                    <a:bodyPr/>
                    <a:lstStyle/>
                    <a:p>
                      <a:pPr algn="ctr">
                        <a:lnSpc>
                          <a:spcPct val="115000"/>
                        </a:lnSpc>
                        <a:spcAft>
                          <a:spcPts val="1000"/>
                        </a:spcAft>
                      </a:pPr>
                      <a:r>
                        <a:rPr lang="es-ES_tradnl" sz="3000">
                          <a:effectLst/>
                        </a:rPr>
                        <a:t>Ponderación </a:t>
                      </a:r>
                      <a:endParaRPr lang="es-CL" sz="3300">
                        <a:effectLst/>
                        <a:latin typeface="Calibri" panose="020F0502020204030204" pitchFamily="34" charset="0"/>
                        <a:ea typeface="Calibri" panose="020F0502020204030204" pitchFamily="34" charset="0"/>
                        <a:cs typeface="Times New Roman" panose="02020603050405020304" pitchFamily="18" charset="0"/>
                      </a:endParaRPr>
                    </a:p>
                  </a:txBody>
                  <a:tcPr marL="205740" marR="205740" marT="0" marB="0"/>
                </a:tc>
                <a:extLst>
                  <a:ext uri="{0D108BD9-81ED-4DB2-BD59-A6C34878D82A}">
                    <a16:rowId xmlns:a16="http://schemas.microsoft.com/office/drawing/2014/main" val="2736611658"/>
                  </a:ext>
                </a:extLst>
              </a:tr>
              <a:tr h="650940">
                <a:tc>
                  <a:txBody>
                    <a:bodyPr/>
                    <a:lstStyle/>
                    <a:p>
                      <a:pPr>
                        <a:lnSpc>
                          <a:spcPct val="115000"/>
                        </a:lnSpc>
                        <a:spcAft>
                          <a:spcPts val="1000"/>
                        </a:spcAft>
                      </a:pPr>
                      <a:r>
                        <a:rPr lang="es-ES_tradnl" sz="3300">
                          <a:effectLst/>
                        </a:rPr>
                        <a:t>Prueba Parcial 1</a:t>
                      </a:r>
                      <a:endParaRPr lang="es-CL" sz="3300">
                        <a:effectLst/>
                        <a:latin typeface="Calibri" panose="020F0502020204030204" pitchFamily="34" charset="0"/>
                        <a:ea typeface="Calibri" panose="020F0502020204030204" pitchFamily="34" charset="0"/>
                        <a:cs typeface="Times New Roman" panose="02020603050405020304" pitchFamily="18" charset="0"/>
                      </a:endParaRPr>
                    </a:p>
                  </a:txBody>
                  <a:tcPr marL="205740" marR="205740" marT="0" marB="0"/>
                </a:tc>
                <a:tc>
                  <a:txBody>
                    <a:bodyPr/>
                    <a:lstStyle/>
                    <a:p>
                      <a:pPr algn="ctr">
                        <a:lnSpc>
                          <a:spcPct val="115000"/>
                        </a:lnSpc>
                        <a:spcAft>
                          <a:spcPts val="1000"/>
                        </a:spcAft>
                      </a:pPr>
                      <a:r>
                        <a:rPr lang="es-ES_tradnl" sz="3300">
                          <a:effectLst/>
                        </a:rPr>
                        <a:t>30%</a:t>
                      </a:r>
                      <a:endParaRPr lang="es-CL" sz="3300">
                        <a:effectLst/>
                        <a:latin typeface="Calibri" panose="020F0502020204030204" pitchFamily="34" charset="0"/>
                        <a:ea typeface="Calibri" panose="020F0502020204030204" pitchFamily="34" charset="0"/>
                        <a:cs typeface="Times New Roman" panose="02020603050405020304" pitchFamily="18" charset="0"/>
                      </a:endParaRPr>
                    </a:p>
                  </a:txBody>
                  <a:tcPr marL="205740" marR="205740" marT="0" marB="0"/>
                </a:tc>
                <a:extLst>
                  <a:ext uri="{0D108BD9-81ED-4DB2-BD59-A6C34878D82A}">
                    <a16:rowId xmlns:a16="http://schemas.microsoft.com/office/drawing/2014/main" val="2801944070"/>
                  </a:ext>
                </a:extLst>
              </a:tr>
              <a:tr h="650940">
                <a:tc>
                  <a:txBody>
                    <a:bodyPr/>
                    <a:lstStyle/>
                    <a:p>
                      <a:pPr>
                        <a:lnSpc>
                          <a:spcPct val="115000"/>
                        </a:lnSpc>
                        <a:spcAft>
                          <a:spcPts val="1000"/>
                        </a:spcAft>
                      </a:pPr>
                      <a:r>
                        <a:rPr lang="es-ES_tradnl" sz="3300">
                          <a:effectLst/>
                        </a:rPr>
                        <a:t>Prueba Parcial 2</a:t>
                      </a:r>
                      <a:endParaRPr lang="es-CL" sz="3300">
                        <a:effectLst/>
                        <a:latin typeface="Calibri" panose="020F0502020204030204" pitchFamily="34" charset="0"/>
                        <a:ea typeface="Calibri" panose="020F0502020204030204" pitchFamily="34" charset="0"/>
                        <a:cs typeface="Times New Roman" panose="02020603050405020304" pitchFamily="18" charset="0"/>
                      </a:endParaRPr>
                    </a:p>
                  </a:txBody>
                  <a:tcPr marL="205740" marR="205740" marT="0" marB="0"/>
                </a:tc>
                <a:tc>
                  <a:txBody>
                    <a:bodyPr/>
                    <a:lstStyle/>
                    <a:p>
                      <a:pPr algn="ctr">
                        <a:lnSpc>
                          <a:spcPct val="115000"/>
                        </a:lnSpc>
                        <a:spcAft>
                          <a:spcPts val="1000"/>
                        </a:spcAft>
                      </a:pPr>
                      <a:r>
                        <a:rPr lang="es-ES_tradnl" sz="3300">
                          <a:effectLst/>
                        </a:rPr>
                        <a:t>30%</a:t>
                      </a:r>
                      <a:endParaRPr lang="es-CL" sz="3300">
                        <a:effectLst/>
                        <a:latin typeface="Calibri" panose="020F0502020204030204" pitchFamily="34" charset="0"/>
                        <a:ea typeface="Calibri" panose="020F0502020204030204" pitchFamily="34" charset="0"/>
                        <a:cs typeface="Times New Roman" panose="02020603050405020304" pitchFamily="18" charset="0"/>
                      </a:endParaRPr>
                    </a:p>
                  </a:txBody>
                  <a:tcPr marL="205740" marR="205740" marT="0" marB="0"/>
                </a:tc>
                <a:extLst>
                  <a:ext uri="{0D108BD9-81ED-4DB2-BD59-A6C34878D82A}">
                    <a16:rowId xmlns:a16="http://schemas.microsoft.com/office/drawing/2014/main" val="50403040"/>
                  </a:ext>
                </a:extLst>
              </a:tr>
              <a:tr h="1229298">
                <a:tc>
                  <a:txBody>
                    <a:bodyPr/>
                    <a:lstStyle/>
                    <a:p>
                      <a:pPr>
                        <a:lnSpc>
                          <a:spcPct val="115000"/>
                        </a:lnSpc>
                        <a:spcAft>
                          <a:spcPts val="1000"/>
                        </a:spcAft>
                      </a:pPr>
                      <a:r>
                        <a:rPr lang="es-ES_tradnl" sz="3300">
                          <a:effectLst/>
                        </a:rPr>
                        <a:t>Prueba global (PG)</a:t>
                      </a:r>
                      <a:endParaRPr lang="es-CL" sz="3300">
                        <a:effectLst/>
                        <a:latin typeface="Calibri" panose="020F0502020204030204" pitchFamily="34" charset="0"/>
                        <a:ea typeface="Calibri" panose="020F0502020204030204" pitchFamily="34" charset="0"/>
                        <a:cs typeface="Times New Roman" panose="02020603050405020304" pitchFamily="18" charset="0"/>
                      </a:endParaRPr>
                    </a:p>
                  </a:txBody>
                  <a:tcPr marL="205740" marR="205740" marT="0" marB="0"/>
                </a:tc>
                <a:tc>
                  <a:txBody>
                    <a:bodyPr/>
                    <a:lstStyle/>
                    <a:p>
                      <a:pPr algn="ctr">
                        <a:lnSpc>
                          <a:spcPct val="115000"/>
                        </a:lnSpc>
                        <a:spcAft>
                          <a:spcPts val="1000"/>
                        </a:spcAft>
                      </a:pPr>
                      <a:r>
                        <a:rPr lang="es-ES_tradnl" sz="3300" dirty="0">
                          <a:effectLst/>
                        </a:rPr>
                        <a:t>40%</a:t>
                      </a:r>
                      <a:endParaRPr lang="es-CL"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205740" marR="205740" marT="0" marB="0"/>
                </a:tc>
                <a:extLst>
                  <a:ext uri="{0D108BD9-81ED-4DB2-BD59-A6C34878D82A}">
                    <a16:rowId xmlns:a16="http://schemas.microsoft.com/office/drawing/2014/main" val="358947771"/>
                  </a:ext>
                </a:extLst>
              </a:tr>
            </a:tbl>
          </a:graphicData>
        </a:graphic>
      </p:graphicFrame>
    </p:spTree>
    <p:extLst>
      <p:ext uri="{BB962C8B-B14F-4D97-AF65-F5344CB8AC3E}">
        <p14:creationId xmlns:p14="http://schemas.microsoft.com/office/powerpoint/2010/main" val="208808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127FCD-FC2A-479D-8662-011271F0D94D}"/>
              </a:ext>
            </a:extLst>
          </p:cNvPr>
          <p:cNvSpPr>
            <a:spLocks noGrp="1"/>
          </p:cNvSpPr>
          <p:nvPr>
            <p:ph type="title"/>
          </p:nvPr>
        </p:nvSpPr>
        <p:spPr>
          <a:xfrm>
            <a:off x="804673" y="1445494"/>
            <a:ext cx="3616856" cy="4376572"/>
          </a:xfrm>
        </p:spPr>
        <p:txBody>
          <a:bodyPr anchor="ctr">
            <a:normAutofit/>
          </a:bodyPr>
          <a:lstStyle/>
          <a:p>
            <a:r>
              <a:rPr lang="es-MX" sz="4800"/>
              <a:t>Clase 1: Presentación del curso</a:t>
            </a:r>
            <a:endParaRPr lang="es-CL" sz="4800"/>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61099CE4-7122-40CA-A43C-B9F01C35F237}"/>
              </a:ext>
            </a:extLst>
          </p:cNvPr>
          <p:cNvSpPr>
            <a:spLocks noGrp="1"/>
          </p:cNvSpPr>
          <p:nvPr>
            <p:ph idx="1"/>
          </p:nvPr>
        </p:nvSpPr>
        <p:spPr>
          <a:xfrm>
            <a:off x="6096000" y="1399032"/>
            <a:ext cx="5501834" cy="4471416"/>
          </a:xfrm>
        </p:spPr>
        <p:txBody>
          <a:bodyPr anchor="ctr">
            <a:normAutofit fontScale="70000" lnSpcReduction="20000"/>
          </a:bodyPr>
          <a:lstStyle/>
          <a:p>
            <a:pPr marL="0" indent="0">
              <a:buNone/>
            </a:pPr>
            <a:r>
              <a:rPr lang="es-CL" sz="2000" dirty="0">
                <a:solidFill>
                  <a:schemeClr val="bg1"/>
                </a:solidFill>
              </a:rPr>
              <a:t>Estructura de las evaluaciones:</a:t>
            </a:r>
          </a:p>
          <a:p>
            <a:pPr marL="0" indent="0">
              <a:buNone/>
            </a:pPr>
            <a:endParaRPr lang="es-CL" sz="2000" dirty="0">
              <a:solidFill>
                <a:schemeClr val="bg1"/>
              </a:solidFill>
            </a:endParaRPr>
          </a:p>
          <a:p>
            <a:pPr algn="ctr">
              <a:lnSpc>
                <a:spcPct val="115000"/>
              </a:lnSpc>
              <a:spcAft>
                <a:spcPts val="1000"/>
              </a:spcAft>
            </a:pPr>
            <a:r>
              <a:rPr lang="en-US"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NP = PP1 x 0,30+ PP2 x 0,30 + PG x 0,40</a:t>
            </a:r>
            <a:endParaRPr lang="es-C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20980" indent="0" algn="just">
              <a:lnSpc>
                <a:spcPct val="115000"/>
              </a:lnSpc>
              <a:spcAft>
                <a:spcPts val="1000"/>
              </a:spcAft>
              <a:buNone/>
            </a:pPr>
            <a:r>
              <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s-C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15000"/>
              </a:lnSpc>
              <a:spcAft>
                <a:spcPts val="1000"/>
              </a:spcAft>
            </a:pPr>
            <a:r>
              <a:rPr lang="es-ES_tradn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Podrán conservar la NP como Nota Final (NF) los estudiantes que tengan nota igual o superior a 4,0. En caso contrario, los estudiantes deben rendir un examen el cual equivale al 30% de la ponderación entre la nota obtenida y la nota de presentación.</a:t>
            </a:r>
            <a:endParaRPr lang="es-C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15000"/>
              </a:lnSpc>
              <a:spcAft>
                <a:spcPts val="1000"/>
              </a:spcAft>
            </a:pPr>
            <a:r>
              <a:rPr lang="es-ES_tradn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Examen Final (E): 30 %</a:t>
            </a:r>
            <a:endParaRPr lang="es-C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15000"/>
              </a:lnSpc>
              <a:spcAft>
                <a:spcPts val="1000"/>
              </a:spcAft>
            </a:pPr>
            <a:r>
              <a:rPr lang="es-ES_tradn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La nota mínima de presentación al examen final será 3,5. Los estudiantes con nota superior a 4,0 podrán igualmente presentarse a examen.</a:t>
            </a:r>
            <a:endParaRPr lang="es-C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nSpc>
                <a:spcPct val="115000"/>
              </a:lnSpc>
              <a:spcAft>
                <a:spcPts val="1000"/>
              </a:spcAft>
            </a:pPr>
            <a:r>
              <a:rPr lang="es-ES_tradn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Fórmula para el cálculo de la nota final (NF)</a:t>
            </a:r>
            <a:endParaRPr lang="es-C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es-ES_tradnl"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NF = NP x 0,7 + E x 0,3</a:t>
            </a:r>
            <a:endParaRPr lang="es-CL"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633119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E1311C-F55D-4FF2-8333-41A3257A2880}"/>
              </a:ext>
            </a:extLst>
          </p:cNvPr>
          <p:cNvSpPr>
            <a:spLocks noGrp="1"/>
          </p:cNvSpPr>
          <p:nvPr>
            <p:ph type="title"/>
          </p:nvPr>
        </p:nvSpPr>
        <p:spPr>
          <a:xfrm>
            <a:off x="804673" y="1445494"/>
            <a:ext cx="3616856" cy="4376572"/>
          </a:xfrm>
        </p:spPr>
        <p:txBody>
          <a:bodyPr vert="horz" lIns="91440" tIns="45720" rIns="91440" bIns="45720" rtlCol="0" anchor="ctr">
            <a:normAutofit/>
          </a:bodyPr>
          <a:lstStyle/>
          <a:p>
            <a:r>
              <a:rPr lang="en-US" sz="4800" kern="1200">
                <a:solidFill>
                  <a:schemeClr val="tx1"/>
                </a:solidFill>
                <a:latin typeface="+mj-lt"/>
                <a:ea typeface="+mj-ea"/>
                <a:cs typeface="+mj-cs"/>
              </a:rPr>
              <a:t>Clase 1: Presentación del curso</a:t>
            </a:r>
          </a:p>
        </p:txBody>
      </p:sp>
      <p:sp>
        <p:nvSpPr>
          <p:cNvPr id="9" name="Freeform: Shape 8">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1 Título">
            <a:extLst>
              <a:ext uri="{FF2B5EF4-FFF2-40B4-BE49-F238E27FC236}">
                <a16:creationId xmlns:a16="http://schemas.microsoft.com/office/drawing/2014/main" id="{E807934E-5FF9-48C9-A55E-E0E386E6B449}"/>
              </a:ext>
            </a:extLst>
          </p:cNvPr>
          <p:cNvSpPr txBox="1">
            <a:spLocks/>
          </p:cNvSpPr>
          <p:nvPr/>
        </p:nvSpPr>
        <p:spPr>
          <a:xfrm>
            <a:off x="6096000" y="1399032"/>
            <a:ext cx="5501834" cy="44714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indent="-228600">
              <a:spcAft>
                <a:spcPts val="600"/>
              </a:spcAft>
              <a:buFont typeface="Arial" panose="020B0604020202020204" pitchFamily="34" charset="0"/>
              <a:buChar char="•"/>
            </a:pPr>
            <a:r>
              <a:rPr lang="en-US" sz="2000" b="1" dirty="0" err="1">
                <a:solidFill>
                  <a:schemeClr val="bg1"/>
                </a:solidFill>
                <a:latin typeface="+mn-lt"/>
                <a:ea typeface="+mn-ea"/>
                <a:cs typeface="+mn-cs"/>
              </a:rPr>
              <a:t>Objetivos</a:t>
            </a:r>
            <a:r>
              <a:rPr lang="en-US" sz="2000" b="1" dirty="0">
                <a:solidFill>
                  <a:schemeClr val="bg1"/>
                </a:solidFill>
                <a:latin typeface="+mn-lt"/>
                <a:ea typeface="+mn-ea"/>
                <a:cs typeface="+mn-cs"/>
              </a:rPr>
              <a:t> de </a:t>
            </a:r>
            <a:r>
              <a:rPr lang="en-US" sz="2000" b="1" dirty="0" err="1">
                <a:solidFill>
                  <a:schemeClr val="bg1"/>
                </a:solidFill>
                <a:latin typeface="+mn-lt"/>
                <a:ea typeface="+mn-ea"/>
                <a:cs typeface="+mn-cs"/>
              </a:rPr>
              <a:t>Aprendizaje</a:t>
            </a:r>
            <a:r>
              <a:rPr lang="en-US" sz="2000" b="1" dirty="0">
                <a:solidFill>
                  <a:schemeClr val="bg1"/>
                </a:solidFill>
                <a:latin typeface="+mn-lt"/>
                <a:ea typeface="+mn-ea"/>
                <a:cs typeface="+mn-cs"/>
              </a:rPr>
              <a:t>:</a:t>
            </a:r>
          </a:p>
          <a:p>
            <a:pPr indent="-228600">
              <a:spcAft>
                <a:spcPts val="600"/>
              </a:spcAft>
              <a:buFont typeface="Arial" panose="020B0604020202020204" pitchFamily="34" charset="0"/>
              <a:buChar char="•"/>
            </a:pPr>
            <a:endParaRPr lang="en-US" sz="2000" b="1" dirty="0">
              <a:solidFill>
                <a:schemeClr val="bg1"/>
              </a:solidFill>
              <a:latin typeface="+mn-lt"/>
              <a:ea typeface="+mn-ea"/>
              <a:cs typeface="+mn-cs"/>
            </a:endParaRPr>
          </a:p>
          <a:p>
            <a:pPr indent="-228600">
              <a:spcAft>
                <a:spcPts val="600"/>
              </a:spcAft>
              <a:buFont typeface="Arial" panose="020B0604020202020204" pitchFamily="34" charset="0"/>
              <a:buChar char="•"/>
            </a:pPr>
            <a:endParaRPr lang="en-US" sz="2000" b="1" dirty="0">
              <a:solidFill>
                <a:schemeClr val="bg1"/>
              </a:solidFill>
              <a:latin typeface="+mn-lt"/>
              <a:ea typeface="+mn-ea"/>
              <a:cs typeface="+mn-cs"/>
            </a:endParaRPr>
          </a:p>
          <a:p>
            <a:pPr marL="457200" indent="-228600">
              <a:spcAft>
                <a:spcPts val="600"/>
              </a:spcAft>
              <a:buFont typeface="Arial" panose="020B0604020202020204" pitchFamily="34" charset="0"/>
              <a:buChar char="•"/>
            </a:pPr>
            <a:r>
              <a:rPr lang="en-US" sz="2000" dirty="0" err="1">
                <a:solidFill>
                  <a:schemeClr val="bg1"/>
                </a:solidFill>
                <a:latin typeface="+mn-lt"/>
                <a:ea typeface="+mn-ea"/>
                <a:cs typeface="+mn-cs"/>
              </a:rPr>
              <a:t>Estructura</a:t>
            </a:r>
            <a:r>
              <a:rPr lang="en-US" sz="2000" dirty="0">
                <a:solidFill>
                  <a:schemeClr val="bg1"/>
                </a:solidFill>
                <a:latin typeface="+mn-lt"/>
                <a:ea typeface="+mn-ea"/>
                <a:cs typeface="+mn-cs"/>
              </a:rPr>
              <a:t> conceptual para </a:t>
            </a:r>
            <a:r>
              <a:rPr lang="en-US" sz="2000" dirty="0" err="1">
                <a:solidFill>
                  <a:schemeClr val="bg1"/>
                </a:solidFill>
                <a:latin typeface="+mn-lt"/>
                <a:ea typeface="+mn-ea"/>
                <a:cs typeface="+mn-cs"/>
              </a:rPr>
              <a:t>comprender</a:t>
            </a:r>
            <a:r>
              <a:rPr lang="en-US" sz="2000" dirty="0">
                <a:solidFill>
                  <a:schemeClr val="bg1"/>
                </a:solidFill>
                <a:latin typeface="+mn-lt"/>
                <a:ea typeface="+mn-ea"/>
                <a:cs typeface="+mn-cs"/>
              </a:rPr>
              <a:t> los </a:t>
            </a:r>
            <a:r>
              <a:rPr lang="en-US" sz="2000" dirty="0" err="1">
                <a:solidFill>
                  <a:schemeClr val="bg1"/>
                </a:solidFill>
                <a:latin typeface="+mn-lt"/>
                <a:ea typeface="+mn-ea"/>
                <a:cs typeface="+mn-cs"/>
              </a:rPr>
              <a:t>fenómenos</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en</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el</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ámbito</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económico</a:t>
            </a:r>
            <a:r>
              <a:rPr lang="en-US" sz="2000" dirty="0">
                <a:solidFill>
                  <a:schemeClr val="bg1"/>
                </a:solidFill>
                <a:latin typeface="+mn-lt"/>
                <a:ea typeface="+mn-ea"/>
                <a:cs typeface="+mn-cs"/>
              </a:rPr>
              <a:t>.</a:t>
            </a:r>
          </a:p>
          <a:p>
            <a:pPr marL="457200" indent="-228600">
              <a:spcAft>
                <a:spcPts val="600"/>
              </a:spcAft>
              <a:buFont typeface="Arial" panose="020B0604020202020204" pitchFamily="34" charset="0"/>
              <a:buChar char="•"/>
            </a:pPr>
            <a:r>
              <a:rPr lang="en-US" sz="2000" dirty="0" err="1">
                <a:solidFill>
                  <a:schemeClr val="bg1"/>
                </a:solidFill>
                <a:latin typeface="+mn-lt"/>
                <a:ea typeface="+mn-ea"/>
                <a:cs typeface="+mn-cs"/>
              </a:rPr>
              <a:t>Utilización</a:t>
            </a:r>
            <a:r>
              <a:rPr lang="en-US" sz="2000" dirty="0">
                <a:solidFill>
                  <a:schemeClr val="bg1"/>
                </a:solidFill>
                <a:latin typeface="+mn-lt"/>
                <a:ea typeface="+mn-ea"/>
                <a:cs typeface="+mn-cs"/>
              </a:rPr>
              <a:t> del </a:t>
            </a:r>
            <a:r>
              <a:rPr lang="en-US" sz="2000" dirty="0" err="1">
                <a:solidFill>
                  <a:schemeClr val="bg1"/>
                </a:solidFill>
                <a:latin typeface="+mn-lt"/>
                <a:ea typeface="+mn-ea"/>
                <a:cs typeface="+mn-cs"/>
              </a:rPr>
              <a:t>método</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científico</a:t>
            </a:r>
            <a:r>
              <a:rPr lang="en-US" sz="2000" dirty="0">
                <a:solidFill>
                  <a:schemeClr val="bg1"/>
                </a:solidFill>
                <a:latin typeface="+mn-lt"/>
                <a:ea typeface="+mn-ea"/>
                <a:cs typeface="+mn-cs"/>
              </a:rPr>
              <a:t> para </a:t>
            </a:r>
            <a:r>
              <a:rPr lang="en-US" sz="2000" dirty="0" err="1">
                <a:solidFill>
                  <a:schemeClr val="bg1"/>
                </a:solidFill>
                <a:latin typeface="+mn-lt"/>
                <a:ea typeface="+mn-ea"/>
                <a:cs typeface="+mn-cs"/>
              </a:rPr>
              <a:t>explicar</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el</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funcionamiento</a:t>
            </a:r>
            <a:r>
              <a:rPr lang="en-US" sz="2000" dirty="0">
                <a:solidFill>
                  <a:schemeClr val="bg1"/>
                </a:solidFill>
                <a:latin typeface="+mn-lt"/>
                <a:ea typeface="+mn-ea"/>
                <a:cs typeface="+mn-cs"/>
              </a:rPr>
              <a:t> de la </a:t>
            </a:r>
            <a:r>
              <a:rPr lang="en-US" sz="2000" dirty="0" err="1">
                <a:solidFill>
                  <a:schemeClr val="bg1"/>
                </a:solidFill>
                <a:latin typeface="+mn-lt"/>
                <a:ea typeface="+mn-ea"/>
                <a:cs typeface="+mn-cs"/>
              </a:rPr>
              <a:t>economía</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Teoría</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Modelos</a:t>
            </a:r>
            <a:r>
              <a:rPr lang="en-US" sz="2000" dirty="0">
                <a:solidFill>
                  <a:schemeClr val="bg1"/>
                </a:solidFill>
                <a:latin typeface="+mn-lt"/>
                <a:ea typeface="+mn-ea"/>
                <a:cs typeface="+mn-cs"/>
              </a:rPr>
              <a:t> y </a:t>
            </a:r>
            <a:r>
              <a:rPr lang="en-US" sz="2000" dirty="0" err="1">
                <a:solidFill>
                  <a:schemeClr val="bg1"/>
                </a:solidFill>
                <a:latin typeface="+mn-lt"/>
                <a:ea typeface="+mn-ea"/>
                <a:cs typeface="+mn-cs"/>
              </a:rPr>
              <a:t>Evidencia</a:t>
            </a:r>
            <a:r>
              <a:rPr lang="en-US" sz="2000" dirty="0">
                <a:solidFill>
                  <a:schemeClr val="bg1"/>
                </a:solidFill>
                <a:latin typeface="+mn-lt"/>
                <a:ea typeface="+mn-ea"/>
                <a:cs typeface="+mn-cs"/>
              </a:rPr>
              <a:t>.</a:t>
            </a:r>
          </a:p>
          <a:p>
            <a:pPr marL="457200" indent="-228600">
              <a:spcAft>
                <a:spcPts val="600"/>
              </a:spcAft>
              <a:buFont typeface="Arial" panose="020B0604020202020204" pitchFamily="34" charset="0"/>
              <a:buChar char="•"/>
            </a:pPr>
            <a:r>
              <a:rPr lang="en-US" sz="2000" dirty="0" err="1">
                <a:solidFill>
                  <a:schemeClr val="bg1"/>
                </a:solidFill>
                <a:latin typeface="+mn-lt"/>
                <a:ea typeface="+mn-ea"/>
                <a:cs typeface="+mn-cs"/>
              </a:rPr>
              <a:t>Aprender</a:t>
            </a:r>
            <a:r>
              <a:rPr lang="en-US" sz="2000" dirty="0">
                <a:solidFill>
                  <a:schemeClr val="bg1"/>
                </a:solidFill>
                <a:latin typeface="+mn-lt"/>
                <a:ea typeface="+mn-ea"/>
                <a:cs typeface="+mn-cs"/>
              </a:rPr>
              <a:t> a </a:t>
            </a:r>
            <a:r>
              <a:rPr lang="en-US" sz="2000" dirty="0" err="1">
                <a:solidFill>
                  <a:schemeClr val="bg1"/>
                </a:solidFill>
                <a:latin typeface="+mn-lt"/>
                <a:ea typeface="+mn-ea"/>
                <a:cs typeface="+mn-cs"/>
              </a:rPr>
              <a:t>identificar</a:t>
            </a:r>
            <a:r>
              <a:rPr lang="en-US" sz="2000" dirty="0">
                <a:solidFill>
                  <a:schemeClr val="bg1"/>
                </a:solidFill>
                <a:latin typeface="+mn-lt"/>
                <a:ea typeface="+mn-ea"/>
                <a:cs typeface="+mn-cs"/>
              </a:rPr>
              <a:t> la </a:t>
            </a:r>
            <a:r>
              <a:rPr lang="en-US" sz="2000" dirty="0" err="1">
                <a:solidFill>
                  <a:schemeClr val="bg1"/>
                </a:solidFill>
                <a:latin typeface="+mn-lt"/>
                <a:ea typeface="+mn-ea"/>
                <a:cs typeface="+mn-cs"/>
              </a:rPr>
              <a:t>existencia</a:t>
            </a:r>
            <a:r>
              <a:rPr lang="en-US" sz="2000" dirty="0">
                <a:solidFill>
                  <a:schemeClr val="bg1"/>
                </a:solidFill>
                <a:latin typeface="+mn-lt"/>
                <a:ea typeface="+mn-ea"/>
                <a:cs typeface="+mn-cs"/>
              </a:rPr>
              <a:t> del </a:t>
            </a:r>
            <a:r>
              <a:rPr lang="en-US" sz="2000" dirty="0" err="1">
                <a:solidFill>
                  <a:schemeClr val="bg1"/>
                </a:solidFill>
                <a:latin typeface="+mn-lt"/>
                <a:ea typeface="+mn-ea"/>
                <a:cs typeface="+mn-cs"/>
              </a:rPr>
              <a:t>problema</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económico</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en</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diversos</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ámbitos</a:t>
            </a:r>
            <a:r>
              <a:rPr lang="en-US" sz="2000" dirty="0">
                <a:solidFill>
                  <a:schemeClr val="bg1"/>
                </a:solidFill>
                <a:latin typeface="+mn-lt"/>
                <a:ea typeface="+mn-ea"/>
                <a:cs typeface="+mn-cs"/>
              </a:rPr>
              <a:t> de </a:t>
            </a:r>
            <a:r>
              <a:rPr lang="en-US" sz="2000" dirty="0" err="1">
                <a:solidFill>
                  <a:schemeClr val="bg1"/>
                </a:solidFill>
                <a:latin typeface="+mn-lt"/>
                <a:ea typeface="+mn-ea"/>
                <a:cs typeface="+mn-cs"/>
              </a:rPr>
              <a:t>aplicación</a:t>
            </a:r>
            <a:r>
              <a:rPr lang="en-US" sz="2000" dirty="0">
                <a:solidFill>
                  <a:schemeClr val="bg1"/>
                </a:solidFill>
                <a:latin typeface="+mn-lt"/>
                <a:ea typeface="+mn-ea"/>
                <a:cs typeface="+mn-cs"/>
              </a:rPr>
              <a:t> y del que </a:t>
            </a:r>
            <a:r>
              <a:rPr lang="en-US" sz="2000" dirty="0" err="1">
                <a:solidFill>
                  <a:schemeClr val="bg1"/>
                </a:solidFill>
                <a:latin typeface="+mn-lt"/>
                <a:ea typeface="+mn-ea"/>
                <a:cs typeface="+mn-cs"/>
              </a:rPr>
              <a:t>hacer</a:t>
            </a:r>
            <a:r>
              <a:rPr lang="en-US" sz="2000" dirty="0">
                <a:solidFill>
                  <a:schemeClr val="bg1"/>
                </a:solidFill>
                <a:latin typeface="+mn-lt"/>
                <a:ea typeface="+mn-ea"/>
                <a:cs typeface="+mn-cs"/>
              </a:rPr>
              <a:t> social de un </a:t>
            </a:r>
            <a:r>
              <a:rPr lang="en-US" sz="2000" dirty="0" err="1">
                <a:solidFill>
                  <a:schemeClr val="bg1"/>
                </a:solidFill>
                <a:latin typeface="+mn-lt"/>
                <a:ea typeface="+mn-ea"/>
                <a:cs typeface="+mn-cs"/>
              </a:rPr>
              <a:t>país</a:t>
            </a:r>
            <a:r>
              <a:rPr lang="en-US" sz="2000" dirty="0">
                <a:solidFill>
                  <a:schemeClr val="bg1"/>
                </a:solidFill>
                <a:latin typeface="+mn-lt"/>
                <a:ea typeface="+mn-ea"/>
                <a:cs typeface="+mn-cs"/>
              </a:rPr>
              <a:t>.</a:t>
            </a:r>
          </a:p>
          <a:p>
            <a:pPr marL="457200" indent="-228600">
              <a:spcAft>
                <a:spcPts val="600"/>
              </a:spcAft>
              <a:buFont typeface="Arial" panose="020B0604020202020204" pitchFamily="34" charset="0"/>
              <a:buChar char="•"/>
            </a:pPr>
            <a:r>
              <a:rPr lang="en-US" sz="2000" dirty="0" err="1">
                <a:solidFill>
                  <a:schemeClr val="bg1"/>
                </a:solidFill>
                <a:latin typeface="+mn-lt"/>
                <a:ea typeface="+mn-ea"/>
                <a:cs typeface="+mn-cs"/>
              </a:rPr>
              <a:t>Reflexionar</a:t>
            </a:r>
            <a:r>
              <a:rPr lang="en-US" sz="2000" dirty="0">
                <a:solidFill>
                  <a:schemeClr val="bg1"/>
                </a:solidFill>
                <a:latin typeface="+mn-lt"/>
                <a:ea typeface="+mn-ea"/>
                <a:cs typeface="+mn-cs"/>
              </a:rPr>
              <a:t> y </a:t>
            </a:r>
            <a:r>
              <a:rPr lang="en-US" sz="2000" dirty="0" err="1">
                <a:solidFill>
                  <a:schemeClr val="bg1"/>
                </a:solidFill>
                <a:latin typeface="+mn-lt"/>
                <a:ea typeface="+mn-ea"/>
                <a:cs typeface="+mn-cs"/>
              </a:rPr>
              <a:t>discutir</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sobre</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aspectos</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relacionados</a:t>
            </a:r>
            <a:r>
              <a:rPr lang="en-US" sz="2000" dirty="0">
                <a:solidFill>
                  <a:schemeClr val="bg1"/>
                </a:solidFill>
                <a:latin typeface="+mn-lt"/>
                <a:ea typeface="+mn-ea"/>
                <a:cs typeface="+mn-cs"/>
              </a:rPr>
              <a:t> con la </a:t>
            </a:r>
            <a:r>
              <a:rPr lang="en-US" sz="2000" dirty="0" err="1">
                <a:solidFill>
                  <a:schemeClr val="bg1"/>
                </a:solidFill>
                <a:latin typeface="+mn-lt"/>
                <a:ea typeface="+mn-ea"/>
                <a:cs typeface="+mn-cs"/>
              </a:rPr>
              <a:t>equidad</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distribución</a:t>
            </a:r>
            <a:r>
              <a:rPr lang="en-US" sz="2000" dirty="0">
                <a:solidFill>
                  <a:schemeClr val="bg1"/>
                </a:solidFill>
                <a:latin typeface="+mn-lt"/>
                <a:ea typeface="+mn-ea"/>
                <a:cs typeface="+mn-cs"/>
              </a:rPr>
              <a:t> y </a:t>
            </a:r>
            <a:r>
              <a:rPr lang="en-US" sz="2000" dirty="0" err="1">
                <a:solidFill>
                  <a:schemeClr val="bg1"/>
                </a:solidFill>
                <a:latin typeface="+mn-lt"/>
                <a:ea typeface="+mn-ea"/>
                <a:cs typeface="+mn-cs"/>
              </a:rPr>
              <a:t>sustentabilidad</a:t>
            </a:r>
            <a:r>
              <a:rPr lang="en-US" sz="2000" dirty="0">
                <a:solidFill>
                  <a:schemeClr val="bg1"/>
                </a:solidFill>
                <a:latin typeface="+mn-lt"/>
                <a:ea typeface="+mn-ea"/>
                <a:cs typeface="+mn-cs"/>
              </a:rPr>
              <a:t> </a:t>
            </a:r>
            <a:r>
              <a:rPr lang="en-US" sz="2000" dirty="0" err="1">
                <a:solidFill>
                  <a:schemeClr val="bg1"/>
                </a:solidFill>
                <a:latin typeface="+mn-lt"/>
                <a:ea typeface="+mn-ea"/>
                <a:cs typeface="+mn-cs"/>
              </a:rPr>
              <a:t>ecológica</a:t>
            </a:r>
            <a:r>
              <a:rPr lang="en-US" sz="2000" dirty="0">
                <a:solidFill>
                  <a:schemeClr val="bg1"/>
                </a:solidFill>
                <a:latin typeface="+mn-lt"/>
                <a:ea typeface="+mn-ea"/>
                <a:cs typeface="+mn-cs"/>
              </a:rPr>
              <a:t> de la </a:t>
            </a:r>
            <a:r>
              <a:rPr lang="en-US" sz="2000" dirty="0" err="1">
                <a:solidFill>
                  <a:schemeClr val="bg1"/>
                </a:solidFill>
                <a:latin typeface="+mn-lt"/>
                <a:ea typeface="+mn-ea"/>
                <a:cs typeface="+mn-cs"/>
              </a:rPr>
              <a:t>economía</a:t>
            </a:r>
            <a:r>
              <a:rPr lang="en-US" sz="2000" dirty="0">
                <a:solidFill>
                  <a:schemeClr val="bg1"/>
                </a:solidFill>
                <a:latin typeface="+mn-lt"/>
                <a:ea typeface="+mn-ea"/>
                <a:cs typeface="+mn-cs"/>
              </a:rPr>
              <a:t>.</a:t>
            </a:r>
          </a:p>
          <a:p>
            <a:pPr indent="-228600">
              <a:spcAft>
                <a:spcPts val="600"/>
              </a:spcAft>
              <a:buFont typeface="Arial" panose="020B0604020202020204" pitchFamily="34" charset="0"/>
              <a:buChar char="•"/>
            </a:pPr>
            <a:endParaRPr lang="en-US" sz="2000" b="1" dirty="0">
              <a:solidFill>
                <a:schemeClr val="bg1"/>
              </a:solidFill>
              <a:latin typeface="+mn-lt"/>
              <a:ea typeface="+mn-ea"/>
              <a:cs typeface="+mn-cs"/>
            </a:endParaRPr>
          </a:p>
        </p:txBody>
      </p:sp>
    </p:spTree>
    <p:extLst>
      <p:ext uri="{BB962C8B-B14F-4D97-AF65-F5344CB8AC3E}">
        <p14:creationId xmlns:p14="http://schemas.microsoft.com/office/powerpoint/2010/main" val="121920259"/>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9BC3CF-4F5A-413D-9999-8F041B66F06E}"/>
              </a:ext>
            </a:extLst>
          </p:cNvPr>
          <p:cNvSpPr>
            <a:spLocks noGrp="1"/>
          </p:cNvSpPr>
          <p:nvPr>
            <p:ph type="title"/>
          </p:nvPr>
        </p:nvSpPr>
        <p:spPr>
          <a:xfrm>
            <a:off x="804673" y="1445494"/>
            <a:ext cx="3616856" cy="4376572"/>
          </a:xfrm>
        </p:spPr>
        <p:txBody>
          <a:bodyPr anchor="ctr">
            <a:normAutofit/>
          </a:bodyPr>
          <a:lstStyle/>
          <a:p>
            <a:r>
              <a:rPr lang="es-MX" sz="4800"/>
              <a:t>¿Qué es la economía?</a:t>
            </a:r>
            <a:endParaRPr lang="es-CL" sz="4800"/>
          </a:p>
        </p:txBody>
      </p:sp>
      <p:sp>
        <p:nvSpPr>
          <p:cNvPr id="4" name="Marcador de número de diapositiva 3">
            <a:extLst>
              <a:ext uri="{FF2B5EF4-FFF2-40B4-BE49-F238E27FC236}">
                <a16:creationId xmlns:a16="http://schemas.microsoft.com/office/drawing/2014/main" id="{7B26BBFA-0516-4382-AB5A-745423B2FF6D}"/>
              </a:ext>
            </a:extLst>
          </p:cNvPr>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8</a:t>
            </a:fld>
            <a:endParaRPr lang="es-CL" sz="1500">
              <a:solidFill>
                <a:srgbClr val="FFFFFF"/>
              </a:solidFill>
            </a:endParaRPr>
          </a:p>
        </p:txBody>
      </p:sp>
      <p:sp>
        <p:nvSpPr>
          <p:cNvPr id="9" name="Freeform: Shape 8">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A7244020-C1F6-4CB2-80A4-80365BF7C1E4}"/>
              </a:ext>
            </a:extLst>
          </p:cNvPr>
          <p:cNvSpPr>
            <a:spLocks noGrp="1"/>
          </p:cNvSpPr>
          <p:nvPr>
            <p:ph idx="1"/>
          </p:nvPr>
        </p:nvSpPr>
        <p:spPr>
          <a:xfrm>
            <a:off x="6096000" y="1399032"/>
            <a:ext cx="5501834" cy="4471416"/>
          </a:xfrm>
        </p:spPr>
        <p:txBody>
          <a:bodyPr anchor="ctr">
            <a:normAutofit/>
          </a:bodyPr>
          <a:lstStyle/>
          <a:p>
            <a:r>
              <a:rPr lang="es-CL" sz="2200">
                <a:solidFill>
                  <a:schemeClr val="bg1"/>
                </a:solidFill>
                <a:hlinkClick r:id="rId2"/>
              </a:rPr>
              <a:t>https://www.youtube.com/watch?v=JLGAyU3dy2E</a:t>
            </a:r>
            <a:endParaRPr lang="es-CL" sz="2200">
              <a:solidFill>
                <a:schemeClr val="bg1"/>
              </a:solidFill>
            </a:endParaRPr>
          </a:p>
          <a:p>
            <a:endParaRPr lang="es-CL" sz="2200">
              <a:solidFill>
                <a:schemeClr val="bg1"/>
              </a:solidFill>
            </a:endParaRPr>
          </a:p>
          <a:p>
            <a:r>
              <a:rPr lang="es-CL" sz="2200">
                <a:solidFill>
                  <a:schemeClr val="bg1"/>
                </a:solidFill>
              </a:rPr>
              <a:t>Discusión: ¿Qué es la economía para ud.? ¿Está de acuerdo con lo que dice el video?</a:t>
            </a:r>
          </a:p>
        </p:txBody>
      </p:sp>
    </p:spTree>
    <p:extLst>
      <p:ext uri="{BB962C8B-B14F-4D97-AF65-F5344CB8AC3E}">
        <p14:creationId xmlns:p14="http://schemas.microsoft.com/office/powerpoint/2010/main" val="294770778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1099" y="1396289"/>
            <a:ext cx="4399093" cy="1325563"/>
          </a:xfrm>
        </p:spPr>
        <p:txBody>
          <a:bodyPr>
            <a:normAutofit/>
          </a:bodyPr>
          <a:lstStyle/>
          <a:p>
            <a:r>
              <a:rPr lang="es-CL" sz="3100"/>
              <a:t>Introducción: Definiciones de economía</a:t>
            </a:r>
          </a:p>
        </p:txBody>
      </p:sp>
      <p:sp>
        <p:nvSpPr>
          <p:cNvPr id="10" name="9 Marcador de número de diapositiva"/>
          <p:cNvSpPr>
            <a:spLocks noGrp="1"/>
          </p:cNvSpPr>
          <p:nvPr>
            <p:ph type="sldNum" sz="quarter" idx="12"/>
          </p:nvPr>
        </p:nvSpPr>
        <p:spPr>
          <a:xfrm>
            <a:off x="804484" y="599325"/>
            <a:ext cx="548640" cy="548640"/>
          </a:xfrm>
          <a:prstGeom prst="ellipse">
            <a:avLst/>
          </a:prstGeom>
          <a:solidFill>
            <a:srgbClr val="845B52"/>
          </a:solidFill>
        </p:spPr>
        <p:txBody>
          <a:bodyPr anchor="ctr">
            <a:normAutofit/>
          </a:bodyPr>
          <a:lstStyle/>
          <a:p>
            <a:pPr algn="ctr">
              <a:spcAft>
                <a:spcPts val="600"/>
              </a:spcAft>
            </a:pPr>
            <a:fld id="{E5AF13BF-99AF-4603-AF85-A71E03691828}" type="slidenum">
              <a:rPr lang="es-CL" sz="1500">
                <a:solidFill>
                  <a:srgbClr val="FFFFFF"/>
                </a:solidFill>
              </a:rPr>
              <a:pPr algn="ctr">
                <a:spcAft>
                  <a:spcPts val="600"/>
                </a:spcAft>
              </a:pPr>
              <a:t>9</a:t>
            </a:fld>
            <a:endParaRPr lang="es-CL" sz="1500">
              <a:solidFill>
                <a:srgbClr val="FFFFFF"/>
              </a:solidFill>
            </a:endParaRPr>
          </a:p>
        </p:txBody>
      </p:sp>
      <p:sp>
        <p:nvSpPr>
          <p:cNvPr id="3" name="2 Marcador de contenido"/>
          <p:cNvSpPr>
            <a:spLocks noGrp="1"/>
          </p:cNvSpPr>
          <p:nvPr>
            <p:ph idx="1"/>
          </p:nvPr>
        </p:nvSpPr>
        <p:spPr>
          <a:xfrm>
            <a:off x="805544" y="2871982"/>
            <a:ext cx="4399094" cy="3181684"/>
          </a:xfrm>
        </p:spPr>
        <p:txBody>
          <a:bodyPr anchor="t">
            <a:normAutofit/>
          </a:bodyPr>
          <a:lstStyle/>
          <a:p>
            <a:pPr>
              <a:buNone/>
            </a:pPr>
            <a:r>
              <a:rPr lang="es-ES" sz="1100"/>
              <a:t>1-	</a:t>
            </a:r>
            <a:r>
              <a:rPr lang="es-AR" sz="1100"/>
              <a:t>“Es un método antes que una doctrina, un aparato mental, una técnica de pensamiento que ayuda a su poseedor a esbozar conclusiones correctas. Tales técnicas son la teoría económica, la historia económica y la economía cuantitativa.” </a:t>
            </a:r>
          </a:p>
          <a:p>
            <a:pPr>
              <a:buNone/>
            </a:pPr>
            <a:endParaRPr lang="es-AR" sz="1100"/>
          </a:p>
          <a:p>
            <a:pPr>
              <a:buNone/>
            </a:pPr>
            <a:r>
              <a:rPr lang="es-AR" sz="1100"/>
              <a:t>	</a:t>
            </a:r>
            <a:r>
              <a:rPr lang="es-AR" sz="1100" b="1"/>
              <a:t>John Maynard Keynes</a:t>
            </a:r>
          </a:p>
          <a:p>
            <a:pPr>
              <a:buNone/>
            </a:pPr>
            <a:endParaRPr lang="es-AR" sz="1100"/>
          </a:p>
          <a:p>
            <a:pPr>
              <a:buNone/>
            </a:pPr>
            <a:r>
              <a:rPr lang="es-AR" sz="1100"/>
              <a:t>2- "La economía es la ciencia que se encarga del estudio de la satisfacción de las necesidades humanas mediante bienes que, siendo escasos, tienen usos alternativos entre los cuales hay que optar.“</a:t>
            </a:r>
          </a:p>
          <a:p>
            <a:pPr>
              <a:buNone/>
            </a:pPr>
            <a:endParaRPr lang="es-AR" sz="1100"/>
          </a:p>
          <a:p>
            <a:pPr>
              <a:buNone/>
            </a:pPr>
            <a:r>
              <a:rPr lang="es-AR" sz="1100"/>
              <a:t>	</a:t>
            </a:r>
            <a:r>
              <a:rPr lang="es-AR" sz="1100" b="1"/>
              <a:t>Lionel Robbins</a:t>
            </a:r>
            <a:endParaRPr lang="es-ES" sz="1100" b="1"/>
          </a:p>
          <a:p>
            <a:endParaRPr lang="es-CL" sz="1100"/>
          </a:p>
        </p:txBody>
      </p:sp>
      <p:sp>
        <p:nvSpPr>
          <p:cNvPr id="28" name="Freeform: Shape 27">
            <a:extLst>
              <a:ext uri="{FF2B5EF4-FFF2-40B4-BE49-F238E27FC236}">
                <a16:creationId xmlns:a16="http://schemas.microsoft.com/office/drawing/2014/main" id="{C62225A2-D3F0-45D1-9C47-B10375316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11927" y="-1"/>
            <a:ext cx="6480073" cy="6858002"/>
          </a:xfrm>
          <a:custGeom>
            <a:avLst/>
            <a:gdLst>
              <a:gd name="connsiteX0" fmla="*/ 6130244 w 6480073"/>
              <a:gd name="connsiteY0" fmla="*/ 0 h 6858002"/>
              <a:gd name="connsiteX1" fmla="*/ 6212951 w 6480073"/>
              <a:gd name="connsiteY1" fmla="*/ 314584 h 6858002"/>
              <a:gd name="connsiteX2" fmla="*/ 5540779 w 6480073"/>
              <a:gd name="connsiteY2" fmla="*/ 6756649 h 6858002"/>
              <a:gd name="connsiteX3" fmla="*/ 5489971 w 6480073"/>
              <a:gd name="connsiteY3" fmla="*/ 6858002 h 6858002"/>
              <a:gd name="connsiteX4" fmla="*/ 0 w 6480073"/>
              <a:gd name="connsiteY4" fmla="*/ 6858002 h 6858002"/>
              <a:gd name="connsiteX5" fmla="*/ 0 w 6480073"/>
              <a:gd name="connsiteY5"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0073" h="6858002">
                <a:moveTo>
                  <a:pt x="6130244" y="0"/>
                </a:moveTo>
                <a:lnTo>
                  <a:pt x="6212951" y="314584"/>
                </a:lnTo>
                <a:cubicBezTo>
                  <a:pt x="6745828" y="2551616"/>
                  <a:pt x="6460994" y="4808873"/>
                  <a:pt x="5540779" y="6756649"/>
                </a:cubicBezTo>
                <a:lnTo>
                  <a:pt x="5489971" y="6858002"/>
                </a:lnTo>
                <a:lnTo>
                  <a:pt x="0" y="6858002"/>
                </a:lnTo>
                <a:lnTo>
                  <a:pt x="0"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29">
            <a:extLst>
              <a:ext uri="{FF2B5EF4-FFF2-40B4-BE49-F238E27FC236}">
                <a16:creationId xmlns:a16="http://schemas.microsoft.com/office/drawing/2014/main" id="{1B9FBFA8-6AF4-4091-9C8B-DEC6D8933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42784" y="0"/>
            <a:ext cx="6249216" cy="6858001"/>
          </a:xfrm>
          <a:custGeom>
            <a:avLst/>
            <a:gdLst>
              <a:gd name="connsiteX0" fmla="*/ 0 w 6249216"/>
              <a:gd name="connsiteY0" fmla="*/ 0 h 6858001"/>
              <a:gd name="connsiteX1" fmla="*/ 5893742 w 6249216"/>
              <a:gd name="connsiteY1" fmla="*/ 1 h 6858001"/>
              <a:gd name="connsiteX2" fmla="*/ 5993697 w 6249216"/>
              <a:gd name="connsiteY2" fmla="*/ 380651 h 6858001"/>
              <a:gd name="connsiteX3" fmla="*/ 5308924 w 6249216"/>
              <a:gd name="connsiteY3" fmla="*/ 6647018 h 6858001"/>
              <a:gd name="connsiteX4" fmla="*/ 5200672 w 6249216"/>
              <a:gd name="connsiteY4" fmla="*/ 6858001 h 6858001"/>
              <a:gd name="connsiteX5" fmla="*/ 1 w 6249216"/>
              <a:gd name="connsiteY5"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49216" h="6858001">
                <a:moveTo>
                  <a:pt x="0" y="0"/>
                </a:moveTo>
                <a:lnTo>
                  <a:pt x="5893742" y="1"/>
                </a:lnTo>
                <a:lnTo>
                  <a:pt x="5993697" y="380651"/>
                </a:lnTo>
                <a:cubicBezTo>
                  <a:pt x="6511353" y="2559611"/>
                  <a:pt x="6222352" y="4758249"/>
                  <a:pt x="5308924" y="6647018"/>
                </a:cubicBezTo>
                <a:lnTo>
                  <a:pt x="5200672" y="6858001"/>
                </a:lnTo>
                <a:lnTo>
                  <a:pt x="1" y="685800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Imagen 4" descr="Imagen que contiene texto&#10;&#10;Descripción generada automáticamente">
            <a:extLst>
              <a:ext uri="{FF2B5EF4-FFF2-40B4-BE49-F238E27FC236}">
                <a16:creationId xmlns:a16="http://schemas.microsoft.com/office/drawing/2014/main" id="{F207310D-C467-40F3-A5CF-FAB65A9A3A8D}"/>
              </a:ext>
            </a:extLst>
          </p:cNvPr>
          <p:cNvPicPr>
            <a:picLocks noChangeAspect="1"/>
          </p:cNvPicPr>
          <p:nvPr/>
        </p:nvPicPr>
        <p:blipFill rotWithShape="1">
          <a:blip r:embed="rId2">
            <a:extLst>
              <a:ext uri="{28A0092B-C50C-407E-A947-70E740481C1C}">
                <a14:useLocalDpi xmlns:a14="http://schemas.microsoft.com/office/drawing/2010/main" val="0"/>
              </a:ext>
            </a:extLst>
          </a:blip>
          <a:srcRect l="22140" r="882" b="2"/>
          <a:stretch/>
        </p:blipFill>
        <p:spPr>
          <a:xfrm>
            <a:off x="8430749" y="599325"/>
            <a:ext cx="2135776" cy="2741177"/>
          </a:xfrm>
          <a:prstGeom prst="rect">
            <a:avLst/>
          </a:prstGeom>
        </p:spPr>
      </p:pic>
      <p:pic>
        <p:nvPicPr>
          <p:cNvPr id="7" name="Imagen 6" descr="Foto en blanco y negro de un hombre con traje y lentes&#10;&#10;Descripción generada automáticamente">
            <a:extLst>
              <a:ext uri="{FF2B5EF4-FFF2-40B4-BE49-F238E27FC236}">
                <a16:creationId xmlns:a16="http://schemas.microsoft.com/office/drawing/2014/main" id="{AA89A04A-298F-4C23-826E-243E4DBEC79B}"/>
              </a:ext>
            </a:extLst>
          </p:cNvPr>
          <p:cNvPicPr>
            <a:picLocks noChangeAspect="1"/>
          </p:cNvPicPr>
          <p:nvPr/>
        </p:nvPicPr>
        <p:blipFill rotWithShape="1">
          <a:blip r:embed="rId3">
            <a:extLst>
              <a:ext uri="{28A0092B-C50C-407E-A947-70E740481C1C}">
                <a14:useLocalDpi xmlns:a14="http://schemas.microsoft.com/office/drawing/2010/main" val="0"/>
              </a:ext>
            </a:extLst>
          </a:blip>
          <a:srcRect l="12573" r="29073" b="1"/>
          <a:stretch/>
        </p:blipFill>
        <p:spPr>
          <a:xfrm>
            <a:off x="8295929" y="3638358"/>
            <a:ext cx="2405417" cy="2741177"/>
          </a:xfrm>
          <a:prstGeom prst="rect">
            <a:avLst/>
          </a:prstGeom>
        </p:spPr>
      </p:pic>
    </p:spTree>
    <p:extLst>
      <p:ext uri="{BB962C8B-B14F-4D97-AF65-F5344CB8AC3E}">
        <p14:creationId xmlns:p14="http://schemas.microsoft.com/office/powerpoint/2010/main" val="3028859364"/>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TotalTime>
  <Words>1216</Words>
  <Application>Microsoft Office PowerPoint</Application>
  <PresentationFormat>Panorámica</PresentationFormat>
  <Paragraphs>132</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Calibri Light</vt:lpstr>
      <vt:lpstr>Tema de Office</vt:lpstr>
      <vt:lpstr>ECONOMÍA Clase 1: Introducción</vt:lpstr>
      <vt:lpstr>Agenda:</vt:lpstr>
      <vt:lpstr>Clase 1: Presentación del curso</vt:lpstr>
      <vt:lpstr>Clase 1: Presentación del curso</vt:lpstr>
      <vt:lpstr>Clase 1: Presentación del curso</vt:lpstr>
      <vt:lpstr>Clase 1: Presentación del curso</vt:lpstr>
      <vt:lpstr>Clase 1: Presentación del curso</vt:lpstr>
      <vt:lpstr>¿Qué es la economía?</vt:lpstr>
      <vt:lpstr>Introducción: Definiciones de economía</vt:lpstr>
      <vt:lpstr>Presentación de PowerPoint</vt:lpstr>
      <vt:lpstr>Introducción: Definiciones de economía</vt:lpstr>
      <vt:lpstr>Introducción: La economía como ciencia social</vt:lpstr>
      <vt:lpstr>Las Leyes de la Termodinámica</vt:lpstr>
      <vt:lpstr>Teoría de sistemas complejos</vt:lpstr>
      <vt:lpstr>Características de los sistemas complejos</vt:lpstr>
      <vt:lpstr>Método Científico (versión simple)</vt:lpstr>
      <vt:lpstr>Escuelas de Pensamiento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Introducción</dc:title>
  <dc:creator>Christian Belmar Belmar Castro</dc:creator>
  <cp:lastModifiedBy>Matias Eduardo Philipp Fontecilla</cp:lastModifiedBy>
  <cp:revision>12</cp:revision>
  <dcterms:created xsi:type="dcterms:W3CDTF">2020-09-20T22:58:53Z</dcterms:created>
  <dcterms:modified xsi:type="dcterms:W3CDTF">2021-08-02T14:23:33Z</dcterms:modified>
</cp:coreProperties>
</file>