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395" r:id="rId2"/>
    <p:sldId id="875" r:id="rId3"/>
    <p:sldId id="876" r:id="rId4"/>
    <p:sldId id="873" r:id="rId5"/>
    <p:sldId id="874" r:id="rId6"/>
    <p:sldId id="711" r:id="rId7"/>
    <p:sldId id="713" r:id="rId8"/>
    <p:sldId id="869" r:id="rId9"/>
    <p:sldId id="870" r:id="rId10"/>
    <p:sldId id="871" r:id="rId11"/>
    <p:sldId id="872" r:id="rId12"/>
    <p:sldId id="712" r:id="rId13"/>
    <p:sldId id="880" r:id="rId14"/>
    <p:sldId id="881" r:id="rId15"/>
    <p:sldId id="878" r:id="rId16"/>
    <p:sldId id="879" r:id="rId17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651" autoAdjust="0"/>
    <p:restoredTop sz="94660"/>
  </p:normalViewPr>
  <p:slideViewPr>
    <p:cSldViewPr snapToGrid="0">
      <p:cViewPr varScale="1">
        <p:scale>
          <a:sx n="83" d="100"/>
          <a:sy n="83" d="100"/>
        </p:scale>
        <p:origin x="86" y="1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7CEBE3-B105-4D4F-970C-2A3BF931CDA3}" type="datetimeFigureOut">
              <a:rPr lang="es-CL" smtClean="0"/>
              <a:t>02-08-2021</a:t>
            </a:fld>
            <a:endParaRPr lang="es-C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1D36EC-D57F-48D8-93E8-8814ED4926A5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569150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1315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CL" altLang="es-ES_tradnl"/>
          </a:p>
        </p:txBody>
      </p:sp>
    </p:spTree>
    <p:extLst>
      <p:ext uri="{BB962C8B-B14F-4D97-AF65-F5344CB8AC3E}">
        <p14:creationId xmlns:p14="http://schemas.microsoft.com/office/powerpoint/2010/main" val="15887276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541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ES" altLang="es-ES_tradnl"/>
          </a:p>
        </p:txBody>
      </p:sp>
    </p:spTree>
    <p:extLst>
      <p:ext uri="{BB962C8B-B14F-4D97-AF65-F5344CB8AC3E}">
        <p14:creationId xmlns:p14="http://schemas.microsoft.com/office/powerpoint/2010/main" val="17366021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63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CL" altLang="es-ES_tradnl"/>
          </a:p>
        </p:txBody>
      </p:sp>
    </p:spTree>
    <p:extLst>
      <p:ext uri="{BB962C8B-B14F-4D97-AF65-F5344CB8AC3E}">
        <p14:creationId xmlns:p14="http://schemas.microsoft.com/office/powerpoint/2010/main" val="21739459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4A0C34C-D1DC-4DD7-BB9F-9389C43970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1768F81-9EBF-49E0-9630-C1A04B39F8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CDABB29-2DF3-4A71-8C42-2857256766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D7984-C35E-41B1-BF12-4CBCA48E0DF2}" type="datetimeFigureOut">
              <a:rPr lang="es-CL" smtClean="0"/>
              <a:t>02-08-2021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3C49770-D866-4EFE-9E6F-D3EC9B85D7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7ED6B8E-EC50-4604-8A98-78D615063F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BEAC6-E769-45B0-AC08-8EBCB4F6019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322493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B5E74D-D686-4589-AF91-602C71EBD7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47475C2-7379-462F-872D-633B154FC0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61A5515-D369-40AD-A5B6-CEF832ECAB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D7984-C35E-41B1-BF12-4CBCA48E0DF2}" type="datetimeFigureOut">
              <a:rPr lang="es-CL" smtClean="0"/>
              <a:t>02-08-2021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5095726-D36F-45DD-B621-B423C29048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6ED2B14-A955-400F-931F-549D51A8AE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BEAC6-E769-45B0-AC08-8EBCB4F6019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574731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A975B5F-8B63-4E46-8358-8E24BA2FC70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110864C-C02A-4ED9-AD66-57F451A9D6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343A232-DB1E-4963-885F-19F5BB4446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D7984-C35E-41B1-BF12-4CBCA48E0DF2}" type="datetimeFigureOut">
              <a:rPr lang="es-CL" smtClean="0"/>
              <a:t>02-08-2021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DA06848-922E-41EB-AC47-4E3471F1DD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51690D0-D04E-4C2F-81B9-7717A631E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BEAC6-E769-45B0-AC08-8EBCB4F6019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90920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83CB36-C10D-4D61-87DC-3965927B01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EEAEF48-9636-4108-9C2F-65807B41AE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1F8AC9C-ADC7-4D43-AB85-89E9C3B09B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D7984-C35E-41B1-BF12-4CBCA48E0DF2}" type="datetimeFigureOut">
              <a:rPr lang="es-CL" smtClean="0"/>
              <a:t>02-08-2021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28FA3D0-EBD1-4F0C-8E20-1FC4A3ADDA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2E7AD5D-362A-4632-B8DE-A1607E1C4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BEAC6-E769-45B0-AC08-8EBCB4F6019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96189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327D05-F345-4D2F-9A71-83941DAAD7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FC61898-71D4-48A4-9AEF-F5B518ED95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5C4802C-82ED-4DB6-8932-06D949A679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D7984-C35E-41B1-BF12-4CBCA48E0DF2}" type="datetimeFigureOut">
              <a:rPr lang="es-CL" smtClean="0"/>
              <a:t>02-08-2021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ED26C67-D444-44F1-9C7B-7B1A5244EE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6B3F820-BFC0-4D0B-A9DE-66AD136BD7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BEAC6-E769-45B0-AC08-8EBCB4F6019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90646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3CD603C-2FDF-47C8-8FAB-3A8BA3BB71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18A6AAB-518A-45BC-939F-81698E1FB3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2686EF6-2027-46E5-BD39-81345D8584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E434B09-B637-4111-8B65-6C75A62A60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D7984-C35E-41B1-BF12-4CBCA48E0DF2}" type="datetimeFigureOut">
              <a:rPr lang="es-CL" smtClean="0"/>
              <a:t>02-08-2021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8485FD6-FF39-48BF-8B5F-5F6F1AFBB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13E2113-8E86-4CC1-8DE8-0E4F35A0A1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BEAC6-E769-45B0-AC08-8EBCB4F6019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07074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B27C30E-B026-481E-A873-8B3F80FFEF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A6263B0-D744-4046-A7F1-2557D63C18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E90AA38-E090-4546-BB38-8D765A635F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FAEE3818-0A0F-440B-97FF-74E5A4CFA49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C513E468-E222-486B-8FD0-96140B3D8A6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0CA331E3-9817-4ADF-906E-7817036E8F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D7984-C35E-41B1-BF12-4CBCA48E0DF2}" type="datetimeFigureOut">
              <a:rPr lang="es-CL" smtClean="0"/>
              <a:t>02-08-2021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67BA7E1E-F7E6-4974-AE38-AEB3723D41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6831302A-F981-4A3C-ACFB-03EE89A29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BEAC6-E769-45B0-AC08-8EBCB4F6019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91527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C157705-4C5E-4F5B-9FAC-6196A7755E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102C62E1-BEB7-455E-9AF4-D1CD24932A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D7984-C35E-41B1-BF12-4CBCA48E0DF2}" type="datetimeFigureOut">
              <a:rPr lang="es-CL" smtClean="0"/>
              <a:t>02-08-2021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BDE94686-ACBF-4382-9906-2BAC7A8DA1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355276F-CE27-4F0C-ABB2-5B335F5AF8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BEAC6-E769-45B0-AC08-8EBCB4F6019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88120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A01C9F12-631F-444A-A5E9-C9D6ED7AC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D7984-C35E-41B1-BF12-4CBCA48E0DF2}" type="datetimeFigureOut">
              <a:rPr lang="es-CL" smtClean="0"/>
              <a:t>02-08-2021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F8FCDF21-73D1-45DB-920E-AEB8CE5C86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F26D511E-E799-4024-91C5-622343E6C5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BEAC6-E769-45B0-AC08-8EBCB4F6019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009326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6CA6EE5-1922-4AC2-8E75-DE4C2BD1C5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CB0E868-49A6-4687-9D03-2E9B0B4DBA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ED422FB-82D8-46A6-999E-3B771C62EB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8FDCA8A-700B-4F0D-B812-E8C3F5BD3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D7984-C35E-41B1-BF12-4CBCA48E0DF2}" type="datetimeFigureOut">
              <a:rPr lang="es-CL" smtClean="0"/>
              <a:t>02-08-2021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4DB4E9D-A309-4702-9676-B0240EF34D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EB22B65-BD83-409E-870C-7E951188D4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BEAC6-E769-45B0-AC08-8EBCB4F6019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0473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DE47550-FED6-4615-AD53-E6217CCE2D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E940A580-8C60-4E98-8DF8-F2AD2978BF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B9BEB5B-670C-49BA-AF15-7426E23488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019FB31-9C66-40D0-AF0B-3EE17C426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D7984-C35E-41B1-BF12-4CBCA48E0DF2}" type="datetimeFigureOut">
              <a:rPr lang="es-CL" smtClean="0"/>
              <a:t>02-08-2021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88465FF-86F8-4F0D-A28A-E6A7F9FE3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61A601C-61F2-4F0C-9F54-14D4F9B2C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0BEAC6-E769-45B0-AC08-8EBCB4F6019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839761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88FB732C-68C0-4130-8B26-7E14B5CA9D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67F55CF-D293-4A32-AB21-BEA21FF710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CA4FEF2-EFC8-465E-9D45-827323757D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0D7984-C35E-41B1-BF12-4CBCA48E0DF2}" type="datetimeFigureOut">
              <a:rPr lang="es-CL" smtClean="0"/>
              <a:t>02-08-2021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0FFAFDF-6AC4-4903-92EB-F4C96AEA66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BF25F6F-70BF-4558-849B-7C3186E0D8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0BEAC6-E769-45B0-AC08-8EBCB4F6019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2180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xmf3HP-PrE4?t=19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605494DE-B078-4D87-BB01-C84320618D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324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A0576B0-CD8C-4661-95C8-A9F2CE7CDD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324"/>
            <a:ext cx="4724288" cy="6861324"/>
          </a:xfrm>
          <a:prstGeom prst="rect">
            <a:avLst/>
          </a:prstGeom>
          <a:solidFill>
            <a:srgbClr val="000000">
              <a:alpha val="8039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3FF60E2B-3919-423C-B1FF-56CDE66811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319042" cy="6858000"/>
          </a:xfrm>
          <a:custGeom>
            <a:avLst/>
            <a:gdLst>
              <a:gd name="connsiteX0" fmla="*/ 0 w 4319042"/>
              <a:gd name="connsiteY0" fmla="*/ 0 h 6858000"/>
              <a:gd name="connsiteX1" fmla="*/ 1142888 w 4319042"/>
              <a:gd name="connsiteY1" fmla="*/ 0 h 6858000"/>
              <a:gd name="connsiteX2" fmla="*/ 4319042 w 4319042"/>
              <a:gd name="connsiteY2" fmla="*/ 6858000 h 6858000"/>
              <a:gd name="connsiteX3" fmla="*/ 0 w 4319042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19042" h="6858000">
                <a:moveTo>
                  <a:pt x="0" y="0"/>
                </a:moveTo>
                <a:lnTo>
                  <a:pt x="1142888" y="0"/>
                </a:lnTo>
                <a:lnTo>
                  <a:pt x="4319042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000000">
              <a:alpha val="3490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804672" y="1122363"/>
            <a:ext cx="3308130" cy="2387600"/>
          </a:xfrm>
        </p:spPr>
        <p:txBody>
          <a:bodyPr>
            <a:normAutofit/>
          </a:bodyPr>
          <a:lstStyle/>
          <a:p>
            <a:pPr algn="l"/>
            <a:r>
              <a:rPr lang="es-CL" sz="3000">
                <a:solidFill>
                  <a:srgbClr val="FFFFFF"/>
                </a:solidFill>
              </a:rPr>
              <a:t>ECONOMÍA</a:t>
            </a:r>
            <a:br>
              <a:rPr lang="es-CL" sz="3000">
                <a:solidFill>
                  <a:srgbClr val="FFFFFF"/>
                </a:solidFill>
              </a:rPr>
            </a:br>
            <a:r>
              <a:rPr lang="es-CL" sz="3000">
                <a:solidFill>
                  <a:srgbClr val="FFFFFF"/>
                </a:solidFill>
              </a:rPr>
              <a:t>Clase 6:</a:t>
            </a:r>
            <a:br>
              <a:rPr lang="es-CL" sz="3000">
                <a:solidFill>
                  <a:srgbClr val="FFFFFF"/>
                </a:solidFill>
              </a:rPr>
            </a:br>
            <a:r>
              <a:rPr lang="es-CL" sz="3000">
                <a:solidFill>
                  <a:srgbClr val="FFFFFF"/>
                </a:solidFill>
              </a:rPr>
              <a:t>La Demanda y la Oferta</a:t>
            </a:r>
            <a:br>
              <a:rPr lang="es-CL" sz="3000">
                <a:solidFill>
                  <a:srgbClr val="FFFFFF"/>
                </a:solidFill>
              </a:rPr>
            </a:br>
            <a:r>
              <a:rPr lang="es-CL" sz="3000">
                <a:solidFill>
                  <a:srgbClr val="FFFFFF"/>
                </a:solidFill>
              </a:rPr>
              <a:t>Parte 2</a:t>
            </a:r>
            <a:endParaRPr lang="es-CL" sz="3000" i="1">
              <a:solidFill>
                <a:srgbClr val="FFFFFF"/>
              </a:solidFill>
            </a:endParaRPr>
          </a:p>
        </p:txBody>
      </p:sp>
      <p:sp>
        <p:nvSpPr>
          <p:cNvPr id="7" name="2 Subtítulo"/>
          <p:cNvSpPr>
            <a:spLocks noGrp="1"/>
          </p:cNvSpPr>
          <p:nvPr>
            <p:ph type="subTitle" idx="1"/>
          </p:nvPr>
        </p:nvSpPr>
        <p:spPr>
          <a:xfrm>
            <a:off x="804672" y="3602038"/>
            <a:ext cx="3308131" cy="1655762"/>
          </a:xfrm>
        </p:spPr>
        <p:txBody>
          <a:bodyPr>
            <a:normAutofit/>
          </a:bodyPr>
          <a:lstStyle/>
          <a:p>
            <a:pPr algn="l"/>
            <a:r>
              <a:rPr lang="es-CL" sz="1900" b="1">
                <a:solidFill>
                  <a:srgbClr val="FFFFFF"/>
                </a:solidFill>
              </a:rPr>
              <a:t>Profesores</a:t>
            </a:r>
            <a:r>
              <a:rPr lang="es-CL" sz="1900">
                <a:solidFill>
                  <a:srgbClr val="FFFFFF"/>
                </a:solidFill>
              </a:rPr>
              <a:t>:                                                              Christian Belmar (C), Manuel Aguilar, Natalia Bernal, José Cárdenas, Javier Diaz, Francisco Leiva, Boris Pasten e Ignacio Silva</a:t>
            </a:r>
          </a:p>
        </p:txBody>
      </p:sp>
      <p:pic>
        <p:nvPicPr>
          <p:cNvPr id="11" name="9 Imagen">
            <a:extLst>
              <a:ext uri="{FF2B5EF4-FFF2-40B4-BE49-F238E27FC236}">
                <a16:creationId xmlns:a16="http://schemas.microsoft.com/office/drawing/2014/main" id="{D54E500B-F18F-498B-AE32-B8F413922539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20996" y="1429067"/>
            <a:ext cx="6274296" cy="3999865"/>
          </a:xfrm>
          <a:prstGeom prst="rect">
            <a:avLst/>
          </a:prstGeom>
        </p:spPr>
      </p:pic>
      <p:sp>
        <p:nvSpPr>
          <p:cNvPr id="8" name="2 Subtítulo"/>
          <p:cNvSpPr txBox="1">
            <a:spLocks/>
          </p:cNvSpPr>
          <p:nvPr/>
        </p:nvSpPr>
        <p:spPr>
          <a:xfrm>
            <a:off x="3386693" y="536251"/>
            <a:ext cx="6400800" cy="6940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algn="ctr">
              <a:spcBef>
                <a:spcPct val="20000"/>
              </a:spcBef>
              <a:defRPr/>
            </a:pPr>
            <a:r>
              <a:rPr lang="es-CL" sz="3200" dirty="0">
                <a:solidFill>
                  <a:schemeClr val="tx1">
                    <a:tint val="75000"/>
                  </a:schemeClr>
                </a:solidFill>
              </a:rPr>
              <a:t>Programa Académico de Bachillerato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04673" y="1445494"/>
            <a:ext cx="3616856" cy="4376572"/>
          </a:xfrm>
        </p:spPr>
        <p:txBody>
          <a:bodyPr anchor="ctr">
            <a:normAutofit/>
          </a:bodyPr>
          <a:lstStyle/>
          <a:p>
            <a:r>
              <a:rPr lang="es-CL" sz="4800"/>
              <a:t>La Oferta</a:t>
            </a:r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4672" y="603504"/>
            <a:ext cx="548640" cy="548640"/>
          </a:xfrm>
          <a:prstGeom prst="ellipse">
            <a:avLst/>
          </a:prstGeom>
          <a:solidFill>
            <a:srgbClr val="808080"/>
          </a:solidFill>
        </p:spPr>
        <p:txBody>
          <a:bodyPr>
            <a:normAutofit/>
          </a:bodyPr>
          <a:lstStyle/>
          <a:p>
            <a:pPr algn="ctr">
              <a:spcAft>
                <a:spcPts val="600"/>
              </a:spcAft>
            </a:pPr>
            <a:fld id="{E5AF13BF-99AF-4603-AF85-A71E03691828}" type="slidenum">
              <a:rPr lang="es-CL" sz="1500">
                <a:solidFill>
                  <a:srgbClr val="FFFFFF"/>
                </a:solidFill>
              </a:rPr>
              <a:pPr algn="ctr">
                <a:spcAft>
                  <a:spcPts val="600"/>
                </a:spcAft>
              </a:pPr>
              <a:t>10</a:t>
            </a:fld>
            <a:endParaRPr lang="es-CL" sz="1500">
              <a:solidFill>
                <a:srgbClr val="FFFFFF"/>
              </a:solidFill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DFF2AC85-FAA0-4844-813F-83C04D7382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7636" y="0"/>
            <a:ext cx="7281316" cy="6858000"/>
          </a:xfrm>
          <a:custGeom>
            <a:avLst/>
            <a:gdLst>
              <a:gd name="connsiteX0" fmla="*/ 361354 w 7281316"/>
              <a:gd name="connsiteY0" fmla="*/ 0 h 6858000"/>
              <a:gd name="connsiteX1" fmla="*/ 7281316 w 7281316"/>
              <a:gd name="connsiteY1" fmla="*/ 0 h 6858000"/>
              <a:gd name="connsiteX2" fmla="*/ 7281316 w 7281316"/>
              <a:gd name="connsiteY2" fmla="*/ 6858000 h 6858000"/>
              <a:gd name="connsiteX3" fmla="*/ 696735 w 7281316"/>
              <a:gd name="connsiteY3" fmla="*/ 6858000 h 6858000"/>
              <a:gd name="connsiteX4" fmla="*/ 690849 w 7281316"/>
              <a:gd name="connsiteY4" fmla="*/ 6842426 h 6858000"/>
              <a:gd name="connsiteX5" fmla="*/ 335637 w 7281316"/>
              <a:gd name="connsiteY5" fmla="*/ 9472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281316" h="6858000">
                <a:moveTo>
                  <a:pt x="361354" y="0"/>
                </a:moveTo>
                <a:lnTo>
                  <a:pt x="7281316" y="0"/>
                </a:lnTo>
                <a:lnTo>
                  <a:pt x="7281316" y="6858000"/>
                </a:lnTo>
                <a:lnTo>
                  <a:pt x="696735" y="6858000"/>
                </a:lnTo>
                <a:lnTo>
                  <a:pt x="690849" y="6842426"/>
                </a:lnTo>
                <a:cubicBezTo>
                  <a:pt x="-65870" y="4704140"/>
                  <a:pt x="-226206" y="2374054"/>
                  <a:pt x="335637" y="9472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89CC0F1E-BAA2-47B1-8F83-7ECB9FD9E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89558" y="0"/>
            <a:ext cx="6999394" cy="6858000"/>
          </a:xfrm>
          <a:custGeom>
            <a:avLst/>
            <a:gdLst>
              <a:gd name="connsiteX0" fmla="*/ 6999394 w 6999394"/>
              <a:gd name="connsiteY0" fmla="*/ 0 h 6858000"/>
              <a:gd name="connsiteX1" fmla="*/ 6999394 w 6999394"/>
              <a:gd name="connsiteY1" fmla="*/ 6858000 h 6858000"/>
              <a:gd name="connsiteX2" fmla="*/ 717029 w 6999394"/>
              <a:gd name="connsiteY2" fmla="*/ 6858000 h 6858000"/>
              <a:gd name="connsiteX3" fmla="*/ 623642 w 6999394"/>
              <a:gd name="connsiteY3" fmla="*/ 6599363 h 6858000"/>
              <a:gd name="connsiteX4" fmla="*/ 319533 w 6999394"/>
              <a:gd name="connsiteY4" fmla="*/ 193787 h 6858000"/>
              <a:gd name="connsiteX5" fmla="*/ 371685 w 6999394"/>
              <a:gd name="connsiteY5" fmla="*/ 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999394" h="6858000">
                <a:moveTo>
                  <a:pt x="6999394" y="0"/>
                </a:moveTo>
                <a:lnTo>
                  <a:pt x="6999394" y="6858000"/>
                </a:lnTo>
                <a:lnTo>
                  <a:pt x="717029" y="6858000"/>
                </a:lnTo>
                <a:lnTo>
                  <a:pt x="623642" y="6599363"/>
                </a:lnTo>
                <a:cubicBezTo>
                  <a:pt x="-67685" y="4563346"/>
                  <a:pt x="-206622" y="2355719"/>
                  <a:pt x="319533" y="193787"/>
                </a:cubicBezTo>
                <a:lnTo>
                  <a:pt x="371685" y="1"/>
                </a:ln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096000" y="1399032"/>
            <a:ext cx="5501834" cy="4471416"/>
          </a:xfrm>
        </p:spPr>
        <p:txBody>
          <a:bodyPr anchor="ctr">
            <a:normAutofit/>
          </a:bodyPr>
          <a:lstStyle/>
          <a:p>
            <a:r>
              <a:rPr lang="es-CL" sz="2200">
                <a:solidFill>
                  <a:schemeClr val="bg1"/>
                </a:solidFill>
              </a:rPr>
              <a:t>¿Qué factores afectarán la oferta de un productor?</a:t>
            </a:r>
          </a:p>
          <a:p>
            <a:pPr lvl="1"/>
            <a:r>
              <a:rPr lang="es-CL" sz="2200" i="1" u="sng">
                <a:solidFill>
                  <a:schemeClr val="bg1"/>
                </a:solidFill>
              </a:rPr>
              <a:t>Expectativas</a:t>
            </a:r>
            <a:r>
              <a:rPr lang="es-CL" sz="2200" i="1">
                <a:solidFill>
                  <a:schemeClr val="bg1"/>
                </a:solidFill>
              </a:rPr>
              <a:t>:</a:t>
            </a:r>
          </a:p>
          <a:p>
            <a:pPr lvl="2"/>
            <a:r>
              <a:rPr lang="es-CL" sz="2200">
                <a:solidFill>
                  <a:schemeClr val="bg1"/>
                </a:solidFill>
              </a:rPr>
              <a:t>Las creencias sobre el futuro afectarán la decisión presente de oferta.</a:t>
            </a:r>
          </a:p>
          <a:p>
            <a:pPr lvl="3"/>
            <a:r>
              <a:rPr lang="es-CL" sz="2200">
                <a:solidFill>
                  <a:schemeClr val="bg1"/>
                </a:solidFill>
              </a:rPr>
              <a:t>Por ejemplo, si se espera que “mañana” el precio del bien disminuya, posiblemente la oferta el día de hoy aumente, para así “aprovechar” el precio superior que no existirá “mañana”.</a:t>
            </a:r>
            <a:endParaRPr lang="es-CL" sz="2200" i="1">
              <a:solidFill>
                <a:schemeClr val="bg1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4" name="63 Conector recto"/>
          <p:cNvCxnSpPr/>
          <p:nvPr/>
        </p:nvCxnSpPr>
        <p:spPr>
          <a:xfrm rot="5400000">
            <a:off x="4346563" y="4892685"/>
            <a:ext cx="1357322" cy="1588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dirty="0"/>
              <a:t>Desplazamientos</a:t>
            </a:r>
            <a:br>
              <a:rPr lang="es-CL" dirty="0"/>
            </a:br>
            <a:r>
              <a:rPr lang="es-CL" dirty="0"/>
              <a:t>de la Oferta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009804" y="1600201"/>
            <a:ext cx="8229600" cy="4525963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s-CL" dirty="0"/>
              <a:t>Diremos que la oferta se </a:t>
            </a:r>
            <a:r>
              <a:rPr lang="es-CL" u="sng" dirty="0"/>
              <a:t>contrae</a:t>
            </a:r>
            <a:r>
              <a:rPr lang="es-CL" dirty="0"/>
              <a:t> o </a:t>
            </a:r>
            <a:r>
              <a:rPr lang="es-CL" u="sng" dirty="0"/>
              <a:t>expande</a:t>
            </a:r>
            <a:r>
              <a:rPr lang="es-CL" dirty="0"/>
              <a:t> cuando las variables descritas anteriormente (que no sean el precio) cambian su valor.</a:t>
            </a:r>
          </a:p>
          <a:p>
            <a:pPr algn="just">
              <a:buNone/>
            </a:pPr>
            <a:endParaRPr lang="es-CL" dirty="0"/>
          </a:p>
          <a:p>
            <a:pPr algn="just">
              <a:buNone/>
            </a:pPr>
            <a:endParaRPr lang="es-CL" dirty="0"/>
          </a:p>
          <a:p>
            <a:pPr algn="just">
              <a:buNone/>
            </a:pPr>
            <a:endParaRPr lang="es-CL" dirty="0"/>
          </a:p>
          <a:p>
            <a:pPr algn="just">
              <a:buNone/>
            </a:pPr>
            <a:endParaRPr lang="es-CL" dirty="0"/>
          </a:p>
          <a:p>
            <a:pPr algn="just">
              <a:buNone/>
            </a:pPr>
            <a:endParaRPr lang="es-CL" dirty="0"/>
          </a:p>
          <a:p>
            <a:pPr algn="just">
              <a:buNone/>
            </a:pPr>
            <a:r>
              <a:rPr lang="es-CL" dirty="0"/>
              <a:t> </a:t>
            </a:r>
          </a:p>
          <a:p>
            <a:pPr algn="just"/>
            <a:endParaRPr lang="es-CL" dirty="0"/>
          </a:p>
          <a:p>
            <a:pPr algn="just"/>
            <a:endParaRPr lang="es-CL" dirty="0"/>
          </a:p>
          <a:p>
            <a:pPr algn="just"/>
            <a:endParaRPr lang="es-CL" dirty="0"/>
          </a:p>
          <a:p>
            <a:pPr algn="just">
              <a:buNone/>
            </a:pPr>
            <a:r>
              <a:rPr lang="es-CL" dirty="0"/>
              <a:t>  </a:t>
            </a:r>
          </a:p>
          <a:p>
            <a:pPr algn="just"/>
            <a:endParaRPr lang="es-CL" dirty="0"/>
          </a:p>
        </p:txBody>
      </p:sp>
      <p:sp>
        <p:nvSpPr>
          <p:cNvPr id="41" name="4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F13BF-99AF-4603-AF85-A71E03691828}" type="slidenum">
              <a:rPr lang="es-CL" smtClean="0"/>
              <a:pPr/>
              <a:t>11</a:t>
            </a:fld>
            <a:endParaRPr lang="es-CL"/>
          </a:p>
        </p:txBody>
      </p:sp>
      <p:cxnSp>
        <p:nvCxnSpPr>
          <p:cNvPr id="44" name="43 Conector recto"/>
          <p:cNvCxnSpPr/>
          <p:nvPr/>
        </p:nvCxnSpPr>
        <p:spPr>
          <a:xfrm rot="5400000">
            <a:off x="6203157" y="4893479"/>
            <a:ext cx="1357322" cy="1588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44 CuadroTexto"/>
          <p:cNvSpPr txBox="1"/>
          <p:nvPr/>
        </p:nvSpPr>
        <p:spPr>
          <a:xfrm>
            <a:off x="6738942" y="5571346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/>
              <a:t>q</a:t>
            </a:r>
            <a:r>
              <a:rPr lang="es-CL" baseline="-25000" dirty="0"/>
              <a:t>3</a:t>
            </a:r>
            <a:endParaRPr lang="es-CL" sz="900" baseline="-25000" dirty="0"/>
          </a:p>
        </p:txBody>
      </p:sp>
      <p:cxnSp>
        <p:nvCxnSpPr>
          <p:cNvPr id="42" name="41 Conector recto"/>
          <p:cNvCxnSpPr/>
          <p:nvPr/>
        </p:nvCxnSpPr>
        <p:spPr>
          <a:xfrm rot="10800000">
            <a:off x="4595802" y="4213233"/>
            <a:ext cx="2286016" cy="1587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 de flecha"/>
          <p:cNvCxnSpPr/>
          <p:nvPr/>
        </p:nvCxnSpPr>
        <p:spPr>
          <a:xfrm rot="5400000" flipH="1" flipV="1">
            <a:off x="3024166" y="3999710"/>
            <a:ext cx="314327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 de flecha"/>
          <p:cNvCxnSpPr/>
          <p:nvPr/>
        </p:nvCxnSpPr>
        <p:spPr>
          <a:xfrm>
            <a:off x="4595802" y="5572140"/>
            <a:ext cx="35719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12 CuadroTexto"/>
          <p:cNvSpPr txBox="1"/>
          <p:nvPr/>
        </p:nvSpPr>
        <p:spPr>
          <a:xfrm>
            <a:off x="4238612" y="2428868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/>
              <a:t>P</a:t>
            </a:r>
            <a:endParaRPr lang="es-CL" sz="900" dirty="0"/>
          </a:p>
        </p:txBody>
      </p:sp>
      <p:sp>
        <p:nvSpPr>
          <p:cNvPr id="14" name="13 CuadroTexto"/>
          <p:cNvSpPr txBox="1"/>
          <p:nvPr/>
        </p:nvSpPr>
        <p:spPr>
          <a:xfrm>
            <a:off x="7953388" y="5572140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/>
              <a:t>Q</a:t>
            </a:r>
            <a:endParaRPr lang="es-CL" sz="900" dirty="0"/>
          </a:p>
        </p:txBody>
      </p:sp>
      <p:sp>
        <p:nvSpPr>
          <p:cNvPr id="53" name="52 CuadroTexto"/>
          <p:cNvSpPr txBox="1"/>
          <p:nvPr/>
        </p:nvSpPr>
        <p:spPr>
          <a:xfrm>
            <a:off x="5810248" y="5572140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/>
              <a:t>q</a:t>
            </a:r>
            <a:r>
              <a:rPr lang="es-CL" baseline="-25000" dirty="0"/>
              <a:t>1</a:t>
            </a:r>
            <a:endParaRPr lang="es-CL" sz="900" baseline="-25000" dirty="0"/>
          </a:p>
        </p:txBody>
      </p:sp>
      <p:cxnSp>
        <p:nvCxnSpPr>
          <p:cNvPr id="47" name="46 Conector recto de flecha"/>
          <p:cNvCxnSpPr/>
          <p:nvPr/>
        </p:nvCxnSpPr>
        <p:spPr>
          <a:xfrm>
            <a:off x="6810380" y="3856040"/>
            <a:ext cx="500066" cy="158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47 Conector recto de flecha"/>
          <p:cNvCxnSpPr/>
          <p:nvPr/>
        </p:nvCxnSpPr>
        <p:spPr>
          <a:xfrm>
            <a:off x="6096000" y="3643314"/>
            <a:ext cx="571504" cy="1588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31 Conector recto"/>
          <p:cNvCxnSpPr/>
          <p:nvPr/>
        </p:nvCxnSpPr>
        <p:spPr>
          <a:xfrm flipV="1">
            <a:off x="4595802" y="3143248"/>
            <a:ext cx="3071834" cy="2000264"/>
          </a:xfrm>
          <a:prstGeom prst="line">
            <a:avLst/>
          </a:prstGeom>
          <a:ln w="25400">
            <a:solidFill>
              <a:srgbClr val="0033C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37 Elipse"/>
          <p:cNvSpPr/>
          <p:nvPr/>
        </p:nvSpPr>
        <p:spPr>
          <a:xfrm>
            <a:off x="5953124" y="4143380"/>
            <a:ext cx="142876" cy="142876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cxnSp>
        <p:nvCxnSpPr>
          <p:cNvPr id="39" name="38 Conector recto"/>
          <p:cNvCxnSpPr/>
          <p:nvPr/>
        </p:nvCxnSpPr>
        <p:spPr>
          <a:xfrm rot="5400000">
            <a:off x="5380826" y="4929198"/>
            <a:ext cx="1285884" cy="1588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42 CuadroTexto"/>
          <p:cNvSpPr txBox="1"/>
          <p:nvPr/>
        </p:nvSpPr>
        <p:spPr>
          <a:xfrm>
            <a:off x="4167174" y="4059800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/>
              <a:t>p</a:t>
            </a:r>
            <a:r>
              <a:rPr lang="es-CL" baseline="-25000" dirty="0"/>
              <a:t>1</a:t>
            </a:r>
            <a:endParaRPr lang="es-CL" sz="900" baseline="-25000" dirty="0"/>
          </a:p>
        </p:txBody>
      </p:sp>
      <p:sp>
        <p:nvSpPr>
          <p:cNvPr id="51" name="50 CuadroTexto"/>
          <p:cNvSpPr txBox="1"/>
          <p:nvPr/>
        </p:nvSpPr>
        <p:spPr>
          <a:xfrm>
            <a:off x="4810116" y="5572140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/>
              <a:t>q</a:t>
            </a:r>
            <a:r>
              <a:rPr lang="es-CL" baseline="-25000" dirty="0"/>
              <a:t>2</a:t>
            </a:r>
            <a:endParaRPr lang="es-CL" sz="900" baseline="-25000" dirty="0"/>
          </a:p>
        </p:txBody>
      </p:sp>
      <p:cxnSp>
        <p:nvCxnSpPr>
          <p:cNvPr id="56" name="55 Conector recto"/>
          <p:cNvCxnSpPr/>
          <p:nvPr/>
        </p:nvCxnSpPr>
        <p:spPr>
          <a:xfrm flipV="1">
            <a:off x="4595802" y="2714620"/>
            <a:ext cx="2786082" cy="178595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59 Conector recto"/>
          <p:cNvCxnSpPr/>
          <p:nvPr/>
        </p:nvCxnSpPr>
        <p:spPr>
          <a:xfrm flipV="1">
            <a:off x="5238744" y="3500438"/>
            <a:ext cx="2786082" cy="1785950"/>
          </a:xfrm>
          <a:prstGeom prst="line">
            <a:avLst/>
          </a:prstGeom>
          <a:ln w="254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39 Elipse"/>
          <p:cNvSpPr/>
          <p:nvPr/>
        </p:nvSpPr>
        <p:spPr>
          <a:xfrm>
            <a:off x="6810380" y="4143380"/>
            <a:ext cx="142876" cy="142876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63" name="62 Elipse"/>
          <p:cNvSpPr/>
          <p:nvPr/>
        </p:nvSpPr>
        <p:spPr>
          <a:xfrm>
            <a:off x="4952992" y="4143380"/>
            <a:ext cx="142876" cy="142876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65" name="64 CuadroTexto"/>
          <p:cNvSpPr txBox="1"/>
          <p:nvPr/>
        </p:nvSpPr>
        <p:spPr>
          <a:xfrm>
            <a:off x="7667636" y="2928934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/>
              <a:t>Of</a:t>
            </a:r>
            <a:endParaRPr lang="es-CL" sz="900" dirty="0"/>
          </a:p>
        </p:txBody>
      </p:sp>
      <p:sp>
        <p:nvSpPr>
          <p:cNvPr id="67" name="66 CuadroTexto"/>
          <p:cNvSpPr txBox="1"/>
          <p:nvPr/>
        </p:nvSpPr>
        <p:spPr>
          <a:xfrm>
            <a:off x="7381884" y="2500306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/>
              <a:t>Of</a:t>
            </a:r>
            <a:r>
              <a:rPr lang="es-CL" baseline="-25000" dirty="0"/>
              <a:t>2</a:t>
            </a:r>
            <a:endParaRPr lang="es-CL" sz="900" baseline="-25000" dirty="0"/>
          </a:p>
        </p:txBody>
      </p:sp>
      <p:sp>
        <p:nvSpPr>
          <p:cNvPr id="68" name="67 CuadroTexto"/>
          <p:cNvSpPr txBox="1"/>
          <p:nvPr/>
        </p:nvSpPr>
        <p:spPr>
          <a:xfrm>
            <a:off x="8024826" y="3214686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/>
              <a:t>Of</a:t>
            </a:r>
            <a:r>
              <a:rPr lang="es-CL" baseline="-25000" dirty="0"/>
              <a:t>3</a:t>
            </a:r>
            <a:endParaRPr lang="es-CL" sz="900" baseline="-25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40" name="Line 36"/>
          <p:cNvSpPr>
            <a:spLocks noChangeShapeType="1"/>
          </p:cNvSpPr>
          <p:nvPr/>
        </p:nvSpPr>
        <p:spPr bwMode="auto">
          <a:xfrm flipV="1">
            <a:off x="1919288" y="3351213"/>
            <a:ext cx="0" cy="2303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CL"/>
          </a:p>
        </p:txBody>
      </p:sp>
      <p:sp>
        <p:nvSpPr>
          <p:cNvPr id="142341" name="Line 37"/>
          <p:cNvSpPr>
            <a:spLocks noChangeShapeType="1"/>
          </p:cNvSpPr>
          <p:nvPr/>
        </p:nvSpPr>
        <p:spPr bwMode="auto">
          <a:xfrm>
            <a:off x="1919289" y="5654675"/>
            <a:ext cx="2663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CL"/>
          </a:p>
        </p:txBody>
      </p:sp>
      <p:sp>
        <p:nvSpPr>
          <p:cNvPr id="142342" name="Line 38"/>
          <p:cNvSpPr>
            <a:spLocks noChangeShapeType="1"/>
          </p:cNvSpPr>
          <p:nvPr/>
        </p:nvSpPr>
        <p:spPr bwMode="auto">
          <a:xfrm flipV="1">
            <a:off x="4872038" y="3351213"/>
            <a:ext cx="0" cy="2303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CL"/>
          </a:p>
        </p:txBody>
      </p:sp>
      <p:sp>
        <p:nvSpPr>
          <p:cNvPr id="142343" name="Line 39"/>
          <p:cNvSpPr>
            <a:spLocks noChangeShapeType="1"/>
          </p:cNvSpPr>
          <p:nvPr/>
        </p:nvSpPr>
        <p:spPr bwMode="auto">
          <a:xfrm>
            <a:off x="4872039" y="5654675"/>
            <a:ext cx="2663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CL"/>
          </a:p>
        </p:txBody>
      </p:sp>
      <p:sp>
        <p:nvSpPr>
          <p:cNvPr id="142344" name="Line 40"/>
          <p:cNvSpPr>
            <a:spLocks noChangeShapeType="1"/>
          </p:cNvSpPr>
          <p:nvPr/>
        </p:nvSpPr>
        <p:spPr bwMode="auto">
          <a:xfrm flipV="1">
            <a:off x="7967663" y="3351213"/>
            <a:ext cx="0" cy="2303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CL"/>
          </a:p>
        </p:txBody>
      </p:sp>
      <p:sp>
        <p:nvSpPr>
          <p:cNvPr id="142345" name="Line 41"/>
          <p:cNvSpPr>
            <a:spLocks noChangeShapeType="1"/>
          </p:cNvSpPr>
          <p:nvPr/>
        </p:nvSpPr>
        <p:spPr bwMode="auto">
          <a:xfrm>
            <a:off x="7967664" y="5654675"/>
            <a:ext cx="26638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CL"/>
          </a:p>
        </p:txBody>
      </p:sp>
      <p:sp>
        <p:nvSpPr>
          <p:cNvPr id="142346" name="Text Box 42"/>
          <p:cNvSpPr txBox="1">
            <a:spLocks noChangeArrowheads="1"/>
          </p:cNvSpPr>
          <p:nvPr/>
        </p:nvSpPr>
        <p:spPr bwMode="auto">
          <a:xfrm>
            <a:off x="2424113" y="3141663"/>
            <a:ext cx="1439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>
              <a:spcBef>
                <a:spcPct val="50000"/>
              </a:spcBef>
            </a:pPr>
            <a:r>
              <a:rPr lang="es-ES_tradnl" altLang="es-ES_tradnl" dirty="0">
                <a:latin typeface="Century Gothic" pitchFamily="34" charset="0"/>
              </a:rPr>
              <a:t>Empresa 1</a:t>
            </a:r>
            <a:endParaRPr lang="es-CL" altLang="es-ES_tradnl" dirty="0">
              <a:latin typeface="Century Gothic" pitchFamily="34" charset="0"/>
            </a:endParaRPr>
          </a:p>
        </p:txBody>
      </p:sp>
      <p:sp>
        <p:nvSpPr>
          <p:cNvPr id="142347" name="Text Box 43"/>
          <p:cNvSpPr txBox="1">
            <a:spLocks noChangeArrowheads="1"/>
          </p:cNvSpPr>
          <p:nvPr/>
        </p:nvSpPr>
        <p:spPr bwMode="auto">
          <a:xfrm>
            <a:off x="5448301" y="3141663"/>
            <a:ext cx="14398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>
              <a:spcBef>
                <a:spcPct val="50000"/>
              </a:spcBef>
            </a:pPr>
            <a:r>
              <a:rPr lang="es-ES_tradnl" altLang="es-ES_tradnl" dirty="0">
                <a:latin typeface="Century Gothic" pitchFamily="34" charset="0"/>
              </a:rPr>
              <a:t>Empresa 2</a:t>
            </a:r>
            <a:endParaRPr lang="es-CL" altLang="es-ES_tradnl" dirty="0">
              <a:latin typeface="Century Gothic" pitchFamily="34" charset="0"/>
            </a:endParaRPr>
          </a:p>
        </p:txBody>
      </p:sp>
      <p:sp>
        <p:nvSpPr>
          <p:cNvPr id="142348" name="Text Box 44"/>
          <p:cNvSpPr txBox="1">
            <a:spLocks noChangeArrowheads="1"/>
          </p:cNvSpPr>
          <p:nvPr/>
        </p:nvSpPr>
        <p:spPr bwMode="auto">
          <a:xfrm>
            <a:off x="8256588" y="3070226"/>
            <a:ext cx="14398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>
              <a:spcBef>
                <a:spcPct val="50000"/>
              </a:spcBef>
            </a:pPr>
            <a:r>
              <a:rPr lang="es-ES_tradnl" altLang="es-ES_tradnl">
                <a:latin typeface="Century Gothic" pitchFamily="34" charset="0"/>
              </a:rPr>
              <a:t>Mercado</a:t>
            </a:r>
            <a:endParaRPr lang="es-CL" altLang="es-ES_tradnl">
              <a:latin typeface="Century Gothic" pitchFamily="34" charset="0"/>
            </a:endParaRPr>
          </a:p>
        </p:txBody>
      </p:sp>
      <p:sp>
        <p:nvSpPr>
          <p:cNvPr id="142349" name="Line 45"/>
          <p:cNvSpPr>
            <a:spLocks noChangeShapeType="1"/>
          </p:cNvSpPr>
          <p:nvPr/>
        </p:nvSpPr>
        <p:spPr bwMode="auto">
          <a:xfrm flipH="1" flipV="1">
            <a:off x="1919288" y="4214814"/>
            <a:ext cx="7345362" cy="7937"/>
          </a:xfrm>
          <a:prstGeom prst="line">
            <a:avLst/>
          </a:prstGeom>
          <a:noFill/>
          <a:ln w="25400">
            <a:solidFill>
              <a:srgbClr val="8FD6F9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142350" name="Line 46"/>
          <p:cNvSpPr>
            <a:spLocks noChangeShapeType="1"/>
          </p:cNvSpPr>
          <p:nvPr/>
        </p:nvSpPr>
        <p:spPr bwMode="auto">
          <a:xfrm flipV="1">
            <a:off x="4872039" y="3502025"/>
            <a:ext cx="1368425" cy="2160588"/>
          </a:xfrm>
          <a:prstGeom prst="line">
            <a:avLst/>
          </a:prstGeom>
          <a:noFill/>
          <a:ln w="25400">
            <a:solidFill>
              <a:srgbClr val="800080"/>
            </a:solidFill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142351" name="Line 49"/>
          <p:cNvSpPr>
            <a:spLocks noChangeShapeType="1"/>
          </p:cNvSpPr>
          <p:nvPr/>
        </p:nvSpPr>
        <p:spPr bwMode="auto">
          <a:xfrm>
            <a:off x="2279650" y="4214813"/>
            <a:ext cx="0" cy="1439862"/>
          </a:xfrm>
          <a:prstGeom prst="line">
            <a:avLst/>
          </a:prstGeom>
          <a:noFill/>
          <a:ln w="25400">
            <a:solidFill>
              <a:srgbClr val="8FD6F9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142352" name="Line 50"/>
          <p:cNvSpPr>
            <a:spLocks noChangeShapeType="1"/>
          </p:cNvSpPr>
          <p:nvPr/>
        </p:nvSpPr>
        <p:spPr bwMode="auto">
          <a:xfrm>
            <a:off x="5808663" y="4214813"/>
            <a:ext cx="0" cy="1439862"/>
          </a:xfrm>
          <a:prstGeom prst="line">
            <a:avLst/>
          </a:prstGeom>
          <a:noFill/>
          <a:ln w="25400">
            <a:solidFill>
              <a:srgbClr val="8FD6F9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142353" name="Line 51"/>
          <p:cNvSpPr>
            <a:spLocks noChangeShapeType="1"/>
          </p:cNvSpPr>
          <p:nvPr/>
        </p:nvSpPr>
        <p:spPr bwMode="auto">
          <a:xfrm>
            <a:off x="9264650" y="4214813"/>
            <a:ext cx="0" cy="1439862"/>
          </a:xfrm>
          <a:prstGeom prst="line">
            <a:avLst/>
          </a:prstGeom>
          <a:noFill/>
          <a:ln w="25400">
            <a:solidFill>
              <a:srgbClr val="8FD6F9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142354" name="Text Box 52"/>
          <p:cNvSpPr txBox="1">
            <a:spLocks noChangeArrowheads="1"/>
          </p:cNvSpPr>
          <p:nvPr/>
        </p:nvSpPr>
        <p:spPr bwMode="auto">
          <a:xfrm>
            <a:off x="2063750" y="5583238"/>
            <a:ext cx="431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>
              <a:spcBef>
                <a:spcPct val="50000"/>
              </a:spcBef>
            </a:pPr>
            <a:r>
              <a:rPr lang="es-ES_tradnl" altLang="es-ES_tradnl">
                <a:latin typeface="Century Gothic" pitchFamily="34" charset="0"/>
              </a:rPr>
              <a:t>q</a:t>
            </a:r>
            <a:r>
              <a:rPr lang="es-ES_tradnl" altLang="es-ES_tradnl" baseline="-25000">
                <a:latin typeface="Century Gothic" pitchFamily="34" charset="0"/>
              </a:rPr>
              <a:t>1</a:t>
            </a:r>
            <a:endParaRPr lang="es-CL" altLang="es-ES_tradnl" baseline="-25000">
              <a:latin typeface="Century Gothic" pitchFamily="34" charset="0"/>
            </a:endParaRPr>
          </a:p>
        </p:txBody>
      </p:sp>
      <p:sp>
        <p:nvSpPr>
          <p:cNvPr id="142355" name="Text Box 53"/>
          <p:cNvSpPr txBox="1">
            <a:spLocks noChangeArrowheads="1"/>
          </p:cNvSpPr>
          <p:nvPr/>
        </p:nvSpPr>
        <p:spPr bwMode="auto">
          <a:xfrm>
            <a:off x="5664200" y="5583238"/>
            <a:ext cx="431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>
              <a:spcBef>
                <a:spcPct val="50000"/>
              </a:spcBef>
            </a:pPr>
            <a:r>
              <a:rPr lang="es-ES_tradnl" altLang="es-ES_tradnl">
                <a:latin typeface="Century Gothic" pitchFamily="34" charset="0"/>
              </a:rPr>
              <a:t>q</a:t>
            </a:r>
            <a:r>
              <a:rPr lang="es-ES_tradnl" altLang="es-ES_tradnl" baseline="-25000">
                <a:latin typeface="Century Gothic" pitchFamily="34" charset="0"/>
              </a:rPr>
              <a:t>2</a:t>
            </a:r>
            <a:endParaRPr lang="es-CL" altLang="es-ES_tradnl" baseline="-25000">
              <a:latin typeface="Century Gothic" pitchFamily="34" charset="0"/>
            </a:endParaRPr>
          </a:p>
        </p:txBody>
      </p:sp>
      <p:sp>
        <p:nvSpPr>
          <p:cNvPr id="142356" name="Text Box 54"/>
          <p:cNvSpPr txBox="1">
            <a:spLocks noChangeArrowheads="1"/>
          </p:cNvSpPr>
          <p:nvPr/>
        </p:nvSpPr>
        <p:spPr bwMode="auto">
          <a:xfrm>
            <a:off x="8759826" y="5643578"/>
            <a:ext cx="14398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>
              <a:spcBef>
                <a:spcPct val="50000"/>
              </a:spcBef>
            </a:pPr>
            <a:r>
              <a:rPr lang="es-ES_tradnl" altLang="es-ES_tradnl">
                <a:latin typeface="Century Gothic" pitchFamily="34" charset="0"/>
              </a:rPr>
              <a:t>(q</a:t>
            </a:r>
            <a:r>
              <a:rPr lang="es-ES_tradnl" altLang="es-ES_tradnl" baseline="-25000">
                <a:latin typeface="Century Gothic" pitchFamily="34" charset="0"/>
              </a:rPr>
              <a:t>1</a:t>
            </a:r>
            <a:r>
              <a:rPr lang="es-ES_tradnl" altLang="es-ES_tradnl">
                <a:latin typeface="Century Gothic" pitchFamily="34" charset="0"/>
              </a:rPr>
              <a:t> + q</a:t>
            </a:r>
            <a:r>
              <a:rPr lang="es-ES_tradnl" altLang="es-ES_tradnl" baseline="-25000">
                <a:latin typeface="Century Gothic" pitchFamily="34" charset="0"/>
              </a:rPr>
              <a:t>2</a:t>
            </a:r>
            <a:r>
              <a:rPr lang="es-ES_tradnl" altLang="es-ES_tradnl">
                <a:latin typeface="Century Gothic" pitchFamily="34" charset="0"/>
              </a:rPr>
              <a:t>)</a:t>
            </a:r>
            <a:endParaRPr lang="es-CL" altLang="es-ES_tradnl">
              <a:latin typeface="Century Gothic" pitchFamily="34" charset="0"/>
            </a:endParaRPr>
          </a:p>
        </p:txBody>
      </p:sp>
      <p:sp>
        <p:nvSpPr>
          <p:cNvPr id="142357" name="Text Box 55"/>
          <p:cNvSpPr txBox="1">
            <a:spLocks noChangeArrowheads="1"/>
          </p:cNvSpPr>
          <p:nvPr/>
        </p:nvSpPr>
        <p:spPr bwMode="auto">
          <a:xfrm>
            <a:off x="1631950" y="3998913"/>
            <a:ext cx="2873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>
              <a:spcBef>
                <a:spcPct val="50000"/>
              </a:spcBef>
            </a:pPr>
            <a:r>
              <a:rPr lang="es-ES_tradnl" altLang="es-ES_tradnl">
                <a:latin typeface="Century Gothic" pitchFamily="34" charset="0"/>
              </a:rPr>
              <a:t>P</a:t>
            </a:r>
            <a:endParaRPr lang="es-CL" altLang="es-ES_tradnl">
              <a:latin typeface="Century Gothic" pitchFamily="34" charset="0"/>
            </a:endParaRPr>
          </a:p>
        </p:txBody>
      </p:sp>
      <p:sp>
        <p:nvSpPr>
          <p:cNvPr id="142358" name="Text Box 56"/>
          <p:cNvSpPr txBox="1">
            <a:spLocks noChangeArrowheads="1"/>
          </p:cNvSpPr>
          <p:nvPr/>
        </p:nvSpPr>
        <p:spPr bwMode="auto">
          <a:xfrm>
            <a:off x="4584700" y="3854451"/>
            <a:ext cx="2873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>
              <a:spcBef>
                <a:spcPct val="50000"/>
              </a:spcBef>
            </a:pPr>
            <a:r>
              <a:rPr lang="es-ES_tradnl" altLang="es-ES_tradnl">
                <a:latin typeface="Century Gothic" pitchFamily="34" charset="0"/>
              </a:rPr>
              <a:t>P</a:t>
            </a:r>
            <a:endParaRPr lang="es-CL" altLang="es-ES_tradnl">
              <a:latin typeface="Century Gothic" pitchFamily="34" charset="0"/>
            </a:endParaRPr>
          </a:p>
        </p:txBody>
      </p:sp>
      <p:sp>
        <p:nvSpPr>
          <p:cNvPr id="142359" name="Text Box 57"/>
          <p:cNvSpPr txBox="1">
            <a:spLocks noChangeArrowheads="1"/>
          </p:cNvSpPr>
          <p:nvPr/>
        </p:nvSpPr>
        <p:spPr bwMode="auto">
          <a:xfrm>
            <a:off x="7680325" y="3854451"/>
            <a:ext cx="2873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>
              <a:spcBef>
                <a:spcPct val="50000"/>
              </a:spcBef>
            </a:pPr>
            <a:r>
              <a:rPr lang="es-ES_tradnl" altLang="es-ES_tradnl">
                <a:latin typeface="Century Gothic" pitchFamily="34" charset="0"/>
              </a:rPr>
              <a:t>P</a:t>
            </a:r>
            <a:endParaRPr lang="es-CL" altLang="es-ES_tradnl">
              <a:latin typeface="Century Gothic" pitchFamily="34" charset="0"/>
            </a:endParaRPr>
          </a:p>
        </p:txBody>
      </p:sp>
      <p:sp>
        <p:nvSpPr>
          <p:cNvPr id="142360" name="Line 60"/>
          <p:cNvSpPr>
            <a:spLocks noChangeShapeType="1"/>
          </p:cNvSpPr>
          <p:nvPr/>
        </p:nvSpPr>
        <p:spPr bwMode="auto">
          <a:xfrm flipV="1">
            <a:off x="1919289" y="3573463"/>
            <a:ext cx="504825" cy="2089150"/>
          </a:xfrm>
          <a:prstGeom prst="line">
            <a:avLst/>
          </a:prstGeom>
          <a:noFill/>
          <a:ln w="25400">
            <a:solidFill>
              <a:srgbClr val="800080"/>
            </a:solidFill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142361" name="Line 61"/>
          <p:cNvSpPr>
            <a:spLocks noChangeShapeType="1"/>
          </p:cNvSpPr>
          <p:nvPr/>
        </p:nvSpPr>
        <p:spPr bwMode="auto">
          <a:xfrm flipV="1">
            <a:off x="7967663" y="3357563"/>
            <a:ext cx="2089150" cy="230505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28" name="2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F13BF-99AF-4603-AF85-A71E03691828}" type="slidenum">
              <a:rPr lang="es-CL" smtClean="0"/>
              <a:pPr/>
              <a:t>12</a:t>
            </a:fld>
            <a:endParaRPr lang="es-CL"/>
          </a:p>
        </p:txBody>
      </p:sp>
      <p:sp>
        <p:nvSpPr>
          <p:cNvPr id="29" name="1 Título"/>
          <p:cNvSpPr txBox="1">
            <a:spLocks/>
          </p:cNvSpPr>
          <p:nvPr/>
        </p:nvSpPr>
        <p:spPr>
          <a:xfrm>
            <a:off x="1981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es-CL" sz="4400" dirty="0">
                <a:latin typeface="+mj-lt"/>
                <a:ea typeface="+mj-ea"/>
                <a:cs typeface="+mj-cs"/>
              </a:rPr>
              <a:t>Oferta Individual y de Mercado</a:t>
            </a:r>
          </a:p>
        </p:txBody>
      </p:sp>
      <p:sp>
        <p:nvSpPr>
          <p:cNvPr id="30" name="2 Marcador de contenido"/>
          <p:cNvSpPr txBox="1">
            <a:spLocks/>
          </p:cNvSpPr>
          <p:nvPr/>
        </p:nvSpPr>
        <p:spPr>
          <a:xfrm>
            <a:off x="2009804" y="1600201"/>
            <a:ext cx="8229600" cy="452596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indent="-342900" algn="just">
              <a:spcBef>
                <a:spcPct val="20000"/>
              </a:spcBef>
              <a:buFont typeface="Arial" pitchFamily="34" charset="0"/>
              <a:buChar char="•"/>
            </a:pPr>
            <a:r>
              <a:rPr lang="es-CL" sz="3200" dirty="0"/>
              <a:t>La Curva de Oferta de Mercado es la suma horizontal de las curvas de Oferta individuales.</a:t>
            </a:r>
            <a:endParaRPr lang="es-CL" sz="2400" dirty="0"/>
          </a:p>
        </p:txBody>
      </p:sp>
      <p:sp>
        <p:nvSpPr>
          <p:cNvPr id="31" name="Text Box 34"/>
          <p:cNvSpPr txBox="1">
            <a:spLocks noChangeArrowheads="1"/>
          </p:cNvSpPr>
          <p:nvPr/>
        </p:nvSpPr>
        <p:spPr bwMode="auto">
          <a:xfrm>
            <a:off x="4594216" y="3071810"/>
            <a:ext cx="2873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>
              <a:spcBef>
                <a:spcPct val="50000"/>
              </a:spcBef>
            </a:pPr>
            <a:r>
              <a:rPr lang="es-ES_tradnl" altLang="es-ES_tradnl" dirty="0">
                <a:latin typeface="Century Gothic" pitchFamily="34" charset="0"/>
              </a:rPr>
              <a:t>P</a:t>
            </a:r>
            <a:endParaRPr lang="es-CL" altLang="es-ES_tradnl" dirty="0">
              <a:latin typeface="Century Gothic" pitchFamily="34" charset="0"/>
            </a:endParaRPr>
          </a:p>
        </p:txBody>
      </p:sp>
      <p:sp>
        <p:nvSpPr>
          <p:cNvPr id="32" name="Text Box 34"/>
          <p:cNvSpPr txBox="1">
            <a:spLocks noChangeArrowheads="1"/>
          </p:cNvSpPr>
          <p:nvPr/>
        </p:nvSpPr>
        <p:spPr bwMode="auto">
          <a:xfrm>
            <a:off x="1593820" y="3071810"/>
            <a:ext cx="2873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>
              <a:spcBef>
                <a:spcPct val="50000"/>
              </a:spcBef>
            </a:pPr>
            <a:r>
              <a:rPr lang="es-ES_tradnl" altLang="es-ES_tradnl" dirty="0">
                <a:latin typeface="Century Gothic" pitchFamily="34" charset="0"/>
              </a:rPr>
              <a:t>P</a:t>
            </a:r>
            <a:endParaRPr lang="es-CL" altLang="es-ES_tradnl" dirty="0">
              <a:latin typeface="Century Gothic" pitchFamily="34" charset="0"/>
            </a:endParaRPr>
          </a:p>
        </p:txBody>
      </p:sp>
      <p:sp>
        <p:nvSpPr>
          <p:cNvPr id="33" name="Text Box 34"/>
          <p:cNvSpPr txBox="1">
            <a:spLocks noChangeArrowheads="1"/>
          </p:cNvSpPr>
          <p:nvPr/>
        </p:nvSpPr>
        <p:spPr bwMode="auto">
          <a:xfrm>
            <a:off x="7667636" y="3071810"/>
            <a:ext cx="2873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>
              <a:spcBef>
                <a:spcPct val="50000"/>
              </a:spcBef>
            </a:pPr>
            <a:r>
              <a:rPr lang="es-ES_tradnl" altLang="es-ES_tradnl" dirty="0">
                <a:latin typeface="Century Gothic" pitchFamily="34" charset="0"/>
              </a:rPr>
              <a:t>P</a:t>
            </a:r>
            <a:endParaRPr lang="es-CL" altLang="es-ES_tradnl" dirty="0">
              <a:latin typeface="Century Gothic" pitchFamily="34" charset="0"/>
            </a:endParaRPr>
          </a:p>
        </p:txBody>
      </p:sp>
      <p:sp>
        <p:nvSpPr>
          <p:cNvPr id="34" name="Text Box 54"/>
          <p:cNvSpPr txBox="1">
            <a:spLocks noChangeArrowheads="1"/>
          </p:cNvSpPr>
          <p:nvPr/>
        </p:nvSpPr>
        <p:spPr bwMode="auto">
          <a:xfrm>
            <a:off x="10167967" y="5643578"/>
            <a:ext cx="46992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 eaLnBrk="1" hangingPunct="1">
              <a:spcBef>
                <a:spcPct val="50000"/>
              </a:spcBef>
            </a:pPr>
            <a:r>
              <a:rPr lang="es-ES_tradnl" altLang="es-ES_tradnl" dirty="0">
                <a:latin typeface="Century Gothic" pitchFamily="34" charset="0"/>
              </a:rPr>
              <a:t>Q</a:t>
            </a:r>
            <a:endParaRPr lang="es-CL" altLang="es-ES_tradnl" dirty="0">
              <a:latin typeface="Century Gothic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FC2D2803-67A9-4406-BE75-362E94394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-1004"/>
            <a:ext cx="12188952" cy="686000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E25621CF-FD9B-4BC3-9ECC-36CAF62103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9" name="Freeform: Shape 18">
            <a:extLst>
              <a:ext uri="{FF2B5EF4-FFF2-40B4-BE49-F238E27FC236}">
                <a16:creationId xmlns:a16="http://schemas.microsoft.com/office/drawing/2014/main" id="{C80C3A2E-251A-4505-B1B8-C85CBF21F3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024154" cy="6858000"/>
          </a:xfrm>
          <a:custGeom>
            <a:avLst/>
            <a:gdLst>
              <a:gd name="connsiteX0" fmla="*/ 0 w 6024154"/>
              <a:gd name="connsiteY0" fmla="*/ 0 h 6858000"/>
              <a:gd name="connsiteX1" fmla="*/ 5953780 w 6024154"/>
              <a:gd name="connsiteY1" fmla="*/ 0 h 6858000"/>
              <a:gd name="connsiteX2" fmla="*/ 5989880 w 6024154"/>
              <a:gd name="connsiteY2" fmla="*/ 284091 h 6858000"/>
              <a:gd name="connsiteX3" fmla="*/ 6024154 w 6024154"/>
              <a:gd name="connsiteY3" fmla="*/ 962844 h 6858000"/>
              <a:gd name="connsiteX4" fmla="*/ 2549934 w 6024154"/>
              <a:gd name="connsiteY4" fmla="*/ 6800152 h 6858000"/>
              <a:gd name="connsiteX5" fmla="*/ 2436987 w 6024154"/>
              <a:gd name="connsiteY5" fmla="*/ 6858000 h 6858000"/>
              <a:gd name="connsiteX6" fmla="*/ 0 w 6024154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0" y="0"/>
                </a:moveTo>
                <a:lnTo>
                  <a:pt x="5953780" y="0"/>
                </a:lnTo>
                <a:lnTo>
                  <a:pt x="5989880" y="284091"/>
                </a:lnTo>
                <a:cubicBezTo>
                  <a:pt x="6012544" y="507260"/>
                  <a:pt x="6024154" y="733696"/>
                  <a:pt x="6024154" y="962844"/>
                </a:cubicBezTo>
                <a:cubicBezTo>
                  <a:pt x="6024154" y="3483472"/>
                  <a:pt x="4619336" y="5675986"/>
                  <a:pt x="2549934" y="6800152"/>
                </a:cubicBezTo>
                <a:lnTo>
                  <a:pt x="2436987" y="6858000"/>
                </a:lnTo>
                <a:lnTo>
                  <a:pt x="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6ECEFD2-2515-45E2-809F-00CEA87B8A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0242" y="632990"/>
            <a:ext cx="4062643" cy="1043409"/>
          </a:xfrm>
        </p:spPr>
        <p:txBody>
          <a:bodyPr>
            <a:normAutofit/>
          </a:bodyPr>
          <a:lstStyle/>
          <a:p>
            <a:r>
              <a:rPr lang="es-CL" sz="3600"/>
              <a:t>Caso Práctico 1</a:t>
            </a:r>
          </a:p>
        </p:txBody>
      </p:sp>
      <p:sp>
        <p:nvSpPr>
          <p:cNvPr id="7" name="Marcador de contenido 6">
            <a:extLst>
              <a:ext uri="{FF2B5EF4-FFF2-40B4-BE49-F238E27FC236}">
                <a16:creationId xmlns:a16="http://schemas.microsoft.com/office/drawing/2014/main" id="{B712B888-2169-497C-B410-B7674B3AB2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0243" y="1774371"/>
            <a:ext cx="3821758" cy="3197679"/>
          </a:xfrm>
        </p:spPr>
        <p:txBody>
          <a:bodyPr anchor="t">
            <a:normAutofit/>
          </a:bodyPr>
          <a:lstStyle/>
          <a:p>
            <a:endParaRPr lang="es-CL" sz="1800"/>
          </a:p>
          <a:p>
            <a:endParaRPr lang="es-CL" sz="1800"/>
          </a:p>
          <a:p>
            <a:endParaRPr lang="es-CL" sz="1800"/>
          </a:p>
          <a:p>
            <a:r>
              <a:rPr lang="es-CL" sz="1800"/>
              <a:t>Alex discute con Lukas, pues este último dice: La ley de la oferta no se cumple, por que cuando solo habían 3 compañías los precios eran muy altos, pero cuando aparecieron más, disminuyeron los precios. </a:t>
            </a:r>
          </a:p>
        </p:txBody>
      </p:sp>
      <p:pic>
        <p:nvPicPr>
          <p:cNvPr id="10" name="Marcador de contenido 4" descr="Interfaz de usuario gráfica, Aplicación&#10;&#10;Descripción generada automáticamente">
            <a:extLst>
              <a:ext uri="{FF2B5EF4-FFF2-40B4-BE49-F238E27FC236}">
                <a16:creationId xmlns:a16="http://schemas.microsoft.com/office/drawing/2014/main" id="{D82CF9F6-8C2D-4238-82C0-2678C1E5F6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28827" y="2685314"/>
            <a:ext cx="4448774" cy="1735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819939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92AFF15-5B26-463F-A4E9-DC0E1CB89D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3" y="1445494"/>
            <a:ext cx="3616856" cy="4376572"/>
          </a:xfrm>
        </p:spPr>
        <p:txBody>
          <a:bodyPr anchor="ctr">
            <a:normAutofit/>
          </a:bodyPr>
          <a:lstStyle/>
          <a:p>
            <a:r>
              <a:rPr lang="es-CL" sz="4800"/>
              <a:t>Caso práctico 2</a:t>
            </a: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DFF2AC85-FAA0-4844-813F-83C04D7382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7636" y="0"/>
            <a:ext cx="7281316" cy="6858000"/>
          </a:xfrm>
          <a:custGeom>
            <a:avLst/>
            <a:gdLst>
              <a:gd name="connsiteX0" fmla="*/ 361354 w 7281316"/>
              <a:gd name="connsiteY0" fmla="*/ 0 h 6858000"/>
              <a:gd name="connsiteX1" fmla="*/ 7281316 w 7281316"/>
              <a:gd name="connsiteY1" fmla="*/ 0 h 6858000"/>
              <a:gd name="connsiteX2" fmla="*/ 7281316 w 7281316"/>
              <a:gd name="connsiteY2" fmla="*/ 6858000 h 6858000"/>
              <a:gd name="connsiteX3" fmla="*/ 696735 w 7281316"/>
              <a:gd name="connsiteY3" fmla="*/ 6858000 h 6858000"/>
              <a:gd name="connsiteX4" fmla="*/ 690849 w 7281316"/>
              <a:gd name="connsiteY4" fmla="*/ 6842426 h 6858000"/>
              <a:gd name="connsiteX5" fmla="*/ 335637 w 7281316"/>
              <a:gd name="connsiteY5" fmla="*/ 9472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281316" h="6858000">
                <a:moveTo>
                  <a:pt x="361354" y="0"/>
                </a:moveTo>
                <a:lnTo>
                  <a:pt x="7281316" y="0"/>
                </a:lnTo>
                <a:lnTo>
                  <a:pt x="7281316" y="6858000"/>
                </a:lnTo>
                <a:lnTo>
                  <a:pt x="696735" y="6858000"/>
                </a:lnTo>
                <a:lnTo>
                  <a:pt x="690849" y="6842426"/>
                </a:lnTo>
                <a:cubicBezTo>
                  <a:pt x="-65870" y="4704140"/>
                  <a:pt x="-226206" y="2374054"/>
                  <a:pt x="335637" y="9472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9CC0F1E-BAA2-47B1-8F83-7ECB9FD9E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89558" y="0"/>
            <a:ext cx="6999394" cy="6858000"/>
          </a:xfrm>
          <a:custGeom>
            <a:avLst/>
            <a:gdLst>
              <a:gd name="connsiteX0" fmla="*/ 6999394 w 6999394"/>
              <a:gd name="connsiteY0" fmla="*/ 0 h 6858000"/>
              <a:gd name="connsiteX1" fmla="*/ 6999394 w 6999394"/>
              <a:gd name="connsiteY1" fmla="*/ 6858000 h 6858000"/>
              <a:gd name="connsiteX2" fmla="*/ 717029 w 6999394"/>
              <a:gd name="connsiteY2" fmla="*/ 6858000 h 6858000"/>
              <a:gd name="connsiteX3" fmla="*/ 623642 w 6999394"/>
              <a:gd name="connsiteY3" fmla="*/ 6599363 h 6858000"/>
              <a:gd name="connsiteX4" fmla="*/ 319533 w 6999394"/>
              <a:gd name="connsiteY4" fmla="*/ 193787 h 6858000"/>
              <a:gd name="connsiteX5" fmla="*/ 371685 w 6999394"/>
              <a:gd name="connsiteY5" fmla="*/ 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999394" h="6858000">
                <a:moveTo>
                  <a:pt x="6999394" y="0"/>
                </a:moveTo>
                <a:lnTo>
                  <a:pt x="6999394" y="6858000"/>
                </a:lnTo>
                <a:lnTo>
                  <a:pt x="717029" y="6858000"/>
                </a:lnTo>
                <a:lnTo>
                  <a:pt x="623642" y="6599363"/>
                </a:lnTo>
                <a:cubicBezTo>
                  <a:pt x="-67685" y="4563346"/>
                  <a:pt x="-206622" y="2355719"/>
                  <a:pt x="319533" y="193787"/>
                </a:cubicBezTo>
                <a:lnTo>
                  <a:pt x="371685" y="1"/>
                </a:ln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C9FE20A-EF8D-4699-AEA5-C4DB2D2CEA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1399032"/>
            <a:ext cx="5501834" cy="4471416"/>
          </a:xfrm>
        </p:spPr>
        <p:txBody>
          <a:bodyPr anchor="ctr">
            <a:normAutofit/>
          </a:bodyPr>
          <a:lstStyle/>
          <a:p>
            <a:r>
              <a:rPr lang="es-CL" sz="2200">
                <a:solidFill>
                  <a:schemeClr val="bg1"/>
                </a:solidFill>
              </a:rPr>
              <a:t>Alex y Lukas siguen discutiendo. Ahora sí que Lukas tiene el argumento ganador de la discusión, pues dice a Alex: “Fíjate qué sucede en el 18 de Septiembre, se desplaza la oferta hacia la derecha, esto implica que los precios deberían bajar, pero todos observamos que son muy altos”</a:t>
            </a:r>
          </a:p>
        </p:txBody>
      </p:sp>
    </p:spTree>
    <p:extLst>
      <p:ext uri="{BB962C8B-B14F-4D97-AF65-F5344CB8AC3E}">
        <p14:creationId xmlns:p14="http://schemas.microsoft.com/office/powerpoint/2010/main" val="339981418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98DECB5B-1981-4FF2-94A5-5DAC319470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1" y="803325"/>
            <a:ext cx="5314536" cy="1325563"/>
          </a:xfrm>
        </p:spPr>
        <p:txBody>
          <a:bodyPr>
            <a:normAutofit/>
          </a:bodyPr>
          <a:lstStyle/>
          <a:p>
            <a:r>
              <a:rPr lang="es-CL"/>
              <a:t>Caso Práctico 3</a:t>
            </a:r>
          </a:p>
        </p:txBody>
      </p:sp>
      <p:sp>
        <p:nvSpPr>
          <p:cNvPr id="8" name="Marcador de contenido 7">
            <a:extLst>
              <a:ext uri="{FF2B5EF4-FFF2-40B4-BE49-F238E27FC236}">
                <a16:creationId xmlns:a16="http://schemas.microsoft.com/office/drawing/2014/main" id="{0C667DBC-4896-4688-91A7-8ECC732905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2279018"/>
            <a:ext cx="5314543" cy="3375920"/>
          </a:xfrm>
        </p:spPr>
        <p:txBody>
          <a:bodyPr anchor="t">
            <a:normAutofit/>
          </a:bodyPr>
          <a:lstStyle/>
          <a:p>
            <a:r>
              <a:rPr lang="es-CL" sz="1800"/>
              <a:t>Uber es una aplicación en la cual se coordina tanto oferta como demanda a través del precio.</a:t>
            </a:r>
          </a:p>
          <a:p>
            <a:r>
              <a:rPr lang="es-CL" sz="1800"/>
              <a:t>La gente que necesita del servicio corresponde a__________</a:t>
            </a:r>
          </a:p>
          <a:p>
            <a:r>
              <a:rPr lang="es-CL" sz="1800"/>
              <a:t>La gente que maneja los autos y ofrece el servicio de transporte corresponde a ____________</a:t>
            </a:r>
          </a:p>
          <a:p>
            <a:r>
              <a:rPr lang="es-CL" sz="1800"/>
              <a:t>Cuando hay muchas personas solicitando servicio y pocos autos, el precio por viaje aumenta ¿Qué incentivos provoca?</a:t>
            </a:r>
          </a:p>
          <a:p>
            <a:r>
              <a:rPr lang="es-CL" sz="1800"/>
              <a:t>Si hay más vehículos que personas solicitando el servicio, ¿qué cree ud. que sucederá con el precio?</a:t>
            </a:r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CF62D2A7-8207-488C-9F46-316BA81A16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582780" y="-2008"/>
            <a:ext cx="5609220" cy="5840278"/>
          </a:xfrm>
          <a:custGeom>
            <a:avLst/>
            <a:gdLst>
              <a:gd name="connsiteX0" fmla="*/ 0 w 5609220"/>
              <a:gd name="connsiteY0" fmla="*/ 0 h 5840278"/>
              <a:gd name="connsiteX1" fmla="*/ 4637091 w 5609220"/>
              <a:gd name="connsiteY1" fmla="*/ 0 h 5840278"/>
              <a:gd name="connsiteX2" fmla="*/ 4822569 w 5609220"/>
              <a:gd name="connsiteY2" fmla="*/ 204077 h 5840278"/>
              <a:gd name="connsiteX3" fmla="*/ 5609220 w 5609220"/>
              <a:gd name="connsiteY3" fmla="*/ 2395363 h 5840278"/>
              <a:gd name="connsiteX4" fmla="*/ 2164305 w 5609220"/>
              <a:gd name="connsiteY4" fmla="*/ 5840278 h 5840278"/>
              <a:gd name="connsiteX5" fmla="*/ 238220 w 5609220"/>
              <a:gd name="connsiteY5" fmla="*/ 5251941 h 5840278"/>
              <a:gd name="connsiteX6" fmla="*/ 0 w 5609220"/>
              <a:gd name="connsiteY6" fmla="*/ 5073803 h 5840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09220" h="5840278">
                <a:moveTo>
                  <a:pt x="0" y="0"/>
                </a:moveTo>
                <a:lnTo>
                  <a:pt x="4637091" y="0"/>
                </a:lnTo>
                <a:lnTo>
                  <a:pt x="4822569" y="204077"/>
                </a:lnTo>
                <a:cubicBezTo>
                  <a:pt x="5314007" y="799562"/>
                  <a:pt x="5609220" y="1562987"/>
                  <a:pt x="5609220" y="2395363"/>
                </a:cubicBezTo>
                <a:cubicBezTo>
                  <a:pt x="5609220" y="4297937"/>
                  <a:pt x="4066879" y="5840278"/>
                  <a:pt x="2164305" y="5840278"/>
                </a:cubicBezTo>
                <a:cubicBezTo>
                  <a:pt x="1450840" y="5840278"/>
                  <a:pt x="788032" y="5623387"/>
                  <a:pt x="238220" y="5251941"/>
                </a:cubicBezTo>
                <a:lnTo>
                  <a:pt x="0" y="5073803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52AC6D7F-F068-4E11-BB06-F601D89BB9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50141" y="-2"/>
            <a:ext cx="5441859" cy="5654940"/>
          </a:xfrm>
          <a:custGeom>
            <a:avLst/>
            <a:gdLst>
              <a:gd name="connsiteX0" fmla="*/ 1041368 w 5441859"/>
              <a:gd name="connsiteY0" fmla="*/ 0 h 5654940"/>
              <a:gd name="connsiteX1" fmla="*/ 5441859 w 5441859"/>
              <a:gd name="connsiteY1" fmla="*/ 0 h 5654940"/>
              <a:gd name="connsiteX2" fmla="*/ 5441859 w 5441859"/>
              <a:gd name="connsiteY2" fmla="*/ 4820612 h 5654940"/>
              <a:gd name="connsiteX3" fmla="*/ 5285166 w 5441859"/>
              <a:gd name="connsiteY3" fmla="*/ 4957981 h 5654940"/>
              <a:gd name="connsiteX4" fmla="*/ 3267719 w 5441859"/>
              <a:gd name="connsiteY4" fmla="*/ 5654940 h 5654940"/>
              <a:gd name="connsiteX5" fmla="*/ 0 w 5441859"/>
              <a:gd name="connsiteY5" fmla="*/ 2387221 h 5654940"/>
              <a:gd name="connsiteX6" fmla="*/ 957093 w 5441859"/>
              <a:gd name="connsiteY6" fmla="*/ 76595 h 5654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441859" h="5654940">
                <a:moveTo>
                  <a:pt x="1041368" y="0"/>
                </a:moveTo>
                <a:lnTo>
                  <a:pt x="5441859" y="0"/>
                </a:lnTo>
                <a:lnTo>
                  <a:pt x="5441859" y="4820612"/>
                </a:lnTo>
                <a:lnTo>
                  <a:pt x="5285166" y="4957981"/>
                </a:lnTo>
                <a:cubicBezTo>
                  <a:pt x="4729628" y="5394557"/>
                  <a:pt x="4029081" y="5654940"/>
                  <a:pt x="3267719" y="5654940"/>
                </a:cubicBezTo>
                <a:cubicBezTo>
                  <a:pt x="1463008" y="5654940"/>
                  <a:pt x="0" y="4191932"/>
                  <a:pt x="0" y="2387221"/>
                </a:cubicBezTo>
                <a:cubicBezTo>
                  <a:pt x="0" y="1484866"/>
                  <a:pt x="365752" y="667936"/>
                  <a:pt x="957093" y="76595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2" name="Imagen 11" descr="Imagen que contiene Interfaz de usuario gráfica, Logotipo&#10;&#10;Descripción generada automáticamente">
            <a:extLst>
              <a:ext uri="{FF2B5EF4-FFF2-40B4-BE49-F238E27FC236}">
                <a16:creationId xmlns:a16="http://schemas.microsoft.com/office/drawing/2014/main" id="{4A2968C4-E7AC-4EF0-AD7C-A53B88CE6C6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87" r="5254" b="1"/>
          <a:stretch/>
        </p:blipFill>
        <p:spPr>
          <a:xfrm>
            <a:off x="7884057" y="1241567"/>
            <a:ext cx="3796790" cy="2599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542160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>
            <a:extLst>
              <a:ext uri="{FF2B5EF4-FFF2-40B4-BE49-F238E27FC236}">
                <a16:creationId xmlns:a16="http://schemas.microsoft.com/office/drawing/2014/main" id="{98DECB5B-1981-4FF2-94A5-5DAC319470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1" y="803325"/>
            <a:ext cx="5314536" cy="1325563"/>
          </a:xfrm>
        </p:spPr>
        <p:txBody>
          <a:bodyPr>
            <a:normAutofit/>
          </a:bodyPr>
          <a:lstStyle/>
          <a:p>
            <a:r>
              <a:rPr lang="es-CL"/>
              <a:t>Caso Práctico 3</a:t>
            </a:r>
          </a:p>
        </p:txBody>
      </p:sp>
      <p:sp>
        <p:nvSpPr>
          <p:cNvPr id="8" name="Marcador de contenido 7">
            <a:extLst>
              <a:ext uri="{FF2B5EF4-FFF2-40B4-BE49-F238E27FC236}">
                <a16:creationId xmlns:a16="http://schemas.microsoft.com/office/drawing/2014/main" id="{0C667DBC-4896-4688-91A7-8ECC732905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2279018"/>
            <a:ext cx="5314543" cy="3375920"/>
          </a:xfrm>
        </p:spPr>
        <p:txBody>
          <a:bodyPr anchor="t">
            <a:normAutofit/>
          </a:bodyPr>
          <a:lstStyle/>
          <a:p>
            <a:r>
              <a:rPr lang="es-CL" sz="1800"/>
              <a:t>Alberto Fernando, presidente del país “La Platina”, quiere impulsar la ley “todos merecemos Uber”.</a:t>
            </a:r>
          </a:p>
          <a:p>
            <a:r>
              <a:rPr lang="es-CL" sz="1800"/>
              <a:t>Esta ley consiste en fijar el precio de Uber a una tarifa fija solidaria que garantice que todos puedan acceder a este servicio</a:t>
            </a:r>
          </a:p>
          <a:p>
            <a:r>
              <a:rPr lang="es-CL" sz="1800"/>
              <a:t>¿Qué efectos traería esta política pública un viernes por la noche? Explique el mecanismo. </a:t>
            </a:r>
          </a:p>
          <a:p>
            <a:endParaRPr lang="es-CL" sz="1800"/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CF62D2A7-8207-488C-9F46-316BA81A16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582780" y="-2008"/>
            <a:ext cx="5609220" cy="5840278"/>
          </a:xfrm>
          <a:custGeom>
            <a:avLst/>
            <a:gdLst>
              <a:gd name="connsiteX0" fmla="*/ 0 w 5609220"/>
              <a:gd name="connsiteY0" fmla="*/ 0 h 5840278"/>
              <a:gd name="connsiteX1" fmla="*/ 4637091 w 5609220"/>
              <a:gd name="connsiteY1" fmla="*/ 0 h 5840278"/>
              <a:gd name="connsiteX2" fmla="*/ 4822569 w 5609220"/>
              <a:gd name="connsiteY2" fmla="*/ 204077 h 5840278"/>
              <a:gd name="connsiteX3" fmla="*/ 5609220 w 5609220"/>
              <a:gd name="connsiteY3" fmla="*/ 2395363 h 5840278"/>
              <a:gd name="connsiteX4" fmla="*/ 2164305 w 5609220"/>
              <a:gd name="connsiteY4" fmla="*/ 5840278 h 5840278"/>
              <a:gd name="connsiteX5" fmla="*/ 238220 w 5609220"/>
              <a:gd name="connsiteY5" fmla="*/ 5251941 h 5840278"/>
              <a:gd name="connsiteX6" fmla="*/ 0 w 5609220"/>
              <a:gd name="connsiteY6" fmla="*/ 5073803 h 5840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609220" h="5840278">
                <a:moveTo>
                  <a:pt x="0" y="0"/>
                </a:moveTo>
                <a:lnTo>
                  <a:pt x="4637091" y="0"/>
                </a:lnTo>
                <a:lnTo>
                  <a:pt x="4822569" y="204077"/>
                </a:lnTo>
                <a:cubicBezTo>
                  <a:pt x="5314007" y="799562"/>
                  <a:pt x="5609220" y="1562987"/>
                  <a:pt x="5609220" y="2395363"/>
                </a:cubicBezTo>
                <a:cubicBezTo>
                  <a:pt x="5609220" y="4297937"/>
                  <a:pt x="4066879" y="5840278"/>
                  <a:pt x="2164305" y="5840278"/>
                </a:cubicBezTo>
                <a:cubicBezTo>
                  <a:pt x="1450840" y="5840278"/>
                  <a:pt x="788032" y="5623387"/>
                  <a:pt x="238220" y="5251941"/>
                </a:cubicBezTo>
                <a:lnTo>
                  <a:pt x="0" y="5073803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52AC6D7F-F068-4E11-BB06-F601D89BB9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50141" y="-2"/>
            <a:ext cx="5441859" cy="5654940"/>
          </a:xfrm>
          <a:custGeom>
            <a:avLst/>
            <a:gdLst>
              <a:gd name="connsiteX0" fmla="*/ 1041368 w 5441859"/>
              <a:gd name="connsiteY0" fmla="*/ 0 h 5654940"/>
              <a:gd name="connsiteX1" fmla="*/ 5441859 w 5441859"/>
              <a:gd name="connsiteY1" fmla="*/ 0 h 5654940"/>
              <a:gd name="connsiteX2" fmla="*/ 5441859 w 5441859"/>
              <a:gd name="connsiteY2" fmla="*/ 4820612 h 5654940"/>
              <a:gd name="connsiteX3" fmla="*/ 5285166 w 5441859"/>
              <a:gd name="connsiteY3" fmla="*/ 4957981 h 5654940"/>
              <a:gd name="connsiteX4" fmla="*/ 3267719 w 5441859"/>
              <a:gd name="connsiteY4" fmla="*/ 5654940 h 5654940"/>
              <a:gd name="connsiteX5" fmla="*/ 0 w 5441859"/>
              <a:gd name="connsiteY5" fmla="*/ 2387221 h 5654940"/>
              <a:gd name="connsiteX6" fmla="*/ 957093 w 5441859"/>
              <a:gd name="connsiteY6" fmla="*/ 76595 h 56549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441859" h="5654940">
                <a:moveTo>
                  <a:pt x="1041368" y="0"/>
                </a:moveTo>
                <a:lnTo>
                  <a:pt x="5441859" y="0"/>
                </a:lnTo>
                <a:lnTo>
                  <a:pt x="5441859" y="4820612"/>
                </a:lnTo>
                <a:lnTo>
                  <a:pt x="5285166" y="4957981"/>
                </a:lnTo>
                <a:cubicBezTo>
                  <a:pt x="4729628" y="5394557"/>
                  <a:pt x="4029081" y="5654940"/>
                  <a:pt x="3267719" y="5654940"/>
                </a:cubicBezTo>
                <a:cubicBezTo>
                  <a:pt x="1463008" y="5654940"/>
                  <a:pt x="0" y="4191932"/>
                  <a:pt x="0" y="2387221"/>
                </a:cubicBezTo>
                <a:cubicBezTo>
                  <a:pt x="0" y="1484866"/>
                  <a:pt x="365752" y="667936"/>
                  <a:pt x="957093" y="76595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2" name="Imagen 11" descr="Imagen que contiene Interfaz de usuario gráfica, Logotipo&#10;&#10;Descripción generada automáticamente">
            <a:extLst>
              <a:ext uri="{FF2B5EF4-FFF2-40B4-BE49-F238E27FC236}">
                <a16:creationId xmlns:a16="http://schemas.microsoft.com/office/drawing/2014/main" id="{4A2968C4-E7AC-4EF0-AD7C-A53B88CE6C6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87" r="5254" b="1"/>
          <a:stretch/>
        </p:blipFill>
        <p:spPr>
          <a:xfrm>
            <a:off x="7884057" y="1241567"/>
            <a:ext cx="3796790" cy="2599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4447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D78D5E-C801-44FD-899B-C4B2F8F5B0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3" y="1445494"/>
            <a:ext cx="3616856" cy="4376572"/>
          </a:xfrm>
        </p:spPr>
        <p:txBody>
          <a:bodyPr anchor="ctr">
            <a:normAutofit/>
          </a:bodyPr>
          <a:lstStyle/>
          <a:p>
            <a:r>
              <a:rPr lang="es-CL" sz="4800"/>
              <a:t>Agenda</a:t>
            </a: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DFF2AC85-FAA0-4844-813F-83C04D7382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7636" y="0"/>
            <a:ext cx="7281316" cy="6858000"/>
          </a:xfrm>
          <a:custGeom>
            <a:avLst/>
            <a:gdLst>
              <a:gd name="connsiteX0" fmla="*/ 361354 w 7281316"/>
              <a:gd name="connsiteY0" fmla="*/ 0 h 6858000"/>
              <a:gd name="connsiteX1" fmla="*/ 7281316 w 7281316"/>
              <a:gd name="connsiteY1" fmla="*/ 0 h 6858000"/>
              <a:gd name="connsiteX2" fmla="*/ 7281316 w 7281316"/>
              <a:gd name="connsiteY2" fmla="*/ 6858000 h 6858000"/>
              <a:gd name="connsiteX3" fmla="*/ 696735 w 7281316"/>
              <a:gd name="connsiteY3" fmla="*/ 6858000 h 6858000"/>
              <a:gd name="connsiteX4" fmla="*/ 690849 w 7281316"/>
              <a:gd name="connsiteY4" fmla="*/ 6842426 h 6858000"/>
              <a:gd name="connsiteX5" fmla="*/ 335637 w 7281316"/>
              <a:gd name="connsiteY5" fmla="*/ 9472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281316" h="6858000">
                <a:moveTo>
                  <a:pt x="361354" y="0"/>
                </a:moveTo>
                <a:lnTo>
                  <a:pt x="7281316" y="0"/>
                </a:lnTo>
                <a:lnTo>
                  <a:pt x="7281316" y="6858000"/>
                </a:lnTo>
                <a:lnTo>
                  <a:pt x="696735" y="6858000"/>
                </a:lnTo>
                <a:lnTo>
                  <a:pt x="690849" y="6842426"/>
                </a:lnTo>
                <a:cubicBezTo>
                  <a:pt x="-65870" y="4704140"/>
                  <a:pt x="-226206" y="2374054"/>
                  <a:pt x="335637" y="9472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9CC0F1E-BAA2-47B1-8F83-7ECB9FD9E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89558" y="0"/>
            <a:ext cx="6999394" cy="6858000"/>
          </a:xfrm>
          <a:custGeom>
            <a:avLst/>
            <a:gdLst>
              <a:gd name="connsiteX0" fmla="*/ 6999394 w 6999394"/>
              <a:gd name="connsiteY0" fmla="*/ 0 h 6858000"/>
              <a:gd name="connsiteX1" fmla="*/ 6999394 w 6999394"/>
              <a:gd name="connsiteY1" fmla="*/ 6858000 h 6858000"/>
              <a:gd name="connsiteX2" fmla="*/ 717029 w 6999394"/>
              <a:gd name="connsiteY2" fmla="*/ 6858000 h 6858000"/>
              <a:gd name="connsiteX3" fmla="*/ 623642 w 6999394"/>
              <a:gd name="connsiteY3" fmla="*/ 6599363 h 6858000"/>
              <a:gd name="connsiteX4" fmla="*/ 319533 w 6999394"/>
              <a:gd name="connsiteY4" fmla="*/ 193787 h 6858000"/>
              <a:gd name="connsiteX5" fmla="*/ 371685 w 6999394"/>
              <a:gd name="connsiteY5" fmla="*/ 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999394" h="6858000">
                <a:moveTo>
                  <a:pt x="6999394" y="0"/>
                </a:moveTo>
                <a:lnTo>
                  <a:pt x="6999394" y="6858000"/>
                </a:lnTo>
                <a:lnTo>
                  <a:pt x="717029" y="6858000"/>
                </a:lnTo>
                <a:lnTo>
                  <a:pt x="623642" y="6599363"/>
                </a:lnTo>
                <a:cubicBezTo>
                  <a:pt x="-67685" y="4563346"/>
                  <a:pt x="-206622" y="2355719"/>
                  <a:pt x="319533" y="193787"/>
                </a:cubicBezTo>
                <a:lnTo>
                  <a:pt x="371685" y="1"/>
                </a:ln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32DC26D-C8C6-41A9-B95B-1E5D8CD798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1399032"/>
            <a:ext cx="5501834" cy="4471416"/>
          </a:xfrm>
        </p:spPr>
        <p:txBody>
          <a:bodyPr anchor="ctr">
            <a:normAutofit/>
          </a:bodyPr>
          <a:lstStyle/>
          <a:p>
            <a:r>
              <a:rPr lang="es-MX" sz="2200">
                <a:solidFill>
                  <a:schemeClr val="bg1"/>
                </a:solidFill>
              </a:rPr>
              <a:t>Definición función de oferta</a:t>
            </a:r>
          </a:p>
          <a:p>
            <a:r>
              <a:rPr lang="es-MX" sz="2200">
                <a:solidFill>
                  <a:schemeClr val="bg1"/>
                </a:solidFill>
              </a:rPr>
              <a:t>Ley de oferta (curva de oferta)</a:t>
            </a:r>
          </a:p>
          <a:p>
            <a:r>
              <a:rPr lang="es-MX" sz="2200">
                <a:solidFill>
                  <a:schemeClr val="bg1"/>
                </a:solidFill>
              </a:rPr>
              <a:t>Disposición a recibir y valoración (costo) de la producción</a:t>
            </a:r>
          </a:p>
          <a:p>
            <a:r>
              <a:rPr lang="es-MX" sz="2200">
                <a:solidFill>
                  <a:schemeClr val="bg1"/>
                </a:solidFill>
              </a:rPr>
              <a:t>Componentes de la oferta</a:t>
            </a:r>
          </a:p>
          <a:p>
            <a:r>
              <a:rPr lang="es-MX" sz="2200">
                <a:solidFill>
                  <a:schemeClr val="bg1"/>
                </a:solidFill>
              </a:rPr>
              <a:t>Análisis gráfico</a:t>
            </a:r>
          </a:p>
          <a:p>
            <a:endParaRPr lang="es-CL" sz="22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078319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0FA218-2CFA-45A1-96CA-A0A38FEADB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3" y="1445494"/>
            <a:ext cx="3616856" cy="4376572"/>
          </a:xfrm>
        </p:spPr>
        <p:txBody>
          <a:bodyPr anchor="ctr">
            <a:normAutofit/>
          </a:bodyPr>
          <a:lstStyle/>
          <a:p>
            <a:r>
              <a:rPr lang="es-CL" sz="4800" dirty="0"/>
              <a:t>La Oferta</a:t>
            </a: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DFF2AC85-FAA0-4844-813F-83C04D7382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7636" y="0"/>
            <a:ext cx="7281316" cy="6858000"/>
          </a:xfrm>
          <a:custGeom>
            <a:avLst/>
            <a:gdLst>
              <a:gd name="connsiteX0" fmla="*/ 361354 w 7281316"/>
              <a:gd name="connsiteY0" fmla="*/ 0 h 6858000"/>
              <a:gd name="connsiteX1" fmla="*/ 7281316 w 7281316"/>
              <a:gd name="connsiteY1" fmla="*/ 0 h 6858000"/>
              <a:gd name="connsiteX2" fmla="*/ 7281316 w 7281316"/>
              <a:gd name="connsiteY2" fmla="*/ 6858000 h 6858000"/>
              <a:gd name="connsiteX3" fmla="*/ 696735 w 7281316"/>
              <a:gd name="connsiteY3" fmla="*/ 6858000 h 6858000"/>
              <a:gd name="connsiteX4" fmla="*/ 690849 w 7281316"/>
              <a:gd name="connsiteY4" fmla="*/ 6842426 h 6858000"/>
              <a:gd name="connsiteX5" fmla="*/ 335637 w 7281316"/>
              <a:gd name="connsiteY5" fmla="*/ 9472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281316" h="6858000">
                <a:moveTo>
                  <a:pt x="361354" y="0"/>
                </a:moveTo>
                <a:lnTo>
                  <a:pt x="7281316" y="0"/>
                </a:lnTo>
                <a:lnTo>
                  <a:pt x="7281316" y="6858000"/>
                </a:lnTo>
                <a:lnTo>
                  <a:pt x="696735" y="6858000"/>
                </a:lnTo>
                <a:lnTo>
                  <a:pt x="690849" y="6842426"/>
                </a:lnTo>
                <a:cubicBezTo>
                  <a:pt x="-65870" y="4704140"/>
                  <a:pt x="-226206" y="2374054"/>
                  <a:pt x="335637" y="9472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9CC0F1E-BAA2-47B1-8F83-7ECB9FD9E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89558" y="0"/>
            <a:ext cx="6999394" cy="6858000"/>
          </a:xfrm>
          <a:custGeom>
            <a:avLst/>
            <a:gdLst>
              <a:gd name="connsiteX0" fmla="*/ 6999394 w 6999394"/>
              <a:gd name="connsiteY0" fmla="*/ 0 h 6858000"/>
              <a:gd name="connsiteX1" fmla="*/ 6999394 w 6999394"/>
              <a:gd name="connsiteY1" fmla="*/ 6858000 h 6858000"/>
              <a:gd name="connsiteX2" fmla="*/ 717029 w 6999394"/>
              <a:gd name="connsiteY2" fmla="*/ 6858000 h 6858000"/>
              <a:gd name="connsiteX3" fmla="*/ 623642 w 6999394"/>
              <a:gd name="connsiteY3" fmla="*/ 6599363 h 6858000"/>
              <a:gd name="connsiteX4" fmla="*/ 319533 w 6999394"/>
              <a:gd name="connsiteY4" fmla="*/ 193787 h 6858000"/>
              <a:gd name="connsiteX5" fmla="*/ 371685 w 6999394"/>
              <a:gd name="connsiteY5" fmla="*/ 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999394" h="6858000">
                <a:moveTo>
                  <a:pt x="6999394" y="0"/>
                </a:moveTo>
                <a:lnTo>
                  <a:pt x="6999394" y="6858000"/>
                </a:lnTo>
                <a:lnTo>
                  <a:pt x="717029" y="6858000"/>
                </a:lnTo>
                <a:lnTo>
                  <a:pt x="623642" y="6599363"/>
                </a:lnTo>
                <a:cubicBezTo>
                  <a:pt x="-67685" y="4563346"/>
                  <a:pt x="-206622" y="2355719"/>
                  <a:pt x="319533" y="193787"/>
                </a:cubicBezTo>
                <a:lnTo>
                  <a:pt x="371685" y="1"/>
                </a:ln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7FF0A90-62F1-48E9-907E-87F114CE93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1399032"/>
            <a:ext cx="5501834" cy="4471416"/>
          </a:xfrm>
        </p:spPr>
        <p:txBody>
          <a:bodyPr anchor="ctr">
            <a:normAutofit/>
          </a:bodyPr>
          <a:lstStyle/>
          <a:p>
            <a:r>
              <a:rPr lang="es-CL" sz="2200">
                <a:solidFill>
                  <a:schemeClr val="bg1"/>
                </a:solidFill>
                <a:hlinkClick r:id="rId2"/>
              </a:rPr>
              <a:t>https://youtu.be/xmf3HP-PrE4?t=19</a:t>
            </a:r>
            <a:endParaRPr lang="es-CL" sz="22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461215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04673" y="1445494"/>
            <a:ext cx="3616856" cy="4376572"/>
          </a:xfrm>
        </p:spPr>
        <p:txBody>
          <a:bodyPr anchor="ctr">
            <a:normAutofit/>
          </a:bodyPr>
          <a:lstStyle/>
          <a:p>
            <a:r>
              <a:rPr lang="es-CL" sz="4800"/>
              <a:t>La Oferta</a:t>
            </a:r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4672" y="603504"/>
            <a:ext cx="548640" cy="548640"/>
          </a:xfrm>
          <a:prstGeom prst="ellipse">
            <a:avLst/>
          </a:prstGeom>
          <a:solidFill>
            <a:srgbClr val="808080"/>
          </a:solidFill>
        </p:spPr>
        <p:txBody>
          <a:bodyPr>
            <a:normAutofit/>
          </a:bodyPr>
          <a:lstStyle/>
          <a:p>
            <a:pPr algn="ctr">
              <a:spcAft>
                <a:spcPts val="600"/>
              </a:spcAft>
            </a:pPr>
            <a:fld id="{E5AF13BF-99AF-4603-AF85-A71E03691828}" type="slidenum">
              <a:rPr lang="es-CL" sz="1500">
                <a:solidFill>
                  <a:srgbClr val="FFFFFF"/>
                </a:solidFill>
              </a:rPr>
              <a:pPr algn="ctr">
                <a:spcAft>
                  <a:spcPts val="600"/>
                </a:spcAft>
              </a:pPr>
              <a:t>4</a:t>
            </a:fld>
            <a:endParaRPr lang="es-CL" sz="1500">
              <a:solidFill>
                <a:srgbClr val="FFFFFF"/>
              </a:solidFill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DFF2AC85-FAA0-4844-813F-83C04D7382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7636" y="0"/>
            <a:ext cx="7281316" cy="6858000"/>
          </a:xfrm>
          <a:custGeom>
            <a:avLst/>
            <a:gdLst>
              <a:gd name="connsiteX0" fmla="*/ 361354 w 7281316"/>
              <a:gd name="connsiteY0" fmla="*/ 0 h 6858000"/>
              <a:gd name="connsiteX1" fmla="*/ 7281316 w 7281316"/>
              <a:gd name="connsiteY1" fmla="*/ 0 h 6858000"/>
              <a:gd name="connsiteX2" fmla="*/ 7281316 w 7281316"/>
              <a:gd name="connsiteY2" fmla="*/ 6858000 h 6858000"/>
              <a:gd name="connsiteX3" fmla="*/ 696735 w 7281316"/>
              <a:gd name="connsiteY3" fmla="*/ 6858000 h 6858000"/>
              <a:gd name="connsiteX4" fmla="*/ 690849 w 7281316"/>
              <a:gd name="connsiteY4" fmla="*/ 6842426 h 6858000"/>
              <a:gd name="connsiteX5" fmla="*/ 335637 w 7281316"/>
              <a:gd name="connsiteY5" fmla="*/ 9472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281316" h="6858000">
                <a:moveTo>
                  <a:pt x="361354" y="0"/>
                </a:moveTo>
                <a:lnTo>
                  <a:pt x="7281316" y="0"/>
                </a:lnTo>
                <a:lnTo>
                  <a:pt x="7281316" y="6858000"/>
                </a:lnTo>
                <a:lnTo>
                  <a:pt x="696735" y="6858000"/>
                </a:lnTo>
                <a:lnTo>
                  <a:pt x="690849" y="6842426"/>
                </a:lnTo>
                <a:cubicBezTo>
                  <a:pt x="-65870" y="4704140"/>
                  <a:pt x="-226206" y="2374054"/>
                  <a:pt x="335637" y="9472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89CC0F1E-BAA2-47B1-8F83-7ECB9FD9E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89558" y="0"/>
            <a:ext cx="6999394" cy="6858000"/>
          </a:xfrm>
          <a:custGeom>
            <a:avLst/>
            <a:gdLst>
              <a:gd name="connsiteX0" fmla="*/ 6999394 w 6999394"/>
              <a:gd name="connsiteY0" fmla="*/ 0 h 6858000"/>
              <a:gd name="connsiteX1" fmla="*/ 6999394 w 6999394"/>
              <a:gd name="connsiteY1" fmla="*/ 6858000 h 6858000"/>
              <a:gd name="connsiteX2" fmla="*/ 717029 w 6999394"/>
              <a:gd name="connsiteY2" fmla="*/ 6858000 h 6858000"/>
              <a:gd name="connsiteX3" fmla="*/ 623642 w 6999394"/>
              <a:gd name="connsiteY3" fmla="*/ 6599363 h 6858000"/>
              <a:gd name="connsiteX4" fmla="*/ 319533 w 6999394"/>
              <a:gd name="connsiteY4" fmla="*/ 193787 h 6858000"/>
              <a:gd name="connsiteX5" fmla="*/ 371685 w 6999394"/>
              <a:gd name="connsiteY5" fmla="*/ 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999394" h="6858000">
                <a:moveTo>
                  <a:pt x="6999394" y="0"/>
                </a:moveTo>
                <a:lnTo>
                  <a:pt x="6999394" y="6858000"/>
                </a:lnTo>
                <a:lnTo>
                  <a:pt x="717029" y="6858000"/>
                </a:lnTo>
                <a:lnTo>
                  <a:pt x="623642" y="6599363"/>
                </a:lnTo>
                <a:cubicBezTo>
                  <a:pt x="-67685" y="4563346"/>
                  <a:pt x="-206622" y="2355719"/>
                  <a:pt x="319533" y="193787"/>
                </a:cubicBezTo>
                <a:lnTo>
                  <a:pt x="371685" y="1"/>
                </a:ln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096000" y="1399032"/>
            <a:ext cx="5501834" cy="4471416"/>
          </a:xfrm>
        </p:spPr>
        <p:txBody>
          <a:bodyPr anchor="ctr">
            <a:normAutofit/>
          </a:bodyPr>
          <a:lstStyle/>
          <a:p>
            <a:r>
              <a:rPr lang="es-CL" sz="2200" b="1">
                <a:solidFill>
                  <a:schemeClr val="bg1"/>
                </a:solidFill>
              </a:rPr>
              <a:t>Cantidad Ofrecida</a:t>
            </a:r>
            <a:r>
              <a:rPr lang="es-CL" sz="2200">
                <a:solidFill>
                  <a:schemeClr val="bg1"/>
                </a:solidFill>
              </a:rPr>
              <a:t>: </a:t>
            </a:r>
            <a:r>
              <a:rPr lang="es-CL" sz="2200" i="1">
                <a:solidFill>
                  <a:schemeClr val="bg1"/>
                </a:solidFill>
              </a:rPr>
              <a:t>“cantidad de un bien o servicio que los vendedores quieren y pueden vender”.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04673" y="1445494"/>
            <a:ext cx="3616856" cy="4376572"/>
          </a:xfrm>
        </p:spPr>
        <p:txBody>
          <a:bodyPr anchor="ctr">
            <a:normAutofit/>
          </a:bodyPr>
          <a:lstStyle/>
          <a:p>
            <a:r>
              <a:rPr lang="es-CL" sz="4800"/>
              <a:t>La Oferta</a:t>
            </a:r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4672" y="603504"/>
            <a:ext cx="548640" cy="548640"/>
          </a:xfrm>
          <a:prstGeom prst="ellipse">
            <a:avLst/>
          </a:prstGeom>
          <a:solidFill>
            <a:srgbClr val="808080"/>
          </a:solidFill>
        </p:spPr>
        <p:txBody>
          <a:bodyPr>
            <a:normAutofit/>
          </a:bodyPr>
          <a:lstStyle/>
          <a:p>
            <a:pPr algn="ctr">
              <a:spcAft>
                <a:spcPts val="600"/>
              </a:spcAft>
            </a:pPr>
            <a:fld id="{E5AF13BF-99AF-4603-AF85-A71E03691828}" type="slidenum">
              <a:rPr lang="es-CL" sz="1500">
                <a:solidFill>
                  <a:srgbClr val="FFFFFF"/>
                </a:solidFill>
              </a:rPr>
              <a:pPr algn="ctr">
                <a:spcAft>
                  <a:spcPts val="600"/>
                </a:spcAft>
              </a:pPr>
              <a:t>5</a:t>
            </a:fld>
            <a:endParaRPr lang="es-CL" sz="1500">
              <a:solidFill>
                <a:srgbClr val="FFFFFF"/>
              </a:solidFill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DFF2AC85-FAA0-4844-813F-83C04D7382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7636" y="0"/>
            <a:ext cx="7281316" cy="6858000"/>
          </a:xfrm>
          <a:custGeom>
            <a:avLst/>
            <a:gdLst>
              <a:gd name="connsiteX0" fmla="*/ 361354 w 7281316"/>
              <a:gd name="connsiteY0" fmla="*/ 0 h 6858000"/>
              <a:gd name="connsiteX1" fmla="*/ 7281316 w 7281316"/>
              <a:gd name="connsiteY1" fmla="*/ 0 h 6858000"/>
              <a:gd name="connsiteX2" fmla="*/ 7281316 w 7281316"/>
              <a:gd name="connsiteY2" fmla="*/ 6858000 h 6858000"/>
              <a:gd name="connsiteX3" fmla="*/ 696735 w 7281316"/>
              <a:gd name="connsiteY3" fmla="*/ 6858000 h 6858000"/>
              <a:gd name="connsiteX4" fmla="*/ 690849 w 7281316"/>
              <a:gd name="connsiteY4" fmla="*/ 6842426 h 6858000"/>
              <a:gd name="connsiteX5" fmla="*/ 335637 w 7281316"/>
              <a:gd name="connsiteY5" fmla="*/ 9472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281316" h="6858000">
                <a:moveTo>
                  <a:pt x="361354" y="0"/>
                </a:moveTo>
                <a:lnTo>
                  <a:pt x="7281316" y="0"/>
                </a:lnTo>
                <a:lnTo>
                  <a:pt x="7281316" y="6858000"/>
                </a:lnTo>
                <a:lnTo>
                  <a:pt x="696735" y="6858000"/>
                </a:lnTo>
                <a:lnTo>
                  <a:pt x="690849" y="6842426"/>
                </a:lnTo>
                <a:cubicBezTo>
                  <a:pt x="-65870" y="4704140"/>
                  <a:pt x="-226206" y="2374054"/>
                  <a:pt x="335637" y="9472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89CC0F1E-BAA2-47B1-8F83-7ECB9FD9E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89558" y="0"/>
            <a:ext cx="6999394" cy="6858000"/>
          </a:xfrm>
          <a:custGeom>
            <a:avLst/>
            <a:gdLst>
              <a:gd name="connsiteX0" fmla="*/ 6999394 w 6999394"/>
              <a:gd name="connsiteY0" fmla="*/ 0 h 6858000"/>
              <a:gd name="connsiteX1" fmla="*/ 6999394 w 6999394"/>
              <a:gd name="connsiteY1" fmla="*/ 6858000 h 6858000"/>
              <a:gd name="connsiteX2" fmla="*/ 717029 w 6999394"/>
              <a:gd name="connsiteY2" fmla="*/ 6858000 h 6858000"/>
              <a:gd name="connsiteX3" fmla="*/ 623642 w 6999394"/>
              <a:gd name="connsiteY3" fmla="*/ 6599363 h 6858000"/>
              <a:gd name="connsiteX4" fmla="*/ 319533 w 6999394"/>
              <a:gd name="connsiteY4" fmla="*/ 193787 h 6858000"/>
              <a:gd name="connsiteX5" fmla="*/ 371685 w 6999394"/>
              <a:gd name="connsiteY5" fmla="*/ 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999394" h="6858000">
                <a:moveTo>
                  <a:pt x="6999394" y="0"/>
                </a:moveTo>
                <a:lnTo>
                  <a:pt x="6999394" y="6858000"/>
                </a:lnTo>
                <a:lnTo>
                  <a:pt x="717029" y="6858000"/>
                </a:lnTo>
                <a:lnTo>
                  <a:pt x="623642" y="6599363"/>
                </a:lnTo>
                <a:cubicBezTo>
                  <a:pt x="-67685" y="4563346"/>
                  <a:pt x="-206622" y="2355719"/>
                  <a:pt x="319533" y="193787"/>
                </a:cubicBezTo>
                <a:lnTo>
                  <a:pt x="371685" y="1"/>
                </a:ln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096000" y="1399032"/>
            <a:ext cx="5501834" cy="4471416"/>
          </a:xfrm>
        </p:spPr>
        <p:txBody>
          <a:bodyPr anchor="ctr">
            <a:normAutofit/>
          </a:bodyPr>
          <a:lstStyle/>
          <a:p>
            <a:r>
              <a:rPr lang="es-CL" sz="2200">
                <a:solidFill>
                  <a:schemeClr val="bg1"/>
                </a:solidFill>
              </a:rPr>
              <a:t>¿Qué factores afectarán la cantidad que ofrezca cierto agente?</a:t>
            </a:r>
          </a:p>
          <a:p>
            <a:pPr lvl="1"/>
            <a:r>
              <a:rPr lang="es-CL" sz="2200" i="1" u="sng">
                <a:solidFill>
                  <a:schemeClr val="bg1"/>
                </a:solidFill>
              </a:rPr>
              <a:t>Precio</a:t>
            </a:r>
            <a:r>
              <a:rPr lang="es-CL" sz="2200" i="1">
                <a:solidFill>
                  <a:schemeClr val="bg1"/>
                </a:solidFill>
              </a:rPr>
              <a:t>:</a:t>
            </a:r>
          </a:p>
          <a:p>
            <a:pPr lvl="2"/>
            <a:r>
              <a:rPr lang="es-CL" sz="2200">
                <a:solidFill>
                  <a:schemeClr val="bg1"/>
                </a:solidFill>
              </a:rPr>
              <a:t>Usualmente es común que un vendedor, quiera vender más (ofrezca más) en la medida que el precio del bien sube.</a:t>
            </a:r>
          </a:p>
          <a:p>
            <a:pPr lvl="2"/>
            <a:endParaRPr lang="es-CL" sz="2200">
              <a:solidFill>
                <a:schemeClr val="bg1"/>
              </a:solidFill>
            </a:endParaRPr>
          </a:p>
          <a:p>
            <a:pPr lvl="2"/>
            <a:r>
              <a:rPr lang="es-CL" sz="2200" b="1">
                <a:solidFill>
                  <a:schemeClr val="bg1"/>
                </a:solidFill>
              </a:rPr>
              <a:t>Ley de Oferta</a:t>
            </a:r>
            <a:r>
              <a:rPr lang="es-CL" sz="2200" i="1">
                <a:solidFill>
                  <a:schemeClr val="bg1"/>
                </a:solidFill>
              </a:rPr>
              <a:t>: “ley que establece que manteniéndose todo lo demás constante, la cantidad ofrecida de un bien aumenta cuando sube su precio”.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1" name="Text Box 10"/>
          <p:cNvSpPr txBox="1">
            <a:spLocks noChangeArrowheads="1"/>
          </p:cNvSpPr>
          <p:nvPr/>
        </p:nvSpPr>
        <p:spPr bwMode="auto">
          <a:xfrm>
            <a:off x="2238349" y="1500175"/>
            <a:ext cx="7920037" cy="1328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>
              <a:spcBef>
                <a:spcPct val="50000"/>
              </a:spcBef>
            </a:pPr>
            <a:r>
              <a:rPr lang="es-ES_tradnl" altLang="es-ES_tradnl" b="1" i="1">
                <a:latin typeface="Century Gothic" pitchFamily="34" charset="0"/>
              </a:rPr>
              <a:t>Tabla de Oferta</a:t>
            </a:r>
            <a:r>
              <a:rPr lang="es-ES_tradnl" altLang="es-ES_tradnl" b="1">
                <a:latin typeface="Century Gothic" pitchFamily="34" charset="0"/>
              </a:rPr>
              <a:t>:</a:t>
            </a:r>
            <a:r>
              <a:rPr lang="es-ES_tradnl" altLang="es-ES_tradnl">
                <a:latin typeface="Century Gothic" pitchFamily="34" charset="0"/>
              </a:rPr>
              <a:t> cuadro que muestra la relación entre el precio de un bien y la cantidad ofrecida.</a:t>
            </a:r>
          </a:p>
          <a:p>
            <a:pPr algn="just" eaLnBrk="1" hangingPunct="1">
              <a:spcBef>
                <a:spcPct val="50000"/>
              </a:spcBef>
            </a:pPr>
            <a:r>
              <a:rPr lang="es-ES_tradnl" altLang="es-ES_tradnl" b="1" i="1">
                <a:latin typeface="Century Gothic" pitchFamily="34" charset="0"/>
              </a:rPr>
              <a:t>Curva de Oferta</a:t>
            </a:r>
            <a:r>
              <a:rPr lang="es-ES_tradnl" altLang="es-ES_tradnl" b="1">
                <a:latin typeface="Century Gothic" pitchFamily="34" charset="0"/>
              </a:rPr>
              <a:t>:</a:t>
            </a:r>
            <a:r>
              <a:rPr lang="es-ES_tradnl" altLang="es-ES_tradnl">
                <a:latin typeface="Century Gothic" pitchFamily="34" charset="0"/>
              </a:rPr>
              <a:t> gráfico de la relación entre el precio de un bien y la cantidad ofrecida.</a:t>
            </a:r>
          </a:p>
        </p:txBody>
      </p:sp>
      <p:sp>
        <p:nvSpPr>
          <p:cNvPr id="140292" name="Text Box 11"/>
          <p:cNvSpPr txBox="1">
            <a:spLocks noChangeArrowheads="1"/>
          </p:cNvSpPr>
          <p:nvPr/>
        </p:nvSpPr>
        <p:spPr bwMode="auto">
          <a:xfrm>
            <a:off x="1847850" y="4508500"/>
            <a:ext cx="647700" cy="201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>
              <a:spcBef>
                <a:spcPct val="50000"/>
              </a:spcBef>
            </a:pPr>
            <a:r>
              <a:rPr lang="es-ES_tradnl" altLang="es-ES_tradnl">
                <a:latin typeface="Century Gothic" pitchFamily="34" charset="0"/>
              </a:rPr>
              <a:t>0,00 0,50 1,00 1,50 2,00 2,50 3,00</a:t>
            </a:r>
            <a:endParaRPr lang="es-CL" altLang="es-ES_tradnl">
              <a:latin typeface="Century Gothic" pitchFamily="34" charset="0"/>
            </a:endParaRPr>
          </a:p>
        </p:txBody>
      </p:sp>
      <p:sp>
        <p:nvSpPr>
          <p:cNvPr id="140293" name="Text Box 12"/>
          <p:cNvSpPr txBox="1">
            <a:spLocks noChangeArrowheads="1"/>
          </p:cNvSpPr>
          <p:nvPr/>
        </p:nvSpPr>
        <p:spPr bwMode="auto">
          <a:xfrm>
            <a:off x="3432175" y="4508500"/>
            <a:ext cx="503238" cy="201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1" hangingPunct="1">
              <a:spcBef>
                <a:spcPct val="50000"/>
              </a:spcBef>
            </a:pPr>
            <a:r>
              <a:rPr lang="es-ES_tradnl" altLang="es-ES_tradnl">
                <a:latin typeface="Century Gothic" pitchFamily="34" charset="0"/>
              </a:rPr>
              <a:t>0  0  1  2  3  4  5</a:t>
            </a:r>
            <a:endParaRPr lang="es-CL" altLang="es-ES_tradnl">
              <a:latin typeface="Century Gothic" pitchFamily="34" charset="0"/>
            </a:endParaRPr>
          </a:p>
        </p:txBody>
      </p:sp>
      <p:sp>
        <p:nvSpPr>
          <p:cNvPr id="140294" name="Line 13"/>
          <p:cNvSpPr>
            <a:spLocks noChangeShapeType="1"/>
          </p:cNvSpPr>
          <p:nvPr/>
        </p:nvSpPr>
        <p:spPr bwMode="auto">
          <a:xfrm>
            <a:off x="2782888" y="3716339"/>
            <a:ext cx="0" cy="28082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140295" name="Line 14"/>
          <p:cNvSpPr>
            <a:spLocks noChangeShapeType="1"/>
          </p:cNvSpPr>
          <p:nvPr/>
        </p:nvSpPr>
        <p:spPr bwMode="auto">
          <a:xfrm>
            <a:off x="1703389" y="4292600"/>
            <a:ext cx="28797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140296" name="Text Box 15"/>
          <p:cNvSpPr txBox="1">
            <a:spLocks noChangeArrowheads="1"/>
          </p:cNvSpPr>
          <p:nvPr/>
        </p:nvSpPr>
        <p:spPr bwMode="auto">
          <a:xfrm>
            <a:off x="1631951" y="3644900"/>
            <a:ext cx="111601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s-ES_tradnl" altLang="es-ES_tradnl">
                <a:latin typeface="Century Gothic" pitchFamily="34" charset="0"/>
              </a:rPr>
              <a:t>Precio del Bien</a:t>
            </a:r>
            <a:endParaRPr lang="es-CL" altLang="es-ES_tradnl">
              <a:latin typeface="Century Gothic" pitchFamily="34" charset="0"/>
            </a:endParaRPr>
          </a:p>
        </p:txBody>
      </p:sp>
      <p:sp>
        <p:nvSpPr>
          <p:cNvPr id="140297" name="Text Box 16"/>
          <p:cNvSpPr txBox="1">
            <a:spLocks noChangeArrowheads="1"/>
          </p:cNvSpPr>
          <p:nvPr/>
        </p:nvSpPr>
        <p:spPr bwMode="auto">
          <a:xfrm>
            <a:off x="2782889" y="3651250"/>
            <a:ext cx="18002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s-ES_tradnl" altLang="es-ES_tradnl">
                <a:latin typeface="Century Gothic" pitchFamily="34" charset="0"/>
              </a:rPr>
              <a:t>Cant. ofre-cida del Bien</a:t>
            </a:r>
            <a:endParaRPr lang="es-CL" altLang="es-ES_tradnl">
              <a:latin typeface="Century Gothic" pitchFamily="34" charset="0"/>
            </a:endParaRPr>
          </a:p>
        </p:txBody>
      </p:sp>
      <p:sp>
        <p:nvSpPr>
          <p:cNvPr id="140298" name="Line 17"/>
          <p:cNvSpPr>
            <a:spLocks noChangeShapeType="1"/>
          </p:cNvSpPr>
          <p:nvPr/>
        </p:nvSpPr>
        <p:spPr bwMode="auto">
          <a:xfrm flipV="1">
            <a:off x="5662613" y="3214689"/>
            <a:ext cx="0" cy="30241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CL"/>
          </a:p>
        </p:txBody>
      </p:sp>
      <p:sp>
        <p:nvSpPr>
          <p:cNvPr id="140299" name="Line 18"/>
          <p:cNvSpPr>
            <a:spLocks noChangeShapeType="1"/>
          </p:cNvSpPr>
          <p:nvPr/>
        </p:nvSpPr>
        <p:spPr bwMode="auto">
          <a:xfrm>
            <a:off x="5662613" y="6238875"/>
            <a:ext cx="48244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s-CL"/>
          </a:p>
        </p:txBody>
      </p:sp>
      <p:sp>
        <p:nvSpPr>
          <p:cNvPr id="140300" name="Text Box 19"/>
          <p:cNvSpPr txBox="1">
            <a:spLocks noChangeArrowheads="1"/>
          </p:cNvSpPr>
          <p:nvPr/>
        </p:nvSpPr>
        <p:spPr bwMode="auto">
          <a:xfrm>
            <a:off x="10272713" y="6159501"/>
            <a:ext cx="3222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s-ES_tradnl" altLang="es-ES_tradnl">
                <a:latin typeface="Century Gothic" pitchFamily="34" charset="0"/>
              </a:rPr>
              <a:t>q</a:t>
            </a:r>
            <a:endParaRPr lang="es-CL" altLang="es-ES_tradnl">
              <a:latin typeface="Century Gothic" pitchFamily="34" charset="0"/>
            </a:endParaRPr>
          </a:p>
        </p:txBody>
      </p:sp>
      <p:sp>
        <p:nvSpPr>
          <p:cNvPr id="140301" name="Text Box 20"/>
          <p:cNvSpPr txBox="1">
            <a:spLocks noChangeArrowheads="1"/>
          </p:cNvSpPr>
          <p:nvPr/>
        </p:nvSpPr>
        <p:spPr bwMode="auto">
          <a:xfrm>
            <a:off x="5375275" y="2928938"/>
            <a:ext cx="2873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s-ES_tradnl" altLang="es-ES_tradnl">
                <a:latin typeface="Century Gothic" pitchFamily="34" charset="0"/>
              </a:rPr>
              <a:t>P</a:t>
            </a:r>
            <a:endParaRPr lang="es-CL" altLang="es-ES_tradnl">
              <a:latin typeface="Century Gothic" pitchFamily="34" charset="0"/>
            </a:endParaRPr>
          </a:p>
        </p:txBody>
      </p:sp>
      <p:sp>
        <p:nvSpPr>
          <p:cNvPr id="140302" name="Line 21"/>
          <p:cNvSpPr>
            <a:spLocks noChangeShapeType="1"/>
          </p:cNvSpPr>
          <p:nvPr/>
        </p:nvSpPr>
        <p:spPr bwMode="auto">
          <a:xfrm>
            <a:off x="7464425" y="3430589"/>
            <a:ext cx="1588" cy="2879725"/>
          </a:xfrm>
          <a:prstGeom prst="line">
            <a:avLst/>
          </a:prstGeom>
          <a:noFill/>
          <a:ln w="25400">
            <a:solidFill>
              <a:srgbClr val="8FD6F9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140303" name="Line 22"/>
          <p:cNvSpPr>
            <a:spLocks noChangeShapeType="1"/>
          </p:cNvSpPr>
          <p:nvPr/>
        </p:nvSpPr>
        <p:spPr bwMode="auto">
          <a:xfrm flipH="1">
            <a:off x="5662613" y="3862388"/>
            <a:ext cx="1441450" cy="0"/>
          </a:xfrm>
          <a:prstGeom prst="line">
            <a:avLst/>
          </a:prstGeom>
          <a:noFill/>
          <a:ln w="25400">
            <a:solidFill>
              <a:srgbClr val="8FD6F9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140304" name="Line 23"/>
          <p:cNvSpPr>
            <a:spLocks noChangeShapeType="1"/>
          </p:cNvSpPr>
          <p:nvPr/>
        </p:nvSpPr>
        <p:spPr bwMode="auto">
          <a:xfrm>
            <a:off x="7104063" y="3862389"/>
            <a:ext cx="0" cy="2376487"/>
          </a:xfrm>
          <a:prstGeom prst="line">
            <a:avLst/>
          </a:prstGeom>
          <a:noFill/>
          <a:ln w="25400">
            <a:solidFill>
              <a:srgbClr val="8FD6F9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140305" name="Line 24"/>
          <p:cNvSpPr>
            <a:spLocks noChangeShapeType="1"/>
          </p:cNvSpPr>
          <p:nvPr/>
        </p:nvSpPr>
        <p:spPr bwMode="auto">
          <a:xfrm flipH="1">
            <a:off x="5664201" y="3430588"/>
            <a:ext cx="1871663" cy="0"/>
          </a:xfrm>
          <a:prstGeom prst="line">
            <a:avLst/>
          </a:prstGeom>
          <a:noFill/>
          <a:ln w="25400">
            <a:solidFill>
              <a:srgbClr val="8FD6F9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140306" name="Line 25"/>
          <p:cNvSpPr>
            <a:spLocks noChangeShapeType="1"/>
          </p:cNvSpPr>
          <p:nvPr/>
        </p:nvSpPr>
        <p:spPr bwMode="auto">
          <a:xfrm>
            <a:off x="6743700" y="4367213"/>
            <a:ext cx="0" cy="1871662"/>
          </a:xfrm>
          <a:prstGeom prst="line">
            <a:avLst/>
          </a:prstGeom>
          <a:noFill/>
          <a:ln w="25400">
            <a:solidFill>
              <a:srgbClr val="8FD6F9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140307" name="Line 26"/>
          <p:cNvSpPr>
            <a:spLocks noChangeShapeType="1"/>
          </p:cNvSpPr>
          <p:nvPr/>
        </p:nvSpPr>
        <p:spPr bwMode="auto">
          <a:xfrm flipH="1">
            <a:off x="5662614" y="4367213"/>
            <a:ext cx="1081087" cy="0"/>
          </a:xfrm>
          <a:prstGeom prst="line">
            <a:avLst/>
          </a:prstGeom>
          <a:noFill/>
          <a:ln w="25400">
            <a:solidFill>
              <a:srgbClr val="8FD6F9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140308" name="Text Box 30"/>
          <p:cNvSpPr txBox="1">
            <a:spLocks noChangeArrowheads="1"/>
          </p:cNvSpPr>
          <p:nvPr/>
        </p:nvSpPr>
        <p:spPr bwMode="auto">
          <a:xfrm>
            <a:off x="5448300" y="6232526"/>
            <a:ext cx="5111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s-ES_tradnl" altLang="es-ES_tradnl">
                <a:latin typeface="Century Gothic" pitchFamily="34" charset="0"/>
              </a:rPr>
              <a:t>0    1    2    3   4    5    6    7   8    9   10  11 12</a:t>
            </a:r>
            <a:endParaRPr lang="es-CL" altLang="es-ES_tradnl">
              <a:latin typeface="Century Gothic" pitchFamily="34" charset="0"/>
            </a:endParaRPr>
          </a:p>
        </p:txBody>
      </p:sp>
      <p:sp>
        <p:nvSpPr>
          <p:cNvPr id="140309" name="Line 31"/>
          <p:cNvSpPr>
            <a:spLocks noChangeShapeType="1"/>
          </p:cNvSpPr>
          <p:nvPr/>
        </p:nvSpPr>
        <p:spPr bwMode="auto">
          <a:xfrm>
            <a:off x="6022975" y="6094413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140310" name="Line 32"/>
          <p:cNvSpPr>
            <a:spLocks noChangeShapeType="1"/>
          </p:cNvSpPr>
          <p:nvPr/>
        </p:nvSpPr>
        <p:spPr bwMode="auto">
          <a:xfrm>
            <a:off x="6383338" y="6094413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140311" name="Line 33"/>
          <p:cNvSpPr>
            <a:spLocks noChangeShapeType="1"/>
          </p:cNvSpPr>
          <p:nvPr/>
        </p:nvSpPr>
        <p:spPr bwMode="auto">
          <a:xfrm>
            <a:off x="6743700" y="6094413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140312" name="Line 34"/>
          <p:cNvSpPr>
            <a:spLocks noChangeShapeType="1"/>
          </p:cNvSpPr>
          <p:nvPr/>
        </p:nvSpPr>
        <p:spPr bwMode="auto">
          <a:xfrm>
            <a:off x="7102475" y="6094413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140313" name="Line 35"/>
          <p:cNvSpPr>
            <a:spLocks noChangeShapeType="1"/>
          </p:cNvSpPr>
          <p:nvPr/>
        </p:nvSpPr>
        <p:spPr bwMode="auto">
          <a:xfrm>
            <a:off x="7462838" y="6094413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140314" name="Line 36"/>
          <p:cNvSpPr>
            <a:spLocks noChangeShapeType="1"/>
          </p:cNvSpPr>
          <p:nvPr/>
        </p:nvSpPr>
        <p:spPr bwMode="auto">
          <a:xfrm>
            <a:off x="7823200" y="6094413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140315" name="Line 37"/>
          <p:cNvSpPr>
            <a:spLocks noChangeShapeType="1"/>
          </p:cNvSpPr>
          <p:nvPr/>
        </p:nvSpPr>
        <p:spPr bwMode="auto">
          <a:xfrm>
            <a:off x="8183563" y="6094413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140316" name="Line 38"/>
          <p:cNvSpPr>
            <a:spLocks noChangeShapeType="1"/>
          </p:cNvSpPr>
          <p:nvPr/>
        </p:nvSpPr>
        <p:spPr bwMode="auto">
          <a:xfrm>
            <a:off x="8543925" y="6094413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140317" name="Line 39"/>
          <p:cNvSpPr>
            <a:spLocks noChangeShapeType="1"/>
          </p:cNvSpPr>
          <p:nvPr/>
        </p:nvSpPr>
        <p:spPr bwMode="auto">
          <a:xfrm>
            <a:off x="8904288" y="6094413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140318" name="Line 40"/>
          <p:cNvSpPr>
            <a:spLocks noChangeShapeType="1"/>
          </p:cNvSpPr>
          <p:nvPr/>
        </p:nvSpPr>
        <p:spPr bwMode="auto">
          <a:xfrm>
            <a:off x="9263063" y="6094413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140319" name="Line 41"/>
          <p:cNvSpPr>
            <a:spLocks noChangeShapeType="1"/>
          </p:cNvSpPr>
          <p:nvPr/>
        </p:nvSpPr>
        <p:spPr bwMode="auto">
          <a:xfrm>
            <a:off x="9623425" y="6094413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140320" name="Line 42"/>
          <p:cNvSpPr>
            <a:spLocks noChangeShapeType="1"/>
          </p:cNvSpPr>
          <p:nvPr/>
        </p:nvSpPr>
        <p:spPr bwMode="auto">
          <a:xfrm>
            <a:off x="9983788" y="6094413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140321" name="Text Box 43"/>
          <p:cNvSpPr txBox="1">
            <a:spLocks noChangeArrowheads="1"/>
          </p:cNvSpPr>
          <p:nvPr/>
        </p:nvSpPr>
        <p:spPr bwMode="auto">
          <a:xfrm>
            <a:off x="5013325" y="3214688"/>
            <a:ext cx="6492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s-ES_tradnl" altLang="es-ES_tradnl">
                <a:latin typeface="Century Gothic" pitchFamily="34" charset="0"/>
              </a:rPr>
              <a:t>3,00</a:t>
            </a:r>
            <a:endParaRPr lang="es-CL" altLang="es-ES_tradnl">
              <a:latin typeface="Century Gothic" pitchFamily="34" charset="0"/>
            </a:endParaRPr>
          </a:p>
        </p:txBody>
      </p:sp>
      <p:sp>
        <p:nvSpPr>
          <p:cNvPr id="140322" name="Line 44"/>
          <p:cNvSpPr>
            <a:spLocks noChangeShapeType="1"/>
          </p:cNvSpPr>
          <p:nvPr/>
        </p:nvSpPr>
        <p:spPr bwMode="auto">
          <a:xfrm>
            <a:off x="5591175" y="5302250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140323" name="Line 45"/>
          <p:cNvSpPr>
            <a:spLocks noChangeShapeType="1"/>
          </p:cNvSpPr>
          <p:nvPr/>
        </p:nvSpPr>
        <p:spPr bwMode="auto">
          <a:xfrm>
            <a:off x="5591175" y="4365625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140324" name="Line 46"/>
          <p:cNvSpPr>
            <a:spLocks noChangeShapeType="1"/>
          </p:cNvSpPr>
          <p:nvPr/>
        </p:nvSpPr>
        <p:spPr bwMode="auto">
          <a:xfrm>
            <a:off x="5591175" y="3430588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140325" name="Text Box 47"/>
          <p:cNvSpPr txBox="1">
            <a:spLocks noChangeArrowheads="1"/>
          </p:cNvSpPr>
          <p:nvPr/>
        </p:nvSpPr>
        <p:spPr bwMode="auto">
          <a:xfrm>
            <a:off x="5014914" y="4143376"/>
            <a:ext cx="6492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s-ES_tradnl" altLang="es-ES_tradnl">
                <a:latin typeface="Century Gothic" pitchFamily="34" charset="0"/>
              </a:rPr>
              <a:t>2,00</a:t>
            </a:r>
            <a:endParaRPr lang="es-CL" altLang="es-ES_tradnl">
              <a:latin typeface="Century Gothic" pitchFamily="34" charset="0"/>
            </a:endParaRPr>
          </a:p>
        </p:txBody>
      </p:sp>
      <p:sp>
        <p:nvSpPr>
          <p:cNvPr id="140326" name="Text Box 48"/>
          <p:cNvSpPr txBox="1">
            <a:spLocks noChangeArrowheads="1"/>
          </p:cNvSpPr>
          <p:nvPr/>
        </p:nvSpPr>
        <p:spPr bwMode="auto">
          <a:xfrm>
            <a:off x="5014914" y="5080001"/>
            <a:ext cx="6492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s-ES_tradnl" altLang="es-ES_tradnl">
                <a:latin typeface="Century Gothic" pitchFamily="34" charset="0"/>
              </a:rPr>
              <a:t>1,00</a:t>
            </a:r>
            <a:endParaRPr lang="es-CL" altLang="es-ES_tradnl">
              <a:latin typeface="Century Gothic" pitchFamily="34" charset="0"/>
            </a:endParaRPr>
          </a:p>
        </p:txBody>
      </p:sp>
      <p:sp>
        <p:nvSpPr>
          <p:cNvPr id="140327" name="Line 49"/>
          <p:cNvSpPr>
            <a:spLocks noChangeShapeType="1"/>
          </p:cNvSpPr>
          <p:nvPr/>
        </p:nvSpPr>
        <p:spPr bwMode="auto">
          <a:xfrm flipH="1">
            <a:off x="5662613" y="5302250"/>
            <a:ext cx="361950" cy="0"/>
          </a:xfrm>
          <a:prstGeom prst="line">
            <a:avLst/>
          </a:prstGeom>
          <a:noFill/>
          <a:ln w="25400">
            <a:solidFill>
              <a:srgbClr val="8FD6F9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140328" name="Line 50"/>
          <p:cNvSpPr>
            <a:spLocks noChangeShapeType="1"/>
          </p:cNvSpPr>
          <p:nvPr/>
        </p:nvSpPr>
        <p:spPr bwMode="auto">
          <a:xfrm>
            <a:off x="6024563" y="5302251"/>
            <a:ext cx="0" cy="936625"/>
          </a:xfrm>
          <a:prstGeom prst="line">
            <a:avLst/>
          </a:prstGeom>
          <a:noFill/>
          <a:ln w="25400">
            <a:solidFill>
              <a:srgbClr val="8FD6F9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140329" name="Line 51"/>
          <p:cNvSpPr>
            <a:spLocks noChangeShapeType="1"/>
          </p:cNvSpPr>
          <p:nvPr/>
        </p:nvSpPr>
        <p:spPr bwMode="auto">
          <a:xfrm>
            <a:off x="6383339" y="4870451"/>
            <a:ext cx="1587" cy="1368425"/>
          </a:xfrm>
          <a:prstGeom prst="line">
            <a:avLst/>
          </a:prstGeom>
          <a:noFill/>
          <a:ln w="25400">
            <a:solidFill>
              <a:srgbClr val="8FD6F9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140330" name="Line 52"/>
          <p:cNvSpPr>
            <a:spLocks noChangeShapeType="1"/>
          </p:cNvSpPr>
          <p:nvPr/>
        </p:nvSpPr>
        <p:spPr bwMode="auto">
          <a:xfrm flipH="1" flipV="1">
            <a:off x="5662614" y="4868864"/>
            <a:ext cx="720725" cy="1587"/>
          </a:xfrm>
          <a:prstGeom prst="line">
            <a:avLst/>
          </a:prstGeom>
          <a:noFill/>
          <a:ln w="25400">
            <a:solidFill>
              <a:srgbClr val="8FD6F9"/>
            </a:solidFill>
            <a:prstDash val="lgDash"/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140331" name="Text Box 55"/>
          <p:cNvSpPr txBox="1">
            <a:spLocks noChangeArrowheads="1"/>
          </p:cNvSpPr>
          <p:nvPr/>
        </p:nvSpPr>
        <p:spPr bwMode="auto">
          <a:xfrm>
            <a:off x="5016500" y="3646488"/>
            <a:ext cx="6492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s-ES_tradnl" altLang="es-ES_tradnl">
                <a:latin typeface="Century Gothic" pitchFamily="34" charset="0"/>
              </a:rPr>
              <a:t>2,50</a:t>
            </a:r>
            <a:endParaRPr lang="es-CL" altLang="es-ES_tradnl">
              <a:latin typeface="Century Gothic" pitchFamily="34" charset="0"/>
            </a:endParaRPr>
          </a:p>
        </p:txBody>
      </p:sp>
      <p:sp>
        <p:nvSpPr>
          <p:cNvPr id="140332" name="Text Box 56"/>
          <p:cNvSpPr txBox="1">
            <a:spLocks noChangeArrowheads="1"/>
          </p:cNvSpPr>
          <p:nvPr/>
        </p:nvSpPr>
        <p:spPr bwMode="auto">
          <a:xfrm>
            <a:off x="5018089" y="4648201"/>
            <a:ext cx="6492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s-ES_tradnl" altLang="es-ES_tradnl">
                <a:latin typeface="Century Gothic" pitchFamily="34" charset="0"/>
              </a:rPr>
              <a:t>1,50</a:t>
            </a:r>
            <a:endParaRPr lang="es-CL" altLang="es-ES_tradnl">
              <a:latin typeface="Century Gothic" pitchFamily="34" charset="0"/>
            </a:endParaRPr>
          </a:p>
        </p:txBody>
      </p:sp>
      <p:sp>
        <p:nvSpPr>
          <p:cNvPr id="140333" name="Text Box 57"/>
          <p:cNvSpPr txBox="1">
            <a:spLocks noChangeArrowheads="1"/>
          </p:cNvSpPr>
          <p:nvPr/>
        </p:nvSpPr>
        <p:spPr bwMode="auto">
          <a:xfrm>
            <a:off x="5018089" y="5584826"/>
            <a:ext cx="6492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s-ES_tradnl" altLang="es-ES_tradnl">
                <a:latin typeface="Century Gothic" pitchFamily="34" charset="0"/>
              </a:rPr>
              <a:t>0,50</a:t>
            </a:r>
            <a:endParaRPr lang="es-CL" altLang="es-ES_tradnl">
              <a:latin typeface="Century Gothic" pitchFamily="34" charset="0"/>
            </a:endParaRPr>
          </a:p>
        </p:txBody>
      </p:sp>
      <p:sp>
        <p:nvSpPr>
          <p:cNvPr id="140334" name="Line 58"/>
          <p:cNvSpPr>
            <a:spLocks noChangeShapeType="1"/>
          </p:cNvSpPr>
          <p:nvPr/>
        </p:nvSpPr>
        <p:spPr bwMode="auto">
          <a:xfrm flipV="1">
            <a:off x="5664201" y="3430589"/>
            <a:ext cx="1800225" cy="2376487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140335" name="Oval 28"/>
          <p:cNvSpPr>
            <a:spLocks noChangeArrowheads="1"/>
          </p:cNvSpPr>
          <p:nvPr/>
        </p:nvSpPr>
        <p:spPr bwMode="auto">
          <a:xfrm>
            <a:off x="6311901" y="4799014"/>
            <a:ext cx="144463" cy="1428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s-CL" altLang="es-ES_tradnl"/>
          </a:p>
        </p:txBody>
      </p:sp>
      <p:sp>
        <p:nvSpPr>
          <p:cNvPr id="140336" name="Oval 27"/>
          <p:cNvSpPr>
            <a:spLocks noChangeArrowheads="1"/>
          </p:cNvSpPr>
          <p:nvPr/>
        </p:nvSpPr>
        <p:spPr bwMode="auto">
          <a:xfrm>
            <a:off x="5951538" y="5230814"/>
            <a:ext cx="144462" cy="1428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s-CL" altLang="es-ES_tradnl"/>
          </a:p>
        </p:txBody>
      </p:sp>
      <p:sp>
        <p:nvSpPr>
          <p:cNvPr id="140337" name="Oval 29"/>
          <p:cNvSpPr>
            <a:spLocks noChangeArrowheads="1"/>
          </p:cNvSpPr>
          <p:nvPr/>
        </p:nvSpPr>
        <p:spPr bwMode="auto">
          <a:xfrm>
            <a:off x="6672263" y="4294189"/>
            <a:ext cx="144462" cy="1428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s-CL" altLang="es-ES_tradnl"/>
          </a:p>
        </p:txBody>
      </p:sp>
      <p:sp>
        <p:nvSpPr>
          <p:cNvPr id="140338" name="Oval 53"/>
          <p:cNvSpPr>
            <a:spLocks noChangeArrowheads="1"/>
          </p:cNvSpPr>
          <p:nvPr/>
        </p:nvSpPr>
        <p:spPr bwMode="auto">
          <a:xfrm>
            <a:off x="7391401" y="3359151"/>
            <a:ext cx="144463" cy="1428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s-CL" altLang="es-ES_tradnl"/>
          </a:p>
        </p:txBody>
      </p:sp>
      <p:sp>
        <p:nvSpPr>
          <p:cNvPr id="140339" name="Oval 54"/>
          <p:cNvSpPr>
            <a:spLocks noChangeArrowheads="1"/>
          </p:cNvSpPr>
          <p:nvPr/>
        </p:nvSpPr>
        <p:spPr bwMode="auto">
          <a:xfrm>
            <a:off x="7031038" y="3790951"/>
            <a:ext cx="144462" cy="142875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s-CL" altLang="es-ES_tradnl"/>
          </a:p>
        </p:txBody>
      </p:sp>
      <p:sp>
        <p:nvSpPr>
          <p:cNvPr id="140340" name="Line 59"/>
          <p:cNvSpPr>
            <a:spLocks noChangeShapeType="1"/>
          </p:cNvSpPr>
          <p:nvPr/>
        </p:nvSpPr>
        <p:spPr bwMode="auto">
          <a:xfrm>
            <a:off x="5591175" y="4870450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140341" name="Line 60"/>
          <p:cNvSpPr>
            <a:spLocks noChangeShapeType="1"/>
          </p:cNvSpPr>
          <p:nvPr/>
        </p:nvSpPr>
        <p:spPr bwMode="auto">
          <a:xfrm>
            <a:off x="5591175" y="3862388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s-CL"/>
          </a:p>
        </p:txBody>
      </p:sp>
      <p:sp>
        <p:nvSpPr>
          <p:cNvPr id="56" name="5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F13BF-99AF-4603-AF85-A71E03691828}" type="slidenum">
              <a:rPr lang="es-CL" smtClean="0"/>
              <a:pPr/>
              <a:t>6</a:t>
            </a:fld>
            <a:endParaRPr lang="es-CL"/>
          </a:p>
        </p:txBody>
      </p:sp>
      <p:sp>
        <p:nvSpPr>
          <p:cNvPr id="57" name="1 Título"/>
          <p:cNvSpPr txBox="1">
            <a:spLocks/>
          </p:cNvSpPr>
          <p:nvPr/>
        </p:nvSpPr>
        <p:spPr>
          <a:xfrm>
            <a:off x="1981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es-CL" sz="4400" dirty="0">
                <a:latin typeface="+mj-lt"/>
                <a:ea typeface="+mj-ea"/>
                <a:cs typeface="+mj-cs"/>
              </a:rPr>
              <a:t>La Oferta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4387" name="Object 3"/>
          <p:cNvGraphicFramePr>
            <a:graphicFrameLocks noChangeAspect="1"/>
          </p:cNvGraphicFramePr>
          <p:nvPr/>
        </p:nvGraphicFramePr>
        <p:xfrm>
          <a:off x="2773394" y="3519492"/>
          <a:ext cx="7680325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cuación" r:id="rId3" imgW="4292600" imgH="228600" progId="Equation.3">
                  <p:embed/>
                </p:oleObj>
              </mc:Choice>
              <mc:Fallback>
                <p:oleObj name="Ecuación" r:id="rId3" imgW="4292600" imgH="228600" progId="Equation.3">
                  <p:embed/>
                  <p:pic>
                    <p:nvPicPr>
                      <p:cNvPr id="14438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3394" y="3519492"/>
                        <a:ext cx="7680325" cy="409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4394" name="Object 10"/>
          <p:cNvGraphicFramePr>
            <a:graphicFrameLocks noChangeAspect="1"/>
          </p:cNvGraphicFramePr>
          <p:nvPr/>
        </p:nvGraphicFramePr>
        <p:xfrm>
          <a:off x="4456114" y="5643579"/>
          <a:ext cx="3482975" cy="1006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cuación" r:id="rId5" imgW="1930400" imgH="558800" progId="Equation.3">
                  <p:embed/>
                </p:oleObj>
              </mc:Choice>
              <mc:Fallback>
                <p:oleObj name="Ecuación" r:id="rId5" imgW="1930400" imgH="558800" progId="Equation.3">
                  <p:embed/>
                  <p:pic>
                    <p:nvPicPr>
                      <p:cNvPr id="144394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6114" y="5643579"/>
                        <a:ext cx="3482975" cy="1006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1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F13BF-99AF-4603-AF85-A71E03691828}" type="slidenum">
              <a:rPr lang="es-CL" smtClean="0"/>
              <a:pPr/>
              <a:t>7</a:t>
            </a:fld>
            <a:endParaRPr lang="es-CL"/>
          </a:p>
        </p:txBody>
      </p:sp>
      <p:sp>
        <p:nvSpPr>
          <p:cNvPr id="12" name="1 Título"/>
          <p:cNvSpPr txBox="1">
            <a:spLocks/>
          </p:cNvSpPr>
          <p:nvPr/>
        </p:nvSpPr>
        <p:spPr>
          <a:xfrm>
            <a:off x="1981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Bef>
                <a:spcPct val="0"/>
              </a:spcBef>
              <a:defRPr/>
            </a:pPr>
            <a:r>
              <a:rPr lang="es-CL" sz="4400" dirty="0">
                <a:latin typeface="+mj-lt"/>
                <a:ea typeface="+mj-ea"/>
                <a:cs typeface="+mj-cs"/>
              </a:rPr>
              <a:t>La Oferta</a:t>
            </a:r>
          </a:p>
        </p:txBody>
      </p:sp>
      <p:sp>
        <p:nvSpPr>
          <p:cNvPr id="13" name="2 Marcador de contenido"/>
          <p:cNvSpPr txBox="1">
            <a:spLocks/>
          </p:cNvSpPr>
          <p:nvPr/>
        </p:nvSpPr>
        <p:spPr>
          <a:xfrm>
            <a:off x="2009804" y="1600201"/>
            <a:ext cx="8229600" cy="452596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indent="-342900" algn="just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s-CL" sz="3200" dirty="0"/>
              <a:t>Función de Oferta:</a:t>
            </a:r>
          </a:p>
          <a:p>
            <a:pPr marL="800100" lvl="1" indent="-342900" algn="just">
              <a:spcBef>
                <a:spcPct val="20000"/>
              </a:spcBef>
              <a:buFont typeface="Arial" pitchFamily="34" charset="0"/>
              <a:buChar char="•"/>
            </a:pPr>
            <a:r>
              <a:rPr lang="es-CL" sz="2400" i="1" dirty="0"/>
              <a:t>Relaciona la cantidad producida de un bien o servicio para un grupo o un productor en función de todas las variables que pueden influir en su producción.</a:t>
            </a:r>
          </a:p>
          <a:p>
            <a:pPr marL="342900" indent="-342900" algn="just"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es-CL" sz="2800" dirty="0"/>
          </a:p>
          <a:p>
            <a:pPr marL="342900" indent="-342900" algn="just"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es-CL" sz="2800" dirty="0"/>
          </a:p>
          <a:p>
            <a:pPr marL="342900" indent="-342900" algn="just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s-CL" sz="3200" dirty="0"/>
              <a:t>Curva de Oferta:</a:t>
            </a:r>
          </a:p>
          <a:p>
            <a:pPr marL="800100" lvl="1" indent="-342900" algn="just">
              <a:spcBef>
                <a:spcPct val="20000"/>
              </a:spcBef>
              <a:buFont typeface="Arial" pitchFamily="34" charset="0"/>
              <a:buChar char="•"/>
            </a:pPr>
            <a:r>
              <a:rPr lang="es-CL" sz="2400" i="1" dirty="0"/>
              <a:t>es el gráfico de la relación entre el precio del bien y la cantidad ofrecida.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04673" y="1445494"/>
            <a:ext cx="3616856" cy="4376572"/>
          </a:xfrm>
        </p:spPr>
        <p:txBody>
          <a:bodyPr anchor="ctr">
            <a:normAutofit/>
          </a:bodyPr>
          <a:lstStyle/>
          <a:p>
            <a:r>
              <a:rPr lang="es-CL" sz="4800"/>
              <a:t>La Oferta</a:t>
            </a:r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4672" y="603504"/>
            <a:ext cx="548640" cy="548640"/>
          </a:xfrm>
          <a:prstGeom prst="ellipse">
            <a:avLst/>
          </a:prstGeom>
          <a:solidFill>
            <a:srgbClr val="808080"/>
          </a:solidFill>
        </p:spPr>
        <p:txBody>
          <a:bodyPr>
            <a:normAutofit/>
          </a:bodyPr>
          <a:lstStyle/>
          <a:p>
            <a:pPr algn="ctr">
              <a:spcAft>
                <a:spcPts val="600"/>
              </a:spcAft>
            </a:pPr>
            <a:fld id="{E5AF13BF-99AF-4603-AF85-A71E03691828}" type="slidenum">
              <a:rPr lang="es-CL" sz="1500">
                <a:solidFill>
                  <a:srgbClr val="FFFFFF"/>
                </a:solidFill>
              </a:rPr>
              <a:pPr algn="ctr">
                <a:spcAft>
                  <a:spcPts val="600"/>
                </a:spcAft>
              </a:pPr>
              <a:t>8</a:t>
            </a:fld>
            <a:endParaRPr lang="es-CL" sz="1500">
              <a:solidFill>
                <a:srgbClr val="FFFFFF"/>
              </a:solidFill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DFF2AC85-FAA0-4844-813F-83C04D7382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7636" y="0"/>
            <a:ext cx="7281316" cy="6858000"/>
          </a:xfrm>
          <a:custGeom>
            <a:avLst/>
            <a:gdLst>
              <a:gd name="connsiteX0" fmla="*/ 361354 w 7281316"/>
              <a:gd name="connsiteY0" fmla="*/ 0 h 6858000"/>
              <a:gd name="connsiteX1" fmla="*/ 7281316 w 7281316"/>
              <a:gd name="connsiteY1" fmla="*/ 0 h 6858000"/>
              <a:gd name="connsiteX2" fmla="*/ 7281316 w 7281316"/>
              <a:gd name="connsiteY2" fmla="*/ 6858000 h 6858000"/>
              <a:gd name="connsiteX3" fmla="*/ 696735 w 7281316"/>
              <a:gd name="connsiteY3" fmla="*/ 6858000 h 6858000"/>
              <a:gd name="connsiteX4" fmla="*/ 690849 w 7281316"/>
              <a:gd name="connsiteY4" fmla="*/ 6842426 h 6858000"/>
              <a:gd name="connsiteX5" fmla="*/ 335637 w 7281316"/>
              <a:gd name="connsiteY5" fmla="*/ 9472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281316" h="6858000">
                <a:moveTo>
                  <a:pt x="361354" y="0"/>
                </a:moveTo>
                <a:lnTo>
                  <a:pt x="7281316" y="0"/>
                </a:lnTo>
                <a:lnTo>
                  <a:pt x="7281316" y="6858000"/>
                </a:lnTo>
                <a:lnTo>
                  <a:pt x="696735" y="6858000"/>
                </a:lnTo>
                <a:lnTo>
                  <a:pt x="690849" y="6842426"/>
                </a:lnTo>
                <a:cubicBezTo>
                  <a:pt x="-65870" y="4704140"/>
                  <a:pt x="-226206" y="2374054"/>
                  <a:pt x="335637" y="9472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89CC0F1E-BAA2-47B1-8F83-7ECB9FD9E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89558" y="0"/>
            <a:ext cx="6999394" cy="6858000"/>
          </a:xfrm>
          <a:custGeom>
            <a:avLst/>
            <a:gdLst>
              <a:gd name="connsiteX0" fmla="*/ 6999394 w 6999394"/>
              <a:gd name="connsiteY0" fmla="*/ 0 h 6858000"/>
              <a:gd name="connsiteX1" fmla="*/ 6999394 w 6999394"/>
              <a:gd name="connsiteY1" fmla="*/ 6858000 h 6858000"/>
              <a:gd name="connsiteX2" fmla="*/ 717029 w 6999394"/>
              <a:gd name="connsiteY2" fmla="*/ 6858000 h 6858000"/>
              <a:gd name="connsiteX3" fmla="*/ 623642 w 6999394"/>
              <a:gd name="connsiteY3" fmla="*/ 6599363 h 6858000"/>
              <a:gd name="connsiteX4" fmla="*/ 319533 w 6999394"/>
              <a:gd name="connsiteY4" fmla="*/ 193787 h 6858000"/>
              <a:gd name="connsiteX5" fmla="*/ 371685 w 6999394"/>
              <a:gd name="connsiteY5" fmla="*/ 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999394" h="6858000">
                <a:moveTo>
                  <a:pt x="6999394" y="0"/>
                </a:moveTo>
                <a:lnTo>
                  <a:pt x="6999394" y="6858000"/>
                </a:lnTo>
                <a:lnTo>
                  <a:pt x="717029" y="6858000"/>
                </a:lnTo>
                <a:lnTo>
                  <a:pt x="623642" y="6599363"/>
                </a:lnTo>
                <a:cubicBezTo>
                  <a:pt x="-67685" y="4563346"/>
                  <a:pt x="-206622" y="2355719"/>
                  <a:pt x="319533" y="193787"/>
                </a:cubicBezTo>
                <a:lnTo>
                  <a:pt x="371685" y="1"/>
                </a:ln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096000" y="1399032"/>
            <a:ext cx="5501834" cy="4471416"/>
          </a:xfrm>
        </p:spPr>
        <p:txBody>
          <a:bodyPr anchor="ctr">
            <a:normAutofit/>
          </a:bodyPr>
          <a:lstStyle/>
          <a:p>
            <a:r>
              <a:rPr lang="es-CL" sz="2200">
                <a:solidFill>
                  <a:schemeClr val="bg1"/>
                </a:solidFill>
              </a:rPr>
              <a:t>¿Qué factores afectarán la oferta de un productor?</a:t>
            </a:r>
          </a:p>
          <a:p>
            <a:pPr lvl="1"/>
            <a:r>
              <a:rPr lang="es-CL" sz="2200" i="1" u="sng">
                <a:solidFill>
                  <a:schemeClr val="bg1"/>
                </a:solidFill>
              </a:rPr>
              <a:t>Precio de los Factores</a:t>
            </a:r>
            <a:r>
              <a:rPr lang="es-CL" sz="2200" i="1">
                <a:solidFill>
                  <a:schemeClr val="bg1"/>
                </a:solidFill>
              </a:rPr>
              <a:t>:</a:t>
            </a:r>
          </a:p>
          <a:p>
            <a:pPr lvl="2"/>
            <a:r>
              <a:rPr lang="es-CL" sz="2200">
                <a:solidFill>
                  <a:schemeClr val="bg1"/>
                </a:solidFill>
              </a:rPr>
              <a:t>Cuando el precio de los factores productivos que contrata una firma (productor o vendedor), lleva a que el producto es más caro producirlo, por ende disminuye su oferta.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04673" y="1445494"/>
            <a:ext cx="3616856" cy="4376572"/>
          </a:xfrm>
        </p:spPr>
        <p:txBody>
          <a:bodyPr anchor="ctr">
            <a:normAutofit/>
          </a:bodyPr>
          <a:lstStyle/>
          <a:p>
            <a:r>
              <a:rPr lang="es-CL" sz="4800"/>
              <a:t>La Oferta</a:t>
            </a:r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4672" y="603504"/>
            <a:ext cx="548640" cy="548640"/>
          </a:xfrm>
          <a:prstGeom prst="ellipse">
            <a:avLst/>
          </a:prstGeom>
          <a:solidFill>
            <a:srgbClr val="808080"/>
          </a:solidFill>
        </p:spPr>
        <p:txBody>
          <a:bodyPr>
            <a:normAutofit/>
          </a:bodyPr>
          <a:lstStyle/>
          <a:p>
            <a:pPr algn="ctr">
              <a:spcAft>
                <a:spcPts val="600"/>
              </a:spcAft>
            </a:pPr>
            <a:fld id="{E5AF13BF-99AF-4603-AF85-A71E03691828}" type="slidenum">
              <a:rPr lang="es-CL" sz="1500">
                <a:solidFill>
                  <a:srgbClr val="FFFFFF"/>
                </a:solidFill>
              </a:rPr>
              <a:pPr algn="ctr">
                <a:spcAft>
                  <a:spcPts val="600"/>
                </a:spcAft>
              </a:pPr>
              <a:t>9</a:t>
            </a:fld>
            <a:endParaRPr lang="es-CL" sz="1500">
              <a:solidFill>
                <a:srgbClr val="FFFFFF"/>
              </a:solidFill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DFF2AC85-FAA0-4844-813F-83C04D7382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7636" y="0"/>
            <a:ext cx="7281316" cy="6858000"/>
          </a:xfrm>
          <a:custGeom>
            <a:avLst/>
            <a:gdLst>
              <a:gd name="connsiteX0" fmla="*/ 361354 w 7281316"/>
              <a:gd name="connsiteY0" fmla="*/ 0 h 6858000"/>
              <a:gd name="connsiteX1" fmla="*/ 7281316 w 7281316"/>
              <a:gd name="connsiteY1" fmla="*/ 0 h 6858000"/>
              <a:gd name="connsiteX2" fmla="*/ 7281316 w 7281316"/>
              <a:gd name="connsiteY2" fmla="*/ 6858000 h 6858000"/>
              <a:gd name="connsiteX3" fmla="*/ 696735 w 7281316"/>
              <a:gd name="connsiteY3" fmla="*/ 6858000 h 6858000"/>
              <a:gd name="connsiteX4" fmla="*/ 690849 w 7281316"/>
              <a:gd name="connsiteY4" fmla="*/ 6842426 h 6858000"/>
              <a:gd name="connsiteX5" fmla="*/ 335637 w 7281316"/>
              <a:gd name="connsiteY5" fmla="*/ 9472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281316" h="6858000">
                <a:moveTo>
                  <a:pt x="361354" y="0"/>
                </a:moveTo>
                <a:lnTo>
                  <a:pt x="7281316" y="0"/>
                </a:lnTo>
                <a:lnTo>
                  <a:pt x="7281316" y="6858000"/>
                </a:lnTo>
                <a:lnTo>
                  <a:pt x="696735" y="6858000"/>
                </a:lnTo>
                <a:lnTo>
                  <a:pt x="690849" y="6842426"/>
                </a:lnTo>
                <a:cubicBezTo>
                  <a:pt x="-65870" y="4704140"/>
                  <a:pt x="-226206" y="2374054"/>
                  <a:pt x="335637" y="9472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89CC0F1E-BAA2-47B1-8F83-7ECB9FD9E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89558" y="0"/>
            <a:ext cx="6999394" cy="6858000"/>
          </a:xfrm>
          <a:custGeom>
            <a:avLst/>
            <a:gdLst>
              <a:gd name="connsiteX0" fmla="*/ 6999394 w 6999394"/>
              <a:gd name="connsiteY0" fmla="*/ 0 h 6858000"/>
              <a:gd name="connsiteX1" fmla="*/ 6999394 w 6999394"/>
              <a:gd name="connsiteY1" fmla="*/ 6858000 h 6858000"/>
              <a:gd name="connsiteX2" fmla="*/ 717029 w 6999394"/>
              <a:gd name="connsiteY2" fmla="*/ 6858000 h 6858000"/>
              <a:gd name="connsiteX3" fmla="*/ 623642 w 6999394"/>
              <a:gd name="connsiteY3" fmla="*/ 6599363 h 6858000"/>
              <a:gd name="connsiteX4" fmla="*/ 319533 w 6999394"/>
              <a:gd name="connsiteY4" fmla="*/ 193787 h 6858000"/>
              <a:gd name="connsiteX5" fmla="*/ 371685 w 6999394"/>
              <a:gd name="connsiteY5" fmla="*/ 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999394" h="6858000">
                <a:moveTo>
                  <a:pt x="6999394" y="0"/>
                </a:moveTo>
                <a:lnTo>
                  <a:pt x="6999394" y="6858000"/>
                </a:lnTo>
                <a:lnTo>
                  <a:pt x="717029" y="6858000"/>
                </a:lnTo>
                <a:lnTo>
                  <a:pt x="623642" y="6599363"/>
                </a:lnTo>
                <a:cubicBezTo>
                  <a:pt x="-67685" y="4563346"/>
                  <a:pt x="-206622" y="2355719"/>
                  <a:pt x="319533" y="193787"/>
                </a:cubicBezTo>
                <a:lnTo>
                  <a:pt x="371685" y="1"/>
                </a:ln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096000" y="1399032"/>
            <a:ext cx="5501834" cy="4471416"/>
          </a:xfrm>
        </p:spPr>
        <p:txBody>
          <a:bodyPr anchor="ctr">
            <a:normAutofit/>
          </a:bodyPr>
          <a:lstStyle/>
          <a:p>
            <a:r>
              <a:rPr lang="es-CL" sz="2200">
                <a:solidFill>
                  <a:schemeClr val="bg1"/>
                </a:solidFill>
              </a:rPr>
              <a:t>¿Qué factores afectarán la oferta de un productor?</a:t>
            </a:r>
          </a:p>
          <a:p>
            <a:pPr lvl="1"/>
            <a:r>
              <a:rPr lang="es-CL" sz="2200" i="1" u="sng">
                <a:solidFill>
                  <a:schemeClr val="bg1"/>
                </a:solidFill>
              </a:rPr>
              <a:t>La Tecnología</a:t>
            </a:r>
            <a:r>
              <a:rPr lang="es-CL" sz="2200" i="1">
                <a:solidFill>
                  <a:schemeClr val="bg1"/>
                </a:solidFill>
              </a:rPr>
              <a:t>:</a:t>
            </a:r>
          </a:p>
          <a:p>
            <a:pPr lvl="2"/>
            <a:r>
              <a:rPr lang="es-CL" sz="2200">
                <a:solidFill>
                  <a:schemeClr val="bg1"/>
                </a:solidFill>
              </a:rPr>
              <a:t>En un proceso productivo, la mejora tecnológica hace que sea que la firma desee producir (ofrecer) más, puesto que con la nueva tecnología es rentable aumentar la oferta.</a:t>
            </a:r>
            <a:endParaRPr lang="es-CL" sz="2200" i="1">
              <a:solidFill>
                <a:schemeClr val="bg1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1370</TotalTime>
  <Words>816</Words>
  <Application>Microsoft Office PowerPoint</Application>
  <PresentationFormat>Panorámica</PresentationFormat>
  <Paragraphs>117</Paragraphs>
  <Slides>16</Slides>
  <Notes>3</Notes>
  <HiddenSlides>0</HiddenSlides>
  <MMClips>0</MMClips>
  <ScaleCrop>false</ScaleCrop>
  <HeadingPairs>
    <vt:vector size="8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Century Gothic</vt:lpstr>
      <vt:lpstr>Tema de Office</vt:lpstr>
      <vt:lpstr>Ecuación</vt:lpstr>
      <vt:lpstr>ECONOMÍA Clase 6: La Demanda y la Oferta Parte 2</vt:lpstr>
      <vt:lpstr>Agenda</vt:lpstr>
      <vt:lpstr>La Oferta</vt:lpstr>
      <vt:lpstr>La Oferta</vt:lpstr>
      <vt:lpstr>La Oferta</vt:lpstr>
      <vt:lpstr>Presentación de PowerPoint</vt:lpstr>
      <vt:lpstr>Presentación de PowerPoint</vt:lpstr>
      <vt:lpstr>La Oferta</vt:lpstr>
      <vt:lpstr>La Oferta</vt:lpstr>
      <vt:lpstr>La Oferta</vt:lpstr>
      <vt:lpstr>Desplazamientos de la Oferta</vt:lpstr>
      <vt:lpstr>Presentación de PowerPoint</vt:lpstr>
      <vt:lpstr>Caso Práctico 1</vt:lpstr>
      <vt:lpstr>Caso práctico 2</vt:lpstr>
      <vt:lpstr>Caso Práctico 3</vt:lpstr>
      <vt:lpstr>Caso Práctico 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ECONOMÍA Clase 6: La Demanda y la Oferta Parte 2</dc:title>
  <dc:creator>Christian Belmar Belmar Castro</dc:creator>
  <cp:lastModifiedBy>Matias Eduardo Philipp Fontecilla</cp:lastModifiedBy>
  <cp:revision>8</cp:revision>
  <dcterms:created xsi:type="dcterms:W3CDTF">2020-10-04T22:50:58Z</dcterms:created>
  <dcterms:modified xsi:type="dcterms:W3CDTF">2021-08-02T10:53:38Z</dcterms:modified>
</cp:coreProperties>
</file>