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95" r:id="rId2"/>
    <p:sldId id="892" r:id="rId3"/>
    <p:sldId id="893" r:id="rId4"/>
    <p:sldId id="881" r:id="rId5"/>
    <p:sldId id="882" r:id="rId6"/>
    <p:sldId id="883" r:id="rId7"/>
    <p:sldId id="884" r:id="rId8"/>
    <p:sldId id="890" r:id="rId9"/>
    <p:sldId id="703" r:id="rId10"/>
    <p:sldId id="885" r:id="rId11"/>
    <p:sldId id="889" r:id="rId12"/>
    <p:sldId id="886" r:id="rId13"/>
    <p:sldId id="887" r:id="rId14"/>
    <p:sldId id="891" r:id="rId15"/>
    <p:sldId id="875" r:id="rId16"/>
    <p:sldId id="876" r:id="rId17"/>
    <p:sldId id="877" r:id="rId18"/>
    <p:sldId id="878" r:id="rId19"/>
    <p:sldId id="879" r:id="rId20"/>
    <p:sldId id="888" r:id="rId2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77C397-EF6E-42F5-8D37-2A33C42337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FF4ECEF-E495-4A2B-A67D-99009BE96F95}">
      <dgm:prSet/>
      <dgm:spPr/>
      <dgm:t>
        <a:bodyPr/>
        <a:lstStyle/>
        <a:p>
          <a:r>
            <a:rPr lang="es-CL" b="1"/>
            <a:t>P</a:t>
          </a:r>
          <a:r>
            <a:rPr lang="es-CL" b="1" baseline="-25000"/>
            <a:t>X</a:t>
          </a:r>
          <a:r>
            <a:rPr lang="es-CL" b="1"/>
            <a:t> = Precio unitario del bien x.</a:t>
          </a:r>
          <a:endParaRPr lang="en-US"/>
        </a:p>
      </dgm:t>
    </dgm:pt>
    <dgm:pt modelId="{F2932DA3-5413-4378-84F0-881350942003}" type="parTrans" cxnId="{D6124E8D-F6BB-4117-9BF8-3271384A99C2}">
      <dgm:prSet/>
      <dgm:spPr/>
      <dgm:t>
        <a:bodyPr/>
        <a:lstStyle/>
        <a:p>
          <a:endParaRPr lang="en-US"/>
        </a:p>
      </dgm:t>
    </dgm:pt>
    <dgm:pt modelId="{5F2D4DFE-BA76-4B08-9481-FD8F8955F55D}" type="sibTrans" cxnId="{D6124E8D-F6BB-4117-9BF8-3271384A99C2}">
      <dgm:prSet/>
      <dgm:spPr/>
      <dgm:t>
        <a:bodyPr/>
        <a:lstStyle/>
        <a:p>
          <a:endParaRPr lang="en-US"/>
        </a:p>
      </dgm:t>
    </dgm:pt>
    <dgm:pt modelId="{46528ACD-A18E-43CC-AADF-60955C2332FA}">
      <dgm:prSet/>
      <dgm:spPr/>
      <dgm:t>
        <a:bodyPr/>
        <a:lstStyle/>
        <a:p>
          <a:r>
            <a:rPr lang="es-CL"/>
            <a:t>Cantidad de unidades monetarias por unidad de producto.</a:t>
          </a:r>
          <a:endParaRPr lang="en-US"/>
        </a:p>
      </dgm:t>
    </dgm:pt>
    <dgm:pt modelId="{02A9473D-B383-45AF-AA0F-CE08C59EFB23}" type="parTrans" cxnId="{9752EE04-FCF3-48BF-9477-0466BF0F0CF6}">
      <dgm:prSet/>
      <dgm:spPr/>
      <dgm:t>
        <a:bodyPr/>
        <a:lstStyle/>
        <a:p>
          <a:endParaRPr lang="en-US"/>
        </a:p>
      </dgm:t>
    </dgm:pt>
    <dgm:pt modelId="{76625351-E62D-478C-9267-9A69ABF87BB5}" type="sibTrans" cxnId="{9752EE04-FCF3-48BF-9477-0466BF0F0CF6}">
      <dgm:prSet/>
      <dgm:spPr/>
      <dgm:t>
        <a:bodyPr/>
        <a:lstStyle/>
        <a:p>
          <a:endParaRPr lang="en-US"/>
        </a:p>
      </dgm:t>
    </dgm:pt>
    <dgm:pt modelId="{D33E5411-AE89-4127-A968-E275F3F4891A}">
      <dgm:prSet/>
      <dgm:spPr/>
      <dgm:t>
        <a:bodyPr/>
        <a:lstStyle/>
        <a:p>
          <a:r>
            <a:rPr lang="es-CL"/>
            <a:t>Primera variable explicativa o independiente.</a:t>
          </a:r>
          <a:endParaRPr lang="en-US"/>
        </a:p>
      </dgm:t>
    </dgm:pt>
    <dgm:pt modelId="{DE582DB2-AF3F-4DAC-8951-5C5147EADA31}" type="parTrans" cxnId="{BBBCF62F-A226-4CDF-80FD-93078DE7FA60}">
      <dgm:prSet/>
      <dgm:spPr/>
      <dgm:t>
        <a:bodyPr/>
        <a:lstStyle/>
        <a:p>
          <a:endParaRPr lang="en-US"/>
        </a:p>
      </dgm:t>
    </dgm:pt>
    <dgm:pt modelId="{CBED9E95-34D1-4806-95C2-DCB7BBB4B573}" type="sibTrans" cxnId="{BBBCF62F-A226-4CDF-80FD-93078DE7FA60}">
      <dgm:prSet/>
      <dgm:spPr/>
      <dgm:t>
        <a:bodyPr/>
        <a:lstStyle/>
        <a:p>
          <a:endParaRPr lang="en-US"/>
        </a:p>
      </dgm:t>
    </dgm:pt>
    <dgm:pt modelId="{13A42236-9859-46A5-8A35-D2F5632FAA4A}">
      <dgm:prSet/>
      <dgm:spPr/>
      <dgm:t>
        <a:bodyPr/>
        <a:lstStyle/>
        <a:p>
          <a:r>
            <a:rPr lang="es-CL" b="1"/>
            <a:t>Q</a:t>
          </a:r>
          <a:r>
            <a:rPr lang="es-CL" b="1" baseline="-25000"/>
            <a:t>X</a:t>
          </a:r>
          <a:r>
            <a:rPr lang="es-CL" b="1"/>
            <a:t> = cantidad de unidades físicas del bien x, por unidad de tiempo.</a:t>
          </a:r>
          <a:endParaRPr lang="en-US"/>
        </a:p>
      </dgm:t>
    </dgm:pt>
    <dgm:pt modelId="{B21534AC-D179-49C9-BF54-B447FF2B657B}" type="parTrans" cxnId="{71F0E02C-B00B-4A39-B2D8-528181E546C7}">
      <dgm:prSet/>
      <dgm:spPr/>
      <dgm:t>
        <a:bodyPr/>
        <a:lstStyle/>
        <a:p>
          <a:endParaRPr lang="en-US"/>
        </a:p>
      </dgm:t>
    </dgm:pt>
    <dgm:pt modelId="{AD54AF48-43F4-4A88-9C96-4DD560069E6B}" type="sibTrans" cxnId="{71F0E02C-B00B-4A39-B2D8-528181E546C7}">
      <dgm:prSet/>
      <dgm:spPr/>
      <dgm:t>
        <a:bodyPr/>
        <a:lstStyle/>
        <a:p>
          <a:endParaRPr lang="en-US"/>
        </a:p>
      </dgm:t>
    </dgm:pt>
    <dgm:pt modelId="{3C3D55A8-16A0-49A6-A512-0AC78963C0A4}">
      <dgm:prSet/>
      <dgm:spPr/>
      <dgm:t>
        <a:bodyPr/>
        <a:lstStyle/>
        <a:p>
          <a:r>
            <a:rPr lang="es-CL"/>
            <a:t>Kilos, metros, toneladas, docenas, unidades, arrobas, etc.</a:t>
          </a:r>
          <a:endParaRPr lang="en-US"/>
        </a:p>
      </dgm:t>
    </dgm:pt>
    <dgm:pt modelId="{2B9FEA3A-BFD6-4CB0-9489-44CF7F5CD862}" type="parTrans" cxnId="{BF8EAC18-C72D-4BAB-A812-B781BDF7933D}">
      <dgm:prSet/>
      <dgm:spPr/>
      <dgm:t>
        <a:bodyPr/>
        <a:lstStyle/>
        <a:p>
          <a:endParaRPr lang="en-US"/>
        </a:p>
      </dgm:t>
    </dgm:pt>
    <dgm:pt modelId="{DC98C814-9425-4EEF-BF0B-ABFE270FC02A}" type="sibTrans" cxnId="{BF8EAC18-C72D-4BAB-A812-B781BDF7933D}">
      <dgm:prSet/>
      <dgm:spPr/>
      <dgm:t>
        <a:bodyPr/>
        <a:lstStyle/>
        <a:p>
          <a:endParaRPr lang="en-US"/>
        </a:p>
      </dgm:t>
    </dgm:pt>
    <dgm:pt modelId="{8AC862C9-3C0A-47E5-A0C4-639BD264C836}">
      <dgm:prSet/>
      <dgm:spPr/>
      <dgm:t>
        <a:bodyPr/>
        <a:lstStyle/>
        <a:p>
          <a:r>
            <a:rPr lang="es-CL"/>
            <a:t>Variable a explicar o dependiente. </a:t>
          </a:r>
          <a:endParaRPr lang="en-US"/>
        </a:p>
      </dgm:t>
    </dgm:pt>
    <dgm:pt modelId="{B05BCE14-B7FF-432B-980C-94446106DFAF}" type="parTrans" cxnId="{5E860D06-6363-4A1A-BC12-8FCB24F9F110}">
      <dgm:prSet/>
      <dgm:spPr/>
      <dgm:t>
        <a:bodyPr/>
        <a:lstStyle/>
        <a:p>
          <a:endParaRPr lang="en-US"/>
        </a:p>
      </dgm:t>
    </dgm:pt>
    <dgm:pt modelId="{D022271B-4E47-488B-A0B3-328E163B1B4D}" type="sibTrans" cxnId="{5E860D06-6363-4A1A-BC12-8FCB24F9F110}">
      <dgm:prSet/>
      <dgm:spPr/>
      <dgm:t>
        <a:bodyPr/>
        <a:lstStyle/>
        <a:p>
          <a:endParaRPr lang="en-US"/>
        </a:p>
      </dgm:t>
    </dgm:pt>
    <dgm:pt modelId="{0C227577-677F-462F-9715-F0B61CEBBF4A}" type="pres">
      <dgm:prSet presAssocID="{A877C397-EF6E-42F5-8D37-2A33C4233722}" presName="linear" presStyleCnt="0">
        <dgm:presLayoutVars>
          <dgm:animLvl val="lvl"/>
          <dgm:resizeHandles val="exact"/>
        </dgm:presLayoutVars>
      </dgm:prSet>
      <dgm:spPr/>
    </dgm:pt>
    <dgm:pt modelId="{B696FE9A-CB43-47C7-94EF-629144C99BD4}" type="pres">
      <dgm:prSet presAssocID="{FFF4ECEF-E495-4A2B-A67D-99009BE96F9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A3AE59C-00C1-45A9-A910-31D1593E64D0}" type="pres">
      <dgm:prSet presAssocID="{FFF4ECEF-E495-4A2B-A67D-99009BE96F95}" presName="childText" presStyleLbl="revTx" presStyleIdx="0" presStyleCnt="2">
        <dgm:presLayoutVars>
          <dgm:bulletEnabled val="1"/>
        </dgm:presLayoutVars>
      </dgm:prSet>
      <dgm:spPr/>
    </dgm:pt>
    <dgm:pt modelId="{DC457E7A-7364-40D0-8A25-A3A132F5A57A}" type="pres">
      <dgm:prSet presAssocID="{13A42236-9859-46A5-8A35-D2F5632FAA4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1029435-15A9-4699-A2F2-D6CC75CF8779}" type="pres">
      <dgm:prSet presAssocID="{13A42236-9859-46A5-8A35-D2F5632FAA4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01B5B04-03EC-4F51-AE56-6B9505047F7A}" type="presOf" srcId="{46528ACD-A18E-43CC-AADF-60955C2332FA}" destId="{6A3AE59C-00C1-45A9-A910-31D1593E64D0}" srcOrd="0" destOrd="0" presId="urn:microsoft.com/office/officeart/2005/8/layout/vList2"/>
    <dgm:cxn modelId="{9752EE04-FCF3-48BF-9477-0466BF0F0CF6}" srcId="{FFF4ECEF-E495-4A2B-A67D-99009BE96F95}" destId="{46528ACD-A18E-43CC-AADF-60955C2332FA}" srcOrd="0" destOrd="0" parTransId="{02A9473D-B383-45AF-AA0F-CE08C59EFB23}" sibTransId="{76625351-E62D-478C-9267-9A69ABF87BB5}"/>
    <dgm:cxn modelId="{5E860D06-6363-4A1A-BC12-8FCB24F9F110}" srcId="{13A42236-9859-46A5-8A35-D2F5632FAA4A}" destId="{8AC862C9-3C0A-47E5-A0C4-639BD264C836}" srcOrd="1" destOrd="0" parTransId="{B05BCE14-B7FF-432B-980C-94446106DFAF}" sibTransId="{D022271B-4E47-488B-A0B3-328E163B1B4D}"/>
    <dgm:cxn modelId="{BF8EAC18-C72D-4BAB-A812-B781BDF7933D}" srcId="{13A42236-9859-46A5-8A35-D2F5632FAA4A}" destId="{3C3D55A8-16A0-49A6-A512-0AC78963C0A4}" srcOrd="0" destOrd="0" parTransId="{2B9FEA3A-BFD6-4CB0-9489-44CF7F5CD862}" sibTransId="{DC98C814-9425-4EEF-BF0B-ABFE270FC02A}"/>
    <dgm:cxn modelId="{71F0E02C-B00B-4A39-B2D8-528181E546C7}" srcId="{A877C397-EF6E-42F5-8D37-2A33C4233722}" destId="{13A42236-9859-46A5-8A35-D2F5632FAA4A}" srcOrd="1" destOrd="0" parTransId="{B21534AC-D179-49C9-BF54-B447FF2B657B}" sibTransId="{AD54AF48-43F4-4A88-9C96-4DD560069E6B}"/>
    <dgm:cxn modelId="{BBBCF62F-A226-4CDF-80FD-93078DE7FA60}" srcId="{FFF4ECEF-E495-4A2B-A67D-99009BE96F95}" destId="{D33E5411-AE89-4127-A968-E275F3F4891A}" srcOrd="1" destOrd="0" parTransId="{DE582DB2-AF3F-4DAC-8951-5C5147EADA31}" sibTransId="{CBED9E95-34D1-4806-95C2-DCB7BBB4B573}"/>
    <dgm:cxn modelId="{EAA92E63-EADB-443A-9BA4-08FF7412DD8B}" type="presOf" srcId="{FFF4ECEF-E495-4A2B-A67D-99009BE96F95}" destId="{B696FE9A-CB43-47C7-94EF-629144C99BD4}" srcOrd="0" destOrd="0" presId="urn:microsoft.com/office/officeart/2005/8/layout/vList2"/>
    <dgm:cxn modelId="{3C8C0A79-4FA2-43AE-8B9D-A1EC23244CC1}" type="presOf" srcId="{8AC862C9-3C0A-47E5-A0C4-639BD264C836}" destId="{01029435-15A9-4699-A2F2-D6CC75CF8779}" srcOrd="0" destOrd="1" presId="urn:microsoft.com/office/officeart/2005/8/layout/vList2"/>
    <dgm:cxn modelId="{D6124E8D-F6BB-4117-9BF8-3271384A99C2}" srcId="{A877C397-EF6E-42F5-8D37-2A33C4233722}" destId="{FFF4ECEF-E495-4A2B-A67D-99009BE96F95}" srcOrd="0" destOrd="0" parTransId="{F2932DA3-5413-4378-84F0-881350942003}" sibTransId="{5F2D4DFE-BA76-4B08-9481-FD8F8955F55D}"/>
    <dgm:cxn modelId="{C0555B9A-BEDB-4989-984B-D3ECF933D15E}" type="presOf" srcId="{3C3D55A8-16A0-49A6-A512-0AC78963C0A4}" destId="{01029435-15A9-4699-A2F2-D6CC75CF8779}" srcOrd="0" destOrd="0" presId="urn:microsoft.com/office/officeart/2005/8/layout/vList2"/>
    <dgm:cxn modelId="{8D3D35AF-DDBD-4DA9-99EF-248457B3B54E}" type="presOf" srcId="{A877C397-EF6E-42F5-8D37-2A33C4233722}" destId="{0C227577-677F-462F-9715-F0B61CEBBF4A}" srcOrd="0" destOrd="0" presId="urn:microsoft.com/office/officeart/2005/8/layout/vList2"/>
    <dgm:cxn modelId="{ED044CC1-3A48-4554-9FB6-1AB01EBEFB72}" type="presOf" srcId="{D33E5411-AE89-4127-A968-E275F3F4891A}" destId="{6A3AE59C-00C1-45A9-A910-31D1593E64D0}" srcOrd="0" destOrd="1" presId="urn:microsoft.com/office/officeart/2005/8/layout/vList2"/>
    <dgm:cxn modelId="{4A1587F9-B834-4B3E-A943-447A554B6F14}" type="presOf" srcId="{13A42236-9859-46A5-8A35-D2F5632FAA4A}" destId="{DC457E7A-7364-40D0-8A25-A3A132F5A57A}" srcOrd="0" destOrd="0" presId="urn:microsoft.com/office/officeart/2005/8/layout/vList2"/>
    <dgm:cxn modelId="{33E18A64-AC5B-4930-9CC4-0FFA37B13E09}" type="presParOf" srcId="{0C227577-677F-462F-9715-F0B61CEBBF4A}" destId="{B696FE9A-CB43-47C7-94EF-629144C99BD4}" srcOrd="0" destOrd="0" presId="urn:microsoft.com/office/officeart/2005/8/layout/vList2"/>
    <dgm:cxn modelId="{925595CC-9013-4962-94FF-77834022011E}" type="presParOf" srcId="{0C227577-677F-462F-9715-F0B61CEBBF4A}" destId="{6A3AE59C-00C1-45A9-A910-31D1593E64D0}" srcOrd="1" destOrd="0" presId="urn:microsoft.com/office/officeart/2005/8/layout/vList2"/>
    <dgm:cxn modelId="{705DD7B0-64FA-40E4-85DA-CFC62097FFD6}" type="presParOf" srcId="{0C227577-677F-462F-9715-F0B61CEBBF4A}" destId="{DC457E7A-7364-40D0-8A25-A3A132F5A57A}" srcOrd="2" destOrd="0" presId="urn:microsoft.com/office/officeart/2005/8/layout/vList2"/>
    <dgm:cxn modelId="{03BAA777-3340-474A-AC55-FD9710668EF0}" type="presParOf" srcId="{0C227577-677F-462F-9715-F0B61CEBBF4A}" destId="{01029435-15A9-4699-A2F2-D6CC75CF877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96FE9A-CB43-47C7-94EF-629144C99BD4}">
      <dsp:nvSpPr>
        <dsp:cNvPr id="0" name=""/>
        <dsp:cNvSpPr/>
      </dsp:nvSpPr>
      <dsp:spPr>
        <a:xfrm>
          <a:off x="0" y="26049"/>
          <a:ext cx="5181600" cy="1032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600" b="1" kern="1200"/>
            <a:t>P</a:t>
          </a:r>
          <a:r>
            <a:rPr lang="es-CL" sz="2600" b="1" kern="1200" baseline="-25000"/>
            <a:t>X</a:t>
          </a:r>
          <a:r>
            <a:rPr lang="es-CL" sz="2600" b="1" kern="1200"/>
            <a:t> = Precio unitario del bien x.</a:t>
          </a:r>
          <a:endParaRPr lang="en-US" sz="2600" kern="1200"/>
        </a:p>
      </dsp:txBody>
      <dsp:txXfrm>
        <a:off x="50420" y="76469"/>
        <a:ext cx="5080760" cy="932014"/>
      </dsp:txXfrm>
    </dsp:sp>
    <dsp:sp modelId="{6A3AE59C-00C1-45A9-A910-31D1593E64D0}">
      <dsp:nvSpPr>
        <dsp:cNvPr id="0" name=""/>
        <dsp:cNvSpPr/>
      </dsp:nvSpPr>
      <dsp:spPr>
        <a:xfrm>
          <a:off x="0" y="1058904"/>
          <a:ext cx="5181600" cy="1264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000" kern="1200"/>
            <a:t>Cantidad de unidades monetarias por unidad de producto.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000" kern="1200"/>
            <a:t>Primera variable explicativa o independiente.</a:t>
          </a:r>
          <a:endParaRPr lang="en-US" sz="2000" kern="1200"/>
        </a:p>
      </dsp:txBody>
      <dsp:txXfrm>
        <a:off x="0" y="1058904"/>
        <a:ext cx="5181600" cy="1264770"/>
      </dsp:txXfrm>
    </dsp:sp>
    <dsp:sp modelId="{DC457E7A-7364-40D0-8A25-A3A132F5A57A}">
      <dsp:nvSpPr>
        <dsp:cNvPr id="0" name=""/>
        <dsp:cNvSpPr/>
      </dsp:nvSpPr>
      <dsp:spPr>
        <a:xfrm>
          <a:off x="0" y="2323674"/>
          <a:ext cx="5181600" cy="1032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600" b="1" kern="1200"/>
            <a:t>Q</a:t>
          </a:r>
          <a:r>
            <a:rPr lang="es-CL" sz="2600" b="1" kern="1200" baseline="-25000"/>
            <a:t>X</a:t>
          </a:r>
          <a:r>
            <a:rPr lang="es-CL" sz="2600" b="1" kern="1200"/>
            <a:t> = cantidad de unidades físicas del bien x, por unidad de tiempo.</a:t>
          </a:r>
          <a:endParaRPr lang="en-US" sz="2600" kern="1200"/>
        </a:p>
      </dsp:txBody>
      <dsp:txXfrm>
        <a:off x="50420" y="2374094"/>
        <a:ext cx="5080760" cy="932014"/>
      </dsp:txXfrm>
    </dsp:sp>
    <dsp:sp modelId="{01029435-15A9-4699-A2F2-D6CC75CF8779}">
      <dsp:nvSpPr>
        <dsp:cNvPr id="0" name=""/>
        <dsp:cNvSpPr/>
      </dsp:nvSpPr>
      <dsp:spPr>
        <a:xfrm>
          <a:off x="0" y="3356528"/>
          <a:ext cx="5181600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000" kern="1200"/>
            <a:t>Kilos, metros, toneladas, docenas, unidades, arrobas, etc.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000" kern="1200"/>
            <a:t>Variable a explicar o dependiente. </a:t>
          </a:r>
          <a:endParaRPr lang="en-US" sz="2000" kern="1200"/>
        </a:p>
      </dsp:txBody>
      <dsp:txXfrm>
        <a:off x="0" y="3356528"/>
        <a:ext cx="5181600" cy="968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CEBE3-B105-4D4F-970C-2A3BF931CDA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D36EC-D57F-48D8-93E8-8814ED4926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691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altLang="es-ES_tradnl"/>
          </a:p>
        </p:txBody>
      </p:sp>
    </p:spTree>
    <p:extLst>
      <p:ext uri="{BB962C8B-B14F-4D97-AF65-F5344CB8AC3E}">
        <p14:creationId xmlns:p14="http://schemas.microsoft.com/office/powerpoint/2010/main" val="2353599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1534329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020622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485560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948972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779287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69980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A0C34C-D1DC-4DD7-BB9F-9389C4397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768F81-9EBF-49E0-9630-C1A04B39F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DABB29-2DF3-4A71-8C42-285725676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C49770-D866-4EFE-9E6F-D3EC9B85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ED6B8E-EC50-4604-8A98-78D61506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224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5E74D-D686-4589-AF91-602C71EBD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7475C2-7379-462F-872D-633B154FC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1A5515-D369-40AD-A5B6-CEF832ECA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095726-D36F-45DD-B621-B423C2904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ED2B14-A955-400F-931F-549D51A8A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747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975B5F-8B63-4E46-8358-8E24BA2FC7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10864C-C02A-4ED9-AD66-57F451A9D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43A232-DB1E-4963-885F-19F5BB44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A06848-922E-41EB-AC47-4E3471F1D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1690D0-D04E-4C2F-81B9-7717A631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92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3CB36-C10D-4D61-87DC-3965927B0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EAEF48-9636-4108-9C2F-65807B41A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F8AC9C-ADC7-4D43-AB85-89E9C3B09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8FA3D0-EBD1-4F0C-8E20-1FC4A3AD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7AD5D-362A-4632-B8DE-A1607E1C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618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327D05-F345-4D2F-9A71-83941DAA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C61898-71D4-48A4-9AEF-F5B518ED9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C4802C-82ED-4DB6-8932-06D949A6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D26C67-D444-44F1-9C7B-7B1A5244E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B3F820-BFC0-4D0B-A9DE-66AD136B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064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D603C-2FDF-47C8-8FAB-3A8BA3BB7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8A6AAB-518A-45BC-939F-81698E1FB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686EF6-2027-46E5-BD39-81345D858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434B09-B637-4111-8B65-6C75A62A6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485FD6-FF39-48BF-8B5F-5F6F1AFBB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3E2113-8E86-4CC1-8DE8-0E4F35A0A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707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7C30E-B026-481E-A873-8B3F80FFE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6263B0-D744-4046-A7F1-2557D63C1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E90AA38-E090-4546-BB38-8D765A635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AEE3818-0A0F-440B-97FF-74E5A4CFA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513E468-E222-486B-8FD0-96140B3D8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A331E3-9817-4ADF-906E-7817036E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7BA7E1E-F7E6-4974-AE38-AEB3723D4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31302A-F981-4A3C-ACFB-03EE89A29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152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157705-4C5E-4F5B-9FAC-6196A7755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02C62E1-BEB7-455E-9AF4-D1CD24932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E94686-ACBF-4382-9906-2BAC7A8DA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55276F-CE27-4F0C-ABB2-5B335F5AF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812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01C9F12-631F-444A-A5E9-C9D6ED7AC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FCDF21-73D1-45DB-920E-AEB8CE5C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26D511E-E799-4024-91C5-622343E6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093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CA6EE5-1922-4AC2-8E75-DE4C2BD1C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B0E868-49A6-4687-9D03-2E9B0B4DB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D422FB-82D8-46A6-999E-3B771C62E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FDCA8A-700B-4F0D-B812-E8C3F5BD3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DB4E9D-A309-4702-9676-B0240EF3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B22B65-BD83-409E-870C-7E951188D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473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47550-FED6-4615-AD53-E6217CCE2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940A580-8C60-4E98-8DF8-F2AD2978BF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9BEB5B-670C-49BA-AF15-7426E2348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19FB31-9C66-40D0-AF0B-3EE17C426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8465FF-86F8-4F0D-A28A-E6A7F9FE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1A601C-61F2-4F0C-9F54-14D4F9B2C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397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8FB732C-68C0-4130-8B26-7E14B5CA9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7F55CF-D293-4A32-AB21-BEA21FF71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A4FEF2-EFC8-465E-9D45-827323757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FFAFDF-6AC4-4903-92EB-F4C96AEA6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F25F6F-70BF-4558-849B-7C3186E0D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18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qhttps://www.youtube.com/watch?v=aqtJ2jyBdAAtJ2jyBdA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3876" y="1260212"/>
            <a:ext cx="4573475" cy="2076333"/>
          </a:xfrm>
        </p:spPr>
        <p:txBody>
          <a:bodyPr anchor="t">
            <a:normAutofit/>
          </a:bodyPr>
          <a:lstStyle/>
          <a:p>
            <a:pPr algn="l"/>
            <a:r>
              <a:rPr lang="es-CL" sz="3400" dirty="0">
                <a:solidFill>
                  <a:schemeClr val="bg1"/>
                </a:solidFill>
              </a:rPr>
              <a:t>ECONOMÍA</a:t>
            </a:r>
            <a:br>
              <a:rPr lang="es-CL" sz="3400" dirty="0">
                <a:solidFill>
                  <a:schemeClr val="bg1"/>
                </a:solidFill>
              </a:rPr>
            </a:br>
            <a:r>
              <a:rPr lang="es-CL" sz="3400" dirty="0">
                <a:solidFill>
                  <a:schemeClr val="bg1"/>
                </a:solidFill>
              </a:rPr>
              <a:t>Clase 5:</a:t>
            </a:r>
            <a:br>
              <a:rPr lang="es-CL" sz="3400" dirty="0">
                <a:solidFill>
                  <a:schemeClr val="bg1"/>
                </a:solidFill>
              </a:rPr>
            </a:br>
            <a:r>
              <a:rPr lang="es-CL" sz="3400" dirty="0">
                <a:solidFill>
                  <a:schemeClr val="bg1"/>
                </a:solidFill>
              </a:rPr>
              <a:t>La Demanda y la Oferta</a:t>
            </a:r>
            <a:br>
              <a:rPr lang="es-CL" sz="3400" dirty="0">
                <a:solidFill>
                  <a:schemeClr val="bg1"/>
                </a:solidFill>
              </a:rPr>
            </a:br>
            <a:r>
              <a:rPr lang="es-CL" sz="3400" dirty="0">
                <a:solidFill>
                  <a:schemeClr val="bg1"/>
                </a:solidFill>
              </a:rPr>
              <a:t>Parte 1</a:t>
            </a:r>
            <a:endParaRPr lang="es-CL" sz="3400" i="1" dirty="0">
              <a:solidFill>
                <a:schemeClr val="bg1"/>
              </a:solidFill>
            </a:endParaRPr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849274" y="4044077"/>
            <a:ext cx="4662678" cy="972180"/>
          </a:xfrm>
        </p:spPr>
        <p:txBody>
          <a:bodyPr anchor="b">
            <a:normAutofit/>
          </a:bodyPr>
          <a:lstStyle/>
          <a:p>
            <a:pPr algn="l"/>
            <a:r>
              <a:rPr lang="es-CL" sz="1600" b="1" dirty="0">
                <a:solidFill>
                  <a:schemeClr val="bg1"/>
                </a:solidFill>
              </a:rPr>
              <a:t>Profesores</a:t>
            </a:r>
            <a:r>
              <a:rPr lang="es-CL" sz="1600" dirty="0">
                <a:solidFill>
                  <a:schemeClr val="bg1"/>
                </a:solidFill>
              </a:rPr>
              <a:t>:                                                              Christian Belmar (C), Manuel Aguilar, Natalia Bernal, José Cárdenas, Javier Diaz, Francisco Leiva, Boris Pasten e Ignacio Silva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9 Imagen">
            <a:extLst>
              <a:ext uri="{FF2B5EF4-FFF2-40B4-BE49-F238E27FC236}">
                <a16:creationId xmlns:a16="http://schemas.microsoft.com/office/drawing/2014/main" id="{D54E500B-F18F-498B-AE32-B8F41392253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10424" y="2631284"/>
            <a:ext cx="4333875" cy="2762846"/>
          </a:xfrm>
          <a:prstGeom prst="rect">
            <a:avLst/>
          </a:prstGeom>
        </p:spPr>
      </p:pic>
      <p:sp>
        <p:nvSpPr>
          <p:cNvPr id="8" name="2 Subtítulo"/>
          <p:cNvSpPr txBox="1">
            <a:spLocks/>
          </p:cNvSpPr>
          <p:nvPr/>
        </p:nvSpPr>
        <p:spPr>
          <a:xfrm>
            <a:off x="1243568" y="283093"/>
            <a:ext cx="6400800" cy="694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CL" sz="3200" dirty="0">
                <a:solidFill>
                  <a:schemeClr val="tx1">
                    <a:tint val="75000"/>
                  </a:schemeClr>
                </a:solidFill>
              </a:rPr>
              <a:t>Programa Académico de Bachillerato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Line 30"/>
          <p:cNvSpPr>
            <a:spLocks noChangeShapeType="1"/>
          </p:cNvSpPr>
          <p:nvPr/>
        </p:nvSpPr>
        <p:spPr bwMode="auto">
          <a:xfrm>
            <a:off x="7038982" y="6062288"/>
            <a:ext cx="0" cy="432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3" name="Line 30"/>
          <p:cNvSpPr>
            <a:spLocks noChangeShapeType="1"/>
          </p:cNvSpPr>
          <p:nvPr/>
        </p:nvSpPr>
        <p:spPr bwMode="auto">
          <a:xfrm>
            <a:off x="6096000" y="5715016"/>
            <a:ext cx="0" cy="792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10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3200" dirty="0"/>
              <a:t>La Curva de Demanda:</a:t>
            </a:r>
            <a:r>
              <a:rPr lang="es-CL" sz="2400" dirty="0"/>
              <a:t> (individual o grupal)  refleja la máxima cantidad que un consumidor o grupo de ellas está dispuesto a adquirir o comprar de un bien o servicio a precio dado, en un instante del tiempo por unidad de tiempo y permitiendo un cierto período de tiempo para los ajustes pertinentes. </a:t>
            </a:r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flipV="1">
            <a:off x="4595802" y="3714752"/>
            <a:ext cx="0" cy="27860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4595802" y="6500834"/>
            <a:ext cx="39290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596199" y="5786455"/>
            <a:ext cx="1439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Demanda</a:t>
            </a:r>
            <a:endParaRPr lang="es-CL" altLang="es-ES_tradnl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>
            <a:off x="5167306" y="4857760"/>
            <a:ext cx="0" cy="1620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8167702" y="6488668"/>
            <a:ext cx="6429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CL" altLang="es-ES_tradn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4167174" y="3714752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i="1" baseline="-25000" dirty="0">
                <a:latin typeface="Times New Roman" pitchFamily="18" charset="0"/>
                <a:cs typeface="Times New Roman" pitchFamily="18" charset="0"/>
              </a:rPr>
              <a:t>X</a:t>
            </a:r>
            <a:endParaRPr lang="es-CL" altLang="es-ES_tradnl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21 Arco"/>
          <p:cNvSpPr/>
          <p:nvPr/>
        </p:nvSpPr>
        <p:spPr>
          <a:xfrm rot="10800000">
            <a:off x="4881554" y="1785926"/>
            <a:ext cx="6072230" cy="4357718"/>
          </a:xfrm>
          <a:prstGeom prst="arc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cxnSp>
        <p:nvCxnSpPr>
          <p:cNvPr id="27" name="26 Conector recto"/>
          <p:cNvCxnSpPr/>
          <p:nvPr/>
        </p:nvCxnSpPr>
        <p:spPr>
          <a:xfrm>
            <a:off x="4595802" y="4886336"/>
            <a:ext cx="5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28" name="27 Conector recto"/>
          <p:cNvCxnSpPr/>
          <p:nvPr/>
        </p:nvCxnSpPr>
        <p:spPr>
          <a:xfrm>
            <a:off x="4610090" y="5715016"/>
            <a:ext cx="14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29" name="28 Conector recto"/>
          <p:cNvCxnSpPr/>
          <p:nvPr/>
        </p:nvCxnSpPr>
        <p:spPr>
          <a:xfrm>
            <a:off x="4620000" y="6072206"/>
            <a:ext cx="23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30" name="Text Box 34"/>
          <p:cNvSpPr txBox="1">
            <a:spLocks noChangeArrowheads="1"/>
          </p:cNvSpPr>
          <p:nvPr/>
        </p:nvSpPr>
        <p:spPr bwMode="auto">
          <a:xfrm>
            <a:off x="4167174" y="4657732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34"/>
          <p:cNvSpPr txBox="1">
            <a:spLocks noChangeArrowheads="1"/>
          </p:cNvSpPr>
          <p:nvPr/>
        </p:nvSpPr>
        <p:spPr bwMode="auto">
          <a:xfrm>
            <a:off x="4167174" y="5488560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4167174" y="5845750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4981568" y="6429397"/>
            <a:ext cx="24717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s-ES_tradnl" altLang="es-ES_tradnl" i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i="1" baseline="-25000" dirty="0" err="1">
                <a:latin typeface="Times New Roman" pitchFamily="18" charset="0"/>
                <a:cs typeface="Times New Roman" pitchFamily="18" charset="0"/>
              </a:rPr>
              <a:t>eq</a:t>
            </a:r>
            <a:endParaRPr lang="es-CL" altLang="es-ES_tradnl" i="1" baseline="-250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94" name="Object 10"/>
          <p:cNvGraphicFramePr>
            <a:graphicFrameLocks noChangeAspect="1"/>
          </p:cNvGraphicFramePr>
          <p:nvPr/>
        </p:nvGraphicFramePr>
        <p:xfrm>
          <a:off x="4738678" y="5750540"/>
          <a:ext cx="2940072" cy="958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3" imgW="1866900" imgH="609600" progId="Equation.3">
                  <p:embed/>
                </p:oleObj>
              </mc:Choice>
              <mc:Fallback>
                <p:oleObj name="Ecuación" r:id="rId3" imgW="1866900" imgH="609600" progId="Equation.3">
                  <p:embed/>
                  <p:pic>
                    <p:nvPicPr>
                      <p:cNvPr id="14439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78" y="5750540"/>
                        <a:ext cx="2940072" cy="958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11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3200" dirty="0"/>
              <a:t>Función de Demanda: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2600" dirty="0"/>
              <a:t>Relaciona la cantidad consumida de un bien o servicio para un grupo o un consumidor en función de todas las variables que pueden influir en su consumo.</a:t>
            </a: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sz="2600" dirty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sz="2600" dirty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sz="2600" dirty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3200" dirty="0"/>
              <a:t>Curva de Demanda: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2600" dirty="0"/>
              <a:t>relaciona únicamente el precio y cantidad, explora la relación entre cuanto esta dispuesto a consumir a distintos precios, por tanto el resto de variables permanece constante. </a:t>
            </a:r>
          </a:p>
        </p:txBody>
      </p:sp>
      <p:graphicFrame>
        <p:nvGraphicFramePr>
          <p:cNvPr id="144387" name="Object 3"/>
          <p:cNvGraphicFramePr>
            <a:graphicFrameLocks noChangeAspect="1"/>
          </p:cNvGraphicFramePr>
          <p:nvPr/>
        </p:nvGraphicFramePr>
        <p:xfrm>
          <a:off x="3809985" y="3121030"/>
          <a:ext cx="5253037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5" imgW="3937000" imgH="711200" progId="Equation.3">
                  <p:embed/>
                </p:oleObj>
              </mc:Choice>
              <mc:Fallback>
                <p:oleObj name="Ecuación" r:id="rId5" imgW="3937000" imgH="711200" progId="Equation.3">
                  <p:embed/>
                  <p:pic>
                    <p:nvPicPr>
                      <p:cNvPr id="1443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9985" y="3121030"/>
                        <a:ext cx="5253037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804673" y="1445494"/>
            <a:ext cx="3616856" cy="43765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 Demanda</a:t>
            </a: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n-US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12</a:t>
            </a:fld>
            <a:endParaRPr lang="en-US" sz="1500">
              <a:solidFill>
                <a:srgbClr val="FFFFFF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6096000" y="1399032"/>
            <a:ext cx="5501834" cy="4471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</a:rPr>
              <a:t>Características de la función Demanda-Precio:</a:t>
            </a:r>
          </a:p>
          <a:p>
            <a:pPr marL="971550" lvl="1" indent="-2286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</a:rPr>
              <a:t>Es una función con pendiente negativa (caso general).</a:t>
            </a:r>
          </a:p>
          <a:p>
            <a:pPr marL="971550" lvl="1" indent="-2286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</a:rPr>
              <a:t>Indica una relación inversa entre el precio del bien X y la cantidad que los consumidores desean comprar de él.</a:t>
            </a:r>
          </a:p>
          <a:p>
            <a:pPr marL="971550" lvl="1" indent="-2286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</a:rPr>
              <a:t>A mayor precio menor es la cantidad que los consumidores desean comprar en el mercado, y viceversa.</a:t>
            </a:r>
          </a:p>
          <a:p>
            <a:pPr marL="971550" lvl="1" indent="-2286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</a:rPr>
              <a:t>Puede ser una función lineal (línea recta) o una curva (siempre con pendiente negativa).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804673" y="1445494"/>
            <a:ext cx="3616856" cy="43765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8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Ceteris Paribus</a:t>
            </a: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n-US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13</a:t>
            </a:fld>
            <a:endParaRPr lang="en-US" sz="1500">
              <a:solidFill>
                <a:srgbClr val="FFFFFF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6096000" y="1399032"/>
            <a:ext cx="5501834" cy="4471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>
                <a:solidFill>
                  <a:schemeClr val="bg1"/>
                </a:solidFill>
              </a:rPr>
              <a:t>“</a:t>
            </a:r>
            <a:r>
              <a:rPr lang="en-US" sz="2200" b="1">
                <a:solidFill>
                  <a:schemeClr val="bg1"/>
                </a:solidFill>
              </a:rPr>
              <a:t>Ceteris Paribus</a:t>
            </a:r>
            <a:r>
              <a:rPr lang="en-US" sz="2200">
                <a:solidFill>
                  <a:schemeClr val="bg1"/>
                </a:solidFill>
              </a:rPr>
              <a:t>”: expresión en latin que significa “manteniéndose todo lo demás constante” y que se emplea para recordar que se supone que se mantienen constantes todas las variables, salvo la variable estudiada.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14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3200" dirty="0"/>
              <a:t>Desplazamientos de la Curva de Demanda frente a deslizamientos a lo Largo de la Curva de Demanda.</a:t>
            </a:r>
          </a:p>
        </p:txBody>
      </p:sp>
      <p:cxnSp>
        <p:nvCxnSpPr>
          <p:cNvPr id="5" name="4 Conector recto"/>
          <p:cNvCxnSpPr/>
          <p:nvPr/>
        </p:nvCxnSpPr>
        <p:spPr>
          <a:xfrm rot="10800000">
            <a:off x="6596066" y="4929198"/>
            <a:ext cx="143034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596066" y="3786190"/>
            <a:ext cx="3071834" cy="25003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rot="5400000" flipH="1" flipV="1">
            <a:off x="5024430" y="4714090"/>
            <a:ext cx="314327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6596066" y="6286520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238876" y="314324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9953652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7953388" y="4857760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5" name="14 Conector recto"/>
          <p:cNvCxnSpPr/>
          <p:nvPr/>
        </p:nvCxnSpPr>
        <p:spPr>
          <a:xfrm rot="5400000">
            <a:off x="7381090" y="5643578"/>
            <a:ext cx="1285884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167438" y="477418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810512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 rot="5400000">
            <a:off x="6561141" y="5393545"/>
            <a:ext cx="1785156" cy="79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10800000">
            <a:off x="6596066" y="4500570"/>
            <a:ext cx="857256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7239008" y="62865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167438" y="428625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21 Elipse"/>
          <p:cNvSpPr/>
          <p:nvPr/>
        </p:nvSpPr>
        <p:spPr>
          <a:xfrm>
            <a:off x="7381884" y="4429132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3" name="22 CuadroTexto"/>
          <p:cNvSpPr txBox="1"/>
          <p:nvPr/>
        </p:nvSpPr>
        <p:spPr>
          <a:xfrm>
            <a:off x="8739206" y="522709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Demanda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23 Conector recto"/>
          <p:cNvCxnSpPr/>
          <p:nvPr/>
        </p:nvCxnSpPr>
        <p:spPr>
          <a:xfrm rot="5400000">
            <a:off x="4024298" y="5714222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4381488" y="628572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25 Conector recto"/>
          <p:cNvCxnSpPr/>
          <p:nvPr/>
        </p:nvCxnSpPr>
        <p:spPr>
          <a:xfrm rot="10800000">
            <a:off x="2095472" y="5141927"/>
            <a:ext cx="2428892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2095472" y="3786190"/>
            <a:ext cx="3071834" cy="25003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/>
          <p:nvPr/>
        </p:nvCxnSpPr>
        <p:spPr>
          <a:xfrm rot="5400000" flipH="1" flipV="1">
            <a:off x="523836" y="4714090"/>
            <a:ext cx="314327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2095472" y="6286520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1738282" y="314324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453058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31 Conector recto"/>
          <p:cNvCxnSpPr/>
          <p:nvPr/>
        </p:nvCxnSpPr>
        <p:spPr>
          <a:xfrm rot="5400000">
            <a:off x="3165851" y="5714619"/>
            <a:ext cx="1143802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1666844" y="492919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595670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 rot="5400000">
            <a:off x="2666976" y="5715016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CuadroTexto"/>
          <p:cNvSpPr txBox="1"/>
          <p:nvPr/>
        </p:nvSpPr>
        <p:spPr>
          <a:xfrm>
            <a:off x="3024166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2524100" y="3500438"/>
            <a:ext cx="3071834" cy="250033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2095472" y="4214818"/>
            <a:ext cx="2500330" cy="2071702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Elipse"/>
          <p:cNvSpPr/>
          <p:nvPr/>
        </p:nvSpPr>
        <p:spPr>
          <a:xfrm>
            <a:off x="3167042" y="507207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39 Elipse"/>
          <p:cNvSpPr/>
          <p:nvPr/>
        </p:nvSpPr>
        <p:spPr>
          <a:xfrm>
            <a:off x="3667108" y="507207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1" name="40 Elipse"/>
          <p:cNvSpPr/>
          <p:nvPr/>
        </p:nvSpPr>
        <p:spPr>
          <a:xfrm>
            <a:off x="4524364" y="507207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42" name="41 Conector recto de flecha"/>
          <p:cNvCxnSpPr/>
          <p:nvPr/>
        </p:nvCxnSpPr>
        <p:spPr>
          <a:xfrm>
            <a:off x="3095604" y="4429132"/>
            <a:ext cx="500066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>
            <a:off x="2809852" y="4713296"/>
            <a:ext cx="357190" cy="1588"/>
          </a:xfrm>
          <a:prstGeom prst="straightConnector1">
            <a:avLst/>
          </a:prstGeom>
          <a:ln w="25400"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5310182" y="550070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Dda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4952992" y="571501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 err="1">
                <a:latin typeface="Times New Roman" pitchFamily="18" charset="0"/>
                <a:cs typeface="Times New Roman" pitchFamily="18" charset="0"/>
              </a:rPr>
              <a:t>Dda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4024298" y="58578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Dda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46 Conector recto de flecha"/>
          <p:cNvCxnSpPr/>
          <p:nvPr/>
        </p:nvCxnSpPr>
        <p:spPr>
          <a:xfrm rot="10800000">
            <a:off x="7667636" y="4357694"/>
            <a:ext cx="428628" cy="355602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Demanda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15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1700">
                <a:solidFill>
                  <a:schemeClr val="bg1"/>
                </a:solidFill>
              </a:rPr>
              <a:t>¿Qué factores afectarán la demanda de los agentes?</a:t>
            </a:r>
          </a:p>
          <a:p>
            <a:pPr lvl="1"/>
            <a:r>
              <a:rPr lang="es-CL" sz="1700" i="1" u="sng">
                <a:solidFill>
                  <a:schemeClr val="bg1"/>
                </a:solidFill>
              </a:rPr>
              <a:t>Renta (ingresos)</a:t>
            </a:r>
            <a:r>
              <a:rPr lang="es-CL" sz="1700" i="1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s-CL" sz="1700">
                <a:solidFill>
                  <a:schemeClr val="bg1"/>
                </a:solidFill>
              </a:rPr>
              <a:t>Frecuente ocurre que al aumentar los ingresos de un agente, este demandará más del bien. Esto quiere decir que el bien es </a:t>
            </a:r>
            <a:r>
              <a:rPr lang="es-CL" sz="1700" b="1" u="sng">
                <a:solidFill>
                  <a:schemeClr val="bg1"/>
                </a:solidFill>
              </a:rPr>
              <a:t>normal</a:t>
            </a:r>
            <a:r>
              <a:rPr lang="es-CL" sz="1700">
                <a:solidFill>
                  <a:schemeClr val="bg1"/>
                </a:solidFill>
              </a:rPr>
              <a:t>.</a:t>
            </a:r>
          </a:p>
          <a:p>
            <a:pPr lvl="2"/>
            <a:endParaRPr lang="es-CL" sz="1700">
              <a:solidFill>
                <a:schemeClr val="bg1"/>
              </a:solidFill>
            </a:endParaRPr>
          </a:p>
          <a:p>
            <a:pPr lvl="2"/>
            <a:r>
              <a:rPr lang="es-CL" sz="1700" b="1">
                <a:solidFill>
                  <a:schemeClr val="bg1"/>
                </a:solidFill>
              </a:rPr>
              <a:t>Bien Normal</a:t>
            </a:r>
            <a:r>
              <a:rPr lang="es-CL" sz="1700" i="1">
                <a:solidFill>
                  <a:schemeClr val="bg1"/>
                </a:solidFill>
              </a:rPr>
              <a:t>: “un bien es normal cuando aumenta la demanda si aumenta la renta, manteniéndose todo lo demás constante”.</a:t>
            </a:r>
          </a:p>
          <a:p>
            <a:pPr lvl="2"/>
            <a:r>
              <a:rPr lang="es-CL" sz="1700" b="1">
                <a:solidFill>
                  <a:schemeClr val="bg1"/>
                </a:solidFill>
              </a:rPr>
              <a:t>Bien Inferior</a:t>
            </a:r>
            <a:r>
              <a:rPr lang="es-CL" sz="1700" i="1">
                <a:solidFill>
                  <a:schemeClr val="bg1"/>
                </a:solidFill>
              </a:rPr>
              <a:t>: “un bien es inferior cuando disminuye la demanda si aumenta la renta, manteniéndose todo lo demás constante”.</a:t>
            </a:r>
          </a:p>
          <a:p>
            <a:pPr lvl="3"/>
            <a:r>
              <a:rPr lang="es-CL" sz="1700" i="1">
                <a:solidFill>
                  <a:schemeClr val="bg1"/>
                </a:solidFill>
              </a:rPr>
              <a:t>Ejemplo: Bienes de baja calidad.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Demanda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16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1900">
                <a:solidFill>
                  <a:schemeClr val="bg1"/>
                </a:solidFill>
              </a:rPr>
              <a:t>¿Qué factores afectarán la demanda de los agentes?</a:t>
            </a:r>
          </a:p>
          <a:p>
            <a:pPr lvl="1"/>
            <a:r>
              <a:rPr lang="es-CL" sz="1900" i="1" u="sng">
                <a:solidFill>
                  <a:schemeClr val="bg1"/>
                </a:solidFill>
              </a:rPr>
              <a:t>Precio de Bienes Relacionados</a:t>
            </a:r>
            <a:r>
              <a:rPr lang="es-CL" sz="1900" i="1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s-CL" sz="1900">
                <a:solidFill>
                  <a:schemeClr val="bg1"/>
                </a:solidFill>
              </a:rPr>
              <a:t>Al variar los precios de los bienes que guarden relación con el bien en cuestión, la demanda de este se verá alterada.</a:t>
            </a:r>
          </a:p>
          <a:p>
            <a:pPr lvl="2"/>
            <a:endParaRPr lang="es-CL" sz="1900" i="1">
              <a:solidFill>
                <a:schemeClr val="bg1"/>
              </a:solidFill>
            </a:endParaRPr>
          </a:p>
          <a:p>
            <a:pPr lvl="2"/>
            <a:r>
              <a:rPr lang="es-CL" sz="1900" b="1">
                <a:solidFill>
                  <a:schemeClr val="bg1"/>
                </a:solidFill>
              </a:rPr>
              <a:t>Bienes Sustitutos</a:t>
            </a:r>
            <a:r>
              <a:rPr lang="es-CL" sz="1900" i="1">
                <a:solidFill>
                  <a:schemeClr val="bg1"/>
                </a:solidFill>
              </a:rPr>
              <a:t>: “dos bienes son sustitutos cuando la subida de precio de uno de ellos provoca un aumento en la demanda del otro.”</a:t>
            </a:r>
          </a:p>
          <a:p>
            <a:pPr lvl="2"/>
            <a:r>
              <a:rPr lang="es-CL" sz="1900" b="1">
                <a:solidFill>
                  <a:schemeClr val="bg1"/>
                </a:solidFill>
              </a:rPr>
              <a:t>Bienes Complementarios</a:t>
            </a:r>
            <a:r>
              <a:rPr lang="es-CL" sz="1900" i="1">
                <a:solidFill>
                  <a:schemeClr val="bg1"/>
                </a:solidFill>
              </a:rPr>
              <a:t>: “dos bienes son complementarios cuando la subida de precio de uno de ellos provoca una disminución en la demanda del otro.”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Demanda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17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¿Qué factores afectarán la demanda de los agentes?</a:t>
            </a:r>
          </a:p>
          <a:p>
            <a:pPr lvl="1"/>
            <a:r>
              <a:rPr lang="es-CL" sz="2200" i="1" u="sng">
                <a:solidFill>
                  <a:schemeClr val="bg1"/>
                </a:solidFill>
              </a:rPr>
              <a:t>Gustos</a:t>
            </a:r>
            <a:r>
              <a:rPr lang="es-CL" sz="2200" i="1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s-CL" sz="2200">
                <a:solidFill>
                  <a:schemeClr val="bg1"/>
                </a:solidFill>
              </a:rPr>
              <a:t>Al verse alterados los gustos del agente en cuestión, la demanda por el bien variará para hacer presente dicho cambio.</a:t>
            </a:r>
            <a:endParaRPr lang="es-CL" sz="2200" i="1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Demanda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18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¿Qué factores afectarán la demanda de los agentes?</a:t>
            </a:r>
          </a:p>
          <a:p>
            <a:pPr lvl="1"/>
            <a:r>
              <a:rPr lang="es-CL" sz="2200" i="1" u="sng">
                <a:solidFill>
                  <a:schemeClr val="bg1"/>
                </a:solidFill>
              </a:rPr>
              <a:t>Expectativas</a:t>
            </a:r>
            <a:r>
              <a:rPr lang="es-CL" sz="2200" i="1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s-CL" sz="2200">
                <a:solidFill>
                  <a:schemeClr val="bg1"/>
                </a:solidFill>
              </a:rPr>
              <a:t>Las posibles escenarios futuros, pueden alterar nuestra demanda por un bien hoy.</a:t>
            </a:r>
          </a:p>
          <a:p>
            <a:pPr lvl="3"/>
            <a:r>
              <a:rPr lang="es-CL" sz="2200">
                <a:solidFill>
                  <a:schemeClr val="bg1"/>
                </a:solidFill>
              </a:rPr>
              <a:t>Por ejemplo, si se espera que “mañana” los ingresos disminuyan, es posible que hoy se disminuya la demanda del bien.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Desplazamientos</a:t>
            </a:r>
            <a:br>
              <a:rPr lang="es-CL" dirty="0"/>
            </a:br>
            <a:r>
              <a:rPr lang="es-CL" dirty="0"/>
              <a:t>de la 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L" dirty="0"/>
              <a:t>Diremos que la demanda se </a:t>
            </a:r>
            <a:r>
              <a:rPr lang="es-CL" u="sng" dirty="0"/>
              <a:t>expande</a:t>
            </a:r>
            <a:r>
              <a:rPr lang="es-CL" dirty="0"/>
              <a:t> o </a:t>
            </a:r>
            <a:r>
              <a:rPr lang="es-CL" u="sng" dirty="0"/>
              <a:t>contrae</a:t>
            </a:r>
            <a:r>
              <a:rPr lang="es-CL" dirty="0"/>
              <a:t> cuando cambian algunas de las variables previamente descritas (que no sean el precio).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 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>
              <a:buNone/>
            </a:pPr>
            <a:r>
              <a:rPr lang="es-CL" dirty="0"/>
              <a:t>  </a:t>
            </a:r>
          </a:p>
          <a:p>
            <a:pPr algn="just"/>
            <a:endParaRPr lang="es-CL" dirty="0"/>
          </a:p>
        </p:txBody>
      </p:sp>
      <p:sp>
        <p:nvSpPr>
          <p:cNvPr id="38" name="3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19</a:t>
            </a:fld>
            <a:endParaRPr lang="es-CL"/>
          </a:p>
        </p:txBody>
      </p:sp>
      <p:cxnSp>
        <p:nvCxnSpPr>
          <p:cNvPr id="44" name="43 Conector recto"/>
          <p:cNvCxnSpPr/>
          <p:nvPr/>
        </p:nvCxnSpPr>
        <p:spPr>
          <a:xfrm rot="5400000">
            <a:off x="6524628" y="4999842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6881818" y="557134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3</a:t>
            </a:r>
            <a:endParaRPr lang="es-CL" sz="900" baseline="-25000" dirty="0"/>
          </a:p>
        </p:txBody>
      </p:sp>
      <p:cxnSp>
        <p:nvCxnSpPr>
          <p:cNvPr id="42" name="41 Conector recto"/>
          <p:cNvCxnSpPr/>
          <p:nvPr/>
        </p:nvCxnSpPr>
        <p:spPr>
          <a:xfrm rot="10800000">
            <a:off x="4595802" y="4427547"/>
            <a:ext cx="2428892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595802" y="3071810"/>
            <a:ext cx="3071834" cy="25003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 flipH="1" flipV="1">
            <a:off x="3024166" y="3999710"/>
            <a:ext cx="314327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595802" y="5572140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4238612" y="242886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endParaRPr lang="es-CL" sz="9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953388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endParaRPr lang="es-CL" sz="900" dirty="0"/>
          </a:p>
        </p:txBody>
      </p:sp>
      <p:cxnSp>
        <p:nvCxnSpPr>
          <p:cNvPr id="41" name="40 Conector recto"/>
          <p:cNvCxnSpPr/>
          <p:nvPr/>
        </p:nvCxnSpPr>
        <p:spPr>
          <a:xfrm rot="5400000">
            <a:off x="5666181" y="5000239"/>
            <a:ext cx="1143802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CuadroTexto"/>
          <p:cNvSpPr txBox="1"/>
          <p:nvPr/>
        </p:nvSpPr>
        <p:spPr>
          <a:xfrm>
            <a:off x="4167174" y="421481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sp>
        <p:nvSpPr>
          <p:cNvPr id="53" name="52 CuadroTexto"/>
          <p:cNvSpPr txBox="1"/>
          <p:nvPr/>
        </p:nvSpPr>
        <p:spPr>
          <a:xfrm>
            <a:off x="6096000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58" name="57 Conector recto"/>
          <p:cNvCxnSpPr/>
          <p:nvPr/>
        </p:nvCxnSpPr>
        <p:spPr>
          <a:xfrm rot="5400000">
            <a:off x="5167306" y="5000636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CuadroTexto"/>
          <p:cNvSpPr txBox="1"/>
          <p:nvPr/>
        </p:nvSpPr>
        <p:spPr>
          <a:xfrm>
            <a:off x="5524496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  <p:cxnSp>
        <p:nvCxnSpPr>
          <p:cNvPr id="26" name="25 Conector recto"/>
          <p:cNvCxnSpPr/>
          <p:nvPr/>
        </p:nvCxnSpPr>
        <p:spPr>
          <a:xfrm>
            <a:off x="5024430" y="2786058"/>
            <a:ext cx="3071834" cy="250033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595802" y="3500438"/>
            <a:ext cx="2500330" cy="2071702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Elipse"/>
          <p:cNvSpPr/>
          <p:nvPr/>
        </p:nvSpPr>
        <p:spPr>
          <a:xfrm>
            <a:off x="5667372" y="435769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14 Elipse"/>
          <p:cNvSpPr/>
          <p:nvPr/>
        </p:nvSpPr>
        <p:spPr>
          <a:xfrm>
            <a:off x="6167438" y="435769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39 Elipse"/>
          <p:cNvSpPr/>
          <p:nvPr/>
        </p:nvSpPr>
        <p:spPr>
          <a:xfrm>
            <a:off x="7024694" y="435769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47" name="46 Conector recto de flecha"/>
          <p:cNvCxnSpPr/>
          <p:nvPr/>
        </p:nvCxnSpPr>
        <p:spPr>
          <a:xfrm>
            <a:off x="5595934" y="3714752"/>
            <a:ext cx="50006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5310182" y="3998916"/>
            <a:ext cx="35719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CuadroTexto"/>
          <p:cNvSpPr txBox="1"/>
          <p:nvPr/>
        </p:nvSpPr>
        <p:spPr>
          <a:xfrm>
            <a:off x="7810512" y="478632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Dda</a:t>
            </a:r>
            <a:r>
              <a:rPr lang="es-CL" baseline="-25000" dirty="0"/>
              <a:t>3</a:t>
            </a:r>
            <a:endParaRPr lang="es-CL" sz="900" baseline="-250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7453322" y="500063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/>
              <a:t>Dda</a:t>
            </a:r>
            <a:endParaRPr lang="es-CL" sz="900" dirty="0"/>
          </a:p>
        </p:txBody>
      </p:sp>
      <p:sp>
        <p:nvSpPr>
          <p:cNvPr id="54" name="53 CuadroTexto"/>
          <p:cNvSpPr txBox="1"/>
          <p:nvPr/>
        </p:nvSpPr>
        <p:spPr>
          <a:xfrm>
            <a:off x="6524628" y="514351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Dda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DDD3C-FF0F-431B-BC75-F068B7FAE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Agenda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782909-FB8B-4677-AAC3-FA7BBC796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Mercados</a:t>
            </a:r>
          </a:p>
          <a:p>
            <a:r>
              <a:rPr lang="es-CL" sz="22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Definición de la función demanda</a:t>
            </a:r>
          </a:p>
          <a:p>
            <a:r>
              <a:rPr lang="es-CL" sz="22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demanda (curva de demanda)   disposición a pagar y valoración del consumo</a:t>
            </a:r>
          </a:p>
          <a:p>
            <a:r>
              <a:rPr lang="es-CL" sz="22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Componentes de la demanda</a:t>
            </a:r>
          </a:p>
          <a:p>
            <a:r>
              <a:rPr lang="es-CL" sz="22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gráfico</a:t>
            </a:r>
            <a:endParaRPr lang="es-CL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5769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20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Demanda Individual y de Mercado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3200" dirty="0"/>
              <a:t>La Demanda de Mercado es la suma horizontal de las Demandas individuales.</a:t>
            </a:r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V="1">
            <a:off x="1882744" y="3259155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1882745" y="5562617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V="1">
            <a:off x="4811702" y="3259155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4811703" y="5562617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 flipV="1">
            <a:off x="7762872" y="3259155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>
            <a:off x="7762873" y="5562617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387569" y="3324243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Individuo 1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5387965" y="3324243"/>
            <a:ext cx="1439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Individuo 2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8412160" y="3330593"/>
            <a:ext cx="1439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Mercado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H="1">
            <a:off x="1882744" y="4122755"/>
            <a:ext cx="6372000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>
            <a:off x="4811702" y="3475055"/>
            <a:ext cx="1079500" cy="2087562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9" name="Line 25"/>
          <p:cNvSpPr>
            <a:spLocks noChangeShapeType="1"/>
          </p:cNvSpPr>
          <p:nvPr/>
        </p:nvSpPr>
        <p:spPr bwMode="auto">
          <a:xfrm>
            <a:off x="1882745" y="3475055"/>
            <a:ext cx="504825" cy="2087562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" name="Line 26"/>
          <p:cNvSpPr>
            <a:spLocks noChangeShapeType="1"/>
          </p:cNvSpPr>
          <p:nvPr/>
        </p:nvSpPr>
        <p:spPr bwMode="auto">
          <a:xfrm>
            <a:off x="7762873" y="3475055"/>
            <a:ext cx="1584325" cy="20875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>
            <a:off x="2027206" y="4122755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>
            <a:off x="5099039" y="4122755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3" name="Line 30"/>
          <p:cNvSpPr>
            <a:spLocks noChangeShapeType="1"/>
          </p:cNvSpPr>
          <p:nvPr/>
        </p:nvSpPr>
        <p:spPr bwMode="auto">
          <a:xfrm>
            <a:off x="8267697" y="4122755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1882744" y="5491180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r>
              <a:rPr lang="es-ES_tradnl" altLang="es-ES_tradnl" baseline="-25000">
                <a:latin typeface="Century Gothic" pitchFamily="34" charset="0"/>
              </a:rPr>
              <a:t>1</a:t>
            </a:r>
            <a:endParaRPr lang="es-CL" altLang="es-ES_tradnl" baseline="-25000">
              <a:latin typeface="Century Gothic" pitchFamily="34" charset="0"/>
            </a:endParaRPr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4883139" y="5491180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r>
              <a:rPr lang="es-ES_tradnl" altLang="es-ES_tradnl" baseline="-25000">
                <a:latin typeface="Century Gothic" pitchFamily="34" charset="0"/>
              </a:rPr>
              <a:t>2</a:t>
            </a:r>
            <a:endParaRPr lang="es-CL" altLang="es-ES_tradnl" baseline="-25000">
              <a:latin typeface="Century Gothic" pitchFamily="34" charset="0"/>
            </a:endParaRPr>
          </a:p>
        </p:txBody>
      </p:sp>
      <p:sp>
        <p:nvSpPr>
          <p:cNvPr id="26" name="Text Box 33"/>
          <p:cNvSpPr txBox="1">
            <a:spLocks noChangeArrowheads="1"/>
          </p:cNvSpPr>
          <p:nvPr/>
        </p:nvSpPr>
        <p:spPr bwMode="auto">
          <a:xfrm>
            <a:off x="7764460" y="5572140"/>
            <a:ext cx="1439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(q</a:t>
            </a:r>
            <a:r>
              <a:rPr lang="es-ES_tradnl" altLang="es-ES_tradnl" baseline="-25000">
                <a:latin typeface="Century Gothic" pitchFamily="34" charset="0"/>
              </a:rPr>
              <a:t>1</a:t>
            </a:r>
            <a:r>
              <a:rPr lang="es-ES_tradnl" altLang="es-ES_tradnl">
                <a:latin typeface="Century Gothic" pitchFamily="34" charset="0"/>
              </a:rPr>
              <a:t> + q</a:t>
            </a:r>
            <a:r>
              <a:rPr lang="es-ES_tradnl" altLang="es-ES_tradnl" baseline="-25000">
                <a:latin typeface="Century Gothic" pitchFamily="34" charset="0"/>
              </a:rPr>
              <a:t>2</a:t>
            </a:r>
            <a:r>
              <a:rPr lang="es-ES_tradnl" altLang="es-ES_tradnl">
                <a:latin typeface="Century Gothic" pitchFamily="34" charset="0"/>
              </a:rPr>
              <a:t>)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27" name="Text Box 34"/>
          <p:cNvSpPr txBox="1">
            <a:spLocks noChangeArrowheads="1"/>
          </p:cNvSpPr>
          <p:nvPr/>
        </p:nvSpPr>
        <p:spPr bwMode="auto">
          <a:xfrm>
            <a:off x="1595406" y="3906855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28" name="Text Box 35"/>
          <p:cNvSpPr txBox="1">
            <a:spLocks noChangeArrowheads="1"/>
          </p:cNvSpPr>
          <p:nvPr/>
        </p:nvSpPr>
        <p:spPr bwMode="auto">
          <a:xfrm>
            <a:off x="4524364" y="3762393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29" name="Text Box 36"/>
          <p:cNvSpPr txBox="1">
            <a:spLocks noChangeArrowheads="1"/>
          </p:cNvSpPr>
          <p:nvPr/>
        </p:nvSpPr>
        <p:spPr bwMode="auto">
          <a:xfrm>
            <a:off x="7475534" y="3762393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9953652" y="5572140"/>
            <a:ext cx="57150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Q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1595406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4452926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7451736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938F3-589E-4028-AE76-DED041316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¿Qué es la Demanda?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90E54A-8F53-4E27-9AEE-10373BEB4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  <a:hlinkClick r:id="rId2"/>
              </a:rPr>
              <a:t>https://www.youtube.com/watch?v=aqtJ2jyBdAA</a:t>
            </a:r>
            <a:endParaRPr lang="es-CL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609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Mercados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4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Los Mercados y la Competencia</a:t>
            </a:r>
            <a:r>
              <a:rPr lang="es-CL" sz="220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Los términos de Oferta y Demanda se refieren a la conducta de las personas cuando se interrelacionan los mercados. Un mercado es un grupo de compradores y vendedores de un determinado bien o servicio. Los </a:t>
            </a:r>
            <a:r>
              <a:rPr lang="es-CL" sz="2200" b="1">
                <a:solidFill>
                  <a:schemeClr val="bg1"/>
                </a:solidFill>
              </a:rPr>
              <a:t>compradores</a:t>
            </a:r>
            <a:r>
              <a:rPr lang="es-CL" sz="2200">
                <a:solidFill>
                  <a:schemeClr val="bg1"/>
                </a:solidFill>
              </a:rPr>
              <a:t>  determinan conjuntamente la </a:t>
            </a:r>
            <a:r>
              <a:rPr lang="es-CL" sz="2200" b="1">
                <a:solidFill>
                  <a:schemeClr val="bg1"/>
                </a:solidFill>
              </a:rPr>
              <a:t>demanda</a:t>
            </a:r>
            <a:r>
              <a:rPr lang="es-CL" sz="2200">
                <a:solidFill>
                  <a:schemeClr val="bg1"/>
                </a:solidFill>
              </a:rPr>
              <a:t> del producto, y los </a:t>
            </a:r>
            <a:r>
              <a:rPr lang="es-CL" sz="2200" b="1">
                <a:solidFill>
                  <a:schemeClr val="bg1"/>
                </a:solidFill>
              </a:rPr>
              <a:t>vendedores</a:t>
            </a:r>
            <a:r>
              <a:rPr lang="es-CL" sz="2200">
                <a:solidFill>
                  <a:schemeClr val="bg1"/>
                </a:solidFill>
              </a:rPr>
              <a:t>, la </a:t>
            </a:r>
            <a:r>
              <a:rPr lang="es-CL" sz="2200" b="1">
                <a:solidFill>
                  <a:schemeClr val="bg1"/>
                </a:solidFill>
              </a:rPr>
              <a:t>oferta</a:t>
            </a:r>
            <a:r>
              <a:rPr lang="es-CL" sz="2200">
                <a:solidFill>
                  <a:schemeClr val="bg1"/>
                </a:solidFill>
              </a:rPr>
              <a:t>. 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Mercados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5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1900" b="1">
                <a:solidFill>
                  <a:schemeClr val="bg1"/>
                </a:solidFill>
              </a:rPr>
              <a:t>Mercado Competitivo</a:t>
            </a:r>
            <a:r>
              <a:rPr lang="es-CL" sz="190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s-CL" sz="1900">
                <a:solidFill>
                  <a:schemeClr val="bg1"/>
                </a:solidFill>
              </a:rPr>
              <a:t>Mercado en el que hay muchos compradores y muchos vendedores, por lo que cada uno de ellos ejerce una influencia insignificante en el precio de mercado (son precio aceptantes).</a:t>
            </a:r>
          </a:p>
          <a:p>
            <a:pPr lvl="1"/>
            <a:r>
              <a:rPr lang="es-CL" sz="1900">
                <a:solidFill>
                  <a:schemeClr val="bg1"/>
                </a:solidFill>
              </a:rPr>
              <a:t>Supuestos: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CL" sz="1900">
                <a:solidFill>
                  <a:schemeClr val="bg1"/>
                </a:solidFill>
              </a:rPr>
              <a:t>Los bienes del mercado son homogéneos.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CL" sz="1900">
                <a:solidFill>
                  <a:schemeClr val="bg1"/>
                </a:solidFill>
              </a:rPr>
              <a:t>Ningún oferentes o demandantes puede influir en el precio de forma individual.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CL" sz="1900">
                <a:solidFill>
                  <a:schemeClr val="bg1"/>
                </a:solidFill>
              </a:rPr>
              <a:t>Existe información perfecta.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CL" sz="1900">
                <a:solidFill>
                  <a:schemeClr val="bg1"/>
                </a:solidFill>
              </a:rPr>
              <a:t>No existen costos de transacción.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CL" sz="1900">
                <a:solidFill>
                  <a:schemeClr val="bg1"/>
                </a:solidFill>
              </a:rPr>
              <a:t>Existe libre entrada y salida de empresas en el mercado.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6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¿Es válido asumir que un Mercado es Competitivo?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La respuesta no es definitiva, depende de múltiples factores.</a:t>
            </a:r>
          </a:p>
          <a:p>
            <a:pPr lvl="2"/>
            <a:endParaRPr lang="es-CL" sz="2200">
              <a:solidFill>
                <a:schemeClr val="bg1"/>
              </a:solidFill>
            </a:endParaRPr>
          </a:p>
          <a:p>
            <a:pPr lvl="1"/>
            <a:r>
              <a:rPr lang="es-CL" sz="2200">
                <a:solidFill>
                  <a:schemeClr val="bg1"/>
                </a:solidFill>
              </a:rPr>
              <a:t>Un mercado en particular puede funcionar de forma competitiva en un país (o ciudad) y no hacerlo en otro(a).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7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000">
                <a:solidFill>
                  <a:schemeClr val="bg1"/>
                </a:solidFill>
              </a:rPr>
              <a:t>¿Qué otros tipos de organización de Mercado existen?</a:t>
            </a:r>
          </a:p>
          <a:p>
            <a:pPr lvl="1"/>
            <a:r>
              <a:rPr lang="es-CL" sz="2000" b="1">
                <a:solidFill>
                  <a:schemeClr val="bg1"/>
                </a:solidFill>
              </a:rPr>
              <a:t>Monopolio</a:t>
            </a:r>
            <a:r>
              <a:rPr lang="es-CL" sz="2000">
                <a:solidFill>
                  <a:schemeClr val="bg1"/>
                </a:solidFill>
              </a:rPr>
              <a:t>: es cuando existe un único oferente de un bien o servicio en particular (precio-hacedor).</a:t>
            </a:r>
          </a:p>
          <a:p>
            <a:pPr lvl="1"/>
            <a:r>
              <a:rPr lang="es-CL" sz="2000" b="1">
                <a:solidFill>
                  <a:schemeClr val="bg1"/>
                </a:solidFill>
              </a:rPr>
              <a:t>Monopsonio</a:t>
            </a:r>
            <a:r>
              <a:rPr lang="es-CL" sz="2000">
                <a:solidFill>
                  <a:schemeClr val="bg1"/>
                </a:solidFill>
              </a:rPr>
              <a:t>: es cuando existe un único comprador de un bien o servicio o particular.</a:t>
            </a:r>
          </a:p>
          <a:p>
            <a:pPr lvl="1"/>
            <a:r>
              <a:rPr lang="es-CL" sz="2000" b="1">
                <a:solidFill>
                  <a:schemeClr val="bg1"/>
                </a:solidFill>
              </a:rPr>
              <a:t>Oligopolio</a:t>
            </a:r>
            <a:r>
              <a:rPr lang="es-CL" sz="2000">
                <a:solidFill>
                  <a:schemeClr val="bg1"/>
                </a:solidFill>
              </a:rPr>
              <a:t>: existen pocos vendedores, que “compiten” y/o actúan de forma estratégica.</a:t>
            </a:r>
          </a:p>
          <a:p>
            <a:pPr lvl="1"/>
            <a:r>
              <a:rPr lang="es-CL" sz="2000" b="1">
                <a:solidFill>
                  <a:schemeClr val="bg1"/>
                </a:solidFill>
              </a:rPr>
              <a:t>Competencia Monopolística</a:t>
            </a:r>
            <a:r>
              <a:rPr lang="es-CL" sz="2000">
                <a:solidFill>
                  <a:schemeClr val="bg1"/>
                </a:solidFill>
              </a:rPr>
              <a:t>: existen muchos vendedores, pero donde cada uno posee cierta diferenciación en su producto.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Mercados</a:t>
            </a:r>
          </a:p>
        </p:txBody>
      </p:sp>
      <p:graphicFrame>
        <p:nvGraphicFramePr>
          <p:cNvPr id="23" name="2 Marcador de contenido">
            <a:extLst>
              <a:ext uri="{FF2B5EF4-FFF2-40B4-BE49-F238E27FC236}">
                <a16:creationId xmlns:a16="http://schemas.microsoft.com/office/drawing/2014/main" id="{920FABB9-14B4-40EB-82F1-C0CE5E86F3D5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8</a:t>
            </a:fld>
            <a:endParaRPr lang="es-CL"/>
          </a:p>
        </p:txBody>
      </p:sp>
      <p:sp>
        <p:nvSpPr>
          <p:cNvPr id="6" name="Line 30"/>
          <p:cNvSpPr>
            <a:spLocks noChangeShapeType="1"/>
          </p:cNvSpPr>
          <p:nvPr/>
        </p:nvSpPr>
        <p:spPr bwMode="auto">
          <a:xfrm>
            <a:off x="8967808" y="4701577"/>
            <a:ext cx="0" cy="432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7" name="Line 30"/>
          <p:cNvSpPr>
            <a:spLocks noChangeShapeType="1"/>
          </p:cNvSpPr>
          <p:nvPr/>
        </p:nvSpPr>
        <p:spPr bwMode="auto">
          <a:xfrm>
            <a:off x="8024826" y="4354305"/>
            <a:ext cx="0" cy="792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8" name="Line 15"/>
          <p:cNvSpPr>
            <a:spLocks noChangeShapeType="1"/>
          </p:cNvSpPr>
          <p:nvPr/>
        </p:nvSpPr>
        <p:spPr bwMode="auto">
          <a:xfrm flipV="1">
            <a:off x="6524628" y="2354041"/>
            <a:ext cx="0" cy="27860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6524628" y="5140123"/>
            <a:ext cx="39290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9228138" y="4357695"/>
            <a:ext cx="1225581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Demanda</a:t>
            </a:r>
            <a:endParaRPr lang="es-CL" altLang="es-ES_tradnl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30"/>
          <p:cNvSpPr>
            <a:spLocks noChangeShapeType="1"/>
          </p:cNvSpPr>
          <p:nvPr/>
        </p:nvSpPr>
        <p:spPr bwMode="auto">
          <a:xfrm>
            <a:off x="7096132" y="3497049"/>
            <a:ext cx="0" cy="1620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9953652" y="5143512"/>
            <a:ext cx="6429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CL" altLang="es-ES_tradn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6096000" y="2354041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i="1" baseline="-25000" dirty="0">
                <a:latin typeface="Times New Roman" pitchFamily="18" charset="0"/>
                <a:cs typeface="Times New Roman" pitchFamily="18" charset="0"/>
              </a:rPr>
              <a:t>X</a:t>
            </a:r>
            <a:endParaRPr lang="es-CL" altLang="es-ES_tradnl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6524628" y="3525625"/>
            <a:ext cx="5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15" name="14 Conector recto"/>
          <p:cNvCxnSpPr/>
          <p:nvPr/>
        </p:nvCxnSpPr>
        <p:spPr>
          <a:xfrm>
            <a:off x="6538916" y="4354305"/>
            <a:ext cx="14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16" name="15 Conector recto"/>
          <p:cNvCxnSpPr/>
          <p:nvPr/>
        </p:nvCxnSpPr>
        <p:spPr>
          <a:xfrm>
            <a:off x="6548826" y="4711495"/>
            <a:ext cx="23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6096000" y="3297021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4"/>
          <p:cNvSpPr txBox="1">
            <a:spLocks noChangeArrowheads="1"/>
          </p:cNvSpPr>
          <p:nvPr/>
        </p:nvSpPr>
        <p:spPr bwMode="auto">
          <a:xfrm>
            <a:off x="6096000" y="4127849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4"/>
          <p:cNvSpPr txBox="1">
            <a:spLocks noChangeArrowheads="1"/>
          </p:cNvSpPr>
          <p:nvPr/>
        </p:nvSpPr>
        <p:spPr bwMode="auto">
          <a:xfrm>
            <a:off x="6096000" y="4485039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4"/>
          <p:cNvSpPr txBox="1">
            <a:spLocks noChangeArrowheads="1"/>
          </p:cNvSpPr>
          <p:nvPr/>
        </p:nvSpPr>
        <p:spPr bwMode="auto">
          <a:xfrm>
            <a:off x="6910394" y="5068686"/>
            <a:ext cx="24717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s-ES_tradnl" altLang="es-ES_tradnl" i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i="1" baseline="-25000" dirty="0" err="1">
                <a:latin typeface="Times New Roman" pitchFamily="18" charset="0"/>
                <a:cs typeface="Times New Roman" pitchFamily="18" charset="0"/>
              </a:rPr>
              <a:t>eq</a:t>
            </a:r>
            <a:endParaRPr lang="es-CL" altLang="es-ES_tradnl" i="1" baseline="-250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Arco"/>
          <p:cNvSpPr/>
          <p:nvPr/>
        </p:nvSpPr>
        <p:spPr>
          <a:xfrm rot="10800000">
            <a:off x="6810380" y="428604"/>
            <a:ext cx="6072230" cy="4357718"/>
          </a:xfrm>
          <a:prstGeom prst="arc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37888 Conector recto"/>
          <p:cNvSpPr>
            <a:spLocks noChangeShapeType="1"/>
          </p:cNvSpPr>
          <p:nvPr/>
        </p:nvSpPr>
        <p:spPr bwMode="auto">
          <a:xfrm>
            <a:off x="5662614" y="3644900"/>
            <a:ext cx="4321175" cy="28082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08" name="37893 CuadroTexto"/>
          <p:cNvSpPr txBox="1">
            <a:spLocks noChangeArrowheads="1"/>
          </p:cNvSpPr>
          <p:nvPr/>
        </p:nvSpPr>
        <p:spPr bwMode="auto">
          <a:xfrm>
            <a:off x="2171701" y="1500174"/>
            <a:ext cx="799626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ES_tradnl" sz="2400" b="1" dirty="0"/>
              <a:t>Tabla de Demanda: </a:t>
            </a:r>
            <a:r>
              <a:rPr lang="es-ES_tradnl" altLang="es-ES_tradnl" sz="2400" dirty="0"/>
              <a:t>cuadro que muestra la relación entre el precio de un bien y la cantidad demandada.</a:t>
            </a:r>
          </a:p>
          <a:p>
            <a:pPr algn="just">
              <a:spcBef>
                <a:spcPct val="50000"/>
              </a:spcBef>
            </a:pPr>
            <a:r>
              <a:rPr lang="es-ES_tradnl" altLang="es-ES_tradnl" sz="2400" b="1" dirty="0"/>
              <a:t>Curva de Demanda: </a:t>
            </a:r>
            <a:r>
              <a:rPr lang="es-ES_tradnl" altLang="es-ES_tradnl" sz="2400" dirty="0"/>
              <a:t>gráfico de la relación entre el precio de un bien y la cantidad demandada.</a:t>
            </a:r>
          </a:p>
        </p:txBody>
      </p:sp>
      <p:sp>
        <p:nvSpPr>
          <p:cNvPr id="123909" name="37894 CuadroTexto"/>
          <p:cNvSpPr txBox="1">
            <a:spLocks noChangeArrowheads="1"/>
          </p:cNvSpPr>
          <p:nvPr/>
        </p:nvSpPr>
        <p:spPr bwMode="auto">
          <a:xfrm>
            <a:off x="1847850" y="4508500"/>
            <a:ext cx="6477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0,00 0,50 1,00 1,50 2,00 2,50 3,00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10" name="37895 CuadroTexto"/>
          <p:cNvSpPr txBox="1">
            <a:spLocks noChangeArrowheads="1"/>
          </p:cNvSpPr>
          <p:nvPr/>
        </p:nvSpPr>
        <p:spPr bwMode="auto">
          <a:xfrm>
            <a:off x="3432175" y="4508500"/>
            <a:ext cx="503238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12 10 8  6  4  2  0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11" name="37896 Conector recto"/>
          <p:cNvSpPr>
            <a:spLocks noChangeShapeType="1"/>
          </p:cNvSpPr>
          <p:nvPr/>
        </p:nvSpPr>
        <p:spPr bwMode="auto">
          <a:xfrm>
            <a:off x="2782888" y="3716339"/>
            <a:ext cx="0" cy="2808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12" name="37897 Conector recto"/>
          <p:cNvSpPr>
            <a:spLocks noChangeShapeType="1"/>
          </p:cNvSpPr>
          <p:nvPr/>
        </p:nvSpPr>
        <p:spPr bwMode="auto">
          <a:xfrm>
            <a:off x="1703389" y="4292600"/>
            <a:ext cx="2879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13" name="37898 CuadroTexto"/>
          <p:cNvSpPr txBox="1">
            <a:spLocks noChangeArrowheads="1"/>
          </p:cNvSpPr>
          <p:nvPr/>
        </p:nvSpPr>
        <p:spPr bwMode="auto">
          <a:xfrm>
            <a:off x="1631951" y="3644900"/>
            <a:ext cx="1116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 b="1">
                <a:latin typeface="Century Gothic" pitchFamily="34" charset="0"/>
              </a:rPr>
              <a:t>Precio del Bien</a:t>
            </a:r>
            <a:endParaRPr lang="es-CL" altLang="es-ES_tradnl" b="1">
              <a:latin typeface="Century Gothic" pitchFamily="34" charset="0"/>
            </a:endParaRPr>
          </a:p>
        </p:txBody>
      </p:sp>
      <p:sp>
        <p:nvSpPr>
          <p:cNvPr id="123914" name="37899 CuadroTexto"/>
          <p:cNvSpPr txBox="1">
            <a:spLocks noChangeArrowheads="1"/>
          </p:cNvSpPr>
          <p:nvPr/>
        </p:nvSpPr>
        <p:spPr bwMode="auto">
          <a:xfrm>
            <a:off x="2782889" y="3651250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 b="1">
                <a:latin typeface="Century Gothic" pitchFamily="34" charset="0"/>
              </a:rPr>
              <a:t>Cant. deman-dada del Bien</a:t>
            </a:r>
            <a:endParaRPr lang="es-CL" altLang="es-ES_tradnl" b="1">
              <a:latin typeface="Century Gothic" pitchFamily="34" charset="0"/>
            </a:endParaRPr>
          </a:p>
        </p:txBody>
      </p:sp>
      <p:sp>
        <p:nvSpPr>
          <p:cNvPr id="123915" name="37900 Conector recto"/>
          <p:cNvSpPr>
            <a:spLocks noChangeShapeType="1"/>
          </p:cNvSpPr>
          <p:nvPr/>
        </p:nvSpPr>
        <p:spPr bwMode="auto">
          <a:xfrm flipV="1">
            <a:off x="5662613" y="34290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23916" name="37901 Conector recto"/>
          <p:cNvSpPr>
            <a:spLocks noChangeShapeType="1"/>
          </p:cNvSpPr>
          <p:nvPr/>
        </p:nvSpPr>
        <p:spPr bwMode="auto">
          <a:xfrm>
            <a:off x="5662613" y="6453188"/>
            <a:ext cx="4824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23917" name="37902 CuadroTexto"/>
          <p:cNvSpPr txBox="1">
            <a:spLocks noChangeArrowheads="1"/>
          </p:cNvSpPr>
          <p:nvPr/>
        </p:nvSpPr>
        <p:spPr bwMode="auto">
          <a:xfrm>
            <a:off x="10272713" y="6373813"/>
            <a:ext cx="322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18" name="37903 CuadroTexto"/>
          <p:cNvSpPr txBox="1">
            <a:spLocks noChangeArrowheads="1"/>
          </p:cNvSpPr>
          <p:nvPr/>
        </p:nvSpPr>
        <p:spPr bwMode="auto">
          <a:xfrm>
            <a:off x="5375275" y="3206751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19" name="37904 Conector recto"/>
          <p:cNvSpPr>
            <a:spLocks noChangeShapeType="1"/>
          </p:cNvSpPr>
          <p:nvPr/>
        </p:nvSpPr>
        <p:spPr bwMode="auto">
          <a:xfrm>
            <a:off x="7823200" y="5084763"/>
            <a:ext cx="1588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0" name="37905 Conector recto"/>
          <p:cNvSpPr>
            <a:spLocks noChangeShapeType="1"/>
          </p:cNvSpPr>
          <p:nvPr/>
        </p:nvSpPr>
        <p:spPr bwMode="auto">
          <a:xfrm flipH="1">
            <a:off x="5662614" y="4149725"/>
            <a:ext cx="720725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1" name="37906 Conector recto"/>
          <p:cNvSpPr>
            <a:spLocks noChangeShapeType="1"/>
          </p:cNvSpPr>
          <p:nvPr/>
        </p:nvSpPr>
        <p:spPr bwMode="auto">
          <a:xfrm>
            <a:off x="7104063" y="4581526"/>
            <a:ext cx="0" cy="1871663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2" name="37907 Conector recto"/>
          <p:cNvSpPr>
            <a:spLocks noChangeShapeType="1"/>
          </p:cNvSpPr>
          <p:nvPr/>
        </p:nvSpPr>
        <p:spPr bwMode="auto">
          <a:xfrm flipH="1">
            <a:off x="5662614" y="5084763"/>
            <a:ext cx="2160587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3" name="37908 Conector recto"/>
          <p:cNvSpPr>
            <a:spLocks noChangeShapeType="1"/>
          </p:cNvSpPr>
          <p:nvPr/>
        </p:nvSpPr>
        <p:spPr bwMode="auto">
          <a:xfrm>
            <a:off x="6383338" y="4149726"/>
            <a:ext cx="0" cy="2303463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4" name="37909 Conector recto"/>
          <p:cNvSpPr>
            <a:spLocks noChangeShapeType="1"/>
          </p:cNvSpPr>
          <p:nvPr/>
        </p:nvSpPr>
        <p:spPr bwMode="auto">
          <a:xfrm flipH="1">
            <a:off x="5662613" y="4581525"/>
            <a:ext cx="1441450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5" name="37910 Elipse"/>
          <p:cNvSpPr>
            <a:spLocks noChangeArrowheads="1"/>
          </p:cNvSpPr>
          <p:nvPr/>
        </p:nvSpPr>
        <p:spPr bwMode="auto">
          <a:xfrm>
            <a:off x="6311901" y="4076701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26" name="37911 Elipse"/>
          <p:cNvSpPr>
            <a:spLocks noChangeArrowheads="1"/>
          </p:cNvSpPr>
          <p:nvPr/>
        </p:nvSpPr>
        <p:spPr bwMode="auto">
          <a:xfrm>
            <a:off x="7031038" y="4508501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27" name="37912 Elipse"/>
          <p:cNvSpPr>
            <a:spLocks noChangeArrowheads="1"/>
          </p:cNvSpPr>
          <p:nvPr/>
        </p:nvSpPr>
        <p:spPr bwMode="auto">
          <a:xfrm>
            <a:off x="7751763" y="5013326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28" name="37913 CuadroTexto"/>
          <p:cNvSpPr txBox="1">
            <a:spLocks noChangeArrowheads="1"/>
          </p:cNvSpPr>
          <p:nvPr/>
        </p:nvSpPr>
        <p:spPr bwMode="auto">
          <a:xfrm>
            <a:off x="5448300" y="6446838"/>
            <a:ext cx="5111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0    1    2    3   4    5    6    7   8    9   10  11 12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29" name="37914 Conector recto"/>
          <p:cNvSpPr>
            <a:spLocks noChangeShapeType="1"/>
          </p:cNvSpPr>
          <p:nvPr/>
        </p:nvSpPr>
        <p:spPr bwMode="auto">
          <a:xfrm>
            <a:off x="6022975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0" name="37915 Conector recto"/>
          <p:cNvSpPr>
            <a:spLocks noChangeShapeType="1"/>
          </p:cNvSpPr>
          <p:nvPr/>
        </p:nvSpPr>
        <p:spPr bwMode="auto">
          <a:xfrm>
            <a:off x="6383338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1" name="37916 Conector recto"/>
          <p:cNvSpPr>
            <a:spLocks noChangeShapeType="1"/>
          </p:cNvSpPr>
          <p:nvPr/>
        </p:nvSpPr>
        <p:spPr bwMode="auto">
          <a:xfrm>
            <a:off x="6743700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2" name="37917 Conector recto"/>
          <p:cNvSpPr>
            <a:spLocks noChangeShapeType="1"/>
          </p:cNvSpPr>
          <p:nvPr/>
        </p:nvSpPr>
        <p:spPr bwMode="auto">
          <a:xfrm>
            <a:off x="7102475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3" name="37918 Conector recto"/>
          <p:cNvSpPr>
            <a:spLocks noChangeShapeType="1"/>
          </p:cNvSpPr>
          <p:nvPr/>
        </p:nvSpPr>
        <p:spPr bwMode="auto">
          <a:xfrm>
            <a:off x="7462838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4" name="37919 Conector recto"/>
          <p:cNvSpPr>
            <a:spLocks noChangeShapeType="1"/>
          </p:cNvSpPr>
          <p:nvPr/>
        </p:nvSpPr>
        <p:spPr bwMode="auto">
          <a:xfrm>
            <a:off x="7823200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5" name="37920 Conector recto"/>
          <p:cNvSpPr>
            <a:spLocks noChangeShapeType="1"/>
          </p:cNvSpPr>
          <p:nvPr/>
        </p:nvSpPr>
        <p:spPr bwMode="auto">
          <a:xfrm>
            <a:off x="8183563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6" name="37921 Conector recto"/>
          <p:cNvSpPr>
            <a:spLocks noChangeShapeType="1"/>
          </p:cNvSpPr>
          <p:nvPr/>
        </p:nvSpPr>
        <p:spPr bwMode="auto">
          <a:xfrm>
            <a:off x="8543925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7" name="37922 Conector recto"/>
          <p:cNvSpPr>
            <a:spLocks noChangeShapeType="1"/>
          </p:cNvSpPr>
          <p:nvPr/>
        </p:nvSpPr>
        <p:spPr bwMode="auto">
          <a:xfrm>
            <a:off x="8904288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8" name="37923 Conector recto"/>
          <p:cNvSpPr>
            <a:spLocks noChangeShapeType="1"/>
          </p:cNvSpPr>
          <p:nvPr/>
        </p:nvSpPr>
        <p:spPr bwMode="auto">
          <a:xfrm>
            <a:off x="9263063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9" name="37924 Conector recto"/>
          <p:cNvSpPr>
            <a:spLocks noChangeShapeType="1"/>
          </p:cNvSpPr>
          <p:nvPr/>
        </p:nvSpPr>
        <p:spPr bwMode="auto">
          <a:xfrm>
            <a:off x="9623425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0" name="37925 Conector recto"/>
          <p:cNvSpPr>
            <a:spLocks noChangeShapeType="1"/>
          </p:cNvSpPr>
          <p:nvPr/>
        </p:nvSpPr>
        <p:spPr bwMode="auto">
          <a:xfrm>
            <a:off x="9983788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1" name="37926 CuadroTexto"/>
          <p:cNvSpPr txBox="1">
            <a:spLocks noChangeArrowheads="1"/>
          </p:cNvSpPr>
          <p:nvPr/>
        </p:nvSpPr>
        <p:spPr bwMode="auto">
          <a:xfrm>
            <a:off x="5013325" y="3429001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3,00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42" name="37927 Conector recto"/>
          <p:cNvSpPr>
            <a:spLocks noChangeShapeType="1"/>
          </p:cNvSpPr>
          <p:nvPr/>
        </p:nvSpPr>
        <p:spPr bwMode="auto">
          <a:xfrm>
            <a:off x="5591175" y="55165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3" name="37928 Conector recto"/>
          <p:cNvSpPr>
            <a:spLocks noChangeShapeType="1"/>
          </p:cNvSpPr>
          <p:nvPr/>
        </p:nvSpPr>
        <p:spPr bwMode="auto">
          <a:xfrm>
            <a:off x="5591175" y="45799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4" name="37929 Conector recto"/>
          <p:cNvSpPr>
            <a:spLocks noChangeShapeType="1"/>
          </p:cNvSpPr>
          <p:nvPr/>
        </p:nvSpPr>
        <p:spPr bwMode="auto">
          <a:xfrm>
            <a:off x="5591175" y="36449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5" name="37930 CuadroTexto"/>
          <p:cNvSpPr txBox="1">
            <a:spLocks noChangeArrowheads="1"/>
          </p:cNvSpPr>
          <p:nvPr/>
        </p:nvSpPr>
        <p:spPr bwMode="auto">
          <a:xfrm>
            <a:off x="5014914" y="4357688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2,00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46" name="37931 CuadroTexto"/>
          <p:cNvSpPr txBox="1">
            <a:spLocks noChangeArrowheads="1"/>
          </p:cNvSpPr>
          <p:nvPr/>
        </p:nvSpPr>
        <p:spPr bwMode="auto">
          <a:xfrm>
            <a:off x="5014914" y="5294313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1,00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47" name="37932 Conector recto"/>
          <p:cNvSpPr>
            <a:spLocks noChangeShapeType="1"/>
          </p:cNvSpPr>
          <p:nvPr/>
        </p:nvSpPr>
        <p:spPr bwMode="auto">
          <a:xfrm flipH="1">
            <a:off x="5662613" y="5516563"/>
            <a:ext cx="2881312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8" name="37933 Conector recto"/>
          <p:cNvSpPr>
            <a:spLocks noChangeShapeType="1"/>
          </p:cNvSpPr>
          <p:nvPr/>
        </p:nvSpPr>
        <p:spPr bwMode="auto">
          <a:xfrm>
            <a:off x="8543925" y="5516564"/>
            <a:ext cx="0" cy="936625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9" name="37934 Conector recto"/>
          <p:cNvSpPr>
            <a:spLocks noChangeShapeType="1"/>
          </p:cNvSpPr>
          <p:nvPr/>
        </p:nvSpPr>
        <p:spPr bwMode="auto">
          <a:xfrm>
            <a:off x="9263064" y="6021388"/>
            <a:ext cx="1587" cy="43180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50" name="37935 Conector recto"/>
          <p:cNvSpPr>
            <a:spLocks noChangeShapeType="1"/>
          </p:cNvSpPr>
          <p:nvPr/>
        </p:nvSpPr>
        <p:spPr bwMode="auto">
          <a:xfrm flipH="1" flipV="1">
            <a:off x="5662613" y="6019800"/>
            <a:ext cx="3600450" cy="1588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51" name="37936 Elipse"/>
          <p:cNvSpPr>
            <a:spLocks noChangeArrowheads="1"/>
          </p:cNvSpPr>
          <p:nvPr/>
        </p:nvSpPr>
        <p:spPr bwMode="auto">
          <a:xfrm>
            <a:off x="9191626" y="5949951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52" name="37937 Elipse"/>
          <p:cNvSpPr>
            <a:spLocks noChangeArrowheads="1"/>
          </p:cNvSpPr>
          <p:nvPr/>
        </p:nvSpPr>
        <p:spPr bwMode="auto">
          <a:xfrm>
            <a:off x="8470901" y="5445126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53" name="37938 CuadroTexto"/>
          <p:cNvSpPr txBox="1">
            <a:spLocks noChangeArrowheads="1"/>
          </p:cNvSpPr>
          <p:nvPr/>
        </p:nvSpPr>
        <p:spPr bwMode="auto">
          <a:xfrm>
            <a:off x="5016500" y="3933826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2,50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54" name="37939 CuadroTexto"/>
          <p:cNvSpPr txBox="1">
            <a:spLocks noChangeArrowheads="1"/>
          </p:cNvSpPr>
          <p:nvPr/>
        </p:nvSpPr>
        <p:spPr bwMode="auto">
          <a:xfrm>
            <a:off x="5018089" y="4862513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1,50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55" name="37940 CuadroTexto"/>
          <p:cNvSpPr txBox="1">
            <a:spLocks noChangeArrowheads="1"/>
          </p:cNvSpPr>
          <p:nvPr/>
        </p:nvSpPr>
        <p:spPr bwMode="auto">
          <a:xfrm>
            <a:off x="5018089" y="5799138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54" name="5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9</a:t>
            </a:fld>
            <a:endParaRPr lang="es-CL"/>
          </a:p>
        </p:txBody>
      </p:sp>
      <p:sp>
        <p:nvSpPr>
          <p:cNvPr id="55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1175</Words>
  <Application>Microsoft Office PowerPoint</Application>
  <PresentationFormat>Panorámica</PresentationFormat>
  <Paragraphs>184</Paragraphs>
  <Slides>20</Slides>
  <Notes>7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Times New Roman</vt:lpstr>
      <vt:lpstr>Tema de Office</vt:lpstr>
      <vt:lpstr>Ecuación</vt:lpstr>
      <vt:lpstr>ECONOMÍA Clase 5: La Demanda y la Oferta Parte 1</vt:lpstr>
      <vt:lpstr>Agenda</vt:lpstr>
      <vt:lpstr>¿Qué es la Demanda?</vt:lpstr>
      <vt:lpstr>Mercados</vt:lpstr>
      <vt:lpstr>Mercados</vt:lpstr>
      <vt:lpstr>Mercados</vt:lpstr>
      <vt:lpstr>Mercados</vt:lpstr>
      <vt:lpstr>Mercados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La Demanda</vt:lpstr>
      <vt:lpstr>La Demanda</vt:lpstr>
      <vt:lpstr>La Demanda</vt:lpstr>
      <vt:lpstr>La Demanda</vt:lpstr>
      <vt:lpstr>Desplazamientos de la Demanda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Clase 5: La Demanda y la Oferta Parte 1</dc:title>
  <dc:creator>Christian Belmar Belmar Castro</dc:creator>
  <cp:lastModifiedBy>Matias Eduardo Philipp Fontecilla</cp:lastModifiedBy>
  <cp:revision>2</cp:revision>
  <dcterms:created xsi:type="dcterms:W3CDTF">2020-10-03T07:16:32Z</dcterms:created>
  <dcterms:modified xsi:type="dcterms:W3CDTF">2021-08-02T10:50:09Z</dcterms:modified>
</cp:coreProperties>
</file>