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818" r:id="rId3"/>
    <p:sldId id="813" r:id="rId4"/>
    <p:sldId id="799" r:id="rId5"/>
    <p:sldId id="819" r:id="rId6"/>
    <p:sldId id="800" r:id="rId7"/>
    <p:sldId id="801" r:id="rId8"/>
    <p:sldId id="802" r:id="rId9"/>
    <p:sldId id="806" r:id="rId10"/>
    <p:sldId id="807" r:id="rId11"/>
    <p:sldId id="808" r:id="rId12"/>
    <p:sldId id="809" r:id="rId13"/>
    <p:sldId id="810" r:id="rId14"/>
    <p:sldId id="811" r:id="rId15"/>
    <p:sldId id="812" r:id="rId1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6791B9-F92B-4771-8CE0-913294EA06C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C47F603E-A9C2-4E6B-ABF2-1E4F6448D9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9CE31848-438C-4635-B739-9BCC11C8763E}"/>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5" name="Marcador de pie de página 4">
            <a:extLst>
              <a:ext uri="{FF2B5EF4-FFF2-40B4-BE49-F238E27FC236}">
                <a16:creationId xmlns:a16="http://schemas.microsoft.com/office/drawing/2014/main" id="{DCB5DFAC-7A4D-464C-B445-E3C5044DF47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54B68AC-4E4F-4A5F-BD45-C1D284B22F65}"/>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257111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BCA225-0232-4406-91C9-5E88C715447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37B6D2B4-1173-400A-9D15-F0DFD24AA4E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E5E334C-67A1-43CD-803D-E09C1ED9B768}"/>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5" name="Marcador de pie de página 4">
            <a:extLst>
              <a:ext uri="{FF2B5EF4-FFF2-40B4-BE49-F238E27FC236}">
                <a16:creationId xmlns:a16="http://schemas.microsoft.com/office/drawing/2014/main" id="{469F58EB-2673-45A2-B200-E72B56E0F6E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679F47C-D1D7-4773-B27D-064CE77D5F06}"/>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409570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DBF0618-CEC4-47E3-AFB8-2D678F3261F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EA81C0C-FF2E-4D01-A95F-A4854BD69DE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3A0C881F-D6A5-4BC9-AB64-5F287B1083EB}"/>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5" name="Marcador de pie de página 4">
            <a:extLst>
              <a:ext uri="{FF2B5EF4-FFF2-40B4-BE49-F238E27FC236}">
                <a16:creationId xmlns:a16="http://schemas.microsoft.com/office/drawing/2014/main" id="{ECE7CA9A-7F82-4433-A025-5629CB7B060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7E8190B-F43B-485A-8DA0-1A6F48E812DF}"/>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38711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FE5340-0F6A-4FF5-8E25-7EF7891A1BA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017E2B80-7289-4AE8-AF49-1FE78890BA2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0279E54-1DE2-454B-9684-73441948D387}"/>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5" name="Marcador de pie de página 4">
            <a:extLst>
              <a:ext uri="{FF2B5EF4-FFF2-40B4-BE49-F238E27FC236}">
                <a16:creationId xmlns:a16="http://schemas.microsoft.com/office/drawing/2014/main" id="{7BDB7669-03AE-4074-944A-53F39FCDEC7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971FE84-251A-4877-8248-B2F4234B7E8F}"/>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303921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6F9AC8-65EC-44D4-B8DF-EED6FCF006B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12B5EF8-D635-47E0-B181-1B8426DA3A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C888306-C520-4151-9BF5-F17D0AE59884}"/>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5" name="Marcador de pie de página 4">
            <a:extLst>
              <a:ext uri="{FF2B5EF4-FFF2-40B4-BE49-F238E27FC236}">
                <a16:creationId xmlns:a16="http://schemas.microsoft.com/office/drawing/2014/main" id="{E0681CBA-B263-4C9F-BE58-BC063E753C1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7E8410C-9C35-4403-AF89-FE861375286E}"/>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575827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5CABF2-01E1-476E-A392-B6FA05125F2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A54CCB21-C05C-46BF-9CD6-1D21A615B276}"/>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6992056C-6CD8-4FF8-93DE-3D54E38544F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F88F31EE-EC65-4BAF-83F1-180918804090}"/>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6" name="Marcador de pie de página 5">
            <a:extLst>
              <a:ext uri="{FF2B5EF4-FFF2-40B4-BE49-F238E27FC236}">
                <a16:creationId xmlns:a16="http://schemas.microsoft.com/office/drawing/2014/main" id="{040DF5E1-6B8A-40FF-98D6-164315067C5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C88FB3C-B379-48CF-A40F-9B2C0395166C}"/>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570758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19C73-030E-4C45-8580-CC503F5CAB9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08F3C24E-2877-4ED3-AD48-9733B1D7AB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05770DC-1089-4C99-A5E5-6EEE1EF76E5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844B4644-48D5-41D3-A83E-22530F7770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3E55E78-8090-4F64-9EA0-41C91611EA8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52201944-A54D-403D-840A-7E143FF4D92D}"/>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8" name="Marcador de pie de página 7">
            <a:extLst>
              <a:ext uri="{FF2B5EF4-FFF2-40B4-BE49-F238E27FC236}">
                <a16:creationId xmlns:a16="http://schemas.microsoft.com/office/drawing/2014/main" id="{3B349530-C076-4139-A843-E1220108117A}"/>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18A5B07D-C202-45F0-A22E-1C7C64BC3F75}"/>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3652727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CFDDD3-F8A5-41C3-87EF-C637B2754F7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E57FD886-391C-4B97-93C7-FC63BCE3635A}"/>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4" name="Marcador de pie de página 3">
            <a:extLst>
              <a:ext uri="{FF2B5EF4-FFF2-40B4-BE49-F238E27FC236}">
                <a16:creationId xmlns:a16="http://schemas.microsoft.com/office/drawing/2014/main" id="{AA4E4970-97C4-41CC-B5D2-CD8A449B0F18}"/>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A7725E10-F1BA-4A2B-96C3-0C56FC34C0D1}"/>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3178304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F2D5700-C0D8-4C38-8CC3-B8811394C223}"/>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3" name="Marcador de pie de página 2">
            <a:extLst>
              <a:ext uri="{FF2B5EF4-FFF2-40B4-BE49-F238E27FC236}">
                <a16:creationId xmlns:a16="http://schemas.microsoft.com/office/drawing/2014/main" id="{B9835351-4755-4AD6-A212-1A05CDDF10FE}"/>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B97DFF1F-EEAA-400A-B729-92A2426F79C7}"/>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1656711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2B6E5D-516C-469A-B118-8C8DB8B3A46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018CBB61-D48E-4FF0-950D-536FD2423C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775F0391-50EA-4E43-96C8-28F19F7EAF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16013B9-1D5F-4B96-9D24-0DE67B6EE27F}"/>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6" name="Marcador de pie de página 5">
            <a:extLst>
              <a:ext uri="{FF2B5EF4-FFF2-40B4-BE49-F238E27FC236}">
                <a16:creationId xmlns:a16="http://schemas.microsoft.com/office/drawing/2014/main" id="{125C35ED-5BEC-459F-91A8-ADF753E2783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2A49FFA9-FD07-4748-A22A-3458FA288967}"/>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4256962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B6E1D2-3015-43E1-9B0C-3A76A2CB39C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152B0CFC-1F0E-4F04-87F0-6AB0EA5324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08B53A20-1F8F-4D6A-86DD-44F6742D1B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6EAF088-EAB5-4BC0-B25D-8A27983F91D9}"/>
              </a:ext>
            </a:extLst>
          </p:cNvPr>
          <p:cNvSpPr>
            <a:spLocks noGrp="1"/>
          </p:cNvSpPr>
          <p:nvPr>
            <p:ph type="dt" sz="half" idx="10"/>
          </p:nvPr>
        </p:nvSpPr>
        <p:spPr/>
        <p:txBody>
          <a:bodyPr/>
          <a:lstStyle/>
          <a:p>
            <a:fld id="{9F2F8CF3-0CA9-4A2B-90CB-E2FE2AA00BA5}" type="datetimeFigureOut">
              <a:rPr lang="es-CL" smtClean="0"/>
              <a:t>02-08-2021</a:t>
            </a:fld>
            <a:endParaRPr lang="es-CL"/>
          </a:p>
        </p:txBody>
      </p:sp>
      <p:sp>
        <p:nvSpPr>
          <p:cNvPr id="6" name="Marcador de pie de página 5">
            <a:extLst>
              <a:ext uri="{FF2B5EF4-FFF2-40B4-BE49-F238E27FC236}">
                <a16:creationId xmlns:a16="http://schemas.microsoft.com/office/drawing/2014/main" id="{D5755F4D-C50B-46BA-B13C-B7700C17D8F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4BF168A-600F-4D38-98D2-DDF748AED9A8}"/>
              </a:ext>
            </a:extLst>
          </p:cNvPr>
          <p:cNvSpPr>
            <a:spLocks noGrp="1"/>
          </p:cNvSpPr>
          <p:nvPr>
            <p:ph type="sldNum" sz="quarter" idx="12"/>
          </p:nvPr>
        </p:nvSpPr>
        <p:spPr/>
        <p:txBody>
          <a:bodyPr/>
          <a:lstStyle/>
          <a:p>
            <a:fld id="{51565046-B619-4A1B-9A68-43942E1D8182}" type="slidenum">
              <a:rPr lang="es-CL" smtClean="0"/>
              <a:t>‹Nº›</a:t>
            </a:fld>
            <a:endParaRPr lang="es-CL"/>
          </a:p>
        </p:txBody>
      </p:sp>
    </p:spTree>
    <p:extLst>
      <p:ext uri="{BB962C8B-B14F-4D97-AF65-F5344CB8AC3E}">
        <p14:creationId xmlns:p14="http://schemas.microsoft.com/office/powerpoint/2010/main" val="1102683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E20C26F-CC74-4A01-B4B7-53799813A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01E12DF-6359-4427-B8CE-981FD8F114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C987082-CF52-431C-ADE9-A5AF35818E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F8CF3-0CA9-4A2B-90CB-E2FE2AA00BA5}" type="datetimeFigureOut">
              <a:rPr lang="es-CL" smtClean="0"/>
              <a:t>02-08-2021</a:t>
            </a:fld>
            <a:endParaRPr lang="es-CL"/>
          </a:p>
        </p:txBody>
      </p:sp>
      <p:sp>
        <p:nvSpPr>
          <p:cNvPr id="5" name="Marcador de pie de página 4">
            <a:extLst>
              <a:ext uri="{FF2B5EF4-FFF2-40B4-BE49-F238E27FC236}">
                <a16:creationId xmlns:a16="http://schemas.microsoft.com/office/drawing/2014/main" id="{08AED553-B4BE-47AF-8293-99358030CB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775803B9-F3C9-4F7E-9499-D68BB31CAC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65046-B619-4A1B-9A68-43942E1D8182}" type="slidenum">
              <a:rPr lang="es-CL" smtClean="0"/>
              <a:t>‹Nº›</a:t>
            </a:fld>
            <a:endParaRPr lang="es-CL"/>
          </a:p>
        </p:txBody>
      </p:sp>
    </p:spTree>
    <p:extLst>
      <p:ext uri="{BB962C8B-B14F-4D97-AF65-F5344CB8AC3E}">
        <p14:creationId xmlns:p14="http://schemas.microsoft.com/office/powerpoint/2010/main" val="2746819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ctrTitle"/>
          </p:nvPr>
        </p:nvSpPr>
        <p:spPr>
          <a:xfrm>
            <a:off x="6746628" y="1783959"/>
            <a:ext cx="4645250" cy="2889114"/>
          </a:xfrm>
        </p:spPr>
        <p:txBody>
          <a:bodyPr anchor="b">
            <a:normAutofit/>
          </a:bodyPr>
          <a:lstStyle/>
          <a:p>
            <a:pPr algn="l"/>
            <a:r>
              <a:rPr lang="es-CL" sz="3800" dirty="0">
                <a:solidFill>
                  <a:schemeClr val="bg1"/>
                </a:solidFill>
              </a:rPr>
              <a:t>ECONOMÍA</a:t>
            </a:r>
            <a:br>
              <a:rPr lang="es-CL" sz="3800" dirty="0">
                <a:solidFill>
                  <a:schemeClr val="bg1"/>
                </a:solidFill>
              </a:rPr>
            </a:br>
            <a:r>
              <a:rPr lang="es-CL" sz="3800" dirty="0">
                <a:solidFill>
                  <a:schemeClr val="bg1"/>
                </a:solidFill>
              </a:rPr>
              <a:t>Clase 10:</a:t>
            </a:r>
            <a:br>
              <a:rPr lang="es-CL" sz="3800" dirty="0">
                <a:solidFill>
                  <a:schemeClr val="bg1"/>
                </a:solidFill>
              </a:rPr>
            </a:br>
            <a:r>
              <a:rPr lang="es-CL" sz="3800" dirty="0">
                <a:solidFill>
                  <a:schemeClr val="bg1"/>
                </a:solidFill>
              </a:rPr>
              <a:t>Intervenciones </a:t>
            </a:r>
            <a:br>
              <a:rPr lang="es-CL" sz="3800" dirty="0">
                <a:solidFill>
                  <a:schemeClr val="bg1"/>
                </a:solidFill>
              </a:rPr>
            </a:br>
            <a:r>
              <a:rPr lang="es-CL" sz="3800" dirty="0">
                <a:solidFill>
                  <a:schemeClr val="bg1"/>
                </a:solidFill>
              </a:rPr>
              <a:t>del Mercado. Parte 1</a:t>
            </a:r>
            <a:endParaRPr lang="es-CL" sz="3800" i="1" dirty="0">
              <a:solidFill>
                <a:schemeClr val="bg1"/>
              </a:solidFill>
            </a:endParaRPr>
          </a:p>
        </p:txBody>
      </p:sp>
      <p:sp>
        <p:nvSpPr>
          <p:cNvPr id="7" name="2 Subtítulo"/>
          <p:cNvSpPr>
            <a:spLocks noGrp="1"/>
          </p:cNvSpPr>
          <p:nvPr>
            <p:ph type="subTitle" idx="1"/>
          </p:nvPr>
        </p:nvSpPr>
        <p:spPr>
          <a:xfrm>
            <a:off x="6746627" y="4750893"/>
            <a:ext cx="4645250" cy="1383207"/>
          </a:xfrm>
        </p:spPr>
        <p:txBody>
          <a:bodyPr anchor="t">
            <a:normAutofit/>
          </a:bodyPr>
          <a:lstStyle/>
          <a:p>
            <a:pPr algn="l"/>
            <a:r>
              <a:rPr lang="es-CL" sz="1900" b="1" dirty="0">
                <a:solidFill>
                  <a:schemeClr val="bg1"/>
                </a:solidFill>
              </a:rPr>
              <a:t>Profesores</a:t>
            </a:r>
            <a:r>
              <a:rPr lang="es-CL" sz="1900" dirty="0">
                <a:solidFill>
                  <a:schemeClr val="bg1"/>
                </a:solidFill>
              </a:rPr>
              <a:t>:                                                              Christian Belmar (C), Manuel Aguilar, Natalia Bernal, José Cárdenas, Javier Diaz, Francisco Leiva, Boris Pasten e Ignacio Silva</a:t>
            </a:r>
          </a:p>
        </p:txBody>
      </p:sp>
      <p:sp>
        <p:nvSpPr>
          <p:cNvPr id="18" name="Freeform: Shape 17">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a:blip r:embed="rId2" cstate="print"/>
          <a:stretch>
            <a:fillRect/>
          </a:stretch>
        </p:blipFill>
        <p:spPr>
          <a:xfrm>
            <a:off x="419382" y="1454664"/>
            <a:ext cx="4047843" cy="2580501"/>
          </a:xfrm>
          <a:prstGeom prst="rect">
            <a:avLst/>
          </a:prstGeom>
        </p:spPr>
      </p:pic>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spcBef>
                <a:spcPct val="20000"/>
              </a:spcBef>
              <a:defRPr/>
            </a:pPr>
            <a:r>
              <a:rPr lang="es-CL" sz="3200" dirty="0">
                <a:solidFill>
                  <a:schemeClr val="tx1">
                    <a:tint val="75000"/>
                  </a:schemeClr>
                </a:solidFill>
              </a:rPr>
              <a:t>Programa Académico de Bachillerato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52 Conector recto"/>
          <p:cNvCxnSpPr/>
          <p:nvPr/>
        </p:nvCxnSpPr>
        <p:spPr>
          <a:xfrm flipV="1">
            <a:off x="4367808" y="4509120"/>
            <a:ext cx="2880320" cy="7920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pSp>
        <p:nvGrpSpPr>
          <p:cNvPr id="4" name="39 Grupo"/>
          <p:cNvGrpSpPr/>
          <p:nvPr/>
        </p:nvGrpSpPr>
        <p:grpSpPr>
          <a:xfrm>
            <a:off x="3994705" y="4332285"/>
            <a:ext cx="792088" cy="824584"/>
            <a:chOff x="2996209" y="4759654"/>
            <a:chExt cx="792088" cy="824584"/>
          </a:xfrm>
        </p:grpSpPr>
        <p:cxnSp>
          <p:nvCxnSpPr>
            <p:cNvPr id="38" name="37 Conector recto"/>
            <p:cNvCxnSpPr/>
            <p:nvPr/>
          </p:nvCxnSpPr>
          <p:spPr>
            <a:xfrm rot="10800000">
              <a:off x="2996210" y="5583668"/>
              <a:ext cx="792087" cy="57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rot="10800000">
              <a:off x="2996209" y="4759654"/>
              <a:ext cx="792087" cy="57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56" name="55 Rectángulo"/>
          <p:cNvSpPr/>
          <p:nvPr/>
        </p:nvSpPr>
        <p:spPr>
          <a:xfrm>
            <a:off x="3470893" y="4149080"/>
            <a:ext cx="864096"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16" name="15 Conector recto"/>
          <p:cNvCxnSpPr>
            <a:stCxn id="21" idx="6"/>
          </p:cNvCxnSpPr>
          <p:nvPr/>
        </p:nvCxnSpPr>
        <p:spPr>
          <a:xfrm flipH="1" flipV="1">
            <a:off x="4364392" y="4941168"/>
            <a:ext cx="1298421" cy="571"/>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836369" y="5697313"/>
            <a:ext cx="1511598" cy="44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40 Conector recto"/>
          <p:cNvCxnSpPr/>
          <p:nvPr/>
        </p:nvCxnSpPr>
        <p:spPr>
          <a:xfrm rot="5400000">
            <a:off x="3795252" y="5409220"/>
            <a:ext cx="2088232"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p:txBody>
          <a:bodyPr>
            <a:normAutofit/>
          </a:bodyPr>
          <a:lstStyle/>
          <a:p>
            <a:r>
              <a:rPr lang="es-CL" dirty="0"/>
              <a:t>Efecto de Políticas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Incidencia Económica</a:t>
            </a:r>
            <a:endParaRPr lang="es-CL" dirty="0"/>
          </a:p>
          <a:p>
            <a:pPr lvl="1" algn="just"/>
            <a:r>
              <a:rPr lang="es-CL" dirty="0"/>
              <a:t>Se refiere a quien afecta más la aplicación de un impuesto o subsidio… Veamos dos casos para un impuesto a la oferta:</a:t>
            </a:r>
            <a:endParaRPr lang="es-CL" i="1" dirty="0"/>
          </a:p>
        </p:txBody>
      </p:sp>
      <p:sp>
        <p:nvSpPr>
          <p:cNvPr id="40" name="39 Marcador de número de diapositiva"/>
          <p:cNvSpPr>
            <a:spLocks noGrp="1"/>
          </p:cNvSpPr>
          <p:nvPr>
            <p:ph type="sldNum" sz="quarter" idx="12"/>
          </p:nvPr>
        </p:nvSpPr>
        <p:spPr/>
        <p:txBody>
          <a:bodyPr/>
          <a:lstStyle/>
          <a:p>
            <a:fld id="{E5AF13BF-99AF-4603-AF85-A71E03691828}" type="slidenum">
              <a:rPr lang="es-CL" smtClean="0"/>
              <a:pPr/>
              <a:t>10</a:t>
            </a:fld>
            <a:endParaRPr lang="es-CL"/>
          </a:p>
        </p:txBody>
      </p:sp>
      <p:cxnSp>
        <p:nvCxnSpPr>
          <p:cNvPr id="10" name="9 Conector recto de flecha"/>
          <p:cNvCxnSpPr/>
          <p:nvPr/>
        </p:nvCxnSpPr>
        <p:spPr>
          <a:xfrm rot="16200000" flipV="1">
            <a:off x="2937053" y="5022581"/>
            <a:ext cx="2858090" cy="34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4364388" y="6444044"/>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4007198" y="3666684"/>
            <a:ext cx="857256" cy="369332"/>
          </a:xfrm>
          <a:prstGeom prst="rect">
            <a:avLst/>
          </a:prstGeom>
          <a:noFill/>
        </p:spPr>
        <p:txBody>
          <a:bodyPr wrap="square" rtlCol="0">
            <a:spAutoFit/>
          </a:bodyPr>
          <a:lstStyle/>
          <a:p>
            <a:r>
              <a:rPr lang="es-CL" dirty="0"/>
              <a:t>P</a:t>
            </a:r>
            <a:endParaRPr lang="es-CL" sz="900" dirty="0"/>
          </a:p>
        </p:txBody>
      </p:sp>
      <p:sp>
        <p:nvSpPr>
          <p:cNvPr id="13" name="12 CuadroTexto"/>
          <p:cNvSpPr txBox="1"/>
          <p:nvPr/>
        </p:nvSpPr>
        <p:spPr>
          <a:xfrm>
            <a:off x="7721974" y="6444044"/>
            <a:ext cx="857256" cy="369332"/>
          </a:xfrm>
          <a:prstGeom prst="rect">
            <a:avLst/>
          </a:prstGeom>
          <a:noFill/>
        </p:spPr>
        <p:txBody>
          <a:bodyPr wrap="square" rtlCol="0">
            <a:spAutoFit/>
          </a:bodyPr>
          <a:lstStyle/>
          <a:p>
            <a:r>
              <a:rPr lang="es-CL" dirty="0"/>
              <a:t>Q</a:t>
            </a:r>
            <a:endParaRPr lang="es-CL" sz="900" dirty="0"/>
          </a:p>
        </p:txBody>
      </p:sp>
      <p:sp>
        <p:nvSpPr>
          <p:cNvPr id="14" name="13 CuadroTexto"/>
          <p:cNvSpPr txBox="1"/>
          <p:nvPr/>
        </p:nvSpPr>
        <p:spPr>
          <a:xfrm>
            <a:off x="7182960" y="5939988"/>
            <a:ext cx="857256" cy="369332"/>
          </a:xfrm>
          <a:prstGeom prst="rect">
            <a:avLst/>
          </a:prstGeom>
          <a:noFill/>
        </p:spPr>
        <p:txBody>
          <a:bodyPr wrap="square" rtlCol="0">
            <a:spAutoFit/>
          </a:bodyPr>
          <a:lstStyle/>
          <a:p>
            <a:r>
              <a:rPr lang="es-CL" dirty="0" err="1"/>
              <a:t>Dda</a:t>
            </a:r>
            <a:endParaRPr lang="es-CL" sz="900" baseline="-25000" dirty="0"/>
          </a:p>
        </p:txBody>
      </p:sp>
      <p:sp>
        <p:nvSpPr>
          <p:cNvPr id="15" name="14 CuadroTexto"/>
          <p:cNvSpPr txBox="1"/>
          <p:nvPr/>
        </p:nvSpPr>
        <p:spPr>
          <a:xfrm>
            <a:off x="5447928" y="6444044"/>
            <a:ext cx="857256" cy="369332"/>
          </a:xfrm>
          <a:prstGeom prst="rect">
            <a:avLst/>
          </a:prstGeom>
          <a:noFill/>
        </p:spPr>
        <p:txBody>
          <a:bodyPr wrap="square" rtlCol="0">
            <a:spAutoFit/>
          </a:bodyPr>
          <a:lstStyle/>
          <a:p>
            <a:r>
              <a:rPr lang="es-CL" dirty="0" err="1"/>
              <a:t>q</a:t>
            </a:r>
            <a:r>
              <a:rPr lang="es-CL" baseline="-25000" dirty="0" err="1"/>
              <a:t>E</a:t>
            </a:r>
            <a:endParaRPr lang="es-CL" sz="900" baseline="-25000" dirty="0"/>
          </a:p>
        </p:txBody>
      </p:sp>
      <p:sp>
        <p:nvSpPr>
          <p:cNvPr id="17" name="16 CuadroTexto"/>
          <p:cNvSpPr txBox="1"/>
          <p:nvPr/>
        </p:nvSpPr>
        <p:spPr>
          <a:xfrm>
            <a:off x="3935760" y="4715852"/>
            <a:ext cx="857256" cy="369332"/>
          </a:xfrm>
          <a:prstGeom prst="rect">
            <a:avLst/>
          </a:prstGeom>
          <a:noFill/>
        </p:spPr>
        <p:txBody>
          <a:bodyPr wrap="square" rtlCol="0">
            <a:spAutoFit/>
          </a:bodyPr>
          <a:lstStyle/>
          <a:p>
            <a:r>
              <a:rPr lang="es-CL" dirty="0" err="1"/>
              <a:t>p</a:t>
            </a:r>
            <a:r>
              <a:rPr lang="es-CL" baseline="-25000" dirty="0" err="1"/>
              <a:t>E</a:t>
            </a:r>
            <a:endParaRPr lang="es-CL" sz="900" baseline="-25000" dirty="0"/>
          </a:p>
        </p:txBody>
      </p:sp>
      <p:cxnSp>
        <p:nvCxnSpPr>
          <p:cNvPr id="19" name="18 Conector recto"/>
          <p:cNvCxnSpPr/>
          <p:nvPr/>
        </p:nvCxnSpPr>
        <p:spPr>
          <a:xfrm>
            <a:off x="4364388" y="3952436"/>
            <a:ext cx="3099764" cy="25009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Elipse"/>
          <p:cNvSpPr/>
          <p:nvPr/>
        </p:nvSpPr>
        <p:spPr>
          <a:xfrm>
            <a:off x="5519936" y="487030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6" name="45 CuadroTexto"/>
          <p:cNvSpPr txBox="1"/>
          <p:nvPr/>
        </p:nvSpPr>
        <p:spPr>
          <a:xfrm>
            <a:off x="4662680" y="6453336"/>
            <a:ext cx="857256" cy="369332"/>
          </a:xfrm>
          <a:prstGeom prst="rect">
            <a:avLst/>
          </a:prstGeom>
          <a:noFill/>
        </p:spPr>
        <p:txBody>
          <a:bodyPr wrap="square" rtlCol="0">
            <a:spAutoFit/>
          </a:bodyPr>
          <a:lstStyle/>
          <a:p>
            <a:r>
              <a:rPr lang="es-CL" dirty="0" err="1"/>
              <a:t>q</a:t>
            </a:r>
            <a:r>
              <a:rPr lang="es-CL" baseline="-25000" dirty="0" err="1"/>
              <a:t>T</a:t>
            </a:r>
            <a:endParaRPr lang="es-CL" sz="900" baseline="-25000" dirty="0"/>
          </a:p>
        </p:txBody>
      </p:sp>
      <p:sp>
        <p:nvSpPr>
          <p:cNvPr id="47" name="46 CuadroTexto"/>
          <p:cNvSpPr txBox="1"/>
          <p:nvPr/>
        </p:nvSpPr>
        <p:spPr>
          <a:xfrm>
            <a:off x="3935760" y="4941168"/>
            <a:ext cx="857256" cy="369332"/>
          </a:xfrm>
          <a:prstGeom prst="rect">
            <a:avLst/>
          </a:prstGeom>
          <a:noFill/>
        </p:spPr>
        <p:txBody>
          <a:bodyPr wrap="square" rtlCol="0">
            <a:spAutoFit/>
          </a:bodyPr>
          <a:lstStyle/>
          <a:p>
            <a:r>
              <a:rPr lang="es-CL" dirty="0" err="1"/>
              <a:t>p</a:t>
            </a:r>
            <a:r>
              <a:rPr lang="es-CL" baseline="-25000" dirty="0" err="1"/>
              <a:t>P</a:t>
            </a:r>
            <a:endParaRPr lang="es-CL" sz="900" baseline="-25000" dirty="0"/>
          </a:p>
        </p:txBody>
      </p:sp>
      <p:sp>
        <p:nvSpPr>
          <p:cNvPr id="48" name="47 CuadroTexto"/>
          <p:cNvSpPr txBox="1"/>
          <p:nvPr/>
        </p:nvSpPr>
        <p:spPr>
          <a:xfrm>
            <a:off x="3935760" y="4139788"/>
            <a:ext cx="857256" cy="369332"/>
          </a:xfrm>
          <a:prstGeom prst="rect">
            <a:avLst/>
          </a:prstGeom>
          <a:noFill/>
        </p:spPr>
        <p:txBody>
          <a:bodyPr wrap="square" rtlCol="0">
            <a:spAutoFit/>
          </a:bodyPr>
          <a:lstStyle/>
          <a:p>
            <a:r>
              <a:rPr lang="es-CL" dirty="0" err="1"/>
              <a:t>p</a:t>
            </a:r>
            <a:r>
              <a:rPr lang="es-CL" baseline="-25000" dirty="0" err="1"/>
              <a:t>C</a:t>
            </a:r>
            <a:endParaRPr lang="es-CL" sz="900" baseline="-25000" dirty="0"/>
          </a:p>
        </p:txBody>
      </p:sp>
      <p:sp>
        <p:nvSpPr>
          <p:cNvPr id="54" name="53 CuadroTexto"/>
          <p:cNvSpPr txBox="1"/>
          <p:nvPr/>
        </p:nvSpPr>
        <p:spPr>
          <a:xfrm>
            <a:off x="7248128" y="4293096"/>
            <a:ext cx="857256" cy="369332"/>
          </a:xfrm>
          <a:prstGeom prst="rect">
            <a:avLst/>
          </a:prstGeom>
          <a:noFill/>
        </p:spPr>
        <p:txBody>
          <a:bodyPr wrap="square" rtlCol="0">
            <a:spAutoFit/>
          </a:bodyPr>
          <a:lstStyle/>
          <a:p>
            <a:r>
              <a:rPr lang="es-CL" dirty="0"/>
              <a:t>Of</a:t>
            </a:r>
            <a:endParaRPr lang="es-CL" sz="900" baseline="-25000" dirty="0"/>
          </a:p>
        </p:txBody>
      </p:sp>
      <p:sp>
        <p:nvSpPr>
          <p:cNvPr id="49" name="48 Elipse"/>
          <p:cNvSpPr/>
          <p:nvPr/>
        </p:nvSpPr>
        <p:spPr>
          <a:xfrm>
            <a:off x="4773730" y="4255047"/>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50" name="49 Elipse"/>
          <p:cNvSpPr/>
          <p:nvPr/>
        </p:nvSpPr>
        <p:spPr>
          <a:xfrm>
            <a:off x="4773730" y="5086324"/>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57" name="56 CuadroTexto"/>
          <p:cNvSpPr txBox="1"/>
          <p:nvPr/>
        </p:nvSpPr>
        <p:spPr>
          <a:xfrm>
            <a:off x="1919536" y="3717032"/>
            <a:ext cx="1440160" cy="523220"/>
          </a:xfrm>
          <a:prstGeom prst="rect">
            <a:avLst/>
          </a:prstGeom>
          <a:noFill/>
        </p:spPr>
        <p:txBody>
          <a:bodyPr wrap="square" rtlCol="0">
            <a:spAutoFit/>
          </a:bodyPr>
          <a:lstStyle/>
          <a:p>
            <a:r>
              <a:rPr lang="es-CL" sz="2800" u="sng" dirty="0"/>
              <a:t>Caso 2</a:t>
            </a:r>
            <a:r>
              <a:rPr lang="es-CL" sz="28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Efecto de Políticas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11</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000" b="1">
                <a:solidFill>
                  <a:schemeClr val="bg1"/>
                </a:solidFill>
              </a:rPr>
              <a:t>Incidencia Económica</a:t>
            </a:r>
            <a:endParaRPr lang="es-CL" sz="2000">
              <a:solidFill>
                <a:schemeClr val="bg1"/>
              </a:solidFill>
            </a:endParaRPr>
          </a:p>
          <a:p>
            <a:pPr lvl="1"/>
            <a:r>
              <a:rPr lang="es-CL" sz="2000">
                <a:solidFill>
                  <a:schemeClr val="bg1"/>
                </a:solidFill>
              </a:rPr>
              <a:t>La idea es mantener constante el monto del impuesto (la cantidad de producto después de impuesto es diferente), para así hacer una apropiada comparación.</a:t>
            </a:r>
          </a:p>
          <a:p>
            <a:pPr lvl="3"/>
            <a:r>
              <a:rPr lang="es-CL" sz="2000">
                <a:solidFill>
                  <a:schemeClr val="bg1"/>
                </a:solidFill>
              </a:rPr>
              <a:t>En el primer caso, la incidencia del impuesto es menor en consumidores que en productores (es decir, el cambio en su precio relevante es menor). Esto necesariamente implica que el cambio es su excedente es menor en consumidores que para productores.</a:t>
            </a:r>
          </a:p>
        </p:txBody>
      </p:sp>
    </p:spTree>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Efecto de Políticas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12</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000" b="1">
                <a:solidFill>
                  <a:schemeClr val="bg1"/>
                </a:solidFill>
              </a:rPr>
              <a:t>Incidencia Económica</a:t>
            </a:r>
            <a:endParaRPr lang="es-CL" sz="2000">
              <a:solidFill>
                <a:schemeClr val="bg1"/>
              </a:solidFill>
            </a:endParaRPr>
          </a:p>
          <a:p>
            <a:pPr lvl="1"/>
            <a:r>
              <a:rPr lang="es-CL" sz="2000">
                <a:solidFill>
                  <a:schemeClr val="bg1"/>
                </a:solidFill>
              </a:rPr>
              <a:t>La idea es mantener constante el monto del impuesto (la cantidad de producto después de impuesto es diferente), para así hacer una apropiada comparación.</a:t>
            </a:r>
          </a:p>
          <a:p>
            <a:pPr lvl="3"/>
            <a:r>
              <a:rPr lang="es-CL" sz="2000">
                <a:solidFill>
                  <a:schemeClr val="bg1"/>
                </a:solidFill>
              </a:rPr>
              <a:t>En el segundo caso, la incidencia del impuesto es menor en productores que en consumidores, claramente la oferta es más plana que la demanda, lo que finalmente implica que el precio relevante para productores varía menos, teniendo como consecuencia que el excedente para productores se reduce en menor medida.</a:t>
            </a:r>
          </a:p>
        </p:txBody>
      </p:sp>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Efecto de Políticas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13</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200" b="1">
                <a:solidFill>
                  <a:schemeClr val="bg1"/>
                </a:solidFill>
              </a:rPr>
              <a:t>Incidencia Económica</a:t>
            </a:r>
            <a:endParaRPr lang="es-CL" sz="2200">
              <a:solidFill>
                <a:schemeClr val="bg1"/>
              </a:solidFill>
            </a:endParaRPr>
          </a:p>
          <a:p>
            <a:pPr lvl="1"/>
            <a:r>
              <a:rPr lang="es-CL" sz="2200">
                <a:solidFill>
                  <a:schemeClr val="bg1"/>
                </a:solidFill>
              </a:rPr>
              <a:t>Conclusión:</a:t>
            </a:r>
          </a:p>
          <a:p>
            <a:pPr lvl="2"/>
            <a:r>
              <a:rPr lang="es-CL" sz="2200">
                <a:solidFill>
                  <a:schemeClr val="bg1"/>
                </a:solidFill>
              </a:rPr>
              <a:t>Un impuesto afecta de </a:t>
            </a:r>
            <a:r>
              <a:rPr lang="es-CL" sz="2200" u="sng">
                <a:solidFill>
                  <a:schemeClr val="bg1"/>
                </a:solidFill>
              </a:rPr>
              <a:t>mayor</a:t>
            </a:r>
            <a:r>
              <a:rPr lang="es-CL" sz="2200">
                <a:solidFill>
                  <a:schemeClr val="bg1"/>
                </a:solidFill>
              </a:rPr>
              <a:t> medida a quien tenga la curva </a:t>
            </a:r>
            <a:r>
              <a:rPr lang="es-CL" sz="2200" u="sng">
                <a:solidFill>
                  <a:schemeClr val="bg1"/>
                </a:solidFill>
              </a:rPr>
              <a:t>mas inelástica</a:t>
            </a:r>
            <a:r>
              <a:rPr lang="es-CL" sz="2200">
                <a:solidFill>
                  <a:schemeClr val="bg1"/>
                </a:solidFill>
              </a:rPr>
              <a:t>.</a:t>
            </a:r>
          </a:p>
          <a:p>
            <a:pPr lvl="2"/>
            <a:r>
              <a:rPr lang="es-CL" sz="2200">
                <a:solidFill>
                  <a:schemeClr val="bg1"/>
                </a:solidFill>
              </a:rPr>
              <a:t>La incidencia económica no es lo mismo que la incidencia legal (en ambos casos la incidencia legal era sobre la oferta, sin embargo en cada caso tuvo efectos en oferta y demanda).</a:t>
            </a:r>
          </a:p>
          <a:p>
            <a:pPr lvl="2"/>
            <a:r>
              <a:rPr lang="es-CL" sz="2200">
                <a:solidFill>
                  <a:schemeClr val="bg1"/>
                </a:solidFill>
              </a:rPr>
              <a:t>¿qué ocurre con los subsidios? </a:t>
            </a:r>
            <a:r>
              <a:rPr lang="es-CL" sz="2200" b="1">
                <a:solidFill>
                  <a:schemeClr val="bg1"/>
                </a:solidFill>
              </a:rPr>
              <a:t>(</a:t>
            </a:r>
            <a:r>
              <a:rPr lang="es-CL" sz="2200" b="1" i="1" u="sng">
                <a:solidFill>
                  <a:schemeClr val="bg1"/>
                </a:solidFill>
              </a:rPr>
              <a:t>Propuesto</a:t>
            </a:r>
            <a:r>
              <a:rPr lang="es-CL" sz="2200" b="1">
                <a:solidFill>
                  <a:schemeClr val="bg1"/>
                </a:solidFill>
              </a:rPr>
              <a:t>)</a:t>
            </a:r>
          </a:p>
        </p:txBody>
      </p:sp>
    </p:spTree>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Efecto de Políticas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14</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5324475" y="603504"/>
            <a:ext cx="6273359" cy="5266944"/>
          </a:xfrm>
        </p:spPr>
        <p:txBody>
          <a:bodyPr anchor="ctr">
            <a:normAutofit/>
          </a:bodyPr>
          <a:lstStyle/>
          <a:p>
            <a:r>
              <a:rPr lang="es-CL" sz="1800" b="1" dirty="0">
                <a:solidFill>
                  <a:schemeClr val="bg1"/>
                </a:solidFill>
              </a:rPr>
              <a:t>Los Costos de la Tributación</a:t>
            </a:r>
            <a:endParaRPr lang="es-CL" sz="1800" dirty="0">
              <a:solidFill>
                <a:schemeClr val="bg1"/>
              </a:solidFill>
            </a:endParaRPr>
          </a:p>
          <a:p>
            <a:pPr lvl="1"/>
            <a:r>
              <a:rPr lang="es-CL" sz="1800" dirty="0">
                <a:solidFill>
                  <a:schemeClr val="bg1"/>
                </a:solidFill>
              </a:rPr>
              <a:t>Cuando se cobra un impuesto, se produce una pérdida social, la cual es solo evitable si dicho impuesto no es cobrado.</a:t>
            </a:r>
          </a:p>
          <a:p>
            <a:pPr lvl="2"/>
            <a:r>
              <a:rPr lang="es-CL" sz="1800" i="1" dirty="0">
                <a:solidFill>
                  <a:schemeClr val="bg1"/>
                </a:solidFill>
              </a:rPr>
              <a:t>Pero, ¿si el impuesto tienes fines recaudatorios?</a:t>
            </a:r>
            <a:r>
              <a:rPr lang="es-CL" sz="1800" dirty="0">
                <a:solidFill>
                  <a:schemeClr val="bg1"/>
                </a:solidFill>
              </a:rPr>
              <a:t>, es decir, lo recaudado se utilizará para financiar un subsidio a la educación o salud, por ejemplo.</a:t>
            </a:r>
          </a:p>
          <a:p>
            <a:pPr lvl="3"/>
            <a:r>
              <a:rPr lang="es-CL" dirty="0">
                <a:solidFill>
                  <a:schemeClr val="bg1"/>
                </a:solidFill>
              </a:rPr>
              <a:t>En un caso así, tenemos dos cuestiones que son de nuestra consideración (desde la perspectiva estatal)</a:t>
            </a:r>
          </a:p>
          <a:p>
            <a:pPr lvl="4"/>
            <a:r>
              <a:rPr lang="es-CL" dirty="0">
                <a:solidFill>
                  <a:schemeClr val="bg1"/>
                </a:solidFill>
              </a:rPr>
              <a:t>Queremos que la recaudación lo mas grande posible.</a:t>
            </a:r>
          </a:p>
          <a:p>
            <a:pPr lvl="4"/>
            <a:r>
              <a:rPr lang="es-CL" dirty="0">
                <a:solidFill>
                  <a:schemeClr val="bg1"/>
                </a:solidFill>
              </a:rPr>
              <a:t>La pérdida sea lo más pequeña posible.</a:t>
            </a:r>
          </a:p>
        </p:txBody>
      </p:sp>
    </p:spTree>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Efecto de Políticas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Los Costos de la Tributación y la Curva de </a:t>
            </a:r>
            <a:r>
              <a:rPr lang="es-CL" b="1" dirty="0" err="1"/>
              <a:t>Laffer</a:t>
            </a:r>
            <a:endParaRPr lang="es-CL" dirty="0"/>
          </a:p>
          <a:p>
            <a:pPr lvl="1" algn="just"/>
            <a:r>
              <a:rPr lang="es-CL" dirty="0"/>
              <a:t>Recaudación Fiscal vs. Pérdida Social</a:t>
            </a:r>
          </a:p>
        </p:txBody>
      </p:sp>
      <p:sp>
        <p:nvSpPr>
          <p:cNvPr id="38" name="37 Marcador de número de diapositiva"/>
          <p:cNvSpPr>
            <a:spLocks noGrp="1"/>
          </p:cNvSpPr>
          <p:nvPr>
            <p:ph type="sldNum" sz="quarter" idx="12"/>
          </p:nvPr>
        </p:nvSpPr>
        <p:spPr/>
        <p:txBody>
          <a:bodyPr/>
          <a:lstStyle/>
          <a:p>
            <a:fld id="{E5AF13BF-99AF-4603-AF85-A71E03691828}" type="slidenum">
              <a:rPr lang="es-CL" smtClean="0"/>
              <a:pPr/>
              <a:t>15</a:t>
            </a:fld>
            <a:endParaRPr lang="es-CL"/>
          </a:p>
        </p:txBody>
      </p:sp>
      <p:cxnSp>
        <p:nvCxnSpPr>
          <p:cNvPr id="10" name="9 Conector recto"/>
          <p:cNvCxnSpPr/>
          <p:nvPr/>
        </p:nvCxnSpPr>
        <p:spPr>
          <a:xfrm flipV="1">
            <a:off x="2999656" y="3068960"/>
            <a:ext cx="2088232" cy="1296144"/>
          </a:xfrm>
          <a:prstGeom prst="line">
            <a:avLst/>
          </a:prstGeom>
          <a:ln w="254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10800000">
            <a:off x="2999658" y="3284984"/>
            <a:ext cx="216022"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 name="14 Conector recto"/>
          <p:cNvCxnSpPr>
            <a:stCxn id="26" idx="6"/>
          </p:cNvCxnSpPr>
          <p:nvPr/>
        </p:nvCxnSpPr>
        <p:spPr>
          <a:xfrm flipH="1">
            <a:off x="2999656" y="3788470"/>
            <a:ext cx="1006972" cy="57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rot="5400000">
            <a:off x="2675844" y="5120964"/>
            <a:ext cx="2520280" cy="44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rot="5400000">
            <a:off x="2351584" y="5013176"/>
            <a:ext cx="2736304"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rot="5400000" flipH="1">
            <a:off x="2142823" y="3579485"/>
            <a:ext cx="1714460" cy="7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2996236" y="4435524"/>
            <a:ext cx="230767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2639616" y="2780928"/>
            <a:ext cx="857256" cy="369332"/>
          </a:xfrm>
          <a:prstGeom prst="rect">
            <a:avLst/>
          </a:prstGeom>
          <a:noFill/>
        </p:spPr>
        <p:txBody>
          <a:bodyPr wrap="square" rtlCol="0">
            <a:spAutoFit/>
          </a:bodyPr>
          <a:lstStyle/>
          <a:p>
            <a:r>
              <a:rPr lang="es-CL" dirty="0"/>
              <a:t>P</a:t>
            </a:r>
            <a:endParaRPr lang="es-CL" sz="900" dirty="0"/>
          </a:p>
        </p:txBody>
      </p:sp>
      <p:sp>
        <p:nvSpPr>
          <p:cNvPr id="21" name="20 CuadroTexto"/>
          <p:cNvSpPr txBox="1"/>
          <p:nvPr/>
        </p:nvSpPr>
        <p:spPr>
          <a:xfrm>
            <a:off x="5015880" y="4437112"/>
            <a:ext cx="857256" cy="369332"/>
          </a:xfrm>
          <a:prstGeom prst="rect">
            <a:avLst/>
          </a:prstGeom>
          <a:noFill/>
        </p:spPr>
        <p:txBody>
          <a:bodyPr wrap="square" rtlCol="0">
            <a:spAutoFit/>
          </a:bodyPr>
          <a:lstStyle/>
          <a:p>
            <a:r>
              <a:rPr lang="es-CL" dirty="0"/>
              <a:t>Q</a:t>
            </a:r>
            <a:endParaRPr lang="es-CL" sz="900" dirty="0"/>
          </a:p>
        </p:txBody>
      </p:sp>
      <p:sp>
        <p:nvSpPr>
          <p:cNvPr id="22" name="21 CuadroTexto"/>
          <p:cNvSpPr txBox="1"/>
          <p:nvPr/>
        </p:nvSpPr>
        <p:spPr>
          <a:xfrm>
            <a:off x="4662680" y="4005064"/>
            <a:ext cx="857256" cy="369332"/>
          </a:xfrm>
          <a:prstGeom prst="rect">
            <a:avLst/>
          </a:prstGeom>
          <a:noFill/>
        </p:spPr>
        <p:txBody>
          <a:bodyPr wrap="square" rtlCol="0">
            <a:spAutoFit/>
          </a:bodyPr>
          <a:lstStyle/>
          <a:p>
            <a:r>
              <a:rPr lang="es-CL" dirty="0" err="1"/>
              <a:t>Dda</a:t>
            </a:r>
            <a:endParaRPr lang="es-CL" sz="900" baseline="-25000" dirty="0"/>
          </a:p>
        </p:txBody>
      </p:sp>
      <p:sp>
        <p:nvSpPr>
          <p:cNvPr id="24" name="23 CuadroTexto"/>
          <p:cNvSpPr txBox="1"/>
          <p:nvPr/>
        </p:nvSpPr>
        <p:spPr>
          <a:xfrm>
            <a:off x="2567608" y="3573016"/>
            <a:ext cx="857256" cy="369332"/>
          </a:xfrm>
          <a:prstGeom prst="rect">
            <a:avLst/>
          </a:prstGeom>
          <a:noFill/>
        </p:spPr>
        <p:txBody>
          <a:bodyPr wrap="square" rtlCol="0">
            <a:spAutoFit/>
          </a:bodyPr>
          <a:lstStyle/>
          <a:p>
            <a:r>
              <a:rPr lang="es-CL" dirty="0" err="1"/>
              <a:t>p</a:t>
            </a:r>
            <a:r>
              <a:rPr lang="es-CL" baseline="-25000" dirty="0" err="1"/>
              <a:t>E</a:t>
            </a:r>
            <a:endParaRPr lang="es-CL" sz="900" baseline="-25000" dirty="0"/>
          </a:p>
        </p:txBody>
      </p:sp>
      <p:cxnSp>
        <p:nvCxnSpPr>
          <p:cNvPr id="25" name="24 Conector recto"/>
          <p:cNvCxnSpPr/>
          <p:nvPr/>
        </p:nvCxnSpPr>
        <p:spPr>
          <a:xfrm>
            <a:off x="2996236" y="3138118"/>
            <a:ext cx="1875628" cy="129899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25 Elipse"/>
          <p:cNvSpPr/>
          <p:nvPr/>
        </p:nvSpPr>
        <p:spPr>
          <a:xfrm>
            <a:off x="3863752" y="3717032"/>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30" name="29 CuadroTexto"/>
          <p:cNvSpPr txBox="1"/>
          <p:nvPr/>
        </p:nvSpPr>
        <p:spPr>
          <a:xfrm>
            <a:off x="5087888" y="2852936"/>
            <a:ext cx="857256" cy="369332"/>
          </a:xfrm>
          <a:prstGeom prst="rect">
            <a:avLst/>
          </a:prstGeom>
          <a:noFill/>
        </p:spPr>
        <p:txBody>
          <a:bodyPr wrap="square" rtlCol="0">
            <a:spAutoFit/>
          </a:bodyPr>
          <a:lstStyle/>
          <a:p>
            <a:r>
              <a:rPr lang="es-CL" dirty="0"/>
              <a:t>Of</a:t>
            </a:r>
            <a:endParaRPr lang="es-CL" sz="900" baseline="-25000" dirty="0"/>
          </a:p>
        </p:txBody>
      </p:sp>
      <p:cxnSp>
        <p:nvCxnSpPr>
          <p:cNvPr id="42" name="41 Conector recto de flecha"/>
          <p:cNvCxnSpPr/>
          <p:nvPr/>
        </p:nvCxnSpPr>
        <p:spPr>
          <a:xfrm rot="5400000" flipH="1">
            <a:off x="2146243" y="5523701"/>
            <a:ext cx="1714460" cy="7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a:off x="2999656" y="6379740"/>
            <a:ext cx="230767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43 CuadroTexto"/>
          <p:cNvSpPr txBox="1"/>
          <p:nvPr/>
        </p:nvSpPr>
        <p:spPr>
          <a:xfrm>
            <a:off x="5015880" y="6372036"/>
            <a:ext cx="857256" cy="369332"/>
          </a:xfrm>
          <a:prstGeom prst="rect">
            <a:avLst/>
          </a:prstGeom>
          <a:noFill/>
        </p:spPr>
        <p:txBody>
          <a:bodyPr wrap="square" rtlCol="0">
            <a:spAutoFit/>
          </a:bodyPr>
          <a:lstStyle/>
          <a:p>
            <a:r>
              <a:rPr lang="es-CL" dirty="0"/>
              <a:t>Q</a:t>
            </a:r>
            <a:endParaRPr lang="es-CL" sz="900" dirty="0"/>
          </a:p>
        </p:txBody>
      </p:sp>
      <p:sp>
        <p:nvSpPr>
          <p:cNvPr id="45" name="44 CuadroTexto"/>
          <p:cNvSpPr txBox="1"/>
          <p:nvPr/>
        </p:nvSpPr>
        <p:spPr>
          <a:xfrm>
            <a:off x="2495600" y="4653136"/>
            <a:ext cx="857256" cy="369332"/>
          </a:xfrm>
          <a:prstGeom prst="rect">
            <a:avLst/>
          </a:prstGeom>
          <a:noFill/>
        </p:spPr>
        <p:txBody>
          <a:bodyPr wrap="square" rtlCol="0">
            <a:spAutoFit/>
          </a:bodyPr>
          <a:lstStyle/>
          <a:p>
            <a:r>
              <a:rPr lang="es-CL" dirty="0"/>
              <a:t>RF</a:t>
            </a:r>
            <a:endParaRPr lang="es-CL" sz="900" dirty="0"/>
          </a:p>
        </p:txBody>
      </p:sp>
      <p:sp>
        <p:nvSpPr>
          <p:cNvPr id="55" name="54 Forma libre"/>
          <p:cNvSpPr/>
          <p:nvPr/>
        </p:nvSpPr>
        <p:spPr>
          <a:xfrm>
            <a:off x="3000104" y="5431973"/>
            <a:ext cx="935657" cy="955765"/>
          </a:xfrm>
          <a:custGeom>
            <a:avLst/>
            <a:gdLst>
              <a:gd name="connsiteX0" fmla="*/ 0 w 1332411"/>
              <a:gd name="connsiteY0" fmla="*/ 955765 h 955765"/>
              <a:gd name="connsiteX1" fmla="*/ 666206 w 1332411"/>
              <a:gd name="connsiteY1" fmla="*/ 2177 h 955765"/>
              <a:gd name="connsiteX2" fmla="*/ 1332411 w 1332411"/>
              <a:gd name="connsiteY2" fmla="*/ 942702 h 955765"/>
            </a:gdLst>
            <a:ahLst/>
            <a:cxnLst>
              <a:cxn ang="0">
                <a:pos x="connsiteX0" y="connsiteY0"/>
              </a:cxn>
              <a:cxn ang="0">
                <a:pos x="connsiteX1" y="connsiteY1"/>
              </a:cxn>
              <a:cxn ang="0">
                <a:pos x="connsiteX2" y="connsiteY2"/>
              </a:cxn>
            </a:cxnLst>
            <a:rect l="l" t="t" r="r" b="b"/>
            <a:pathLst>
              <a:path w="1332411" h="955765">
                <a:moveTo>
                  <a:pt x="0" y="955765"/>
                </a:moveTo>
                <a:cubicBezTo>
                  <a:pt x="222069" y="480059"/>
                  <a:pt x="444138" y="4354"/>
                  <a:pt x="666206" y="2177"/>
                </a:cubicBezTo>
                <a:cubicBezTo>
                  <a:pt x="888274" y="0"/>
                  <a:pt x="1110342" y="471351"/>
                  <a:pt x="1332411" y="942702"/>
                </a:cubicBezTo>
              </a:path>
            </a:pathLst>
          </a:custGeom>
          <a:ln w="254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cxnSp>
        <p:nvCxnSpPr>
          <p:cNvPr id="58" name="57 Conector recto"/>
          <p:cNvCxnSpPr/>
          <p:nvPr/>
        </p:nvCxnSpPr>
        <p:spPr>
          <a:xfrm rot="5400000">
            <a:off x="1653375" y="4798431"/>
            <a:ext cx="3096344"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0" name="59 Conector recto"/>
          <p:cNvCxnSpPr/>
          <p:nvPr/>
        </p:nvCxnSpPr>
        <p:spPr>
          <a:xfrm rot="10800000">
            <a:off x="2999658" y="5805264"/>
            <a:ext cx="720078"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2" name="31 Elipse"/>
          <p:cNvSpPr/>
          <p:nvPr/>
        </p:nvSpPr>
        <p:spPr>
          <a:xfrm>
            <a:off x="3647728" y="5733256"/>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31" name="30 Elipse"/>
          <p:cNvSpPr/>
          <p:nvPr/>
        </p:nvSpPr>
        <p:spPr>
          <a:xfrm>
            <a:off x="3144812" y="5733256"/>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cxnSp>
        <p:nvCxnSpPr>
          <p:cNvPr id="48" name="47 Conector recto"/>
          <p:cNvCxnSpPr/>
          <p:nvPr/>
        </p:nvCxnSpPr>
        <p:spPr>
          <a:xfrm rot="10800000">
            <a:off x="2999656" y="4197938"/>
            <a:ext cx="216022"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9" name="48 Conector recto"/>
          <p:cNvCxnSpPr/>
          <p:nvPr/>
        </p:nvCxnSpPr>
        <p:spPr>
          <a:xfrm rot="10800000" flipV="1">
            <a:off x="2999656" y="3898332"/>
            <a:ext cx="720080" cy="1"/>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1" name="50 Conector recto"/>
          <p:cNvCxnSpPr/>
          <p:nvPr/>
        </p:nvCxnSpPr>
        <p:spPr>
          <a:xfrm rot="10800000" flipV="1">
            <a:off x="2999656" y="3645025"/>
            <a:ext cx="720080" cy="1"/>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9" name="38 CuadroTexto"/>
          <p:cNvSpPr txBox="1"/>
          <p:nvPr/>
        </p:nvSpPr>
        <p:spPr>
          <a:xfrm>
            <a:off x="5911560" y="2940792"/>
            <a:ext cx="4327845" cy="1631216"/>
          </a:xfrm>
          <a:prstGeom prst="rect">
            <a:avLst/>
          </a:prstGeom>
          <a:noFill/>
        </p:spPr>
        <p:txBody>
          <a:bodyPr wrap="square" rtlCol="0">
            <a:spAutoFit/>
          </a:bodyPr>
          <a:lstStyle/>
          <a:p>
            <a:pPr algn="just"/>
            <a:r>
              <a:rPr lang="es-CL" sz="2000" dirty="0"/>
              <a:t>Es posible alcanzar un determinado nivel de recaudación fiscal, utilizando dos tasas diferentes de impuestos… pero cada una tiene asociada una pérdida de eficiencia distinta…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E18540-9953-4EDE-A660-3F62D63C3647}"/>
              </a:ext>
            </a:extLst>
          </p:cNvPr>
          <p:cNvSpPr>
            <a:spLocks noGrp="1"/>
          </p:cNvSpPr>
          <p:nvPr>
            <p:ph type="title"/>
          </p:nvPr>
        </p:nvSpPr>
        <p:spPr>
          <a:xfrm>
            <a:off x="804673" y="1445494"/>
            <a:ext cx="3616856" cy="4376572"/>
          </a:xfrm>
        </p:spPr>
        <p:txBody>
          <a:bodyPr anchor="ctr">
            <a:normAutofit/>
          </a:bodyPr>
          <a:lstStyle/>
          <a:p>
            <a:r>
              <a:rPr lang="es-CL" sz="4800"/>
              <a:t>Agenda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3D0F3BE-1348-4333-BE94-ADFB407BE372}"/>
              </a:ext>
            </a:extLst>
          </p:cNvPr>
          <p:cNvSpPr>
            <a:spLocks noGrp="1"/>
          </p:cNvSpPr>
          <p:nvPr>
            <p:ph idx="1"/>
          </p:nvPr>
        </p:nvSpPr>
        <p:spPr>
          <a:xfrm>
            <a:off x="6096000" y="1399032"/>
            <a:ext cx="5501834" cy="4471416"/>
          </a:xfrm>
        </p:spPr>
        <p:txBody>
          <a:bodyPr anchor="ctr">
            <a:normAutofit/>
          </a:bodyPr>
          <a:lstStyle/>
          <a:p>
            <a:r>
              <a:rPr lang="es-CL" sz="2200">
                <a:solidFill>
                  <a:schemeClr val="bg1"/>
                </a:solidFill>
              </a:rPr>
              <a:t>Impuestos.</a:t>
            </a:r>
          </a:p>
          <a:p>
            <a:endParaRPr lang="es-CL" sz="2200">
              <a:solidFill>
                <a:schemeClr val="bg1"/>
              </a:solidFill>
            </a:endParaRPr>
          </a:p>
        </p:txBody>
      </p:sp>
    </p:spTree>
    <p:extLst>
      <p:ext uri="{BB962C8B-B14F-4D97-AF65-F5344CB8AC3E}">
        <p14:creationId xmlns:p14="http://schemas.microsoft.com/office/powerpoint/2010/main" val="223252789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Efecto de Políticas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3</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pPr marL="0" indent="0">
              <a:buNone/>
            </a:pPr>
            <a:r>
              <a:rPr lang="es-CL" sz="2200">
                <a:solidFill>
                  <a:schemeClr val="bg1"/>
                </a:solidFill>
              </a:rPr>
              <a:t>Existen diferentes formas de intervenir en el mercado</a:t>
            </a:r>
          </a:p>
          <a:p>
            <a:r>
              <a:rPr lang="es-CL" sz="2200" b="1">
                <a:solidFill>
                  <a:schemeClr val="bg1"/>
                </a:solidFill>
              </a:rPr>
              <a:t>Precio Mínimo  </a:t>
            </a:r>
          </a:p>
          <a:p>
            <a:r>
              <a:rPr lang="es-CL" sz="2200" b="1">
                <a:solidFill>
                  <a:schemeClr val="bg1"/>
                </a:solidFill>
              </a:rPr>
              <a:t>Precio Máximo</a:t>
            </a:r>
          </a:p>
          <a:p>
            <a:r>
              <a:rPr lang="es-CL" sz="2200" b="1">
                <a:solidFill>
                  <a:schemeClr val="bg1"/>
                </a:solidFill>
              </a:rPr>
              <a:t>Aranceles</a:t>
            </a:r>
          </a:p>
          <a:p>
            <a:pPr marL="0" indent="0">
              <a:buNone/>
            </a:pPr>
            <a:r>
              <a:rPr lang="es-CL" sz="2200" b="1">
                <a:solidFill>
                  <a:schemeClr val="bg1"/>
                </a:solidFill>
              </a:rPr>
              <a:t>Y Para efectos del curso estudiaremos:</a:t>
            </a:r>
          </a:p>
          <a:p>
            <a:pPr marL="0" indent="0">
              <a:buNone/>
            </a:pPr>
            <a:endParaRPr lang="es-CL" sz="2200" b="1">
              <a:solidFill>
                <a:schemeClr val="bg1"/>
              </a:solidFill>
            </a:endParaRPr>
          </a:p>
          <a:p>
            <a:pPr marL="0" indent="0">
              <a:buNone/>
            </a:pPr>
            <a:r>
              <a:rPr lang="es-CL" sz="2200" b="1">
                <a:solidFill>
                  <a:schemeClr val="bg1"/>
                </a:solidFill>
              </a:rPr>
              <a:t>Impuestos, Subsidios y su Incidencia Económica</a:t>
            </a:r>
            <a:endParaRPr lang="es-CL" sz="2200">
              <a:solidFill>
                <a:schemeClr val="bg1"/>
              </a:solidFill>
            </a:endParaRPr>
          </a:p>
          <a:p>
            <a:pPr marL="0" indent="0">
              <a:buNone/>
            </a:pPr>
            <a:endParaRPr lang="es-CL" sz="2200" b="1">
              <a:solidFill>
                <a:schemeClr val="bg1"/>
              </a:solidFill>
            </a:endParaRPr>
          </a:p>
          <a:p>
            <a:endParaRPr lang="es-CL" sz="2200" b="1">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Efecto de Políticas</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4</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000" b="1">
                <a:solidFill>
                  <a:schemeClr val="bg1"/>
                </a:solidFill>
              </a:rPr>
              <a:t>Impuestos </a:t>
            </a:r>
            <a:endParaRPr lang="es-CL" sz="2000">
              <a:solidFill>
                <a:schemeClr val="bg1"/>
              </a:solidFill>
            </a:endParaRPr>
          </a:p>
          <a:p>
            <a:pPr lvl="1"/>
            <a:r>
              <a:rPr lang="es-CL" sz="2000">
                <a:solidFill>
                  <a:schemeClr val="bg1"/>
                </a:solidFill>
              </a:rPr>
              <a:t>Un impuesto, es cuando el estado decide recaudar una cierta cantidad, alterando los precios relevantes para consumidores y productores… por ende alterando el mercado. [ojo: los impuestos pueden tener fines recaudatorios o fines disuasivos].</a:t>
            </a:r>
          </a:p>
          <a:p>
            <a:pPr lvl="1"/>
            <a:endParaRPr lang="es-CL" sz="2000">
              <a:solidFill>
                <a:schemeClr val="bg1"/>
              </a:solidFill>
            </a:endParaRPr>
          </a:p>
          <a:p>
            <a:pPr lvl="1"/>
            <a:endParaRPr lang="es-CL" sz="2000">
              <a:solidFill>
                <a:schemeClr val="bg1"/>
              </a:solidFill>
            </a:endParaRPr>
          </a:p>
          <a:p>
            <a:pPr lvl="1"/>
            <a:r>
              <a:rPr lang="es-CL" sz="2000">
                <a:solidFill>
                  <a:schemeClr val="bg1"/>
                </a:solidFill>
              </a:rPr>
              <a:t>Incidencia económica: es que tanto varían los precios relevantes para consumidores y productores una vez aplicado el impuesto (o subsidio), usualmente será diferente a la incidencia legal.</a:t>
            </a:r>
          </a:p>
          <a:p>
            <a:pPr lvl="1"/>
            <a:endParaRPr lang="es-CL" sz="200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FAB0A8-A25A-47BC-BEE9-8FA1C4952F15}"/>
              </a:ext>
            </a:extLst>
          </p:cNvPr>
          <p:cNvSpPr>
            <a:spLocks noGrp="1"/>
          </p:cNvSpPr>
          <p:nvPr>
            <p:ph type="title"/>
          </p:nvPr>
        </p:nvSpPr>
        <p:spPr>
          <a:xfrm>
            <a:off x="762001" y="803325"/>
            <a:ext cx="5314536" cy="1325563"/>
          </a:xfrm>
        </p:spPr>
        <p:txBody>
          <a:bodyPr>
            <a:normAutofit/>
          </a:bodyPr>
          <a:lstStyle/>
          <a:p>
            <a:r>
              <a:rPr lang="es-CL"/>
              <a:t>¿Para qué sirven los impuestos?</a:t>
            </a:r>
          </a:p>
        </p:txBody>
      </p:sp>
      <p:sp>
        <p:nvSpPr>
          <p:cNvPr id="3" name="Marcador de contenido 2">
            <a:extLst>
              <a:ext uri="{FF2B5EF4-FFF2-40B4-BE49-F238E27FC236}">
                <a16:creationId xmlns:a16="http://schemas.microsoft.com/office/drawing/2014/main" id="{8CBDE89D-C23C-4BB7-90CE-976C8CCBA5E8}"/>
              </a:ext>
            </a:extLst>
          </p:cNvPr>
          <p:cNvSpPr>
            <a:spLocks noGrp="1"/>
          </p:cNvSpPr>
          <p:nvPr>
            <p:ph idx="1"/>
          </p:nvPr>
        </p:nvSpPr>
        <p:spPr>
          <a:xfrm>
            <a:off x="762000" y="2279018"/>
            <a:ext cx="5314543" cy="3375920"/>
          </a:xfrm>
        </p:spPr>
        <p:txBody>
          <a:bodyPr anchor="t">
            <a:normAutofit/>
          </a:bodyPr>
          <a:lstStyle/>
          <a:p>
            <a:r>
              <a:rPr lang="es-CL" sz="1800"/>
              <a:t>Es el principal ingreso del Estado. Entre ellos podemos encontrar en Chile:</a:t>
            </a:r>
          </a:p>
          <a:p>
            <a:r>
              <a:rPr lang="es-CL" sz="1800"/>
              <a:t>Impuesto a la Renta</a:t>
            </a:r>
          </a:p>
          <a:p>
            <a:r>
              <a:rPr lang="es-CL" sz="1800"/>
              <a:t>Impuesto al Valor Agregado (IVA)</a:t>
            </a:r>
          </a:p>
          <a:p>
            <a:r>
              <a:rPr lang="es-CL" sz="1800"/>
              <a:t>Impuestos a productos específicos</a:t>
            </a:r>
          </a:p>
          <a:p>
            <a:r>
              <a:rPr lang="es-CL" sz="1800"/>
              <a:t>Impuesto Jurídicos</a:t>
            </a:r>
          </a:p>
          <a:p>
            <a:r>
              <a:rPr lang="es-CL" sz="1800"/>
              <a:t>Impuesto al comercio exterior</a:t>
            </a:r>
          </a:p>
          <a:p>
            <a:r>
              <a:rPr lang="es-CL" sz="1800"/>
              <a:t>Otros impuestos (Herencia, donaciones, patentes, juegos de azar)</a:t>
            </a:r>
          </a:p>
        </p:txBody>
      </p:sp>
      <p:sp>
        <p:nvSpPr>
          <p:cNvPr id="15" name="Freeform: Shape 14">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n 4" descr="Imagen que contiene muñeca, juguete, dibujo, recamara&#10;&#10;Descripción generada automáticamente">
            <a:extLst>
              <a:ext uri="{FF2B5EF4-FFF2-40B4-BE49-F238E27FC236}">
                <a16:creationId xmlns:a16="http://schemas.microsoft.com/office/drawing/2014/main" id="{25120334-CC83-445F-9BC0-078269248D2F}"/>
              </a:ext>
            </a:extLst>
          </p:cNvPr>
          <p:cNvPicPr>
            <a:picLocks noChangeAspect="1"/>
          </p:cNvPicPr>
          <p:nvPr/>
        </p:nvPicPr>
        <p:blipFill rotWithShape="1">
          <a:blip r:embed="rId2">
            <a:extLst>
              <a:ext uri="{28A0092B-C50C-407E-A947-70E740481C1C}">
                <a14:useLocalDpi xmlns:a14="http://schemas.microsoft.com/office/drawing/2010/main" val="0"/>
              </a:ext>
            </a:extLst>
          </a:blip>
          <a:srcRect l="20176" r="7651" b="1"/>
          <a:stretch/>
        </p:blipFill>
        <p:spPr>
          <a:xfrm>
            <a:off x="6750141" y="-2"/>
            <a:ext cx="5441859" cy="5654940"/>
          </a:xfrm>
          <a:custGeom>
            <a:avLst/>
            <a:gdLst/>
            <a:ahLst/>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120960225"/>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AutoShape 51"/>
          <p:cNvSpPr>
            <a:spLocks noChangeArrowheads="1"/>
          </p:cNvSpPr>
          <p:nvPr/>
        </p:nvSpPr>
        <p:spPr bwMode="auto">
          <a:xfrm flipV="1">
            <a:off x="2423593" y="4365104"/>
            <a:ext cx="1150937" cy="712788"/>
          </a:xfrm>
          <a:prstGeom prst="rtTriangle">
            <a:avLst/>
          </a:prstGeom>
          <a:solidFill>
            <a:srgbClr val="00FF00">
              <a:alpha val="50000"/>
            </a:srgbClr>
          </a:solidFill>
          <a:ln w="9525">
            <a:noFill/>
            <a:miter lim="800000"/>
            <a:headEnd/>
            <a:tailEnd/>
          </a:ln>
          <a:effectLst/>
        </p:spPr>
        <p:txBody>
          <a:bodyPr wrap="none" anchor="ctr"/>
          <a:lstStyle/>
          <a:p>
            <a:endParaRPr lang="es-CL"/>
          </a:p>
        </p:txBody>
      </p:sp>
      <p:sp>
        <p:nvSpPr>
          <p:cNvPr id="46" name="AutoShape 50"/>
          <p:cNvSpPr>
            <a:spLocks noChangeArrowheads="1"/>
          </p:cNvSpPr>
          <p:nvPr/>
        </p:nvSpPr>
        <p:spPr bwMode="auto">
          <a:xfrm>
            <a:off x="2423592" y="3429001"/>
            <a:ext cx="1223962" cy="936625"/>
          </a:xfrm>
          <a:prstGeom prst="rtTriangle">
            <a:avLst/>
          </a:prstGeom>
          <a:solidFill>
            <a:srgbClr val="FFCC00">
              <a:alpha val="50000"/>
            </a:srgbClr>
          </a:solidFill>
          <a:ln w="9525">
            <a:noFill/>
            <a:miter lim="800000"/>
            <a:headEnd/>
            <a:tailEnd/>
          </a:ln>
          <a:effectLst/>
        </p:spPr>
        <p:txBody>
          <a:bodyPr wrap="none" anchor="ctr"/>
          <a:lstStyle/>
          <a:p>
            <a:endParaRPr lang="es-CL"/>
          </a:p>
        </p:txBody>
      </p:sp>
      <p:sp>
        <p:nvSpPr>
          <p:cNvPr id="2" name="1 Título"/>
          <p:cNvSpPr>
            <a:spLocks noGrp="1"/>
          </p:cNvSpPr>
          <p:nvPr>
            <p:ph type="title"/>
          </p:nvPr>
        </p:nvSpPr>
        <p:spPr/>
        <p:txBody>
          <a:bodyPr>
            <a:normAutofit/>
          </a:bodyPr>
          <a:lstStyle/>
          <a:p>
            <a:r>
              <a:rPr lang="es-CL" dirty="0"/>
              <a:t>Efecto de Políticas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Aplicación de un Impuesto (a la Of)</a:t>
            </a:r>
            <a:endParaRPr lang="es-CL" i="1" dirty="0"/>
          </a:p>
        </p:txBody>
      </p:sp>
      <p:sp>
        <p:nvSpPr>
          <p:cNvPr id="31" name="30 Marcador de número de diapositiva"/>
          <p:cNvSpPr>
            <a:spLocks noGrp="1"/>
          </p:cNvSpPr>
          <p:nvPr>
            <p:ph type="sldNum" sz="quarter" idx="12"/>
          </p:nvPr>
        </p:nvSpPr>
        <p:spPr/>
        <p:txBody>
          <a:bodyPr/>
          <a:lstStyle/>
          <a:p>
            <a:fld id="{E5AF13BF-99AF-4603-AF85-A71E03691828}" type="slidenum">
              <a:rPr lang="es-CL" smtClean="0"/>
              <a:pPr/>
              <a:t>6</a:t>
            </a:fld>
            <a:endParaRPr lang="es-CL"/>
          </a:p>
        </p:txBody>
      </p:sp>
      <p:sp>
        <p:nvSpPr>
          <p:cNvPr id="18" name="Line 15"/>
          <p:cNvSpPr>
            <a:spLocks noChangeShapeType="1"/>
          </p:cNvSpPr>
          <p:nvPr/>
        </p:nvSpPr>
        <p:spPr bwMode="auto">
          <a:xfrm flipV="1">
            <a:off x="2424114" y="3069060"/>
            <a:ext cx="3240087" cy="2016125"/>
          </a:xfrm>
          <a:prstGeom prst="line">
            <a:avLst/>
          </a:prstGeom>
          <a:noFill/>
          <a:ln w="38100">
            <a:solidFill>
              <a:srgbClr val="0000FF"/>
            </a:solidFill>
            <a:round/>
            <a:headEnd/>
            <a:tailEnd/>
          </a:ln>
          <a:effectLst/>
        </p:spPr>
        <p:txBody>
          <a:bodyPr/>
          <a:lstStyle/>
          <a:p>
            <a:endParaRPr lang="es-CL"/>
          </a:p>
        </p:txBody>
      </p:sp>
      <p:sp>
        <p:nvSpPr>
          <p:cNvPr id="21" name="Line 12"/>
          <p:cNvSpPr>
            <a:spLocks noChangeShapeType="1"/>
          </p:cNvSpPr>
          <p:nvPr/>
        </p:nvSpPr>
        <p:spPr bwMode="auto">
          <a:xfrm>
            <a:off x="2424113" y="6230938"/>
            <a:ext cx="5111750" cy="0"/>
          </a:xfrm>
          <a:prstGeom prst="line">
            <a:avLst/>
          </a:prstGeom>
          <a:noFill/>
          <a:ln w="9525">
            <a:solidFill>
              <a:schemeClr val="tx1"/>
            </a:solidFill>
            <a:round/>
            <a:headEnd/>
            <a:tailEnd type="triangle" w="med" len="med"/>
          </a:ln>
          <a:effectLst/>
        </p:spPr>
        <p:txBody>
          <a:bodyPr/>
          <a:lstStyle/>
          <a:p>
            <a:endParaRPr lang="es-CL"/>
          </a:p>
        </p:txBody>
      </p:sp>
      <p:sp>
        <p:nvSpPr>
          <p:cNvPr id="22" name="Line 13"/>
          <p:cNvSpPr>
            <a:spLocks noChangeShapeType="1"/>
          </p:cNvSpPr>
          <p:nvPr/>
        </p:nvSpPr>
        <p:spPr bwMode="auto">
          <a:xfrm>
            <a:off x="2424114" y="3422650"/>
            <a:ext cx="3455987" cy="2814638"/>
          </a:xfrm>
          <a:prstGeom prst="line">
            <a:avLst/>
          </a:prstGeom>
          <a:noFill/>
          <a:ln w="38100">
            <a:solidFill>
              <a:srgbClr val="FF0000"/>
            </a:solidFill>
            <a:round/>
            <a:headEnd/>
            <a:tailEnd/>
          </a:ln>
          <a:effectLst/>
        </p:spPr>
        <p:txBody>
          <a:bodyPr/>
          <a:lstStyle/>
          <a:p>
            <a:endParaRPr lang="es-CL"/>
          </a:p>
        </p:txBody>
      </p:sp>
      <p:sp>
        <p:nvSpPr>
          <p:cNvPr id="23" name="Line 14"/>
          <p:cNvSpPr>
            <a:spLocks noChangeShapeType="1"/>
          </p:cNvSpPr>
          <p:nvPr/>
        </p:nvSpPr>
        <p:spPr bwMode="auto">
          <a:xfrm>
            <a:off x="3575050" y="4357688"/>
            <a:ext cx="0" cy="1873250"/>
          </a:xfrm>
          <a:prstGeom prst="line">
            <a:avLst/>
          </a:prstGeom>
          <a:noFill/>
          <a:ln w="12700">
            <a:solidFill>
              <a:srgbClr val="800080"/>
            </a:solidFill>
            <a:prstDash val="lgDash"/>
            <a:round/>
            <a:headEnd/>
            <a:tailEnd/>
          </a:ln>
          <a:effectLst/>
        </p:spPr>
        <p:txBody>
          <a:bodyPr/>
          <a:lstStyle/>
          <a:p>
            <a:endParaRPr lang="es-CL"/>
          </a:p>
        </p:txBody>
      </p:sp>
      <p:sp>
        <p:nvSpPr>
          <p:cNvPr id="24" name="Line 16"/>
          <p:cNvSpPr>
            <a:spLocks noChangeShapeType="1"/>
          </p:cNvSpPr>
          <p:nvPr/>
        </p:nvSpPr>
        <p:spPr bwMode="auto">
          <a:xfrm flipH="1">
            <a:off x="2424114" y="4357688"/>
            <a:ext cx="1150937" cy="0"/>
          </a:xfrm>
          <a:prstGeom prst="line">
            <a:avLst/>
          </a:prstGeom>
          <a:noFill/>
          <a:ln w="12700">
            <a:solidFill>
              <a:srgbClr val="800080"/>
            </a:solidFill>
            <a:prstDash val="lgDash"/>
            <a:round/>
            <a:headEnd/>
            <a:tailEnd/>
          </a:ln>
          <a:effectLst/>
        </p:spPr>
        <p:txBody>
          <a:bodyPr/>
          <a:lstStyle/>
          <a:p>
            <a:endParaRPr lang="es-CL"/>
          </a:p>
        </p:txBody>
      </p:sp>
      <p:sp>
        <p:nvSpPr>
          <p:cNvPr id="41" name="Text Box 33"/>
          <p:cNvSpPr txBox="1">
            <a:spLocks noChangeArrowheads="1"/>
          </p:cNvSpPr>
          <p:nvPr/>
        </p:nvSpPr>
        <p:spPr bwMode="auto">
          <a:xfrm>
            <a:off x="2063750" y="3198813"/>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2</a:t>
            </a:r>
            <a:endParaRPr lang="es-CL" i="1" baseline="-25000" dirty="0">
              <a:latin typeface="+mj-lt"/>
            </a:endParaRPr>
          </a:p>
        </p:txBody>
      </p:sp>
      <p:sp>
        <p:nvSpPr>
          <p:cNvPr id="42" name="Text Box 35"/>
          <p:cNvSpPr txBox="1">
            <a:spLocks noChangeArrowheads="1"/>
          </p:cNvSpPr>
          <p:nvPr/>
        </p:nvSpPr>
        <p:spPr bwMode="auto">
          <a:xfrm>
            <a:off x="3360739" y="6157913"/>
            <a:ext cx="503237" cy="366712"/>
          </a:xfrm>
          <a:prstGeom prst="rect">
            <a:avLst/>
          </a:prstGeom>
          <a:noFill/>
          <a:ln w="9525">
            <a:noFill/>
            <a:miter lim="800000"/>
            <a:headEnd/>
            <a:tailEnd/>
          </a:ln>
          <a:effectLst/>
        </p:spPr>
        <p:txBody>
          <a:bodyPr>
            <a:spAutoFit/>
          </a:bodyPr>
          <a:lstStyle/>
          <a:p>
            <a:pPr algn="l">
              <a:spcBef>
                <a:spcPct val="50000"/>
              </a:spcBef>
            </a:pPr>
            <a:r>
              <a:rPr lang="es-ES_tradnl" i="1" dirty="0" err="1">
                <a:latin typeface="+mj-lt"/>
              </a:rPr>
              <a:t>q</a:t>
            </a:r>
            <a:r>
              <a:rPr lang="es-ES_tradnl" i="1" baseline="-25000" dirty="0" err="1">
                <a:latin typeface="+mj-lt"/>
              </a:rPr>
              <a:t>E</a:t>
            </a:r>
            <a:endParaRPr lang="es-CL" i="1" baseline="-25000" dirty="0">
              <a:latin typeface="+mj-lt"/>
            </a:endParaRPr>
          </a:p>
        </p:txBody>
      </p:sp>
      <p:sp>
        <p:nvSpPr>
          <p:cNvPr id="43" name="Text Box 36"/>
          <p:cNvSpPr txBox="1">
            <a:spLocks noChangeArrowheads="1"/>
          </p:cNvSpPr>
          <p:nvPr/>
        </p:nvSpPr>
        <p:spPr bwMode="auto">
          <a:xfrm>
            <a:off x="5737225" y="6157913"/>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q</a:t>
            </a:r>
            <a:r>
              <a:rPr lang="es-ES_tradnl" i="1" baseline="-25000" dirty="0">
                <a:latin typeface="+mj-lt"/>
              </a:rPr>
              <a:t>2</a:t>
            </a:r>
            <a:endParaRPr lang="es-CL" i="1" baseline="-25000" dirty="0">
              <a:latin typeface="+mj-lt"/>
            </a:endParaRPr>
          </a:p>
        </p:txBody>
      </p:sp>
      <p:sp>
        <p:nvSpPr>
          <p:cNvPr id="45" name="Text Box 44"/>
          <p:cNvSpPr txBox="1">
            <a:spLocks noChangeArrowheads="1"/>
          </p:cNvSpPr>
          <p:nvPr/>
        </p:nvSpPr>
        <p:spPr bwMode="auto">
          <a:xfrm>
            <a:off x="6672065" y="2414217"/>
            <a:ext cx="3995936" cy="3693319"/>
          </a:xfrm>
          <a:prstGeom prst="rect">
            <a:avLst/>
          </a:prstGeom>
          <a:noFill/>
          <a:ln w="9525">
            <a:noFill/>
            <a:miter lim="800000"/>
            <a:headEnd/>
            <a:tailEnd/>
          </a:ln>
          <a:effectLst/>
        </p:spPr>
        <p:txBody>
          <a:bodyPr wrap="square">
            <a:spAutoFit/>
          </a:bodyPr>
          <a:lstStyle/>
          <a:p>
            <a:pPr algn="l">
              <a:spcBef>
                <a:spcPct val="50000"/>
              </a:spcBef>
            </a:pPr>
            <a:r>
              <a:rPr lang="es-ES_tradnl" u="sng" dirty="0">
                <a:latin typeface="+mj-lt"/>
              </a:rPr>
              <a:t>Situación Inicial</a:t>
            </a:r>
          </a:p>
          <a:p>
            <a:pPr algn="l">
              <a:spcBef>
                <a:spcPct val="50000"/>
              </a:spcBef>
            </a:pPr>
            <a:endParaRPr lang="es-ES_tradnl" u="sng" dirty="0">
              <a:latin typeface="+mj-lt"/>
            </a:endParaRPr>
          </a:p>
          <a:p>
            <a:pPr algn="l">
              <a:spcBef>
                <a:spcPct val="50000"/>
              </a:spcBef>
            </a:pPr>
            <a:endParaRPr lang="es-ES_tradnl" u="sng" dirty="0">
              <a:latin typeface="+mj-lt"/>
            </a:endParaRPr>
          </a:p>
          <a:p>
            <a:pPr algn="l">
              <a:spcBef>
                <a:spcPct val="50000"/>
              </a:spcBef>
            </a:pPr>
            <a:endParaRPr lang="es-ES_tradnl" u="sng" dirty="0">
              <a:latin typeface="+mj-lt"/>
            </a:endParaRPr>
          </a:p>
          <a:p>
            <a:pPr algn="l">
              <a:spcBef>
                <a:spcPct val="50000"/>
              </a:spcBef>
            </a:pPr>
            <a:endParaRPr lang="es-ES_tradnl" u="sng" dirty="0">
              <a:latin typeface="+mj-lt"/>
            </a:endParaRPr>
          </a:p>
          <a:p>
            <a:pPr algn="l">
              <a:spcBef>
                <a:spcPct val="50000"/>
              </a:spcBef>
            </a:pPr>
            <a:endParaRPr lang="es-ES_tradnl" u="sng" dirty="0">
              <a:latin typeface="+mj-lt"/>
            </a:endParaRPr>
          </a:p>
          <a:p>
            <a:pPr>
              <a:spcBef>
                <a:spcPct val="50000"/>
              </a:spcBef>
            </a:pPr>
            <a:r>
              <a:rPr lang="es-ES_tradnl" dirty="0"/>
              <a:t>        Aplicamos el Impuesto…</a:t>
            </a:r>
          </a:p>
          <a:p>
            <a:pPr>
              <a:spcBef>
                <a:spcPct val="50000"/>
              </a:spcBef>
            </a:pPr>
            <a:r>
              <a:rPr lang="es-ES_tradnl" dirty="0"/>
              <a:t>   …y es como si se contrajese la Oferta</a:t>
            </a:r>
            <a:endParaRPr lang="es-CL" dirty="0"/>
          </a:p>
          <a:p>
            <a:pPr algn="l">
              <a:spcBef>
                <a:spcPct val="50000"/>
              </a:spcBef>
            </a:pPr>
            <a:endParaRPr lang="es-CL" u="sng" dirty="0">
              <a:latin typeface="+mj-lt"/>
            </a:endParaRPr>
          </a:p>
        </p:txBody>
      </p:sp>
      <p:sp>
        <p:nvSpPr>
          <p:cNvPr id="74" name="Rectangle 79"/>
          <p:cNvSpPr>
            <a:spLocks noChangeArrowheads="1"/>
          </p:cNvSpPr>
          <p:nvPr/>
        </p:nvSpPr>
        <p:spPr bwMode="auto">
          <a:xfrm>
            <a:off x="2135189" y="4720709"/>
            <a:ext cx="184731" cy="369332"/>
          </a:xfrm>
          <a:prstGeom prst="rect">
            <a:avLst/>
          </a:prstGeom>
          <a:solidFill>
            <a:schemeClr val="bg1"/>
          </a:solidFill>
          <a:ln w="9525" algn="ctr">
            <a:noFill/>
            <a:miter lim="800000"/>
            <a:headEnd/>
            <a:tailEnd/>
          </a:ln>
          <a:effectLst/>
        </p:spPr>
        <p:txBody>
          <a:bodyPr wrap="none" anchor="ctr">
            <a:spAutoFit/>
          </a:bodyPr>
          <a:lstStyle/>
          <a:p>
            <a:endParaRPr lang="es-CL"/>
          </a:p>
        </p:txBody>
      </p:sp>
      <p:sp>
        <p:nvSpPr>
          <p:cNvPr id="75" name="Line 40"/>
          <p:cNvSpPr>
            <a:spLocks noChangeShapeType="1"/>
          </p:cNvSpPr>
          <p:nvPr/>
        </p:nvSpPr>
        <p:spPr bwMode="auto">
          <a:xfrm flipV="1">
            <a:off x="2424113" y="2486026"/>
            <a:ext cx="0" cy="3744913"/>
          </a:xfrm>
          <a:prstGeom prst="line">
            <a:avLst/>
          </a:prstGeom>
          <a:noFill/>
          <a:ln w="9525">
            <a:solidFill>
              <a:schemeClr val="tx1"/>
            </a:solidFill>
            <a:round/>
            <a:headEnd/>
            <a:tailEnd type="triangle" w="med" len="med"/>
          </a:ln>
          <a:effectLst/>
        </p:spPr>
        <p:txBody>
          <a:bodyPr/>
          <a:lstStyle/>
          <a:p>
            <a:endParaRPr lang="es-CL"/>
          </a:p>
        </p:txBody>
      </p:sp>
      <p:sp>
        <p:nvSpPr>
          <p:cNvPr id="77" name="Text Box 20"/>
          <p:cNvSpPr txBox="1">
            <a:spLocks noChangeArrowheads="1"/>
          </p:cNvSpPr>
          <p:nvPr/>
        </p:nvSpPr>
        <p:spPr bwMode="auto">
          <a:xfrm>
            <a:off x="2063750" y="4933951"/>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1</a:t>
            </a:r>
            <a:endParaRPr lang="es-CL" i="1" baseline="-25000" dirty="0">
              <a:latin typeface="+mj-lt"/>
            </a:endParaRPr>
          </a:p>
        </p:txBody>
      </p:sp>
      <p:sp>
        <p:nvSpPr>
          <p:cNvPr id="79" name="Text Box 34"/>
          <p:cNvSpPr txBox="1">
            <a:spLocks noChangeArrowheads="1"/>
          </p:cNvSpPr>
          <p:nvPr/>
        </p:nvSpPr>
        <p:spPr bwMode="auto">
          <a:xfrm>
            <a:off x="2063750" y="4076701"/>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E</a:t>
            </a:r>
            <a:endParaRPr lang="es-CL" i="1" baseline="-25000" dirty="0">
              <a:latin typeface="+mj-lt"/>
            </a:endParaRPr>
          </a:p>
        </p:txBody>
      </p:sp>
      <p:sp>
        <p:nvSpPr>
          <p:cNvPr id="83" name="Text Box 33"/>
          <p:cNvSpPr txBox="1">
            <a:spLocks noChangeArrowheads="1"/>
          </p:cNvSpPr>
          <p:nvPr/>
        </p:nvSpPr>
        <p:spPr bwMode="auto">
          <a:xfrm>
            <a:off x="2064370" y="2420888"/>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endParaRPr lang="es-CL" i="1" baseline="-25000" dirty="0">
              <a:latin typeface="+mj-lt"/>
            </a:endParaRPr>
          </a:p>
        </p:txBody>
      </p:sp>
      <p:sp>
        <p:nvSpPr>
          <p:cNvPr id="84" name="Text Box 33"/>
          <p:cNvSpPr txBox="1">
            <a:spLocks noChangeArrowheads="1"/>
          </p:cNvSpPr>
          <p:nvPr/>
        </p:nvSpPr>
        <p:spPr bwMode="auto">
          <a:xfrm>
            <a:off x="7176120" y="6230640"/>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q</a:t>
            </a:r>
            <a:endParaRPr lang="es-CL" i="1" baseline="-25000" dirty="0">
              <a:latin typeface="+mj-lt"/>
            </a:endParaRPr>
          </a:p>
        </p:txBody>
      </p:sp>
      <p:sp>
        <p:nvSpPr>
          <p:cNvPr id="85" name="Text Box 33"/>
          <p:cNvSpPr txBox="1">
            <a:spLocks noChangeArrowheads="1"/>
          </p:cNvSpPr>
          <p:nvPr/>
        </p:nvSpPr>
        <p:spPr bwMode="auto">
          <a:xfrm>
            <a:off x="5303912" y="3203684"/>
            <a:ext cx="792088"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Oferta</a:t>
            </a:r>
            <a:endParaRPr lang="es-CL" i="1" baseline="-25000" dirty="0">
              <a:latin typeface="+mj-lt"/>
            </a:endParaRPr>
          </a:p>
        </p:txBody>
      </p:sp>
      <p:sp>
        <p:nvSpPr>
          <p:cNvPr id="86" name="Text Box 33"/>
          <p:cNvSpPr txBox="1">
            <a:spLocks noChangeArrowheads="1"/>
          </p:cNvSpPr>
          <p:nvPr/>
        </p:nvSpPr>
        <p:spPr bwMode="auto">
          <a:xfrm>
            <a:off x="5600328" y="5723964"/>
            <a:ext cx="1215752"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Demanda</a:t>
            </a:r>
            <a:endParaRPr lang="es-CL" i="1" baseline="-25000" dirty="0">
              <a:latin typeface="+mj-lt"/>
            </a:endParaRPr>
          </a:p>
        </p:txBody>
      </p:sp>
      <p:sp>
        <p:nvSpPr>
          <p:cNvPr id="87" name="Text Box 25"/>
          <p:cNvSpPr txBox="1">
            <a:spLocks noChangeArrowheads="1"/>
          </p:cNvSpPr>
          <p:nvPr/>
        </p:nvSpPr>
        <p:spPr bwMode="auto">
          <a:xfrm>
            <a:off x="2495600" y="3814309"/>
            <a:ext cx="648072" cy="1015663"/>
          </a:xfrm>
          <a:prstGeom prst="rect">
            <a:avLst/>
          </a:prstGeom>
          <a:noFill/>
          <a:ln w="9525" algn="ctr">
            <a:noFill/>
            <a:miter lim="800000"/>
            <a:headEnd/>
            <a:tailEnd/>
          </a:ln>
          <a:effectLst/>
        </p:spPr>
        <p:txBody>
          <a:bodyPr wrap="square">
            <a:spAutoFit/>
          </a:bodyPr>
          <a:lstStyle/>
          <a:p>
            <a:pPr algn="l">
              <a:spcBef>
                <a:spcPct val="50000"/>
              </a:spcBef>
            </a:pPr>
            <a:r>
              <a:rPr lang="es-ES_tradnl" b="1" dirty="0">
                <a:latin typeface="+mj-lt"/>
              </a:rPr>
              <a:t>EC</a:t>
            </a:r>
          </a:p>
          <a:p>
            <a:pPr algn="l">
              <a:spcBef>
                <a:spcPct val="50000"/>
              </a:spcBef>
            </a:pPr>
            <a:endParaRPr lang="es-ES_tradnl" sz="1000" b="1" dirty="0">
              <a:latin typeface="+mj-lt"/>
            </a:endParaRPr>
          </a:p>
          <a:p>
            <a:pPr algn="l">
              <a:spcBef>
                <a:spcPct val="50000"/>
              </a:spcBef>
            </a:pPr>
            <a:r>
              <a:rPr lang="es-ES_tradnl" b="1" dirty="0">
                <a:latin typeface="+mj-lt"/>
              </a:rPr>
              <a:t>EP</a:t>
            </a:r>
            <a:endParaRPr lang="es-CL" b="1" dirty="0">
              <a:latin typeface="+mj-lt"/>
            </a:endParaRPr>
          </a:p>
        </p:txBody>
      </p:sp>
      <p:graphicFrame>
        <p:nvGraphicFramePr>
          <p:cNvPr id="88" name="87 Objeto"/>
          <p:cNvGraphicFramePr>
            <a:graphicFrameLocks noChangeAspect="1"/>
          </p:cNvGraphicFramePr>
          <p:nvPr/>
        </p:nvGraphicFramePr>
        <p:xfrm>
          <a:off x="7104112" y="2996952"/>
          <a:ext cx="2363788" cy="1627188"/>
        </p:xfrm>
        <a:graphic>
          <a:graphicData uri="http://schemas.openxmlformats.org/presentationml/2006/ole">
            <mc:AlternateContent xmlns:mc="http://schemas.openxmlformats.org/markup-compatibility/2006">
              <mc:Choice xmlns:v="urn:schemas-microsoft-com:vml" Requires="v">
                <p:oleObj name="Ecuación" r:id="rId2" imgW="1180588" imgH="812447" progId="Equation.3">
                  <p:embed/>
                </p:oleObj>
              </mc:Choice>
              <mc:Fallback>
                <p:oleObj name="Ecuación" r:id="rId2" imgW="1180588" imgH="812447" progId="Equation.3">
                  <p:embed/>
                  <p:pic>
                    <p:nvPicPr>
                      <p:cNvPr id="88" name="87 Obj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4112" y="2996952"/>
                        <a:ext cx="2363788" cy="162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Line 15"/>
          <p:cNvSpPr>
            <a:spLocks noChangeShapeType="1"/>
          </p:cNvSpPr>
          <p:nvPr/>
        </p:nvSpPr>
        <p:spPr bwMode="auto">
          <a:xfrm flipV="1">
            <a:off x="2423593" y="2636913"/>
            <a:ext cx="3240087" cy="2016125"/>
          </a:xfrm>
          <a:prstGeom prst="line">
            <a:avLst/>
          </a:prstGeom>
          <a:noFill/>
          <a:ln w="38100">
            <a:solidFill>
              <a:schemeClr val="tx1"/>
            </a:solidFill>
            <a:round/>
            <a:headEnd/>
            <a:tailEnd/>
          </a:ln>
          <a:effectLst/>
        </p:spPr>
        <p:txBody>
          <a:bodyPr/>
          <a:lstStyle/>
          <a:p>
            <a:endParaRPr lang="es-CL"/>
          </a:p>
        </p:txBody>
      </p:sp>
      <p:sp>
        <p:nvSpPr>
          <p:cNvPr id="38" name="Line 16"/>
          <p:cNvSpPr>
            <a:spLocks noChangeShapeType="1"/>
          </p:cNvSpPr>
          <p:nvPr/>
        </p:nvSpPr>
        <p:spPr bwMode="auto">
          <a:xfrm flipH="1">
            <a:off x="2424114" y="4357688"/>
            <a:ext cx="1150937" cy="0"/>
          </a:xfrm>
          <a:prstGeom prst="line">
            <a:avLst/>
          </a:prstGeom>
          <a:noFill/>
          <a:ln w="12700">
            <a:solidFill>
              <a:srgbClr val="800080"/>
            </a:solidFill>
            <a:prstDash val="lgDash"/>
            <a:round/>
            <a:headEnd/>
            <a:tailEnd/>
          </a:ln>
          <a:effectLst/>
        </p:spPr>
        <p:txBody>
          <a:bodyPr/>
          <a:lstStyle/>
          <a:p>
            <a:endParaRPr lang="es-CL"/>
          </a:p>
        </p:txBody>
      </p:sp>
      <p:sp>
        <p:nvSpPr>
          <p:cNvPr id="39" name="Line 18"/>
          <p:cNvSpPr>
            <a:spLocks noChangeShapeType="1"/>
          </p:cNvSpPr>
          <p:nvPr/>
        </p:nvSpPr>
        <p:spPr bwMode="auto">
          <a:xfrm>
            <a:off x="3287713" y="4141788"/>
            <a:ext cx="0" cy="2089150"/>
          </a:xfrm>
          <a:prstGeom prst="line">
            <a:avLst/>
          </a:prstGeom>
          <a:noFill/>
          <a:ln w="12700">
            <a:solidFill>
              <a:srgbClr val="800080"/>
            </a:solidFill>
            <a:prstDash val="lgDash"/>
            <a:round/>
            <a:headEnd/>
            <a:tailEnd/>
          </a:ln>
          <a:effectLst/>
        </p:spPr>
        <p:txBody>
          <a:bodyPr/>
          <a:lstStyle/>
          <a:p>
            <a:endParaRPr lang="es-CL"/>
          </a:p>
        </p:txBody>
      </p:sp>
      <p:sp>
        <p:nvSpPr>
          <p:cNvPr id="2" name="1 Título"/>
          <p:cNvSpPr>
            <a:spLocks noGrp="1"/>
          </p:cNvSpPr>
          <p:nvPr>
            <p:ph type="title"/>
          </p:nvPr>
        </p:nvSpPr>
        <p:spPr/>
        <p:txBody>
          <a:bodyPr>
            <a:normAutofit/>
          </a:bodyPr>
          <a:lstStyle/>
          <a:p>
            <a:r>
              <a:rPr lang="es-CL" dirty="0"/>
              <a:t>Efecto de Políticas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Aplicación de un Impuesto (a la Of)</a:t>
            </a:r>
            <a:endParaRPr lang="es-CL" i="1" dirty="0"/>
          </a:p>
        </p:txBody>
      </p:sp>
      <p:sp>
        <p:nvSpPr>
          <p:cNvPr id="45" name="44 Marcador de número de diapositiva"/>
          <p:cNvSpPr>
            <a:spLocks noGrp="1"/>
          </p:cNvSpPr>
          <p:nvPr>
            <p:ph type="sldNum" sz="quarter" idx="12"/>
          </p:nvPr>
        </p:nvSpPr>
        <p:spPr/>
        <p:txBody>
          <a:bodyPr/>
          <a:lstStyle/>
          <a:p>
            <a:fld id="{E5AF13BF-99AF-4603-AF85-A71E03691828}" type="slidenum">
              <a:rPr lang="es-CL" smtClean="0"/>
              <a:pPr/>
              <a:t>7</a:t>
            </a:fld>
            <a:endParaRPr lang="es-CL"/>
          </a:p>
        </p:txBody>
      </p:sp>
      <p:sp>
        <p:nvSpPr>
          <p:cNvPr id="18" name="Line 15"/>
          <p:cNvSpPr>
            <a:spLocks noChangeShapeType="1"/>
          </p:cNvSpPr>
          <p:nvPr/>
        </p:nvSpPr>
        <p:spPr bwMode="auto">
          <a:xfrm flipV="1">
            <a:off x="2424114" y="3069060"/>
            <a:ext cx="3240087" cy="2016125"/>
          </a:xfrm>
          <a:prstGeom prst="line">
            <a:avLst/>
          </a:prstGeom>
          <a:noFill/>
          <a:ln w="38100">
            <a:solidFill>
              <a:srgbClr val="0000FF"/>
            </a:solidFill>
            <a:round/>
            <a:headEnd/>
            <a:tailEnd/>
          </a:ln>
          <a:effectLst/>
        </p:spPr>
        <p:txBody>
          <a:bodyPr/>
          <a:lstStyle/>
          <a:p>
            <a:endParaRPr lang="es-CL"/>
          </a:p>
        </p:txBody>
      </p:sp>
      <p:sp>
        <p:nvSpPr>
          <p:cNvPr id="21" name="Line 12"/>
          <p:cNvSpPr>
            <a:spLocks noChangeShapeType="1"/>
          </p:cNvSpPr>
          <p:nvPr/>
        </p:nvSpPr>
        <p:spPr bwMode="auto">
          <a:xfrm>
            <a:off x="2424113" y="6230938"/>
            <a:ext cx="5111750" cy="0"/>
          </a:xfrm>
          <a:prstGeom prst="line">
            <a:avLst/>
          </a:prstGeom>
          <a:noFill/>
          <a:ln w="9525">
            <a:solidFill>
              <a:schemeClr val="tx1"/>
            </a:solidFill>
            <a:round/>
            <a:headEnd/>
            <a:tailEnd type="triangle" w="med" len="med"/>
          </a:ln>
          <a:effectLst/>
        </p:spPr>
        <p:txBody>
          <a:bodyPr/>
          <a:lstStyle/>
          <a:p>
            <a:endParaRPr lang="es-CL"/>
          </a:p>
        </p:txBody>
      </p:sp>
      <p:sp>
        <p:nvSpPr>
          <p:cNvPr id="23" name="Line 14"/>
          <p:cNvSpPr>
            <a:spLocks noChangeShapeType="1"/>
          </p:cNvSpPr>
          <p:nvPr/>
        </p:nvSpPr>
        <p:spPr bwMode="auto">
          <a:xfrm>
            <a:off x="3575050" y="4357688"/>
            <a:ext cx="0" cy="1873250"/>
          </a:xfrm>
          <a:prstGeom prst="line">
            <a:avLst/>
          </a:prstGeom>
          <a:noFill/>
          <a:ln w="12700">
            <a:solidFill>
              <a:srgbClr val="800080"/>
            </a:solidFill>
            <a:prstDash val="lgDash"/>
            <a:round/>
            <a:headEnd/>
            <a:tailEnd/>
          </a:ln>
          <a:effectLst/>
        </p:spPr>
        <p:txBody>
          <a:bodyPr/>
          <a:lstStyle/>
          <a:p>
            <a:endParaRPr lang="es-CL"/>
          </a:p>
        </p:txBody>
      </p:sp>
      <p:sp>
        <p:nvSpPr>
          <p:cNvPr id="24" name="Line 16"/>
          <p:cNvSpPr>
            <a:spLocks noChangeShapeType="1"/>
          </p:cNvSpPr>
          <p:nvPr/>
        </p:nvSpPr>
        <p:spPr bwMode="auto">
          <a:xfrm flipH="1">
            <a:off x="2424113" y="4542585"/>
            <a:ext cx="863575" cy="0"/>
          </a:xfrm>
          <a:prstGeom prst="line">
            <a:avLst/>
          </a:prstGeom>
          <a:noFill/>
          <a:ln w="12700">
            <a:solidFill>
              <a:srgbClr val="800080"/>
            </a:solidFill>
            <a:prstDash val="lgDash"/>
            <a:round/>
            <a:headEnd/>
            <a:tailEnd/>
          </a:ln>
          <a:effectLst/>
        </p:spPr>
        <p:txBody>
          <a:bodyPr/>
          <a:lstStyle/>
          <a:p>
            <a:endParaRPr lang="es-CL"/>
          </a:p>
        </p:txBody>
      </p:sp>
      <p:sp>
        <p:nvSpPr>
          <p:cNvPr id="41" name="Text Box 33"/>
          <p:cNvSpPr txBox="1">
            <a:spLocks noChangeArrowheads="1"/>
          </p:cNvSpPr>
          <p:nvPr/>
        </p:nvSpPr>
        <p:spPr bwMode="auto">
          <a:xfrm>
            <a:off x="2063750" y="3198813"/>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2</a:t>
            </a:r>
            <a:endParaRPr lang="es-CL" i="1" baseline="-25000" dirty="0">
              <a:latin typeface="+mj-lt"/>
            </a:endParaRPr>
          </a:p>
        </p:txBody>
      </p:sp>
      <p:sp>
        <p:nvSpPr>
          <p:cNvPr id="42" name="Text Box 35"/>
          <p:cNvSpPr txBox="1">
            <a:spLocks noChangeArrowheads="1"/>
          </p:cNvSpPr>
          <p:nvPr/>
        </p:nvSpPr>
        <p:spPr bwMode="auto">
          <a:xfrm>
            <a:off x="3360739" y="6157913"/>
            <a:ext cx="503237" cy="366712"/>
          </a:xfrm>
          <a:prstGeom prst="rect">
            <a:avLst/>
          </a:prstGeom>
          <a:noFill/>
          <a:ln w="9525">
            <a:noFill/>
            <a:miter lim="800000"/>
            <a:headEnd/>
            <a:tailEnd/>
          </a:ln>
          <a:effectLst/>
        </p:spPr>
        <p:txBody>
          <a:bodyPr>
            <a:spAutoFit/>
          </a:bodyPr>
          <a:lstStyle/>
          <a:p>
            <a:pPr algn="l">
              <a:spcBef>
                <a:spcPct val="50000"/>
              </a:spcBef>
            </a:pPr>
            <a:r>
              <a:rPr lang="es-ES_tradnl" i="1" dirty="0" err="1">
                <a:latin typeface="+mj-lt"/>
              </a:rPr>
              <a:t>q</a:t>
            </a:r>
            <a:r>
              <a:rPr lang="es-ES_tradnl" i="1" baseline="-25000" dirty="0" err="1">
                <a:latin typeface="+mj-lt"/>
              </a:rPr>
              <a:t>E</a:t>
            </a:r>
            <a:endParaRPr lang="es-CL" i="1" baseline="-25000" dirty="0">
              <a:latin typeface="+mj-lt"/>
            </a:endParaRPr>
          </a:p>
        </p:txBody>
      </p:sp>
      <p:sp>
        <p:nvSpPr>
          <p:cNvPr id="43" name="Text Box 36"/>
          <p:cNvSpPr txBox="1">
            <a:spLocks noChangeArrowheads="1"/>
          </p:cNvSpPr>
          <p:nvPr/>
        </p:nvSpPr>
        <p:spPr bwMode="auto">
          <a:xfrm>
            <a:off x="5737225" y="6157913"/>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q</a:t>
            </a:r>
            <a:r>
              <a:rPr lang="es-ES_tradnl" i="1" baseline="-25000" dirty="0">
                <a:latin typeface="+mj-lt"/>
              </a:rPr>
              <a:t>2</a:t>
            </a:r>
            <a:endParaRPr lang="es-CL" i="1" baseline="-25000" dirty="0">
              <a:latin typeface="+mj-lt"/>
            </a:endParaRPr>
          </a:p>
        </p:txBody>
      </p:sp>
      <p:sp>
        <p:nvSpPr>
          <p:cNvPr id="74" name="Rectangle 79"/>
          <p:cNvSpPr>
            <a:spLocks noChangeArrowheads="1"/>
          </p:cNvSpPr>
          <p:nvPr/>
        </p:nvSpPr>
        <p:spPr bwMode="auto">
          <a:xfrm>
            <a:off x="2135189" y="4720709"/>
            <a:ext cx="184731" cy="369332"/>
          </a:xfrm>
          <a:prstGeom prst="rect">
            <a:avLst/>
          </a:prstGeom>
          <a:solidFill>
            <a:schemeClr val="bg1"/>
          </a:solidFill>
          <a:ln w="9525" algn="ctr">
            <a:noFill/>
            <a:miter lim="800000"/>
            <a:headEnd/>
            <a:tailEnd/>
          </a:ln>
          <a:effectLst/>
        </p:spPr>
        <p:txBody>
          <a:bodyPr wrap="none" anchor="ctr">
            <a:spAutoFit/>
          </a:bodyPr>
          <a:lstStyle/>
          <a:p>
            <a:endParaRPr lang="es-CL"/>
          </a:p>
        </p:txBody>
      </p:sp>
      <p:sp>
        <p:nvSpPr>
          <p:cNvPr id="75" name="Line 40"/>
          <p:cNvSpPr>
            <a:spLocks noChangeShapeType="1"/>
          </p:cNvSpPr>
          <p:nvPr/>
        </p:nvSpPr>
        <p:spPr bwMode="auto">
          <a:xfrm flipV="1">
            <a:off x="2424113" y="2486026"/>
            <a:ext cx="0" cy="3744913"/>
          </a:xfrm>
          <a:prstGeom prst="line">
            <a:avLst/>
          </a:prstGeom>
          <a:noFill/>
          <a:ln w="9525">
            <a:solidFill>
              <a:schemeClr val="tx1"/>
            </a:solidFill>
            <a:round/>
            <a:headEnd/>
            <a:tailEnd type="triangle" w="med" len="med"/>
          </a:ln>
          <a:effectLst/>
        </p:spPr>
        <p:txBody>
          <a:bodyPr/>
          <a:lstStyle/>
          <a:p>
            <a:endParaRPr lang="es-CL"/>
          </a:p>
        </p:txBody>
      </p:sp>
      <p:sp>
        <p:nvSpPr>
          <p:cNvPr id="77" name="Text Box 20"/>
          <p:cNvSpPr txBox="1">
            <a:spLocks noChangeArrowheads="1"/>
          </p:cNvSpPr>
          <p:nvPr/>
        </p:nvSpPr>
        <p:spPr bwMode="auto">
          <a:xfrm>
            <a:off x="2063750" y="4933951"/>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1</a:t>
            </a:r>
            <a:endParaRPr lang="es-CL" i="1" baseline="-25000" dirty="0">
              <a:latin typeface="+mj-lt"/>
            </a:endParaRPr>
          </a:p>
        </p:txBody>
      </p:sp>
      <p:sp>
        <p:nvSpPr>
          <p:cNvPr id="79" name="Text Box 34"/>
          <p:cNvSpPr txBox="1">
            <a:spLocks noChangeArrowheads="1"/>
          </p:cNvSpPr>
          <p:nvPr/>
        </p:nvSpPr>
        <p:spPr bwMode="auto">
          <a:xfrm>
            <a:off x="2063750" y="4076701"/>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E</a:t>
            </a:r>
            <a:endParaRPr lang="es-CL" i="1" baseline="-25000" dirty="0">
              <a:latin typeface="+mj-lt"/>
            </a:endParaRPr>
          </a:p>
        </p:txBody>
      </p:sp>
      <p:sp>
        <p:nvSpPr>
          <p:cNvPr id="83" name="Text Box 33"/>
          <p:cNvSpPr txBox="1">
            <a:spLocks noChangeArrowheads="1"/>
          </p:cNvSpPr>
          <p:nvPr/>
        </p:nvSpPr>
        <p:spPr bwMode="auto">
          <a:xfrm>
            <a:off x="2064370" y="2420888"/>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endParaRPr lang="es-CL" i="1" baseline="-25000" dirty="0">
              <a:latin typeface="+mj-lt"/>
            </a:endParaRPr>
          </a:p>
        </p:txBody>
      </p:sp>
      <p:sp>
        <p:nvSpPr>
          <p:cNvPr id="84" name="Text Box 33"/>
          <p:cNvSpPr txBox="1">
            <a:spLocks noChangeArrowheads="1"/>
          </p:cNvSpPr>
          <p:nvPr/>
        </p:nvSpPr>
        <p:spPr bwMode="auto">
          <a:xfrm>
            <a:off x="7176120" y="6230640"/>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q</a:t>
            </a:r>
            <a:endParaRPr lang="es-CL" i="1" baseline="-25000" dirty="0">
              <a:latin typeface="+mj-lt"/>
            </a:endParaRPr>
          </a:p>
        </p:txBody>
      </p:sp>
      <p:sp>
        <p:nvSpPr>
          <p:cNvPr id="85" name="Text Box 33"/>
          <p:cNvSpPr txBox="1">
            <a:spLocks noChangeArrowheads="1"/>
          </p:cNvSpPr>
          <p:nvPr/>
        </p:nvSpPr>
        <p:spPr bwMode="auto">
          <a:xfrm>
            <a:off x="5303912" y="3203684"/>
            <a:ext cx="792088"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Oferta</a:t>
            </a:r>
            <a:endParaRPr lang="es-CL" i="1" baseline="-25000" dirty="0">
              <a:latin typeface="+mj-lt"/>
            </a:endParaRPr>
          </a:p>
        </p:txBody>
      </p:sp>
      <p:sp>
        <p:nvSpPr>
          <p:cNvPr id="86" name="Text Box 33"/>
          <p:cNvSpPr txBox="1">
            <a:spLocks noChangeArrowheads="1"/>
          </p:cNvSpPr>
          <p:nvPr/>
        </p:nvSpPr>
        <p:spPr bwMode="auto">
          <a:xfrm>
            <a:off x="5600328" y="5723964"/>
            <a:ext cx="1215752"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Demanda</a:t>
            </a:r>
            <a:endParaRPr lang="es-CL" i="1" baseline="-25000" dirty="0">
              <a:latin typeface="+mj-lt"/>
            </a:endParaRPr>
          </a:p>
        </p:txBody>
      </p:sp>
      <p:sp>
        <p:nvSpPr>
          <p:cNvPr id="40" name="Line 16"/>
          <p:cNvSpPr>
            <a:spLocks noChangeShapeType="1"/>
          </p:cNvSpPr>
          <p:nvPr/>
        </p:nvSpPr>
        <p:spPr bwMode="auto">
          <a:xfrm flipH="1">
            <a:off x="2424114" y="4109891"/>
            <a:ext cx="863575" cy="0"/>
          </a:xfrm>
          <a:prstGeom prst="line">
            <a:avLst/>
          </a:prstGeom>
          <a:noFill/>
          <a:ln w="12700">
            <a:solidFill>
              <a:srgbClr val="800080"/>
            </a:solidFill>
            <a:prstDash val="lgDash"/>
            <a:round/>
            <a:headEnd/>
            <a:tailEnd/>
          </a:ln>
          <a:effectLst/>
        </p:spPr>
        <p:txBody>
          <a:bodyPr/>
          <a:lstStyle/>
          <a:p>
            <a:endParaRPr lang="es-CL"/>
          </a:p>
        </p:txBody>
      </p:sp>
      <p:sp>
        <p:nvSpPr>
          <p:cNvPr id="44" name="Text Box 35"/>
          <p:cNvSpPr txBox="1">
            <a:spLocks noChangeArrowheads="1"/>
          </p:cNvSpPr>
          <p:nvPr/>
        </p:nvSpPr>
        <p:spPr bwMode="auto">
          <a:xfrm>
            <a:off x="3071665" y="6165304"/>
            <a:ext cx="503237" cy="366712"/>
          </a:xfrm>
          <a:prstGeom prst="rect">
            <a:avLst/>
          </a:prstGeom>
          <a:noFill/>
          <a:ln w="9525">
            <a:noFill/>
            <a:miter lim="800000"/>
            <a:headEnd/>
            <a:tailEnd/>
          </a:ln>
          <a:effectLst/>
        </p:spPr>
        <p:txBody>
          <a:bodyPr>
            <a:spAutoFit/>
          </a:bodyPr>
          <a:lstStyle/>
          <a:p>
            <a:pPr algn="l">
              <a:spcBef>
                <a:spcPct val="50000"/>
              </a:spcBef>
            </a:pPr>
            <a:r>
              <a:rPr lang="es-ES_tradnl" i="1" dirty="0" err="1">
                <a:latin typeface="+mj-lt"/>
              </a:rPr>
              <a:t>q</a:t>
            </a:r>
            <a:r>
              <a:rPr lang="es-ES_tradnl" i="1" baseline="-25000" dirty="0" err="1">
                <a:latin typeface="+mj-lt"/>
              </a:rPr>
              <a:t>T</a:t>
            </a:r>
            <a:endParaRPr lang="es-CL" i="1" baseline="-25000" dirty="0">
              <a:latin typeface="+mj-lt"/>
            </a:endParaRPr>
          </a:p>
        </p:txBody>
      </p:sp>
      <p:sp>
        <p:nvSpPr>
          <p:cNvPr id="22" name="Line 13"/>
          <p:cNvSpPr>
            <a:spLocks noChangeShapeType="1"/>
          </p:cNvSpPr>
          <p:nvPr/>
        </p:nvSpPr>
        <p:spPr bwMode="auto">
          <a:xfrm>
            <a:off x="2424114" y="3422650"/>
            <a:ext cx="3455987" cy="2814638"/>
          </a:xfrm>
          <a:prstGeom prst="line">
            <a:avLst/>
          </a:prstGeom>
          <a:noFill/>
          <a:ln w="38100">
            <a:solidFill>
              <a:srgbClr val="FF0000"/>
            </a:solidFill>
            <a:round/>
            <a:headEnd/>
            <a:tailEnd/>
          </a:ln>
          <a:effectLst/>
        </p:spPr>
        <p:txBody>
          <a:bodyPr/>
          <a:lstStyle/>
          <a:p>
            <a:endParaRPr lang="es-CL"/>
          </a:p>
        </p:txBody>
      </p:sp>
      <p:sp>
        <p:nvSpPr>
          <p:cNvPr id="49" name="Text Box 34"/>
          <p:cNvSpPr txBox="1">
            <a:spLocks noChangeArrowheads="1"/>
          </p:cNvSpPr>
          <p:nvPr/>
        </p:nvSpPr>
        <p:spPr bwMode="auto">
          <a:xfrm>
            <a:off x="2063552" y="4286424"/>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P</a:t>
            </a:r>
            <a:endParaRPr lang="es-CL" i="1" baseline="-25000" dirty="0">
              <a:latin typeface="+mj-lt"/>
            </a:endParaRPr>
          </a:p>
        </p:txBody>
      </p:sp>
      <p:sp>
        <p:nvSpPr>
          <p:cNvPr id="50" name="Text Box 34"/>
          <p:cNvSpPr txBox="1">
            <a:spLocks noChangeArrowheads="1"/>
          </p:cNvSpPr>
          <p:nvPr/>
        </p:nvSpPr>
        <p:spPr bwMode="auto">
          <a:xfrm>
            <a:off x="2063552" y="3861049"/>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C</a:t>
            </a:r>
            <a:endParaRPr lang="es-CL" i="1" baseline="-25000" dirty="0">
              <a:latin typeface="+mj-lt"/>
            </a:endParaRPr>
          </a:p>
        </p:txBody>
      </p:sp>
      <p:sp>
        <p:nvSpPr>
          <p:cNvPr id="51" name="Text Box 33"/>
          <p:cNvSpPr txBox="1">
            <a:spLocks noChangeArrowheads="1"/>
          </p:cNvSpPr>
          <p:nvPr/>
        </p:nvSpPr>
        <p:spPr bwMode="auto">
          <a:xfrm>
            <a:off x="5735960" y="2420888"/>
            <a:ext cx="792088"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O + T</a:t>
            </a:r>
            <a:endParaRPr lang="es-CL" i="1" baseline="-250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AutoShape 10"/>
          <p:cNvSpPr>
            <a:spLocks noChangeArrowheads="1"/>
          </p:cNvSpPr>
          <p:nvPr/>
        </p:nvSpPr>
        <p:spPr bwMode="auto">
          <a:xfrm rot="5400000" flipH="1">
            <a:off x="3211514" y="4217989"/>
            <a:ext cx="439737" cy="287337"/>
          </a:xfrm>
          <a:prstGeom prst="triangle">
            <a:avLst>
              <a:gd name="adj" fmla="val 48014"/>
            </a:avLst>
          </a:prstGeom>
          <a:solidFill>
            <a:srgbClr val="002060">
              <a:alpha val="39000"/>
            </a:srgbClr>
          </a:solidFill>
          <a:ln w="9525" algn="ctr">
            <a:noFill/>
            <a:miter lim="800000"/>
            <a:headEnd/>
            <a:tailEnd/>
          </a:ln>
          <a:effectLst/>
        </p:spPr>
        <p:txBody>
          <a:bodyPr wrap="none" anchor="ctr"/>
          <a:lstStyle/>
          <a:p>
            <a:endParaRPr lang="es-CL"/>
          </a:p>
        </p:txBody>
      </p:sp>
      <p:sp>
        <p:nvSpPr>
          <p:cNvPr id="47" name="AutoShape 51"/>
          <p:cNvSpPr>
            <a:spLocks noChangeArrowheads="1"/>
          </p:cNvSpPr>
          <p:nvPr/>
        </p:nvSpPr>
        <p:spPr bwMode="auto">
          <a:xfrm flipV="1">
            <a:off x="2423594" y="4509120"/>
            <a:ext cx="936103" cy="568772"/>
          </a:xfrm>
          <a:prstGeom prst="rtTriangle">
            <a:avLst/>
          </a:prstGeom>
          <a:solidFill>
            <a:srgbClr val="00FF00">
              <a:alpha val="50000"/>
            </a:srgbClr>
          </a:solidFill>
          <a:ln w="9525">
            <a:noFill/>
            <a:miter lim="800000"/>
            <a:headEnd/>
            <a:tailEnd/>
          </a:ln>
          <a:effectLst/>
        </p:spPr>
        <p:txBody>
          <a:bodyPr wrap="none" anchor="ctr"/>
          <a:lstStyle/>
          <a:p>
            <a:endParaRPr lang="es-CL"/>
          </a:p>
        </p:txBody>
      </p:sp>
      <p:sp>
        <p:nvSpPr>
          <p:cNvPr id="46" name="AutoShape 50"/>
          <p:cNvSpPr>
            <a:spLocks noChangeArrowheads="1"/>
          </p:cNvSpPr>
          <p:nvPr/>
        </p:nvSpPr>
        <p:spPr bwMode="auto">
          <a:xfrm>
            <a:off x="2423592" y="3429002"/>
            <a:ext cx="936104" cy="720079"/>
          </a:xfrm>
          <a:prstGeom prst="rtTriangle">
            <a:avLst/>
          </a:prstGeom>
          <a:solidFill>
            <a:srgbClr val="FFCC00">
              <a:alpha val="50000"/>
            </a:srgbClr>
          </a:solidFill>
          <a:ln w="9525">
            <a:noFill/>
            <a:miter lim="800000"/>
            <a:headEnd/>
            <a:tailEnd/>
          </a:ln>
          <a:effectLst/>
        </p:spPr>
        <p:txBody>
          <a:bodyPr wrap="none" anchor="ctr"/>
          <a:lstStyle/>
          <a:p>
            <a:endParaRPr lang="es-CL"/>
          </a:p>
        </p:txBody>
      </p:sp>
      <p:sp>
        <p:nvSpPr>
          <p:cNvPr id="48" name="47 Rectángulo"/>
          <p:cNvSpPr/>
          <p:nvPr/>
        </p:nvSpPr>
        <p:spPr>
          <a:xfrm>
            <a:off x="2423592" y="4122954"/>
            <a:ext cx="864096" cy="41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2" name="Line 15"/>
          <p:cNvSpPr>
            <a:spLocks noChangeShapeType="1"/>
          </p:cNvSpPr>
          <p:nvPr/>
        </p:nvSpPr>
        <p:spPr bwMode="auto">
          <a:xfrm flipV="1">
            <a:off x="2423593" y="2636913"/>
            <a:ext cx="3240087" cy="2016125"/>
          </a:xfrm>
          <a:prstGeom prst="line">
            <a:avLst/>
          </a:prstGeom>
          <a:noFill/>
          <a:ln w="38100">
            <a:solidFill>
              <a:schemeClr val="tx1"/>
            </a:solidFill>
            <a:round/>
            <a:headEnd/>
            <a:tailEnd/>
          </a:ln>
          <a:effectLst/>
        </p:spPr>
        <p:txBody>
          <a:bodyPr/>
          <a:lstStyle/>
          <a:p>
            <a:endParaRPr lang="es-CL"/>
          </a:p>
        </p:txBody>
      </p:sp>
      <p:sp>
        <p:nvSpPr>
          <p:cNvPr id="38" name="Line 16"/>
          <p:cNvSpPr>
            <a:spLocks noChangeShapeType="1"/>
          </p:cNvSpPr>
          <p:nvPr/>
        </p:nvSpPr>
        <p:spPr bwMode="auto">
          <a:xfrm flipH="1">
            <a:off x="2424114" y="4357688"/>
            <a:ext cx="1150937" cy="0"/>
          </a:xfrm>
          <a:prstGeom prst="line">
            <a:avLst/>
          </a:prstGeom>
          <a:noFill/>
          <a:ln w="12700">
            <a:solidFill>
              <a:srgbClr val="800080"/>
            </a:solidFill>
            <a:prstDash val="lgDash"/>
            <a:round/>
            <a:headEnd/>
            <a:tailEnd/>
          </a:ln>
          <a:effectLst/>
        </p:spPr>
        <p:txBody>
          <a:bodyPr/>
          <a:lstStyle/>
          <a:p>
            <a:endParaRPr lang="es-CL"/>
          </a:p>
        </p:txBody>
      </p:sp>
      <p:sp>
        <p:nvSpPr>
          <p:cNvPr id="39" name="Line 18"/>
          <p:cNvSpPr>
            <a:spLocks noChangeShapeType="1"/>
          </p:cNvSpPr>
          <p:nvPr/>
        </p:nvSpPr>
        <p:spPr bwMode="auto">
          <a:xfrm>
            <a:off x="3287713" y="4141788"/>
            <a:ext cx="0" cy="2089150"/>
          </a:xfrm>
          <a:prstGeom prst="line">
            <a:avLst/>
          </a:prstGeom>
          <a:noFill/>
          <a:ln w="12700">
            <a:solidFill>
              <a:srgbClr val="800080"/>
            </a:solidFill>
            <a:prstDash val="lgDash"/>
            <a:round/>
            <a:headEnd/>
            <a:tailEnd/>
          </a:ln>
          <a:effectLst/>
        </p:spPr>
        <p:txBody>
          <a:bodyPr/>
          <a:lstStyle/>
          <a:p>
            <a:endParaRPr lang="es-CL"/>
          </a:p>
        </p:txBody>
      </p:sp>
      <p:sp>
        <p:nvSpPr>
          <p:cNvPr id="2" name="1 Título"/>
          <p:cNvSpPr>
            <a:spLocks noGrp="1"/>
          </p:cNvSpPr>
          <p:nvPr>
            <p:ph type="title"/>
          </p:nvPr>
        </p:nvSpPr>
        <p:spPr/>
        <p:txBody>
          <a:bodyPr>
            <a:normAutofit/>
          </a:bodyPr>
          <a:lstStyle/>
          <a:p>
            <a:r>
              <a:rPr lang="es-CL" dirty="0"/>
              <a:t>Efecto de Políticas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Aplicación de un Impuesto (a la Of)</a:t>
            </a:r>
            <a:endParaRPr lang="es-CL" i="1" dirty="0"/>
          </a:p>
        </p:txBody>
      </p:sp>
      <p:sp>
        <p:nvSpPr>
          <p:cNvPr id="56" name="55 Marcador de número de diapositiva"/>
          <p:cNvSpPr>
            <a:spLocks noGrp="1"/>
          </p:cNvSpPr>
          <p:nvPr>
            <p:ph type="sldNum" sz="quarter" idx="12"/>
          </p:nvPr>
        </p:nvSpPr>
        <p:spPr/>
        <p:txBody>
          <a:bodyPr/>
          <a:lstStyle/>
          <a:p>
            <a:fld id="{E5AF13BF-99AF-4603-AF85-A71E03691828}" type="slidenum">
              <a:rPr lang="es-CL" smtClean="0"/>
              <a:pPr/>
              <a:t>8</a:t>
            </a:fld>
            <a:endParaRPr lang="es-CL"/>
          </a:p>
        </p:txBody>
      </p:sp>
      <p:sp>
        <p:nvSpPr>
          <p:cNvPr id="18" name="Line 15"/>
          <p:cNvSpPr>
            <a:spLocks noChangeShapeType="1"/>
          </p:cNvSpPr>
          <p:nvPr/>
        </p:nvSpPr>
        <p:spPr bwMode="auto">
          <a:xfrm flipV="1">
            <a:off x="2424114" y="3069060"/>
            <a:ext cx="3240087" cy="2016125"/>
          </a:xfrm>
          <a:prstGeom prst="line">
            <a:avLst/>
          </a:prstGeom>
          <a:noFill/>
          <a:ln w="38100">
            <a:solidFill>
              <a:srgbClr val="0000FF"/>
            </a:solidFill>
            <a:round/>
            <a:headEnd/>
            <a:tailEnd/>
          </a:ln>
          <a:effectLst/>
        </p:spPr>
        <p:txBody>
          <a:bodyPr/>
          <a:lstStyle/>
          <a:p>
            <a:endParaRPr lang="es-CL"/>
          </a:p>
        </p:txBody>
      </p:sp>
      <p:sp>
        <p:nvSpPr>
          <p:cNvPr id="21" name="Line 12"/>
          <p:cNvSpPr>
            <a:spLocks noChangeShapeType="1"/>
          </p:cNvSpPr>
          <p:nvPr/>
        </p:nvSpPr>
        <p:spPr bwMode="auto">
          <a:xfrm>
            <a:off x="2424113" y="6230938"/>
            <a:ext cx="5111750" cy="0"/>
          </a:xfrm>
          <a:prstGeom prst="line">
            <a:avLst/>
          </a:prstGeom>
          <a:noFill/>
          <a:ln w="9525">
            <a:solidFill>
              <a:schemeClr val="tx1"/>
            </a:solidFill>
            <a:round/>
            <a:headEnd/>
            <a:tailEnd type="triangle" w="med" len="med"/>
          </a:ln>
          <a:effectLst/>
        </p:spPr>
        <p:txBody>
          <a:bodyPr/>
          <a:lstStyle/>
          <a:p>
            <a:endParaRPr lang="es-CL"/>
          </a:p>
        </p:txBody>
      </p:sp>
      <p:sp>
        <p:nvSpPr>
          <p:cNvPr id="23" name="Line 14"/>
          <p:cNvSpPr>
            <a:spLocks noChangeShapeType="1"/>
          </p:cNvSpPr>
          <p:nvPr/>
        </p:nvSpPr>
        <p:spPr bwMode="auto">
          <a:xfrm>
            <a:off x="3575050" y="4357688"/>
            <a:ext cx="0" cy="1873250"/>
          </a:xfrm>
          <a:prstGeom prst="line">
            <a:avLst/>
          </a:prstGeom>
          <a:noFill/>
          <a:ln w="12700">
            <a:solidFill>
              <a:srgbClr val="800080"/>
            </a:solidFill>
            <a:prstDash val="lgDash"/>
            <a:round/>
            <a:headEnd/>
            <a:tailEnd/>
          </a:ln>
          <a:effectLst/>
        </p:spPr>
        <p:txBody>
          <a:bodyPr/>
          <a:lstStyle/>
          <a:p>
            <a:endParaRPr lang="es-CL"/>
          </a:p>
        </p:txBody>
      </p:sp>
      <p:sp>
        <p:nvSpPr>
          <p:cNvPr id="24" name="Line 16"/>
          <p:cNvSpPr>
            <a:spLocks noChangeShapeType="1"/>
          </p:cNvSpPr>
          <p:nvPr/>
        </p:nvSpPr>
        <p:spPr bwMode="auto">
          <a:xfrm flipH="1">
            <a:off x="2424113" y="4542585"/>
            <a:ext cx="863575" cy="0"/>
          </a:xfrm>
          <a:prstGeom prst="line">
            <a:avLst/>
          </a:prstGeom>
          <a:noFill/>
          <a:ln w="12700">
            <a:solidFill>
              <a:srgbClr val="800080"/>
            </a:solidFill>
            <a:prstDash val="lgDash"/>
            <a:round/>
            <a:headEnd/>
            <a:tailEnd/>
          </a:ln>
          <a:effectLst/>
        </p:spPr>
        <p:txBody>
          <a:bodyPr/>
          <a:lstStyle/>
          <a:p>
            <a:endParaRPr lang="es-CL"/>
          </a:p>
        </p:txBody>
      </p:sp>
      <p:sp>
        <p:nvSpPr>
          <p:cNvPr id="41" name="Text Box 33"/>
          <p:cNvSpPr txBox="1">
            <a:spLocks noChangeArrowheads="1"/>
          </p:cNvSpPr>
          <p:nvPr/>
        </p:nvSpPr>
        <p:spPr bwMode="auto">
          <a:xfrm>
            <a:off x="2063750" y="3198813"/>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2</a:t>
            </a:r>
            <a:endParaRPr lang="es-CL" i="1" baseline="-25000" dirty="0">
              <a:latin typeface="+mj-lt"/>
            </a:endParaRPr>
          </a:p>
        </p:txBody>
      </p:sp>
      <p:sp>
        <p:nvSpPr>
          <p:cNvPr id="42" name="Text Box 35"/>
          <p:cNvSpPr txBox="1">
            <a:spLocks noChangeArrowheads="1"/>
          </p:cNvSpPr>
          <p:nvPr/>
        </p:nvSpPr>
        <p:spPr bwMode="auto">
          <a:xfrm>
            <a:off x="3360739" y="6157913"/>
            <a:ext cx="503237" cy="366712"/>
          </a:xfrm>
          <a:prstGeom prst="rect">
            <a:avLst/>
          </a:prstGeom>
          <a:noFill/>
          <a:ln w="9525">
            <a:noFill/>
            <a:miter lim="800000"/>
            <a:headEnd/>
            <a:tailEnd/>
          </a:ln>
          <a:effectLst/>
        </p:spPr>
        <p:txBody>
          <a:bodyPr>
            <a:spAutoFit/>
          </a:bodyPr>
          <a:lstStyle/>
          <a:p>
            <a:pPr algn="l">
              <a:spcBef>
                <a:spcPct val="50000"/>
              </a:spcBef>
            </a:pPr>
            <a:r>
              <a:rPr lang="es-ES_tradnl" i="1" dirty="0" err="1">
                <a:latin typeface="+mj-lt"/>
              </a:rPr>
              <a:t>q</a:t>
            </a:r>
            <a:r>
              <a:rPr lang="es-ES_tradnl" i="1" baseline="-25000" dirty="0" err="1">
                <a:latin typeface="+mj-lt"/>
              </a:rPr>
              <a:t>E</a:t>
            </a:r>
            <a:endParaRPr lang="es-CL" i="1" baseline="-25000" dirty="0">
              <a:latin typeface="+mj-lt"/>
            </a:endParaRPr>
          </a:p>
        </p:txBody>
      </p:sp>
      <p:sp>
        <p:nvSpPr>
          <p:cNvPr id="43" name="Text Box 36"/>
          <p:cNvSpPr txBox="1">
            <a:spLocks noChangeArrowheads="1"/>
          </p:cNvSpPr>
          <p:nvPr/>
        </p:nvSpPr>
        <p:spPr bwMode="auto">
          <a:xfrm>
            <a:off x="5737225" y="6157913"/>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q</a:t>
            </a:r>
            <a:r>
              <a:rPr lang="es-ES_tradnl" i="1" baseline="-25000" dirty="0">
                <a:latin typeface="+mj-lt"/>
              </a:rPr>
              <a:t>2</a:t>
            </a:r>
            <a:endParaRPr lang="es-CL" i="1" baseline="-25000" dirty="0">
              <a:latin typeface="+mj-lt"/>
            </a:endParaRPr>
          </a:p>
        </p:txBody>
      </p:sp>
      <p:sp>
        <p:nvSpPr>
          <p:cNvPr id="45" name="Text Box 44"/>
          <p:cNvSpPr txBox="1">
            <a:spLocks noChangeArrowheads="1"/>
          </p:cNvSpPr>
          <p:nvPr/>
        </p:nvSpPr>
        <p:spPr bwMode="auto">
          <a:xfrm>
            <a:off x="6958584" y="2414216"/>
            <a:ext cx="3097857" cy="369332"/>
          </a:xfrm>
          <a:prstGeom prst="rect">
            <a:avLst/>
          </a:prstGeom>
          <a:noFill/>
          <a:ln w="9525">
            <a:noFill/>
            <a:miter lim="800000"/>
            <a:headEnd/>
            <a:tailEnd/>
          </a:ln>
          <a:effectLst/>
        </p:spPr>
        <p:txBody>
          <a:bodyPr wrap="square">
            <a:spAutoFit/>
          </a:bodyPr>
          <a:lstStyle/>
          <a:p>
            <a:pPr algn="l">
              <a:spcBef>
                <a:spcPct val="50000"/>
              </a:spcBef>
            </a:pPr>
            <a:r>
              <a:rPr lang="es-ES_tradnl" u="sng" dirty="0">
                <a:latin typeface="+mj-lt"/>
              </a:rPr>
              <a:t>Situación Final</a:t>
            </a:r>
            <a:endParaRPr lang="es-CL" u="sng" dirty="0">
              <a:latin typeface="+mj-lt"/>
            </a:endParaRPr>
          </a:p>
        </p:txBody>
      </p:sp>
      <p:sp>
        <p:nvSpPr>
          <p:cNvPr id="74" name="Rectangle 79"/>
          <p:cNvSpPr>
            <a:spLocks noChangeArrowheads="1"/>
          </p:cNvSpPr>
          <p:nvPr/>
        </p:nvSpPr>
        <p:spPr bwMode="auto">
          <a:xfrm>
            <a:off x="2135189" y="4720709"/>
            <a:ext cx="184731" cy="369332"/>
          </a:xfrm>
          <a:prstGeom prst="rect">
            <a:avLst/>
          </a:prstGeom>
          <a:solidFill>
            <a:schemeClr val="bg1"/>
          </a:solidFill>
          <a:ln w="9525" algn="ctr">
            <a:noFill/>
            <a:miter lim="800000"/>
            <a:headEnd/>
            <a:tailEnd/>
          </a:ln>
          <a:effectLst/>
        </p:spPr>
        <p:txBody>
          <a:bodyPr wrap="none" anchor="ctr">
            <a:spAutoFit/>
          </a:bodyPr>
          <a:lstStyle/>
          <a:p>
            <a:endParaRPr lang="es-CL"/>
          </a:p>
        </p:txBody>
      </p:sp>
      <p:sp>
        <p:nvSpPr>
          <p:cNvPr id="75" name="Line 40"/>
          <p:cNvSpPr>
            <a:spLocks noChangeShapeType="1"/>
          </p:cNvSpPr>
          <p:nvPr/>
        </p:nvSpPr>
        <p:spPr bwMode="auto">
          <a:xfrm flipV="1">
            <a:off x="2424113" y="2486026"/>
            <a:ext cx="0" cy="3744913"/>
          </a:xfrm>
          <a:prstGeom prst="line">
            <a:avLst/>
          </a:prstGeom>
          <a:noFill/>
          <a:ln w="9525">
            <a:solidFill>
              <a:schemeClr val="tx1"/>
            </a:solidFill>
            <a:round/>
            <a:headEnd/>
            <a:tailEnd type="triangle" w="med" len="med"/>
          </a:ln>
          <a:effectLst/>
        </p:spPr>
        <p:txBody>
          <a:bodyPr/>
          <a:lstStyle/>
          <a:p>
            <a:endParaRPr lang="es-CL"/>
          </a:p>
        </p:txBody>
      </p:sp>
      <p:sp>
        <p:nvSpPr>
          <p:cNvPr id="77" name="Text Box 20"/>
          <p:cNvSpPr txBox="1">
            <a:spLocks noChangeArrowheads="1"/>
          </p:cNvSpPr>
          <p:nvPr/>
        </p:nvSpPr>
        <p:spPr bwMode="auto">
          <a:xfrm>
            <a:off x="2063750" y="4933951"/>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1</a:t>
            </a:r>
            <a:endParaRPr lang="es-CL" i="1" baseline="-25000" dirty="0">
              <a:latin typeface="+mj-lt"/>
            </a:endParaRPr>
          </a:p>
        </p:txBody>
      </p:sp>
      <p:sp>
        <p:nvSpPr>
          <p:cNvPr id="79" name="Text Box 34"/>
          <p:cNvSpPr txBox="1">
            <a:spLocks noChangeArrowheads="1"/>
          </p:cNvSpPr>
          <p:nvPr/>
        </p:nvSpPr>
        <p:spPr bwMode="auto">
          <a:xfrm>
            <a:off x="2063750" y="4076701"/>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E</a:t>
            </a:r>
            <a:endParaRPr lang="es-CL" i="1" baseline="-25000" dirty="0">
              <a:latin typeface="+mj-lt"/>
            </a:endParaRPr>
          </a:p>
        </p:txBody>
      </p:sp>
      <p:sp>
        <p:nvSpPr>
          <p:cNvPr id="83" name="Text Box 33"/>
          <p:cNvSpPr txBox="1">
            <a:spLocks noChangeArrowheads="1"/>
          </p:cNvSpPr>
          <p:nvPr/>
        </p:nvSpPr>
        <p:spPr bwMode="auto">
          <a:xfrm>
            <a:off x="2064370" y="2420888"/>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endParaRPr lang="es-CL" i="1" baseline="-25000" dirty="0">
              <a:latin typeface="+mj-lt"/>
            </a:endParaRPr>
          </a:p>
        </p:txBody>
      </p:sp>
      <p:sp>
        <p:nvSpPr>
          <p:cNvPr id="84" name="Text Box 33"/>
          <p:cNvSpPr txBox="1">
            <a:spLocks noChangeArrowheads="1"/>
          </p:cNvSpPr>
          <p:nvPr/>
        </p:nvSpPr>
        <p:spPr bwMode="auto">
          <a:xfrm>
            <a:off x="7176120" y="6230640"/>
            <a:ext cx="503238" cy="366712"/>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q</a:t>
            </a:r>
            <a:endParaRPr lang="es-CL" i="1" baseline="-25000" dirty="0">
              <a:latin typeface="+mj-lt"/>
            </a:endParaRPr>
          </a:p>
        </p:txBody>
      </p:sp>
      <p:sp>
        <p:nvSpPr>
          <p:cNvPr id="85" name="Text Box 33"/>
          <p:cNvSpPr txBox="1">
            <a:spLocks noChangeArrowheads="1"/>
          </p:cNvSpPr>
          <p:nvPr/>
        </p:nvSpPr>
        <p:spPr bwMode="auto">
          <a:xfrm>
            <a:off x="5303912" y="3203684"/>
            <a:ext cx="792088"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Oferta</a:t>
            </a:r>
            <a:endParaRPr lang="es-CL" i="1" baseline="-25000" dirty="0">
              <a:latin typeface="+mj-lt"/>
            </a:endParaRPr>
          </a:p>
        </p:txBody>
      </p:sp>
      <p:sp>
        <p:nvSpPr>
          <p:cNvPr id="86" name="Text Box 33"/>
          <p:cNvSpPr txBox="1">
            <a:spLocks noChangeArrowheads="1"/>
          </p:cNvSpPr>
          <p:nvPr/>
        </p:nvSpPr>
        <p:spPr bwMode="auto">
          <a:xfrm>
            <a:off x="5600328" y="5723964"/>
            <a:ext cx="1215752"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Demanda</a:t>
            </a:r>
            <a:endParaRPr lang="es-CL" i="1" baseline="-25000" dirty="0">
              <a:latin typeface="+mj-lt"/>
            </a:endParaRPr>
          </a:p>
        </p:txBody>
      </p:sp>
      <p:sp>
        <p:nvSpPr>
          <p:cNvPr id="87" name="Text Box 25"/>
          <p:cNvSpPr txBox="1">
            <a:spLocks noChangeArrowheads="1"/>
          </p:cNvSpPr>
          <p:nvPr/>
        </p:nvSpPr>
        <p:spPr bwMode="auto">
          <a:xfrm>
            <a:off x="2495600" y="3735930"/>
            <a:ext cx="648072" cy="1154162"/>
          </a:xfrm>
          <a:prstGeom prst="rect">
            <a:avLst/>
          </a:prstGeom>
          <a:noFill/>
          <a:ln w="9525" algn="ctr">
            <a:noFill/>
            <a:miter lim="800000"/>
            <a:headEnd/>
            <a:tailEnd/>
          </a:ln>
          <a:effectLst/>
        </p:spPr>
        <p:txBody>
          <a:bodyPr wrap="square">
            <a:spAutoFit/>
          </a:bodyPr>
          <a:lstStyle/>
          <a:p>
            <a:pPr algn="l">
              <a:spcBef>
                <a:spcPct val="50000"/>
              </a:spcBef>
            </a:pPr>
            <a:r>
              <a:rPr lang="es-ES_tradnl" b="1" dirty="0">
                <a:latin typeface="+mj-lt"/>
              </a:rPr>
              <a:t>EC</a:t>
            </a:r>
          </a:p>
          <a:p>
            <a:pPr algn="l">
              <a:spcBef>
                <a:spcPct val="50000"/>
              </a:spcBef>
            </a:pPr>
            <a:endParaRPr lang="es-ES_tradnl" sz="800" b="1" dirty="0">
              <a:latin typeface="+mj-lt"/>
            </a:endParaRPr>
          </a:p>
          <a:p>
            <a:pPr algn="l">
              <a:spcBef>
                <a:spcPct val="50000"/>
              </a:spcBef>
            </a:pPr>
            <a:endParaRPr lang="es-ES_tradnl" sz="800" b="1" dirty="0">
              <a:latin typeface="+mj-lt"/>
            </a:endParaRPr>
          </a:p>
          <a:p>
            <a:pPr algn="l">
              <a:spcBef>
                <a:spcPct val="50000"/>
              </a:spcBef>
            </a:pPr>
            <a:r>
              <a:rPr lang="es-ES_tradnl" b="1" dirty="0">
                <a:latin typeface="+mj-lt"/>
              </a:rPr>
              <a:t>EP</a:t>
            </a:r>
            <a:endParaRPr lang="es-CL" b="1" dirty="0">
              <a:latin typeface="+mj-lt"/>
            </a:endParaRPr>
          </a:p>
        </p:txBody>
      </p:sp>
      <p:graphicFrame>
        <p:nvGraphicFramePr>
          <p:cNvPr id="88" name="87 Objeto"/>
          <p:cNvGraphicFramePr>
            <a:graphicFrameLocks noChangeAspect="1"/>
          </p:cNvGraphicFramePr>
          <p:nvPr/>
        </p:nvGraphicFramePr>
        <p:xfrm>
          <a:off x="7100068" y="2978498"/>
          <a:ext cx="3100388" cy="2898775"/>
        </p:xfrm>
        <a:graphic>
          <a:graphicData uri="http://schemas.openxmlformats.org/presentationml/2006/ole">
            <mc:AlternateContent xmlns:mc="http://schemas.openxmlformats.org/markup-compatibility/2006">
              <mc:Choice xmlns:v="urn:schemas-microsoft-com:vml" Requires="v">
                <p:oleObj name="Ecuación" r:id="rId2" imgW="1549400" imgH="1447800" progId="Equation.3">
                  <p:embed/>
                </p:oleObj>
              </mc:Choice>
              <mc:Fallback>
                <p:oleObj name="Ecuación" r:id="rId2" imgW="1549400" imgH="1447800" progId="Equation.3">
                  <p:embed/>
                  <p:pic>
                    <p:nvPicPr>
                      <p:cNvPr id="88" name="87 Obj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0068" y="2978498"/>
                        <a:ext cx="3100388" cy="2898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 name="Line 16"/>
          <p:cNvSpPr>
            <a:spLocks noChangeShapeType="1"/>
          </p:cNvSpPr>
          <p:nvPr/>
        </p:nvSpPr>
        <p:spPr bwMode="auto">
          <a:xfrm flipH="1">
            <a:off x="2424114" y="4109891"/>
            <a:ext cx="863575" cy="0"/>
          </a:xfrm>
          <a:prstGeom prst="line">
            <a:avLst/>
          </a:prstGeom>
          <a:noFill/>
          <a:ln w="12700">
            <a:solidFill>
              <a:srgbClr val="800080"/>
            </a:solidFill>
            <a:prstDash val="lgDash"/>
            <a:round/>
            <a:headEnd/>
            <a:tailEnd/>
          </a:ln>
          <a:effectLst/>
        </p:spPr>
        <p:txBody>
          <a:bodyPr/>
          <a:lstStyle/>
          <a:p>
            <a:endParaRPr lang="es-CL"/>
          </a:p>
        </p:txBody>
      </p:sp>
      <p:sp>
        <p:nvSpPr>
          <p:cNvPr id="44" name="Text Box 35"/>
          <p:cNvSpPr txBox="1">
            <a:spLocks noChangeArrowheads="1"/>
          </p:cNvSpPr>
          <p:nvPr/>
        </p:nvSpPr>
        <p:spPr bwMode="auto">
          <a:xfrm>
            <a:off x="3071665" y="6165304"/>
            <a:ext cx="503237" cy="366712"/>
          </a:xfrm>
          <a:prstGeom prst="rect">
            <a:avLst/>
          </a:prstGeom>
          <a:noFill/>
          <a:ln w="9525">
            <a:noFill/>
            <a:miter lim="800000"/>
            <a:headEnd/>
            <a:tailEnd/>
          </a:ln>
          <a:effectLst/>
        </p:spPr>
        <p:txBody>
          <a:bodyPr>
            <a:spAutoFit/>
          </a:bodyPr>
          <a:lstStyle/>
          <a:p>
            <a:pPr algn="l">
              <a:spcBef>
                <a:spcPct val="50000"/>
              </a:spcBef>
            </a:pPr>
            <a:r>
              <a:rPr lang="es-ES_tradnl" i="1" dirty="0" err="1">
                <a:latin typeface="+mj-lt"/>
              </a:rPr>
              <a:t>q</a:t>
            </a:r>
            <a:r>
              <a:rPr lang="es-ES_tradnl" i="1" baseline="-25000" dirty="0" err="1">
                <a:latin typeface="+mj-lt"/>
              </a:rPr>
              <a:t>T</a:t>
            </a:r>
            <a:endParaRPr lang="es-CL" i="1" baseline="-25000" dirty="0">
              <a:latin typeface="+mj-lt"/>
            </a:endParaRPr>
          </a:p>
        </p:txBody>
      </p:sp>
      <p:sp>
        <p:nvSpPr>
          <p:cNvPr id="22" name="Line 13"/>
          <p:cNvSpPr>
            <a:spLocks noChangeShapeType="1"/>
          </p:cNvSpPr>
          <p:nvPr/>
        </p:nvSpPr>
        <p:spPr bwMode="auto">
          <a:xfrm>
            <a:off x="2424114" y="3422650"/>
            <a:ext cx="3455987" cy="2814638"/>
          </a:xfrm>
          <a:prstGeom prst="line">
            <a:avLst/>
          </a:prstGeom>
          <a:noFill/>
          <a:ln w="38100">
            <a:solidFill>
              <a:srgbClr val="FF0000"/>
            </a:solidFill>
            <a:round/>
            <a:headEnd/>
            <a:tailEnd/>
          </a:ln>
          <a:effectLst/>
        </p:spPr>
        <p:txBody>
          <a:bodyPr/>
          <a:lstStyle/>
          <a:p>
            <a:endParaRPr lang="es-CL"/>
          </a:p>
        </p:txBody>
      </p:sp>
      <p:sp>
        <p:nvSpPr>
          <p:cNvPr id="49" name="Text Box 34"/>
          <p:cNvSpPr txBox="1">
            <a:spLocks noChangeArrowheads="1"/>
          </p:cNvSpPr>
          <p:nvPr/>
        </p:nvSpPr>
        <p:spPr bwMode="auto">
          <a:xfrm>
            <a:off x="2063552" y="4286424"/>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P</a:t>
            </a:r>
            <a:endParaRPr lang="es-CL" i="1" baseline="-25000" dirty="0">
              <a:latin typeface="+mj-lt"/>
            </a:endParaRPr>
          </a:p>
        </p:txBody>
      </p:sp>
      <p:sp>
        <p:nvSpPr>
          <p:cNvPr id="50" name="Text Box 34"/>
          <p:cNvSpPr txBox="1">
            <a:spLocks noChangeArrowheads="1"/>
          </p:cNvSpPr>
          <p:nvPr/>
        </p:nvSpPr>
        <p:spPr bwMode="auto">
          <a:xfrm>
            <a:off x="2063552" y="3861049"/>
            <a:ext cx="503238" cy="366713"/>
          </a:xfrm>
          <a:prstGeom prst="rect">
            <a:avLst/>
          </a:prstGeom>
          <a:noFill/>
          <a:ln w="9525">
            <a:noFill/>
            <a:miter lim="800000"/>
            <a:headEnd/>
            <a:tailEnd/>
          </a:ln>
          <a:effectLst/>
        </p:spPr>
        <p:txBody>
          <a:bodyPr>
            <a:spAutoFit/>
          </a:bodyPr>
          <a:lstStyle/>
          <a:p>
            <a:pPr algn="l">
              <a:spcBef>
                <a:spcPct val="50000"/>
              </a:spcBef>
            </a:pPr>
            <a:r>
              <a:rPr lang="es-ES_tradnl" i="1" dirty="0">
                <a:latin typeface="+mj-lt"/>
              </a:rPr>
              <a:t>P</a:t>
            </a:r>
            <a:r>
              <a:rPr lang="es-ES_tradnl" i="1" baseline="-25000" dirty="0">
                <a:latin typeface="+mj-lt"/>
              </a:rPr>
              <a:t>C</a:t>
            </a:r>
            <a:endParaRPr lang="es-CL" i="1" baseline="-25000" dirty="0">
              <a:latin typeface="+mj-lt"/>
            </a:endParaRPr>
          </a:p>
        </p:txBody>
      </p:sp>
      <p:sp>
        <p:nvSpPr>
          <p:cNvPr id="51" name="Text Box 33"/>
          <p:cNvSpPr txBox="1">
            <a:spLocks noChangeArrowheads="1"/>
          </p:cNvSpPr>
          <p:nvPr/>
        </p:nvSpPr>
        <p:spPr bwMode="auto">
          <a:xfrm>
            <a:off x="5735960" y="2420888"/>
            <a:ext cx="792088" cy="369332"/>
          </a:xfrm>
          <a:prstGeom prst="rect">
            <a:avLst/>
          </a:prstGeom>
          <a:noFill/>
          <a:ln w="9525">
            <a:noFill/>
            <a:miter lim="800000"/>
            <a:headEnd/>
            <a:tailEnd/>
          </a:ln>
          <a:effectLst/>
        </p:spPr>
        <p:txBody>
          <a:bodyPr wrap="square">
            <a:spAutoFit/>
          </a:bodyPr>
          <a:lstStyle/>
          <a:p>
            <a:pPr algn="l">
              <a:spcBef>
                <a:spcPct val="50000"/>
              </a:spcBef>
            </a:pPr>
            <a:r>
              <a:rPr lang="es-ES_tradnl" i="1" dirty="0">
                <a:latin typeface="+mj-lt"/>
              </a:rPr>
              <a:t>O + T</a:t>
            </a:r>
            <a:endParaRPr lang="es-CL" i="1" baseline="-25000" dirty="0">
              <a:latin typeface="+mj-lt"/>
            </a:endParaRPr>
          </a:p>
        </p:txBody>
      </p:sp>
      <p:sp>
        <p:nvSpPr>
          <p:cNvPr id="52" name="Rectangle 22"/>
          <p:cNvSpPr>
            <a:spLocks noChangeAspect="1" noChangeArrowheads="1"/>
          </p:cNvSpPr>
          <p:nvPr/>
        </p:nvSpPr>
        <p:spPr bwMode="auto">
          <a:xfrm>
            <a:off x="2424113" y="4115739"/>
            <a:ext cx="863600" cy="432048"/>
          </a:xfrm>
          <a:prstGeom prst="rect">
            <a:avLst/>
          </a:prstGeom>
          <a:noFill/>
          <a:ln w="25400">
            <a:solidFill>
              <a:srgbClr val="7030A0"/>
            </a:solidFill>
            <a:miter lim="800000"/>
            <a:headEnd/>
            <a:tailEnd/>
          </a:ln>
          <a:effectLst/>
        </p:spPr>
        <p:txBody>
          <a:bodyPr wrap="none" anchor="ctr"/>
          <a:lstStyle/>
          <a:p>
            <a:endParaRPr lang="es-CL"/>
          </a:p>
        </p:txBody>
      </p:sp>
      <p:sp>
        <p:nvSpPr>
          <p:cNvPr id="54" name="Text Box 25"/>
          <p:cNvSpPr txBox="1">
            <a:spLocks noChangeArrowheads="1"/>
          </p:cNvSpPr>
          <p:nvPr/>
        </p:nvSpPr>
        <p:spPr bwMode="auto">
          <a:xfrm>
            <a:off x="2423592" y="4120920"/>
            <a:ext cx="648072" cy="369332"/>
          </a:xfrm>
          <a:prstGeom prst="rect">
            <a:avLst/>
          </a:prstGeom>
          <a:noFill/>
          <a:ln w="9525" algn="ctr">
            <a:noFill/>
            <a:miter lim="800000"/>
            <a:headEnd/>
            <a:tailEnd/>
          </a:ln>
          <a:effectLst/>
        </p:spPr>
        <p:txBody>
          <a:bodyPr wrap="square">
            <a:spAutoFit/>
          </a:bodyPr>
          <a:lstStyle/>
          <a:p>
            <a:pPr algn="l">
              <a:spcBef>
                <a:spcPct val="50000"/>
              </a:spcBef>
            </a:pPr>
            <a:r>
              <a:rPr lang="es-ES_tradnl" b="1">
                <a:latin typeface="+mj-lt"/>
              </a:rPr>
              <a:t>RF</a:t>
            </a:r>
            <a:endParaRPr lang="es-CL" b="1" dirty="0">
              <a:latin typeface="+mj-lt"/>
            </a:endParaRPr>
          </a:p>
        </p:txBody>
      </p:sp>
      <p:sp>
        <p:nvSpPr>
          <p:cNvPr id="55" name="Text Box 25"/>
          <p:cNvSpPr txBox="1">
            <a:spLocks noChangeArrowheads="1"/>
          </p:cNvSpPr>
          <p:nvPr/>
        </p:nvSpPr>
        <p:spPr bwMode="auto">
          <a:xfrm>
            <a:off x="3215680" y="4162143"/>
            <a:ext cx="648072" cy="369332"/>
          </a:xfrm>
          <a:prstGeom prst="rect">
            <a:avLst/>
          </a:prstGeom>
          <a:noFill/>
          <a:ln w="9525" algn="ctr">
            <a:noFill/>
            <a:miter lim="800000"/>
            <a:headEnd/>
            <a:tailEnd/>
          </a:ln>
          <a:effectLst/>
        </p:spPr>
        <p:txBody>
          <a:bodyPr wrap="square">
            <a:spAutoFit/>
          </a:bodyPr>
          <a:lstStyle/>
          <a:p>
            <a:pPr algn="l">
              <a:spcBef>
                <a:spcPct val="50000"/>
              </a:spcBef>
            </a:pPr>
            <a:r>
              <a:rPr lang="es-ES_tradnl" b="1" dirty="0">
                <a:latin typeface="+mj-lt"/>
              </a:rPr>
              <a:t>PS</a:t>
            </a:r>
            <a:endParaRPr lang="es-CL" b="1"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15 Conector recto"/>
          <p:cNvCxnSpPr>
            <a:stCxn id="21" idx="6"/>
          </p:cNvCxnSpPr>
          <p:nvPr/>
        </p:nvCxnSpPr>
        <p:spPr>
          <a:xfrm flipH="1" flipV="1">
            <a:off x="4364392" y="4941168"/>
            <a:ext cx="1298421" cy="571"/>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836369" y="5697313"/>
            <a:ext cx="1511598" cy="44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40 Conector recto"/>
          <p:cNvCxnSpPr/>
          <p:nvPr/>
        </p:nvCxnSpPr>
        <p:spPr>
          <a:xfrm rot="5400000">
            <a:off x="4223792" y="5517232"/>
            <a:ext cx="1872208"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42 Conector recto"/>
          <p:cNvCxnSpPr/>
          <p:nvPr/>
        </p:nvCxnSpPr>
        <p:spPr>
          <a:xfrm rot="10800000">
            <a:off x="4367811" y="5431268"/>
            <a:ext cx="792087" cy="57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5" name="44 Conector recto"/>
          <p:cNvCxnSpPr/>
          <p:nvPr/>
        </p:nvCxnSpPr>
        <p:spPr>
          <a:xfrm rot="10800000">
            <a:off x="4367810" y="4607254"/>
            <a:ext cx="792087" cy="57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p:txBody>
          <a:bodyPr>
            <a:normAutofit/>
          </a:bodyPr>
          <a:lstStyle/>
          <a:p>
            <a:r>
              <a:rPr lang="es-CL" dirty="0"/>
              <a:t>Efecto de Políticas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Incidencia Económica</a:t>
            </a:r>
            <a:endParaRPr lang="es-CL" dirty="0"/>
          </a:p>
          <a:p>
            <a:pPr lvl="1" algn="just"/>
            <a:r>
              <a:rPr lang="es-CL" dirty="0"/>
              <a:t>Se refiere a quien afecta más la aplicación de un impuesto o subsidio… Veamos dos casos para un impuesto a la oferta:</a:t>
            </a:r>
            <a:endParaRPr lang="es-CL" i="1" dirty="0"/>
          </a:p>
        </p:txBody>
      </p:sp>
      <p:sp>
        <p:nvSpPr>
          <p:cNvPr id="38" name="37 Marcador de número de diapositiva"/>
          <p:cNvSpPr>
            <a:spLocks noGrp="1"/>
          </p:cNvSpPr>
          <p:nvPr>
            <p:ph type="sldNum" sz="quarter" idx="12"/>
          </p:nvPr>
        </p:nvSpPr>
        <p:spPr/>
        <p:txBody>
          <a:bodyPr/>
          <a:lstStyle/>
          <a:p>
            <a:fld id="{E5AF13BF-99AF-4603-AF85-A71E03691828}" type="slidenum">
              <a:rPr lang="es-CL" smtClean="0"/>
              <a:pPr/>
              <a:t>9</a:t>
            </a:fld>
            <a:endParaRPr lang="es-CL"/>
          </a:p>
        </p:txBody>
      </p:sp>
      <p:cxnSp>
        <p:nvCxnSpPr>
          <p:cNvPr id="10" name="9 Conector recto de flecha"/>
          <p:cNvCxnSpPr/>
          <p:nvPr/>
        </p:nvCxnSpPr>
        <p:spPr>
          <a:xfrm rot="16200000" flipV="1">
            <a:off x="2937053" y="5022581"/>
            <a:ext cx="2858090" cy="34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4364388" y="6444044"/>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4007198" y="3666684"/>
            <a:ext cx="857256" cy="369332"/>
          </a:xfrm>
          <a:prstGeom prst="rect">
            <a:avLst/>
          </a:prstGeom>
          <a:noFill/>
        </p:spPr>
        <p:txBody>
          <a:bodyPr wrap="square" rtlCol="0">
            <a:spAutoFit/>
          </a:bodyPr>
          <a:lstStyle/>
          <a:p>
            <a:r>
              <a:rPr lang="es-CL" dirty="0"/>
              <a:t>P</a:t>
            </a:r>
            <a:endParaRPr lang="es-CL" sz="900" dirty="0"/>
          </a:p>
        </p:txBody>
      </p:sp>
      <p:sp>
        <p:nvSpPr>
          <p:cNvPr id="13" name="12 CuadroTexto"/>
          <p:cNvSpPr txBox="1"/>
          <p:nvPr/>
        </p:nvSpPr>
        <p:spPr>
          <a:xfrm>
            <a:off x="7721974" y="6444044"/>
            <a:ext cx="857256" cy="369332"/>
          </a:xfrm>
          <a:prstGeom prst="rect">
            <a:avLst/>
          </a:prstGeom>
          <a:noFill/>
        </p:spPr>
        <p:txBody>
          <a:bodyPr wrap="square" rtlCol="0">
            <a:spAutoFit/>
          </a:bodyPr>
          <a:lstStyle/>
          <a:p>
            <a:r>
              <a:rPr lang="es-CL" dirty="0"/>
              <a:t>Q</a:t>
            </a:r>
            <a:endParaRPr lang="es-CL" sz="900" dirty="0"/>
          </a:p>
        </p:txBody>
      </p:sp>
      <p:sp>
        <p:nvSpPr>
          <p:cNvPr id="14" name="13 CuadroTexto"/>
          <p:cNvSpPr txBox="1"/>
          <p:nvPr/>
        </p:nvSpPr>
        <p:spPr>
          <a:xfrm>
            <a:off x="7182960" y="5939988"/>
            <a:ext cx="857256" cy="369332"/>
          </a:xfrm>
          <a:prstGeom prst="rect">
            <a:avLst/>
          </a:prstGeom>
          <a:noFill/>
        </p:spPr>
        <p:txBody>
          <a:bodyPr wrap="square" rtlCol="0">
            <a:spAutoFit/>
          </a:bodyPr>
          <a:lstStyle/>
          <a:p>
            <a:r>
              <a:rPr lang="es-CL" dirty="0" err="1"/>
              <a:t>Dda</a:t>
            </a:r>
            <a:endParaRPr lang="es-CL" sz="900" baseline="-25000" dirty="0"/>
          </a:p>
        </p:txBody>
      </p:sp>
      <p:sp>
        <p:nvSpPr>
          <p:cNvPr id="15" name="14 CuadroTexto"/>
          <p:cNvSpPr txBox="1"/>
          <p:nvPr/>
        </p:nvSpPr>
        <p:spPr>
          <a:xfrm>
            <a:off x="5447928" y="6444044"/>
            <a:ext cx="857256" cy="369332"/>
          </a:xfrm>
          <a:prstGeom prst="rect">
            <a:avLst/>
          </a:prstGeom>
          <a:noFill/>
        </p:spPr>
        <p:txBody>
          <a:bodyPr wrap="square" rtlCol="0">
            <a:spAutoFit/>
          </a:bodyPr>
          <a:lstStyle/>
          <a:p>
            <a:r>
              <a:rPr lang="es-CL" dirty="0" err="1"/>
              <a:t>q</a:t>
            </a:r>
            <a:r>
              <a:rPr lang="es-CL" baseline="-25000" dirty="0" err="1"/>
              <a:t>E</a:t>
            </a:r>
            <a:endParaRPr lang="es-CL" sz="900" baseline="-25000" dirty="0"/>
          </a:p>
        </p:txBody>
      </p:sp>
      <p:sp>
        <p:nvSpPr>
          <p:cNvPr id="17" name="16 CuadroTexto"/>
          <p:cNvSpPr txBox="1"/>
          <p:nvPr/>
        </p:nvSpPr>
        <p:spPr>
          <a:xfrm>
            <a:off x="3935760" y="4715852"/>
            <a:ext cx="857256" cy="369332"/>
          </a:xfrm>
          <a:prstGeom prst="rect">
            <a:avLst/>
          </a:prstGeom>
          <a:noFill/>
        </p:spPr>
        <p:txBody>
          <a:bodyPr wrap="square" rtlCol="0">
            <a:spAutoFit/>
          </a:bodyPr>
          <a:lstStyle/>
          <a:p>
            <a:r>
              <a:rPr lang="es-CL" dirty="0" err="1"/>
              <a:t>p</a:t>
            </a:r>
            <a:r>
              <a:rPr lang="es-CL" baseline="-25000" dirty="0" err="1"/>
              <a:t>E</a:t>
            </a:r>
            <a:endParaRPr lang="es-CL" sz="900" baseline="-25000" dirty="0"/>
          </a:p>
        </p:txBody>
      </p:sp>
      <p:cxnSp>
        <p:nvCxnSpPr>
          <p:cNvPr id="19" name="18 Conector recto"/>
          <p:cNvCxnSpPr/>
          <p:nvPr/>
        </p:nvCxnSpPr>
        <p:spPr>
          <a:xfrm>
            <a:off x="4364388" y="3952436"/>
            <a:ext cx="3099764" cy="25009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Conector recto"/>
          <p:cNvCxnSpPr/>
          <p:nvPr/>
        </p:nvCxnSpPr>
        <p:spPr>
          <a:xfrm rot="5400000" flipH="1" flipV="1">
            <a:off x="4151784" y="3861048"/>
            <a:ext cx="2736304" cy="2304256"/>
          </a:xfrm>
          <a:prstGeom prst="line">
            <a:avLst/>
          </a:prstGeom>
          <a:ln w="25400">
            <a:solidFill>
              <a:srgbClr val="0033CC"/>
            </a:solidFill>
          </a:ln>
        </p:spPr>
        <p:style>
          <a:lnRef idx="1">
            <a:schemeClr val="accent1"/>
          </a:lnRef>
          <a:fillRef idx="0">
            <a:schemeClr val="accent1"/>
          </a:fillRef>
          <a:effectRef idx="0">
            <a:schemeClr val="accent1"/>
          </a:effectRef>
          <a:fontRef idx="minor">
            <a:schemeClr val="tx1"/>
          </a:fontRef>
        </p:style>
      </p:cxnSp>
      <p:sp>
        <p:nvSpPr>
          <p:cNvPr id="21" name="20 Elipse"/>
          <p:cNvSpPr/>
          <p:nvPr/>
        </p:nvSpPr>
        <p:spPr>
          <a:xfrm>
            <a:off x="5519936" y="487030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31" name="30 CuadroTexto"/>
          <p:cNvSpPr txBox="1"/>
          <p:nvPr/>
        </p:nvSpPr>
        <p:spPr>
          <a:xfrm>
            <a:off x="6672064" y="3501008"/>
            <a:ext cx="857256" cy="369332"/>
          </a:xfrm>
          <a:prstGeom prst="rect">
            <a:avLst/>
          </a:prstGeom>
          <a:noFill/>
        </p:spPr>
        <p:txBody>
          <a:bodyPr wrap="square" rtlCol="0">
            <a:spAutoFit/>
          </a:bodyPr>
          <a:lstStyle/>
          <a:p>
            <a:r>
              <a:rPr lang="es-CL" dirty="0"/>
              <a:t>Of</a:t>
            </a:r>
            <a:endParaRPr lang="es-CL" sz="900" baseline="-25000" dirty="0"/>
          </a:p>
        </p:txBody>
      </p:sp>
      <p:sp>
        <p:nvSpPr>
          <p:cNvPr id="46" name="45 CuadroTexto"/>
          <p:cNvSpPr txBox="1"/>
          <p:nvPr/>
        </p:nvSpPr>
        <p:spPr>
          <a:xfrm>
            <a:off x="5015880" y="6453336"/>
            <a:ext cx="857256" cy="369332"/>
          </a:xfrm>
          <a:prstGeom prst="rect">
            <a:avLst/>
          </a:prstGeom>
          <a:noFill/>
        </p:spPr>
        <p:txBody>
          <a:bodyPr wrap="square" rtlCol="0">
            <a:spAutoFit/>
          </a:bodyPr>
          <a:lstStyle/>
          <a:p>
            <a:r>
              <a:rPr lang="es-CL" dirty="0" err="1"/>
              <a:t>q</a:t>
            </a:r>
            <a:r>
              <a:rPr lang="es-CL" baseline="-25000" dirty="0" err="1"/>
              <a:t>T</a:t>
            </a:r>
            <a:endParaRPr lang="es-CL" sz="900" baseline="-25000" dirty="0"/>
          </a:p>
        </p:txBody>
      </p:sp>
      <p:sp>
        <p:nvSpPr>
          <p:cNvPr id="47" name="46 CuadroTexto"/>
          <p:cNvSpPr txBox="1"/>
          <p:nvPr/>
        </p:nvSpPr>
        <p:spPr>
          <a:xfrm>
            <a:off x="3935760" y="5157192"/>
            <a:ext cx="857256" cy="369332"/>
          </a:xfrm>
          <a:prstGeom prst="rect">
            <a:avLst/>
          </a:prstGeom>
          <a:noFill/>
        </p:spPr>
        <p:txBody>
          <a:bodyPr wrap="square" rtlCol="0">
            <a:spAutoFit/>
          </a:bodyPr>
          <a:lstStyle/>
          <a:p>
            <a:r>
              <a:rPr lang="es-CL" dirty="0" err="1"/>
              <a:t>p</a:t>
            </a:r>
            <a:r>
              <a:rPr lang="es-CL" baseline="-25000" dirty="0" err="1"/>
              <a:t>P</a:t>
            </a:r>
            <a:endParaRPr lang="es-CL" sz="900" baseline="-25000" dirty="0"/>
          </a:p>
        </p:txBody>
      </p:sp>
      <p:sp>
        <p:nvSpPr>
          <p:cNvPr id="48" name="47 CuadroTexto"/>
          <p:cNvSpPr txBox="1"/>
          <p:nvPr/>
        </p:nvSpPr>
        <p:spPr>
          <a:xfrm>
            <a:off x="3935760" y="4365104"/>
            <a:ext cx="857256" cy="369332"/>
          </a:xfrm>
          <a:prstGeom prst="rect">
            <a:avLst/>
          </a:prstGeom>
          <a:noFill/>
        </p:spPr>
        <p:txBody>
          <a:bodyPr wrap="square" rtlCol="0">
            <a:spAutoFit/>
          </a:bodyPr>
          <a:lstStyle/>
          <a:p>
            <a:r>
              <a:rPr lang="es-CL" dirty="0" err="1"/>
              <a:t>p</a:t>
            </a:r>
            <a:r>
              <a:rPr lang="es-CL" baseline="-25000" dirty="0" err="1"/>
              <a:t>C</a:t>
            </a:r>
            <a:endParaRPr lang="es-CL" sz="900" baseline="-25000" dirty="0"/>
          </a:p>
        </p:txBody>
      </p:sp>
      <p:sp>
        <p:nvSpPr>
          <p:cNvPr id="49" name="48 Elipse"/>
          <p:cNvSpPr/>
          <p:nvPr/>
        </p:nvSpPr>
        <p:spPr>
          <a:xfrm>
            <a:off x="5087888" y="4541939"/>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50" name="49 Elipse"/>
          <p:cNvSpPr/>
          <p:nvPr/>
        </p:nvSpPr>
        <p:spPr>
          <a:xfrm>
            <a:off x="5087888" y="5373216"/>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32" name="31 CuadroTexto"/>
          <p:cNvSpPr txBox="1"/>
          <p:nvPr/>
        </p:nvSpPr>
        <p:spPr>
          <a:xfrm>
            <a:off x="1919536" y="3717032"/>
            <a:ext cx="1440160" cy="523220"/>
          </a:xfrm>
          <a:prstGeom prst="rect">
            <a:avLst/>
          </a:prstGeom>
          <a:noFill/>
        </p:spPr>
        <p:txBody>
          <a:bodyPr wrap="square" rtlCol="0">
            <a:spAutoFit/>
          </a:bodyPr>
          <a:lstStyle/>
          <a:p>
            <a:r>
              <a:rPr lang="es-CL" sz="2800" u="sng" dirty="0"/>
              <a:t>Caso 1</a:t>
            </a:r>
            <a:r>
              <a:rPr lang="es-CL" sz="2800" dirty="0"/>
              <a:t>:</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784</Words>
  <Application>Microsoft Office PowerPoint</Application>
  <PresentationFormat>Panorámica</PresentationFormat>
  <Paragraphs>156</Paragraphs>
  <Slides>15</Slides>
  <Notes>0</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15</vt:i4>
      </vt:variant>
    </vt:vector>
  </HeadingPairs>
  <TitlesOfParts>
    <vt:vector size="20" baseType="lpstr">
      <vt:lpstr>Arial</vt:lpstr>
      <vt:lpstr>Calibri</vt:lpstr>
      <vt:lpstr>Calibri Light</vt:lpstr>
      <vt:lpstr>Tema de Office</vt:lpstr>
      <vt:lpstr>Ecuación</vt:lpstr>
      <vt:lpstr>ECONOMÍA Clase 10: Intervenciones  del Mercado. Parte 1</vt:lpstr>
      <vt:lpstr>Agenda</vt:lpstr>
      <vt:lpstr>Efecto de Políticas</vt:lpstr>
      <vt:lpstr>Efecto de Políticas</vt:lpstr>
      <vt:lpstr>¿Para qué sirven los impuestos?</vt:lpstr>
      <vt:lpstr>Efecto de Políticas</vt:lpstr>
      <vt:lpstr>Efecto de Políticas</vt:lpstr>
      <vt:lpstr>Efecto de Políticas</vt:lpstr>
      <vt:lpstr>Efecto de Políticas</vt:lpstr>
      <vt:lpstr>Efecto de Políticas</vt:lpstr>
      <vt:lpstr>Efecto de Políticas</vt:lpstr>
      <vt:lpstr>Efecto de Políticas</vt:lpstr>
      <vt:lpstr>Efecto de Políticas</vt:lpstr>
      <vt:lpstr>Efecto de Políticas</vt:lpstr>
      <vt:lpstr>Efecto de Políticas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10: Intervenciones  del Mercado. Parte 1</dc:title>
  <dc:creator>Christian Belmar Belmar Castro</dc:creator>
  <cp:lastModifiedBy>Matias Eduardo Philipp Fontecilla</cp:lastModifiedBy>
  <cp:revision>3</cp:revision>
  <dcterms:created xsi:type="dcterms:W3CDTF">2020-10-20T02:27:03Z</dcterms:created>
  <dcterms:modified xsi:type="dcterms:W3CDTF">2021-08-02T11:00:35Z</dcterms:modified>
</cp:coreProperties>
</file>