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95" r:id="rId2"/>
    <p:sldId id="396" r:id="rId3"/>
    <p:sldId id="843" r:id="rId4"/>
    <p:sldId id="844" r:id="rId5"/>
    <p:sldId id="845" r:id="rId6"/>
    <p:sldId id="848" r:id="rId7"/>
    <p:sldId id="846" r:id="rId8"/>
    <p:sldId id="856" r:id="rId9"/>
    <p:sldId id="855" r:id="rId10"/>
    <p:sldId id="849" r:id="rId11"/>
    <p:sldId id="850" r:id="rId12"/>
    <p:sldId id="851" r:id="rId13"/>
    <p:sldId id="852" r:id="rId14"/>
    <p:sldId id="853" r:id="rId15"/>
    <p:sldId id="971" r:id="rId16"/>
    <p:sldId id="972" r:id="rId17"/>
    <p:sldId id="973" r:id="rId18"/>
    <p:sldId id="858" r:id="rId19"/>
    <p:sldId id="859" r:id="rId20"/>
    <p:sldId id="860" r:id="rId21"/>
    <p:sldId id="861" r:id="rId22"/>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0" d="100"/>
          <a:sy n="80" d="100"/>
        </p:scale>
        <p:origin x="58" y="1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ADC4B45-0763-4AF2-9535-171ACAB11E00}"/>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L"/>
          </a:p>
        </p:txBody>
      </p:sp>
      <p:sp>
        <p:nvSpPr>
          <p:cNvPr id="3" name="Subtítulo 2">
            <a:extLst>
              <a:ext uri="{FF2B5EF4-FFF2-40B4-BE49-F238E27FC236}">
                <a16:creationId xmlns:a16="http://schemas.microsoft.com/office/drawing/2014/main" id="{B633A42C-2FF9-46B6-95B8-DB9B70E8516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L"/>
          </a:p>
        </p:txBody>
      </p:sp>
      <p:sp>
        <p:nvSpPr>
          <p:cNvPr id="4" name="Marcador de fecha 3">
            <a:extLst>
              <a:ext uri="{FF2B5EF4-FFF2-40B4-BE49-F238E27FC236}">
                <a16:creationId xmlns:a16="http://schemas.microsoft.com/office/drawing/2014/main" id="{6DC5429C-9E3B-4E94-81FC-398CE082582F}"/>
              </a:ext>
            </a:extLst>
          </p:cNvPr>
          <p:cNvSpPr>
            <a:spLocks noGrp="1"/>
          </p:cNvSpPr>
          <p:nvPr>
            <p:ph type="dt" sz="half" idx="10"/>
          </p:nvPr>
        </p:nvSpPr>
        <p:spPr/>
        <p:txBody>
          <a:bodyPr/>
          <a:lstStyle/>
          <a:p>
            <a:fld id="{23D96BCF-2349-4BF7-9798-9BC4150650EA}" type="datetimeFigureOut">
              <a:rPr lang="es-CL" smtClean="0"/>
              <a:t>02-08-2021</a:t>
            </a:fld>
            <a:endParaRPr lang="es-CL"/>
          </a:p>
        </p:txBody>
      </p:sp>
      <p:sp>
        <p:nvSpPr>
          <p:cNvPr id="5" name="Marcador de pie de página 4">
            <a:extLst>
              <a:ext uri="{FF2B5EF4-FFF2-40B4-BE49-F238E27FC236}">
                <a16:creationId xmlns:a16="http://schemas.microsoft.com/office/drawing/2014/main" id="{30A5BEDF-C592-4DFF-9C18-A02461F6C6BA}"/>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FBF04A3D-BFDA-4AA2-BB4E-916DCA722603}"/>
              </a:ext>
            </a:extLst>
          </p:cNvPr>
          <p:cNvSpPr>
            <a:spLocks noGrp="1"/>
          </p:cNvSpPr>
          <p:nvPr>
            <p:ph type="sldNum" sz="quarter" idx="12"/>
          </p:nvPr>
        </p:nvSpPr>
        <p:spPr/>
        <p:txBody>
          <a:bodyPr/>
          <a:lstStyle/>
          <a:p>
            <a:fld id="{0E9E05A1-F6C2-4763-9A89-4E1A9FC5D230}" type="slidenum">
              <a:rPr lang="es-CL" smtClean="0"/>
              <a:t>‹Nº›</a:t>
            </a:fld>
            <a:endParaRPr lang="es-CL"/>
          </a:p>
        </p:txBody>
      </p:sp>
    </p:spTree>
    <p:extLst>
      <p:ext uri="{BB962C8B-B14F-4D97-AF65-F5344CB8AC3E}">
        <p14:creationId xmlns:p14="http://schemas.microsoft.com/office/powerpoint/2010/main" val="633882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4BA3C1-826C-4CCB-B94C-1B5CD722F76B}"/>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E0F78B87-7C7B-4CE9-8631-C1237686FC09}"/>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41A2B2D1-A26C-4443-80ED-2F5CFEDDA982}"/>
              </a:ext>
            </a:extLst>
          </p:cNvPr>
          <p:cNvSpPr>
            <a:spLocks noGrp="1"/>
          </p:cNvSpPr>
          <p:nvPr>
            <p:ph type="dt" sz="half" idx="10"/>
          </p:nvPr>
        </p:nvSpPr>
        <p:spPr/>
        <p:txBody>
          <a:bodyPr/>
          <a:lstStyle/>
          <a:p>
            <a:fld id="{23D96BCF-2349-4BF7-9798-9BC4150650EA}" type="datetimeFigureOut">
              <a:rPr lang="es-CL" smtClean="0"/>
              <a:t>02-08-2021</a:t>
            </a:fld>
            <a:endParaRPr lang="es-CL"/>
          </a:p>
        </p:txBody>
      </p:sp>
      <p:sp>
        <p:nvSpPr>
          <p:cNvPr id="5" name="Marcador de pie de página 4">
            <a:extLst>
              <a:ext uri="{FF2B5EF4-FFF2-40B4-BE49-F238E27FC236}">
                <a16:creationId xmlns:a16="http://schemas.microsoft.com/office/drawing/2014/main" id="{A9CEFB0C-EACB-430A-92D3-5500F8FD5A83}"/>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C626794F-6CE4-4162-9986-16DDF2F7B92C}"/>
              </a:ext>
            </a:extLst>
          </p:cNvPr>
          <p:cNvSpPr>
            <a:spLocks noGrp="1"/>
          </p:cNvSpPr>
          <p:nvPr>
            <p:ph type="sldNum" sz="quarter" idx="12"/>
          </p:nvPr>
        </p:nvSpPr>
        <p:spPr/>
        <p:txBody>
          <a:bodyPr/>
          <a:lstStyle/>
          <a:p>
            <a:fld id="{0E9E05A1-F6C2-4763-9A89-4E1A9FC5D230}" type="slidenum">
              <a:rPr lang="es-CL" smtClean="0"/>
              <a:t>‹Nº›</a:t>
            </a:fld>
            <a:endParaRPr lang="es-CL"/>
          </a:p>
        </p:txBody>
      </p:sp>
    </p:spTree>
    <p:extLst>
      <p:ext uri="{BB962C8B-B14F-4D97-AF65-F5344CB8AC3E}">
        <p14:creationId xmlns:p14="http://schemas.microsoft.com/office/powerpoint/2010/main" val="3834182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E549BE4E-4E76-4E4A-8B81-C234F42E495C}"/>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A3FA1453-FE82-4637-80E6-F4A655E609C3}"/>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EAFB351F-46CB-4BD5-A7F0-1826ED58914A}"/>
              </a:ext>
            </a:extLst>
          </p:cNvPr>
          <p:cNvSpPr>
            <a:spLocks noGrp="1"/>
          </p:cNvSpPr>
          <p:nvPr>
            <p:ph type="dt" sz="half" idx="10"/>
          </p:nvPr>
        </p:nvSpPr>
        <p:spPr/>
        <p:txBody>
          <a:bodyPr/>
          <a:lstStyle/>
          <a:p>
            <a:fld id="{23D96BCF-2349-4BF7-9798-9BC4150650EA}" type="datetimeFigureOut">
              <a:rPr lang="es-CL" smtClean="0"/>
              <a:t>02-08-2021</a:t>
            </a:fld>
            <a:endParaRPr lang="es-CL"/>
          </a:p>
        </p:txBody>
      </p:sp>
      <p:sp>
        <p:nvSpPr>
          <p:cNvPr id="5" name="Marcador de pie de página 4">
            <a:extLst>
              <a:ext uri="{FF2B5EF4-FFF2-40B4-BE49-F238E27FC236}">
                <a16:creationId xmlns:a16="http://schemas.microsoft.com/office/drawing/2014/main" id="{B9C11E70-0D76-404C-A26D-048E2F606038}"/>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F33245B7-BCB5-4DC9-B4BC-16484F6510AD}"/>
              </a:ext>
            </a:extLst>
          </p:cNvPr>
          <p:cNvSpPr>
            <a:spLocks noGrp="1"/>
          </p:cNvSpPr>
          <p:nvPr>
            <p:ph type="sldNum" sz="quarter" idx="12"/>
          </p:nvPr>
        </p:nvSpPr>
        <p:spPr/>
        <p:txBody>
          <a:bodyPr/>
          <a:lstStyle/>
          <a:p>
            <a:fld id="{0E9E05A1-F6C2-4763-9A89-4E1A9FC5D230}" type="slidenum">
              <a:rPr lang="es-CL" smtClean="0"/>
              <a:t>‹Nº›</a:t>
            </a:fld>
            <a:endParaRPr lang="es-CL"/>
          </a:p>
        </p:txBody>
      </p:sp>
    </p:spTree>
    <p:extLst>
      <p:ext uri="{BB962C8B-B14F-4D97-AF65-F5344CB8AC3E}">
        <p14:creationId xmlns:p14="http://schemas.microsoft.com/office/powerpoint/2010/main" val="3780965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4687E40-DDBD-48B2-9150-EE541272E720}"/>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C846F842-4B6B-4160-806A-840BFBD68287}"/>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9D1ED828-9DE8-4C86-AB6F-E2D98A91E5A4}"/>
              </a:ext>
            </a:extLst>
          </p:cNvPr>
          <p:cNvSpPr>
            <a:spLocks noGrp="1"/>
          </p:cNvSpPr>
          <p:nvPr>
            <p:ph type="dt" sz="half" idx="10"/>
          </p:nvPr>
        </p:nvSpPr>
        <p:spPr/>
        <p:txBody>
          <a:bodyPr/>
          <a:lstStyle/>
          <a:p>
            <a:fld id="{23D96BCF-2349-4BF7-9798-9BC4150650EA}" type="datetimeFigureOut">
              <a:rPr lang="es-CL" smtClean="0"/>
              <a:t>02-08-2021</a:t>
            </a:fld>
            <a:endParaRPr lang="es-CL"/>
          </a:p>
        </p:txBody>
      </p:sp>
      <p:sp>
        <p:nvSpPr>
          <p:cNvPr id="5" name="Marcador de pie de página 4">
            <a:extLst>
              <a:ext uri="{FF2B5EF4-FFF2-40B4-BE49-F238E27FC236}">
                <a16:creationId xmlns:a16="http://schemas.microsoft.com/office/drawing/2014/main" id="{78589587-D09B-4C7F-9E98-D5D62A0F187A}"/>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C1FF0EB8-A4E6-4E6E-8DC9-E26506DD4A26}"/>
              </a:ext>
            </a:extLst>
          </p:cNvPr>
          <p:cNvSpPr>
            <a:spLocks noGrp="1"/>
          </p:cNvSpPr>
          <p:nvPr>
            <p:ph type="sldNum" sz="quarter" idx="12"/>
          </p:nvPr>
        </p:nvSpPr>
        <p:spPr/>
        <p:txBody>
          <a:bodyPr/>
          <a:lstStyle/>
          <a:p>
            <a:fld id="{0E9E05A1-F6C2-4763-9A89-4E1A9FC5D230}" type="slidenum">
              <a:rPr lang="es-CL" smtClean="0"/>
              <a:t>‹Nº›</a:t>
            </a:fld>
            <a:endParaRPr lang="es-CL"/>
          </a:p>
        </p:txBody>
      </p:sp>
    </p:spTree>
    <p:extLst>
      <p:ext uri="{BB962C8B-B14F-4D97-AF65-F5344CB8AC3E}">
        <p14:creationId xmlns:p14="http://schemas.microsoft.com/office/powerpoint/2010/main" val="42581101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7DBCF40-AD75-4570-99BB-56DFAAA9DAC2}"/>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A322D3AA-0788-4FC5-AE99-3A185818A53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DFCCC459-71E3-46FC-8C04-A9EF74301520}"/>
              </a:ext>
            </a:extLst>
          </p:cNvPr>
          <p:cNvSpPr>
            <a:spLocks noGrp="1"/>
          </p:cNvSpPr>
          <p:nvPr>
            <p:ph type="dt" sz="half" idx="10"/>
          </p:nvPr>
        </p:nvSpPr>
        <p:spPr/>
        <p:txBody>
          <a:bodyPr/>
          <a:lstStyle/>
          <a:p>
            <a:fld id="{23D96BCF-2349-4BF7-9798-9BC4150650EA}" type="datetimeFigureOut">
              <a:rPr lang="es-CL" smtClean="0"/>
              <a:t>02-08-2021</a:t>
            </a:fld>
            <a:endParaRPr lang="es-CL"/>
          </a:p>
        </p:txBody>
      </p:sp>
      <p:sp>
        <p:nvSpPr>
          <p:cNvPr id="5" name="Marcador de pie de página 4">
            <a:extLst>
              <a:ext uri="{FF2B5EF4-FFF2-40B4-BE49-F238E27FC236}">
                <a16:creationId xmlns:a16="http://schemas.microsoft.com/office/drawing/2014/main" id="{4BEEDA62-9A9B-46E8-983A-0AF6D9781346}"/>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A1F6CEF2-5840-425D-A43F-FDE342F6DE5E}"/>
              </a:ext>
            </a:extLst>
          </p:cNvPr>
          <p:cNvSpPr>
            <a:spLocks noGrp="1"/>
          </p:cNvSpPr>
          <p:nvPr>
            <p:ph type="sldNum" sz="quarter" idx="12"/>
          </p:nvPr>
        </p:nvSpPr>
        <p:spPr/>
        <p:txBody>
          <a:bodyPr/>
          <a:lstStyle/>
          <a:p>
            <a:fld id="{0E9E05A1-F6C2-4763-9A89-4E1A9FC5D230}" type="slidenum">
              <a:rPr lang="es-CL" smtClean="0"/>
              <a:t>‹Nº›</a:t>
            </a:fld>
            <a:endParaRPr lang="es-CL"/>
          </a:p>
        </p:txBody>
      </p:sp>
    </p:spTree>
    <p:extLst>
      <p:ext uri="{BB962C8B-B14F-4D97-AF65-F5344CB8AC3E}">
        <p14:creationId xmlns:p14="http://schemas.microsoft.com/office/powerpoint/2010/main" val="4130548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D1C7662-E988-4C0D-A3E9-4EBD40D4525F}"/>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13B8FCE1-E0EB-40E1-A740-2FCF30362EF0}"/>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contenido 3">
            <a:extLst>
              <a:ext uri="{FF2B5EF4-FFF2-40B4-BE49-F238E27FC236}">
                <a16:creationId xmlns:a16="http://schemas.microsoft.com/office/drawing/2014/main" id="{38772183-90C9-4D1E-9975-832025D905A6}"/>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fecha 4">
            <a:extLst>
              <a:ext uri="{FF2B5EF4-FFF2-40B4-BE49-F238E27FC236}">
                <a16:creationId xmlns:a16="http://schemas.microsoft.com/office/drawing/2014/main" id="{7396475C-D09F-4FBF-8890-62CDF9486925}"/>
              </a:ext>
            </a:extLst>
          </p:cNvPr>
          <p:cNvSpPr>
            <a:spLocks noGrp="1"/>
          </p:cNvSpPr>
          <p:nvPr>
            <p:ph type="dt" sz="half" idx="10"/>
          </p:nvPr>
        </p:nvSpPr>
        <p:spPr/>
        <p:txBody>
          <a:bodyPr/>
          <a:lstStyle/>
          <a:p>
            <a:fld id="{23D96BCF-2349-4BF7-9798-9BC4150650EA}" type="datetimeFigureOut">
              <a:rPr lang="es-CL" smtClean="0"/>
              <a:t>02-08-2021</a:t>
            </a:fld>
            <a:endParaRPr lang="es-CL"/>
          </a:p>
        </p:txBody>
      </p:sp>
      <p:sp>
        <p:nvSpPr>
          <p:cNvPr id="6" name="Marcador de pie de página 5">
            <a:extLst>
              <a:ext uri="{FF2B5EF4-FFF2-40B4-BE49-F238E27FC236}">
                <a16:creationId xmlns:a16="http://schemas.microsoft.com/office/drawing/2014/main" id="{6F1FE1A8-B467-4388-BEC2-C7D74CE9BF92}"/>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0E502224-42CB-45AB-9DEB-2252640AB8D0}"/>
              </a:ext>
            </a:extLst>
          </p:cNvPr>
          <p:cNvSpPr>
            <a:spLocks noGrp="1"/>
          </p:cNvSpPr>
          <p:nvPr>
            <p:ph type="sldNum" sz="quarter" idx="12"/>
          </p:nvPr>
        </p:nvSpPr>
        <p:spPr/>
        <p:txBody>
          <a:bodyPr/>
          <a:lstStyle/>
          <a:p>
            <a:fld id="{0E9E05A1-F6C2-4763-9A89-4E1A9FC5D230}" type="slidenum">
              <a:rPr lang="es-CL" smtClean="0"/>
              <a:t>‹Nº›</a:t>
            </a:fld>
            <a:endParaRPr lang="es-CL"/>
          </a:p>
        </p:txBody>
      </p:sp>
    </p:spTree>
    <p:extLst>
      <p:ext uri="{BB962C8B-B14F-4D97-AF65-F5344CB8AC3E}">
        <p14:creationId xmlns:p14="http://schemas.microsoft.com/office/powerpoint/2010/main" val="29078792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5533B84-D191-44DD-BAD2-646D7D79F991}"/>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FDA52E88-3CAB-45C4-8273-D26365E18E1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1C5590FA-0083-43E2-9B61-066E65AC1557}"/>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texto 4">
            <a:extLst>
              <a:ext uri="{FF2B5EF4-FFF2-40B4-BE49-F238E27FC236}">
                <a16:creationId xmlns:a16="http://schemas.microsoft.com/office/drawing/2014/main" id="{B9893C63-3F7A-41E4-9498-FE5D1C0E05C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849C5165-314D-4523-A0E8-377BA55749F3}"/>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Marcador de fecha 6">
            <a:extLst>
              <a:ext uri="{FF2B5EF4-FFF2-40B4-BE49-F238E27FC236}">
                <a16:creationId xmlns:a16="http://schemas.microsoft.com/office/drawing/2014/main" id="{E6A5039C-DA9B-433C-ABF0-4432476374E5}"/>
              </a:ext>
            </a:extLst>
          </p:cNvPr>
          <p:cNvSpPr>
            <a:spLocks noGrp="1"/>
          </p:cNvSpPr>
          <p:nvPr>
            <p:ph type="dt" sz="half" idx="10"/>
          </p:nvPr>
        </p:nvSpPr>
        <p:spPr/>
        <p:txBody>
          <a:bodyPr/>
          <a:lstStyle/>
          <a:p>
            <a:fld id="{23D96BCF-2349-4BF7-9798-9BC4150650EA}" type="datetimeFigureOut">
              <a:rPr lang="es-CL" smtClean="0"/>
              <a:t>02-08-2021</a:t>
            </a:fld>
            <a:endParaRPr lang="es-CL"/>
          </a:p>
        </p:txBody>
      </p:sp>
      <p:sp>
        <p:nvSpPr>
          <p:cNvPr id="8" name="Marcador de pie de página 7">
            <a:extLst>
              <a:ext uri="{FF2B5EF4-FFF2-40B4-BE49-F238E27FC236}">
                <a16:creationId xmlns:a16="http://schemas.microsoft.com/office/drawing/2014/main" id="{58A10A82-99B0-4D65-83E5-A12845130B1B}"/>
              </a:ext>
            </a:extLst>
          </p:cNvPr>
          <p:cNvSpPr>
            <a:spLocks noGrp="1"/>
          </p:cNvSpPr>
          <p:nvPr>
            <p:ph type="ftr" sz="quarter" idx="11"/>
          </p:nvPr>
        </p:nvSpPr>
        <p:spPr/>
        <p:txBody>
          <a:bodyPr/>
          <a:lstStyle/>
          <a:p>
            <a:endParaRPr lang="es-CL"/>
          </a:p>
        </p:txBody>
      </p:sp>
      <p:sp>
        <p:nvSpPr>
          <p:cNvPr id="9" name="Marcador de número de diapositiva 8">
            <a:extLst>
              <a:ext uri="{FF2B5EF4-FFF2-40B4-BE49-F238E27FC236}">
                <a16:creationId xmlns:a16="http://schemas.microsoft.com/office/drawing/2014/main" id="{EA2C67F2-FDB5-4B91-B1EC-5600ABC79913}"/>
              </a:ext>
            </a:extLst>
          </p:cNvPr>
          <p:cNvSpPr>
            <a:spLocks noGrp="1"/>
          </p:cNvSpPr>
          <p:nvPr>
            <p:ph type="sldNum" sz="quarter" idx="12"/>
          </p:nvPr>
        </p:nvSpPr>
        <p:spPr/>
        <p:txBody>
          <a:bodyPr/>
          <a:lstStyle/>
          <a:p>
            <a:fld id="{0E9E05A1-F6C2-4763-9A89-4E1A9FC5D230}" type="slidenum">
              <a:rPr lang="es-CL" smtClean="0"/>
              <a:t>‹Nº›</a:t>
            </a:fld>
            <a:endParaRPr lang="es-CL"/>
          </a:p>
        </p:txBody>
      </p:sp>
    </p:spTree>
    <p:extLst>
      <p:ext uri="{BB962C8B-B14F-4D97-AF65-F5344CB8AC3E}">
        <p14:creationId xmlns:p14="http://schemas.microsoft.com/office/powerpoint/2010/main" val="13593551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0C8D05F-093A-47F4-801F-9CFD21E6E968}"/>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fecha 2">
            <a:extLst>
              <a:ext uri="{FF2B5EF4-FFF2-40B4-BE49-F238E27FC236}">
                <a16:creationId xmlns:a16="http://schemas.microsoft.com/office/drawing/2014/main" id="{412F9A1F-FC7C-4531-8F34-C7507F8628DB}"/>
              </a:ext>
            </a:extLst>
          </p:cNvPr>
          <p:cNvSpPr>
            <a:spLocks noGrp="1"/>
          </p:cNvSpPr>
          <p:nvPr>
            <p:ph type="dt" sz="half" idx="10"/>
          </p:nvPr>
        </p:nvSpPr>
        <p:spPr/>
        <p:txBody>
          <a:bodyPr/>
          <a:lstStyle/>
          <a:p>
            <a:fld id="{23D96BCF-2349-4BF7-9798-9BC4150650EA}" type="datetimeFigureOut">
              <a:rPr lang="es-CL" smtClean="0"/>
              <a:t>02-08-2021</a:t>
            </a:fld>
            <a:endParaRPr lang="es-CL"/>
          </a:p>
        </p:txBody>
      </p:sp>
      <p:sp>
        <p:nvSpPr>
          <p:cNvPr id="4" name="Marcador de pie de página 3">
            <a:extLst>
              <a:ext uri="{FF2B5EF4-FFF2-40B4-BE49-F238E27FC236}">
                <a16:creationId xmlns:a16="http://schemas.microsoft.com/office/drawing/2014/main" id="{B10F4B8C-8AAA-4370-95F0-A2DC210C0F52}"/>
              </a:ext>
            </a:extLst>
          </p:cNvPr>
          <p:cNvSpPr>
            <a:spLocks noGrp="1"/>
          </p:cNvSpPr>
          <p:nvPr>
            <p:ph type="ftr" sz="quarter" idx="11"/>
          </p:nvPr>
        </p:nvSpPr>
        <p:spPr/>
        <p:txBody>
          <a:bodyPr/>
          <a:lstStyle/>
          <a:p>
            <a:endParaRPr lang="es-CL"/>
          </a:p>
        </p:txBody>
      </p:sp>
      <p:sp>
        <p:nvSpPr>
          <p:cNvPr id="5" name="Marcador de número de diapositiva 4">
            <a:extLst>
              <a:ext uri="{FF2B5EF4-FFF2-40B4-BE49-F238E27FC236}">
                <a16:creationId xmlns:a16="http://schemas.microsoft.com/office/drawing/2014/main" id="{90D2610D-C707-4311-A4DD-F1E9EB39F0A1}"/>
              </a:ext>
            </a:extLst>
          </p:cNvPr>
          <p:cNvSpPr>
            <a:spLocks noGrp="1"/>
          </p:cNvSpPr>
          <p:nvPr>
            <p:ph type="sldNum" sz="quarter" idx="12"/>
          </p:nvPr>
        </p:nvSpPr>
        <p:spPr/>
        <p:txBody>
          <a:bodyPr/>
          <a:lstStyle/>
          <a:p>
            <a:fld id="{0E9E05A1-F6C2-4763-9A89-4E1A9FC5D230}" type="slidenum">
              <a:rPr lang="es-CL" smtClean="0"/>
              <a:t>‹Nº›</a:t>
            </a:fld>
            <a:endParaRPr lang="es-CL"/>
          </a:p>
        </p:txBody>
      </p:sp>
    </p:spTree>
    <p:extLst>
      <p:ext uri="{BB962C8B-B14F-4D97-AF65-F5344CB8AC3E}">
        <p14:creationId xmlns:p14="http://schemas.microsoft.com/office/powerpoint/2010/main" val="2028785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A4EE1CD8-CDB4-4ED7-A282-E1E9CDF62CFC}"/>
              </a:ext>
            </a:extLst>
          </p:cNvPr>
          <p:cNvSpPr>
            <a:spLocks noGrp="1"/>
          </p:cNvSpPr>
          <p:nvPr>
            <p:ph type="dt" sz="half" idx="10"/>
          </p:nvPr>
        </p:nvSpPr>
        <p:spPr/>
        <p:txBody>
          <a:bodyPr/>
          <a:lstStyle/>
          <a:p>
            <a:fld id="{23D96BCF-2349-4BF7-9798-9BC4150650EA}" type="datetimeFigureOut">
              <a:rPr lang="es-CL" smtClean="0"/>
              <a:t>02-08-2021</a:t>
            </a:fld>
            <a:endParaRPr lang="es-CL"/>
          </a:p>
        </p:txBody>
      </p:sp>
      <p:sp>
        <p:nvSpPr>
          <p:cNvPr id="3" name="Marcador de pie de página 2">
            <a:extLst>
              <a:ext uri="{FF2B5EF4-FFF2-40B4-BE49-F238E27FC236}">
                <a16:creationId xmlns:a16="http://schemas.microsoft.com/office/drawing/2014/main" id="{CCB22A96-F501-487C-8AEB-9DFD0FF00E23}"/>
              </a:ext>
            </a:extLst>
          </p:cNvPr>
          <p:cNvSpPr>
            <a:spLocks noGrp="1"/>
          </p:cNvSpPr>
          <p:nvPr>
            <p:ph type="ftr" sz="quarter" idx="11"/>
          </p:nvPr>
        </p:nvSpPr>
        <p:spPr/>
        <p:txBody>
          <a:bodyPr/>
          <a:lstStyle/>
          <a:p>
            <a:endParaRPr lang="es-CL"/>
          </a:p>
        </p:txBody>
      </p:sp>
      <p:sp>
        <p:nvSpPr>
          <p:cNvPr id="4" name="Marcador de número de diapositiva 3">
            <a:extLst>
              <a:ext uri="{FF2B5EF4-FFF2-40B4-BE49-F238E27FC236}">
                <a16:creationId xmlns:a16="http://schemas.microsoft.com/office/drawing/2014/main" id="{E91D78F2-51C4-42FB-A967-C4EFCEFB0BD3}"/>
              </a:ext>
            </a:extLst>
          </p:cNvPr>
          <p:cNvSpPr>
            <a:spLocks noGrp="1"/>
          </p:cNvSpPr>
          <p:nvPr>
            <p:ph type="sldNum" sz="quarter" idx="12"/>
          </p:nvPr>
        </p:nvSpPr>
        <p:spPr/>
        <p:txBody>
          <a:bodyPr/>
          <a:lstStyle/>
          <a:p>
            <a:fld id="{0E9E05A1-F6C2-4763-9A89-4E1A9FC5D230}" type="slidenum">
              <a:rPr lang="es-CL" smtClean="0"/>
              <a:t>‹Nº›</a:t>
            </a:fld>
            <a:endParaRPr lang="es-CL"/>
          </a:p>
        </p:txBody>
      </p:sp>
    </p:spTree>
    <p:extLst>
      <p:ext uri="{BB962C8B-B14F-4D97-AF65-F5344CB8AC3E}">
        <p14:creationId xmlns:p14="http://schemas.microsoft.com/office/powerpoint/2010/main" val="33740870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40759F3-C4BB-4FDA-90F0-70B7D524B6B6}"/>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093CF2CF-9CED-4918-A7A9-60A6D13F34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texto 3">
            <a:extLst>
              <a:ext uri="{FF2B5EF4-FFF2-40B4-BE49-F238E27FC236}">
                <a16:creationId xmlns:a16="http://schemas.microsoft.com/office/drawing/2014/main" id="{593B4DF5-BCAB-4057-B85D-7F8B912E8D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511EE0D3-3793-46FE-AA72-119B22D07D74}"/>
              </a:ext>
            </a:extLst>
          </p:cNvPr>
          <p:cNvSpPr>
            <a:spLocks noGrp="1"/>
          </p:cNvSpPr>
          <p:nvPr>
            <p:ph type="dt" sz="half" idx="10"/>
          </p:nvPr>
        </p:nvSpPr>
        <p:spPr/>
        <p:txBody>
          <a:bodyPr/>
          <a:lstStyle/>
          <a:p>
            <a:fld id="{23D96BCF-2349-4BF7-9798-9BC4150650EA}" type="datetimeFigureOut">
              <a:rPr lang="es-CL" smtClean="0"/>
              <a:t>02-08-2021</a:t>
            </a:fld>
            <a:endParaRPr lang="es-CL"/>
          </a:p>
        </p:txBody>
      </p:sp>
      <p:sp>
        <p:nvSpPr>
          <p:cNvPr id="6" name="Marcador de pie de página 5">
            <a:extLst>
              <a:ext uri="{FF2B5EF4-FFF2-40B4-BE49-F238E27FC236}">
                <a16:creationId xmlns:a16="http://schemas.microsoft.com/office/drawing/2014/main" id="{E76063ED-5FDC-49FA-909A-3BE3B6EF4E92}"/>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DE25181B-6A36-43B4-9998-019FB77A7530}"/>
              </a:ext>
            </a:extLst>
          </p:cNvPr>
          <p:cNvSpPr>
            <a:spLocks noGrp="1"/>
          </p:cNvSpPr>
          <p:nvPr>
            <p:ph type="sldNum" sz="quarter" idx="12"/>
          </p:nvPr>
        </p:nvSpPr>
        <p:spPr/>
        <p:txBody>
          <a:bodyPr/>
          <a:lstStyle/>
          <a:p>
            <a:fld id="{0E9E05A1-F6C2-4763-9A89-4E1A9FC5D230}" type="slidenum">
              <a:rPr lang="es-CL" smtClean="0"/>
              <a:t>‹Nº›</a:t>
            </a:fld>
            <a:endParaRPr lang="es-CL"/>
          </a:p>
        </p:txBody>
      </p:sp>
    </p:spTree>
    <p:extLst>
      <p:ext uri="{BB962C8B-B14F-4D97-AF65-F5344CB8AC3E}">
        <p14:creationId xmlns:p14="http://schemas.microsoft.com/office/powerpoint/2010/main" val="38953359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36F7CC5-135F-4562-A6B5-535C8B6F2F68}"/>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posición de imagen 2">
            <a:extLst>
              <a:ext uri="{FF2B5EF4-FFF2-40B4-BE49-F238E27FC236}">
                <a16:creationId xmlns:a16="http://schemas.microsoft.com/office/drawing/2014/main" id="{7A479032-1D5F-4100-8767-A7F87C17589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Marcador de texto 3">
            <a:extLst>
              <a:ext uri="{FF2B5EF4-FFF2-40B4-BE49-F238E27FC236}">
                <a16:creationId xmlns:a16="http://schemas.microsoft.com/office/drawing/2014/main" id="{D1EAB9F2-C230-48A6-B520-7CA92C80992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D4717D51-EA56-496E-B687-59917F95776B}"/>
              </a:ext>
            </a:extLst>
          </p:cNvPr>
          <p:cNvSpPr>
            <a:spLocks noGrp="1"/>
          </p:cNvSpPr>
          <p:nvPr>
            <p:ph type="dt" sz="half" idx="10"/>
          </p:nvPr>
        </p:nvSpPr>
        <p:spPr/>
        <p:txBody>
          <a:bodyPr/>
          <a:lstStyle/>
          <a:p>
            <a:fld id="{23D96BCF-2349-4BF7-9798-9BC4150650EA}" type="datetimeFigureOut">
              <a:rPr lang="es-CL" smtClean="0"/>
              <a:t>02-08-2021</a:t>
            </a:fld>
            <a:endParaRPr lang="es-CL"/>
          </a:p>
        </p:txBody>
      </p:sp>
      <p:sp>
        <p:nvSpPr>
          <p:cNvPr id="6" name="Marcador de pie de página 5">
            <a:extLst>
              <a:ext uri="{FF2B5EF4-FFF2-40B4-BE49-F238E27FC236}">
                <a16:creationId xmlns:a16="http://schemas.microsoft.com/office/drawing/2014/main" id="{C04A95EB-6283-4CFE-B86B-B8644DC37D8A}"/>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8D4F9DE4-86D7-41A0-AC4E-3BAECD7AA8C4}"/>
              </a:ext>
            </a:extLst>
          </p:cNvPr>
          <p:cNvSpPr>
            <a:spLocks noGrp="1"/>
          </p:cNvSpPr>
          <p:nvPr>
            <p:ph type="sldNum" sz="quarter" idx="12"/>
          </p:nvPr>
        </p:nvSpPr>
        <p:spPr/>
        <p:txBody>
          <a:bodyPr/>
          <a:lstStyle/>
          <a:p>
            <a:fld id="{0E9E05A1-F6C2-4763-9A89-4E1A9FC5D230}" type="slidenum">
              <a:rPr lang="es-CL" smtClean="0"/>
              <a:t>‹Nº›</a:t>
            </a:fld>
            <a:endParaRPr lang="es-CL"/>
          </a:p>
        </p:txBody>
      </p:sp>
    </p:spTree>
    <p:extLst>
      <p:ext uri="{BB962C8B-B14F-4D97-AF65-F5344CB8AC3E}">
        <p14:creationId xmlns:p14="http://schemas.microsoft.com/office/powerpoint/2010/main" val="41629287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6BBEE03E-93A6-4E7D-BD31-F7B17B9E221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BEBDA0C3-D3A9-42CE-BBD1-6595590220B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C62AF6DA-1E6B-45EF-B346-912E265EFE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D96BCF-2349-4BF7-9798-9BC4150650EA}" type="datetimeFigureOut">
              <a:rPr lang="es-CL" smtClean="0"/>
              <a:t>02-08-2021</a:t>
            </a:fld>
            <a:endParaRPr lang="es-CL"/>
          </a:p>
        </p:txBody>
      </p:sp>
      <p:sp>
        <p:nvSpPr>
          <p:cNvPr id="5" name="Marcador de pie de página 4">
            <a:extLst>
              <a:ext uri="{FF2B5EF4-FFF2-40B4-BE49-F238E27FC236}">
                <a16:creationId xmlns:a16="http://schemas.microsoft.com/office/drawing/2014/main" id="{245CD36C-EE16-4855-B89C-68ED20DAE0E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Marcador de número de diapositiva 5">
            <a:extLst>
              <a:ext uri="{FF2B5EF4-FFF2-40B4-BE49-F238E27FC236}">
                <a16:creationId xmlns:a16="http://schemas.microsoft.com/office/drawing/2014/main" id="{AA1806DE-B948-4106-9ED0-3DFA835556C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9E05A1-F6C2-4763-9A89-4E1A9FC5D230}" type="slidenum">
              <a:rPr lang="es-CL" smtClean="0"/>
              <a:t>‹Nº›</a:t>
            </a:fld>
            <a:endParaRPr lang="es-CL"/>
          </a:p>
        </p:txBody>
      </p:sp>
    </p:spTree>
    <p:extLst>
      <p:ext uri="{BB962C8B-B14F-4D97-AF65-F5344CB8AC3E}">
        <p14:creationId xmlns:p14="http://schemas.microsoft.com/office/powerpoint/2010/main" val="18080232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oleObject" Target="../embeddings/oleObject4.bin"/><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oleObject" Target="../embeddings/oleObject2.bin"/><Relationship Id="rId1" Type="http://schemas.openxmlformats.org/officeDocument/2006/relationships/slideLayout" Target="../slideLayouts/slideLayout2.xml"/><Relationship Id="rId5" Type="http://schemas.openxmlformats.org/officeDocument/2006/relationships/image" Target="../media/image4.wmf"/><Relationship Id="rId4" Type="http://schemas.openxmlformats.org/officeDocument/2006/relationships/oleObject" Target="../embeddings/oleObject3.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C0B27210-D0CA-4654-B3E3-9ABB4F178E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1 Título"/>
          <p:cNvSpPr>
            <a:spLocks noGrp="1"/>
          </p:cNvSpPr>
          <p:nvPr>
            <p:ph type="ctrTitle"/>
          </p:nvPr>
        </p:nvSpPr>
        <p:spPr>
          <a:xfrm>
            <a:off x="6746628" y="1783959"/>
            <a:ext cx="4645250" cy="2889114"/>
          </a:xfrm>
        </p:spPr>
        <p:txBody>
          <a:bodyPr anchor="b">
            <a:normAutofit/>
          </a:bodyPr>
          <a:lstStyle/>
          <a:p>
            <a:pPr algn="l"/>
            <a:r>
              <a:rPr lang="es-CL" sz="3800">
                <a:solidFill>
                  <a:schemeClr val="bg1"/>
                </a:solidFill>
              </a:rPr>
              <a:t>ECONOMÍA</a:t>
            </a:r>
            <a:br>
              <a:rPr lang="es-CL" sz="3800">
                <a:solidFill>
                  <a:schemeClr val="bg1"/>
                </a:solidFill>
              </a:rPr>
            </a:br>
            <a:r>
              <a:rPr lang="es-CL" sz="3800">
                <a:solidFill>
                  <a:schemeClr val="bg1"/>
                </a:solidFill>
              </a:rPr>
              <a:t>Clase 8:</a:t>
            </a:r>
            <a:br>
              <a:rPr lang="es-CL" sz="3800">
                <a:solidFill>
                  <a:schemeClr val="bg1"/>
                </a:solidFill>
              </a:rPr>
            </a:br>
            <a:r>
              <a:rPr lang="es-CL" sz="3800">
                <a:solidFill>
                  <a:schemeClr val="bg1"/>
                </a:solidFill>
              </a:rPr>
              <a:t>La Demanda y la Oferta</a:t>
            </a:r>
            <a:br>
              <a:rPr lang="es-CL" sz="3800">
                <a:solidFill>
                  <a:schemeClr val="bg1"/>
                </a:solidFill>
              </a:rPr>
            </a:br>
            <a:r>
              <a:rPr lang="es-CL" sz="3800">
                <a:solidFill>
                  <a:schemeClr val="bg1"/>
                </a:solidFill>
              </a:rPr>
              <a:t>Parte 4</a:t>
            </a:r>
            <a:endParaRPr lang="es-CL" sz="3800" i="1">
              <a:solidFill>
                <a:schemeClr val="bg1"/>
              </a:solidFill>
            </a:endParaRPr>
          </a:p>
        </p:txBody>
      </p:sp>
      <p:sp>
        <p:nvSpPr>
          <p:cNvPr id="7" name="2 Subtítulo"/>
          <p:cNvSpPr>
            <a:spLocks noGrp="1"/>
          </p:cNvSpPr>
          <p:nvPr>
            <p:ph type="subTitle" idx="1"/>
          </p:nvPr>
        </p:nvSpPr>
        <p:spPr>
          <a:xfrm>
            <a:off x="6746627" y="4750893"/>
            <a:ext cx="4645250" cy="1147863"/>
          </a:xfrm>
        </p:spPr>
        <p:txBody>
          <a:bodyPr anchor="t">
            <a:normAutofit/>
          </a:bodyPr>
          <a:lstStyle/>
          <a:p>
            <a:pPr algn="l"/>
            <a:r>
              <a:rPr lang="es-CL" sz="1900" b="1">
                <a:solidFill>
                  <a:schemeClr val="bg1"/>
                </a:solidFill>
              </a:rPr>
              <a:t>Profesores</a:t>
            </a:r>
            <a:r>
              <a:rPr lang="es-CL" sz="1900">
                <a:solidFill>
                  <a:schemeClr val="bg1"/>
                </a:solidFill>
              </a:rPr>
              <a:t>:                                                              Christian Belmar (C), Manuel Aguilar, Natalia Bernal, José Cárdenas, Javier Diaz, Francisco Leiva, Boris Pasten e Ignacio Silva</a:t>
            </a:r>
          </a:p>
        </p:txBody>
      </p:sp>
      <p:sp>
        <p:nvSpPr>
          <p:cNvPr id="18" name="Freeform: Shape 17">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Freeform: Shape 19">
            <a:extLst>
              <a:ext uri="{FF2B5EF4-FFF2-40B4-BE49-F238E27FC236}">
                <a16:creationId xmlns:a16="http://schemas.microsoft.com/office/drawing/2014/main" id="{70B66945-4967-4040-926D-DCA44313CD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24154"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1" name="9 Imagen">
            <a:extLst>
              <a:ext uri="{FF2B5EF4-FFF2-40B4-BE49-F238E27FC236}">
                <a16:creationId xmlns:a16="http://schemas.microsoft.com/office/drawing/2014/main" id="{D54E500B-F18F-498B-AE32-B8F413922539}"/>
              </a:ext>
            </a:extLst>
          </p:cNvPr>
          <p:cNvPicPr>
            <a:picLocks noChangeAspect="1"/>
          </p:cNvPicPr>
          <p:nvPr/>
        </p:nvPicPr>
        <p:blipFill>
          <a:blip r:embed="rId2" cstate="print"/>
          <a:stretch>
            <a:fillRect/>
          </a:stretch>
        </p:blipFill>
        <p:spPr>
          <a:xfrm>
            <a:off x="419382" y="1454664"/>
            <a:ext cx="4047843" cy="2580501"/>
          </a:xfrm>
          <a:prstGeom prst="rect">
            <a:avLst/>
          </a:prstGeom>
        </p:spPr>
      </p:pic>
      <p:sp>
        <p:nvSpPr>
          <p:cNvPr id="8" name="2 Subtítulo"/>
          <p:cNvSpPr txBox="1">
            <a:spLocks/>
          </p:cNvSpPr>
          <p:nvPr/>
        </p:nvSpPr>
        <p:spPr>
          <a:xfrm>
            <a:off x="3386693" y="536251"/>
            <a:ext cx="6400800" cy="694026"/>
          </a:xfrm>
          <a:prstGeom prst="rect">
            <a:avLst/>
          </a:prstGeom>
        </p:spPr>
        <p:txBody>
          <a:bodyPr vert="horz" lIns="91440" tIns="45720" rIns="91440" bIns="45720" rtlCol="0">
            <a:normAutofit/>
          </a:bodyPr>
          <a:lstStyle/>
          <a:p>
            <a:pPr algn="ctr">
              <a:spcBef>
                <a:spcPct val="20000"/>
              </a:spcBef>
              <a:defRPr/>
            </a:pPr>
            <a:r>
              <a:rPr lang="es-CL" sz="3200" dirty="0">
                <a:solidFill>
                  <a:schemeClr val="tx1">
                    <a:tint val="75000"/>
                  </a:schemeClr>
                </a:solidFill>
              </a:rPr>
              <a:t>Programa Académico de Bachillerato</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804673" y="1445494"/>
            <a:ext cx="3616856" cy="4376572"/>
          </a:xfrm>
        </p:spPr>
        <p:txBody>
          <a:bodyPr anchor="ctr">
            <a:normAutofit/>
          </a:bodyPr>
          <a:lstStyle/>
          <a:p>
            <a:r>
              <a:rPr lang="es-CL" sz="4800"/>
              <a:t>Elasticidad de la Demanda</a:t>
            </a:r>
          </a:p>
        </p:txBody>
      </p:sp>
      <p:sp>
        <p:nvSpPr>
          <p:cNvPr id="10" name="9 Marcador de número de diapositiva"/>
          <p:cNvSpPr>
            <a:spLocks noGrp="1"/>
          </p:cNvSpPr>
          <p:nvPr>
            <p:ph type="sldNum" sz="quarter" idx="12"/>
          </p:nvPr>
        </p:nvSpPr>
        <p:spPr>
          <a:xfrm>
            <a:off x="804672" y="603504"/>
            <a:ext cx="548640" cy="548640"/>
          </a:xfrm>
          <a:prstGeom prst="ellipse">
            <a:avLst/>
          </a:prstGeom>
          <a:solidFill>
            <a:srgbClr val="808080"/>
          </a:solidFill>
        </p:spPr>
        <p:txBody>
          <a:bodyPr>
            <a:normAutofit/>
          </a:bodyPr>
          <a:lstStyle/>
          <a:p>
            <a:pPr algn="ctr">
              <a:spcAft>
                <a:spcPts val="600"/>
              </a:spcAft>
            </a:pPr>
            <a:fld id="{E5AF13BF-99AF-4603-AF85-A71E03691828}" type="slidenum">
              <a:rPr lang="es-CL" sz="1500">
                <a:solidFill>
                  <a:srgbClr val="FFFFFF"/>
                </a:solidFill>
              </a:rPr>
              <a:pPr algn="ctr">
                <a:spcAft>
                  <a:spcPts val="600"/>
                </a:spcAft>
              </a:pPr>
              <a:t>10</a:t>
            </a:fld>
            <a:endParaRPr lang="es-CL" sz="1500">
              <a:solidFill>
                <a:srgbClr val="FFFFFF"/>
              </a:solidFill>
            </a:endParaRPr>
          </a:p>
        </p:txBody>
      </p:sp>
      <p:sp>
        <p:nvSpPr>
          <p:cNvPr id="15" name="Freeform: Shape 14">
            <a:extLst>
              <a:ext uri="{FF2B5EF4-FFF2-40B4-BE49-F238E27FC236}">
                <a16:creationId xmlns:a16="http://schemas.microsoft.com/office/drawing/2014/main" id="{DFF2AC85-FAA0-4844-813F-83C04D738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7636" y="0"/>
            <a:ext cx="7281316" cy="6858000"/>
          </a:xfrm>
          <a:custGeom>
            <a:avLst/>
            <a:gdLst>
              <a:gd name="connsiteX0" fmla="*/ 361354 w 7281316"/>
              <a:gd name="connsiteY0" fmla="*/ 0 h 6858000"/>
              <a:gd name="connsiteX1" fmla="*/ 7281316 w 7281316"/>
              <a:gd name="connsiteY1" fmla="*/ 0 h 6858000"/>
              <a:gd name="connsiteX2" fmla="*/ 7281316 w 7281316"/>
              <a:gd name="connsiteY2" fmla="*/ 6858000 h 6858000"/>
              <a:gd name="connsiteX3" fmla="*/ 696735 w 7281316"/>
              <a:gd name="connsiteY3" fmla="*/ 6858000 h 6858000"/>
              <a:gd name="connsiteX4" fmla="*/ 690849 w 7281316"/>
              <a:gd name="connsiteY4" fmla="*/ 6842426 h 6858000"/>
              <a:gd name="connsiteX5" fmla="*/ 335637 w 7281316"/>
              <a:gd name="connsiteY5" fmla="*/ 9472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81316" h="6858000">
                <a:moveTo>
                  <a:pt x="361354" y="0"/>
                </a:moveTo>
                <a:lnTo>
                  <a:pt x="7281316" y="0"/>
                </a:lnTo>
                <a:lnTo>
                  <a:pt x="7281316" y="6858000"/>
                </a:lnTo>
                <a:lnTo>
                  <a:pt x="696735" y="6858000"/>
                </a:lnTo>
                <a:lnTo>
                  <a:pt x="690849" y="6842426"/>
                </a:lnTo>
                <a:cubicBezTo>
                  <a:pt x="-65870" y="4704140"/>
                  <a:pt x="-226206" y="2374054"/>
                  <a:pt x="335637" y="9472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89CC0F1E-BAA2-47B1-8F83-7ECB9FD9E0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9558" y="0"/>
            <a:ext cx="6999394" cy="6858000"/>
          </a:xfrm>
          <a:custGeom>
            <a:avLst/>
            <a:gdLst>
              <a:gd name="connsiteX0" fmla="*/ 6999394 w 6999394"/>
              <a:gd name="connsiteY0" fmla="*/ 0 h 6858000"/>
              <a:gd name="connsiteX1" fmla="*/ 6999394 w 6999394"/>
              <a:gd name="connsiteY1" fmla="*/ 6858000 h 6858000"/>
              <a:gd name="connsiteX2" fmla="*/ 717029 w 6999394"/>
              <a:gd name="connsiteY2" fmla="*/ 6858000 h 6858000"/>
              <a:gd name="connsiteX3" fmla="*/ 623642 w 6999394"/>
              <a:gd name="connsiteY3" fmla="*/ 6599363 h 6858000"/>
              <a:gd name="connsiteX4" fmla="*/ 319533 w 6999394"/>
              <a:gd name="connsiteY4" fmla="*/ 193787 h 6858000"/>
              <a:gd name="connsiteX5" fmla="*/ 371685 w 6999394"/>
              <a:gd name="connsiteY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9394" h="6858000">
                <a:moveTo>
                  <a:pt x="6999394" y="0"/>
                </a:moveTo>
                <a:lnTo>
                  <a:pt x="6999394" y="6858000"/>
                </a:lnTo>
                <a:lnTo>
                  <a:pt x="717029" y="6858000"/>
                </a:lnTo>
                <a:lnTo>
                  <a:pt x="623642" y="6599363"/>
                </a:lnTo>
                <a:cubicBezTo>
                  <a:pt x="-67685" y="4563346"/>
                  <a:pt x="-206622" y="2355719"/>
                  <a:pt x="319533" y="193787"/>
                </a:cubicBezTo>
                <a:lnTo>
                  <a:pt x="371685" y="1"/>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2 Marcador de contenido"/>
          <p:cNvSpPr>
            <a:spLocks noGrp="1"/>
          </p:cNvSpPr>
          <p:nvPr>
            <p:ph idx="1"/>
          </p:nvPr>
        </p:nvSpPr>
        <p:spPr>
          <a:xfrm>
            <a:off x="6096000" y="1399032"/>
            <a:ext cx="5501834" cy="4471416"/>
          </a:xfrm>
        </p:spPr>
        <p:txBody>
          <a:bodyPr anchor="ctr">
            <a:normAutofit/>
          </a:bodyPr>
          <a:lstStyle/>
          <a:p>
            <a:r>
              <a:rPr lang="es-CL" sz="2200">
                <a:solidFill>
                  <a:schemeClr val="bg1"/>
                </a:solidFill>
              </a:rPr>
              <a:t>Definiremos como “</a:t>
            </a:r>
            <a:r>
              <a:rPr lang="es-CL" sz="2200" b="1">
                <a:solidFill>
                  <a:schemeClr val="bg1"/>
                </a:solidFill>
              </a:rPr>
              <a:t>Gasto Total</a:t>
            </a:r>
            <a:r>
              <a:rPr lang="es-CL" sz="2200">
                <a:solidFill>
                  <a:schemeClr val="bg1"/>
                </a:solidFill>
              </a:rPr>
              <a:t>” a la cantidad pagada por los compradores, se calcula multiplicando el precio del bien por la cantidad vendida. Esta misma cantidad será la que perciben los vendedores, por lo tanto, desde su perspectiva será el “</a:t>
            </a:r>
            <a:r>
              <a:rPr lang="es-CL" sz="2200" b="1">
                <a:solidFill>
                  <a:schemeClr val="bg1"/>
                </a:solidFill>
              </a:rPr>
              <a:t>Ingreso Total</a:t>
            </a:r>
            <a:r>
              <a:rPr lang="es-CL" sz="2200">
                <a:solidFill>
                  <a:schemeClr val="bg1"/>
                </a:solidFill>
              </a:rPr>
              <a:t>”.</a:t>
            </a:r>
          </a:p>
          <a:p>
            <a:pPr lvl="1"/>
            <a:r>
              <a:rPr lang="es-CL" sz="2200">
                <a:solidFill>
                  <a:schemeClr val="bg1"/>
                </a:solidFill>
              </a:rPr>
              <a:t>Entonces… ¿cuánto varía el Gasto Total cuando nos movemos a través de la curva de demanda?</a:t>
            </a:r>
          </a:p>
        </p:txBody>
      </p:sp>
    </p:spTree>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a:t>Elasticidad de la Demanda</a:t>
            </a:r>
          </a:p>
        </p:txBody>
      </p:sp>
      <p:sp>
        <p:nvSpPr>
          <p:cNvPr id="3" name="2 Marcador de contenido"/>
          <p:cNvSpPr>
            <a:spLocks noGrp="1"/>
          </p:cNvSpPr>
          <p:nvPr>
            <p:ph idx="1"/>
          </p:nvPr>
        </p:nvSpPr>
        <p:spPr>
          <a:xfrm>
            <a:off x="2009804" y="1600201"/>
            <a:ext cx="8229600" cy="4525963"/>
          </a:xfrm>
        </p:spPr>
        <p:txBody>
          <a:bodyPr>
            <a:normAutofit/>
          </a:bodyPr>
          <a:lstStyle/>
          <a:p>
            <a:pPr algn="just"/>
            <a:r>
              <a:rPr lang="es-CL" dirty="0"/>
              <a:t>Si la demanda es infinitamente inelástica:</a:t>
            </a:r>
          </a:p>
        </p:txBody>
      </p:sp>
      <p:sp>
        <p:nvSpPr>
          <p:cNvPr id="10" name="9 Marcador de número de diapositiva"/>
          <p:cNvSpPr>
            <a:spLocks noGrp="1"/>
          </p:cNvSpPr>
          <p:nvPr>
            <p:ph type="sldNum" sz="quarter" idx="12"/>
          </p:nvPr>
        </p:nvSpPr>
        <p:spPr/>
        <p:txBody>
          <a:bodyPr/>
          <a:lstStyle/>
          <a:p>
            <a:fld id="{E5AF13BF-99AF-4603-AF85-A71E03691828}" type="slidenum">
              <a:rPr lang="es-CL" smtClean="0"/>
              <a:pPr/>
              <a:t>11</a:t>
            </a:fld>
            <a:endParaRPr lang="es-CL"/>
          </a:p>
        </p:txBody>
      </p:sp>
      <p:sp>
        <p:nvSpPr>
          <p:cNvPr id="5" name="Line 11"/>
          <p:cNvSpPr>
            <a:spLocks noChangeShapeType="1"/>
          </p:cNvSpPr>
          <p:nvPr/>
        </p:nvSpPr>
        <p:spPr bwMode="auto">
          <a:xfrm flipV="1">
            <a:off x="4457685" y="2611455"/>
            <a:ext cx="0" cy="2808287"/>
          </a:xfrm>
          <a:prstGeom prst="line">
            <a:avLst/>
          </a:prstGeom>
          <a:noFill/>
          <a:ln w="9525">
            <a:solidFill>
              <a:schemeClr val="tx1"/>
            </a:solidFill>
            <a:round/>
            <a:headEnd/>
            <a:tailEnd type="triangle" w="med" len="med"/>
          </a:ln>
        </p:spPr>
        <p:txBody>
          <a:bodyPr/>
          <a:lstStyle/>
          <a:p>
            <a:endParaRPr lang="es-CL"/>
          </a:p>
        </p:txBody>
      </p:sp>
      <p:sp>
        <p:nvSpPr>
          <p:cNvPr id="6" name="Line 12"/>
          <p:cNvSpPr>
            <a:spLocks noChangeShapeType="1"/>
          </p:cNvSpPr>
          <p:nvPr/>
        </p:nvSpPr>
        <p:spPr bwMode="auto">
          <a:xfrm>
            <a:off x="4457685" y="5419741"/>
            <a:ext cx="3600450" cy="0"/>
          </a:xfrm>
          <a:prstGeom prst="line">
            <a:avLst/>
          </a:prstGeom>
          <a:noFill/>
          <a:ln w="9525">
            <a:solidFill>
              <a:schemeClr val="tx1"/>
            </a:solidFill>
            <a:round/>
            <a:headEnd/>
            <a:tailEnd type="triangle" w="med" len="med"/>
          </a:ln>
        </p:spPr>
        <p:txBody>
          <a:bodyPr/>
          <a:lstStyle/>
          <a:p>
            <a:endParaRPr lang="es-CL"/>
          </a:p>
        </p:txBody>
      </p:sp>
      <p:sp>
        <p:nvSpPr>
          <p:cNvPr id="7" name="Text Box 13"/>
          <p:cNvSpPr txBox="1">
            <a:spLocks noChangeArrowheads="1"/>
          </p:cNvSpPr>
          <p:nvPr/>
        </p:nvSpPr>
        <p:spPr bwMode="auto">
          <a:xfrm>
            <a:off x="8023210" y="5172092"/>
            <a:ext cx="322262" cy="366713"/>
          </a:xfrm>
          <a:prstGeom prst="rect">
            <a:avLst/>
          </a:prstGeom>
          <a:noFill/>
          <a:ln w="9525">
            <a:noFill/>
            <a:miter lim="800000"/>
            <a:headEnd/>
            <a:tailEnd/>
          </a:ln>
        </p:spPr>
        <p:txBody>
          <a:bodyPr>
            <a:spAutoFit/>
          </a:bodyPr>
          <a:lstStyle/>
          <a:p>
            <a:pPr eaLnBrk="1" hangingPunct="1">
              <a:spcBef>
                <a:spcPct val="50000"/>
              </a:spcBef>
            </a:pPr>
            <a:r>
              <a:rPr lang="es-ES_tradnl" altLang="es-ES_tradnl">
                <a:latin typeface="Century Gothic" pitchFamily="34" charset="0"/>
              </a:rPr>
              <a:t>q</a:t>
            </a:r>
            <a:endParaRPr lang="es-CL" altLang="es-ES_tradnl">
              <a:latin typeface="Century Gothic" pitchFamily="34" charset="0"/>
            </a:endParaRPr>
          </a:p>
        </p:txBody>
      </p:sp>
      <p:sp>
        <p:nvSpPr>
          <p:cNvPr id="8" name="Text Box 14"/>
          <p:cNvSpPr txBox="1">
            <a:spLocks noChangeArrowheads="1"/>
          </p:cNvSpPr>
          <p:nvPr/>
        </p:nvSpPr>
        <p:spPr bwMode="auto">
          <a:xfrm>
            <a:off x="4097322" y="2540017"/>
            <a:ext cx="287338" cy="366713"/>
          </a:xfrm>
          <a:prstGeom prst="rect">
            <a:avLst/>
          </a:prstGeom>
          <a:noFill/>
          <a:ln w="9525">
            <a:noFill/>
            <a:miter lim="800000"/>
            <a:headEnd/>
            <a:tailEnd/>
          </a:ln>
        </p:spPr>
        <p:txBody>
          <a:bodyPr>
            <a:spAutoFit/>
          </a:bodyPr>
          <a:lstStyle/>
          <a:p>
            <a:pPr eaLnBrk="1" hangingPunct="1">
              <a:spcBef>
                <a:spcPct val="50000"/>
              </a:spcBef>
            </a:pPr>
            <a:r>
              <a:rPr lang="es-ES_tradnl" altLang="es-ES_tradnl">
                <a:latin typeface="Century Gothic" pitchFamily="34" charset="0"/>
              </a:rPr>
              <a:t>P</a:t>
            </a:r>
            <a:endParaRPr lang="es-CL" altLang="es-ES_tradnl">
              <a:latin typeface="Century Gothic" pitchFamily="34" charset="0"/>
            </a:endParaRPr>
          </a:p>
        </p:txBody>
      </p:sp>
      <p:sp>
        <p:nvSpPr>
          <p:cNvPr id="9" name="Text Box 15"/>
          <p:cNvSpPr txBox="1">
            <a:spLocks noChangeArrowheads="1"/>
          </p:cNvSpPr>
          <p:nvPr/>
        </p:nvSpPr>
        <p:spPr bwMode="auto">
          <a:xfrm>
            <a:off x="4171936" y="5348304"/>
            <a:ext cx="357187" cy="366712"/>
          </a:xfrm>
          <a:prstGeom prst="rect">
            <a:avLst/>
          </a:prstGeom>
          <a:noFill/>
          <a:ln w="9525">
            <a:noFill/>
            <a:miter lim="800000"/>
            <a:headEnd/>
            <a:tailEnd/>
          </a:ln>
        </p:spPr>
        <p:txBody>
          <a:bodyPr>
            <a:spAutoFit/>
          </a:bodyPr>
          <a:lstStyle/>
          <a:p>
            <a:pPr eaLnBrk="1" hangingPunct="1">
              <a:spcBef>
                <a:spcPct val="50000"/>
              </a:spcBef>
            </a:pPr>
            <a:r>
              <a:rPr lang="es-ES_tradnl" altLang="es-ES_tradnl">
                <a:latin typeface="Century Gothic" pitchFamily="34" charset="0"/>
              </a:rPr>
              <a:t>0</a:t>
            </a:r>
            <a:endParaRPr lang="es-CL" altLang="es-ES_tradnl">
              <a:latin typeface="Century Gothic" pitchFamily="34" charset="0"/>
            </a:endParaRPr>
          </a:p>
        </p:txBody>
      </p:sp>
      <p:sp>
        <p:nvSpPr>
          <p:cNvPr id="11" name="Line 17"/>
          <p:cNvSpPr>
            <a:spLocks noChangeShapeType="1"/>
          </p:cNvSpPr>
          <p:nvPr/>
        </p:nvSpPr>
        <p:spPr bwMode="auto">
          <a:xfrm>
            <a:off x="5753085" y="2900379"/>
            <a:ext cx="0" cy="2519362"/>
          </a:xfrm>
          <a:prstGeom prst="line">
            <a:avLst/>
          </a:prstGeom>
          <a:noFill/>
          <a:ln w="38100">
            <a:solidFill>
              <a:srgbClr val="FF0000"/>
            </a:solidFill>
            <a:round/>
            <a:headEnd/>
            <a:tailEnd/>
          </a:ln>
        </p:spPr>
        <p:txBody>
          <a:bodyPr/>
          <a:lstStyle/>
          <a:p>
            <a:endParaRPr lang="es-CL"/>
          </a:p>
        </p:txBody>
      </p:sp>
      <p:sp>
        <p:nvSpPr>
          <p:cNvPr id="12" name="Line 18"/>
          <p:cNvSpPr>
            <a:spLocks noChangeShapeType="1"/>
          </p:cNvSpPr>
          <p:nvPr/>
        </p:nvSpPr>
        <p:spPr bwMode="auto">
          <a:xfrm>
            <a:off x="4457685" y="3403616"/>
            <a:ext cx="1295400" cy="0"/>
          </a:xfrm>
          <a:prstGeom prst="line">
            <a:avLst/>
          </a:prstGeom>
          <a:noFill/>
          <a:ln w="25400">
            <a:solidFill>
              <a:srgbClr val="8FD6F9"/>
            </a:solidFill>
            <a:prstDash val="lgDash"/>
            <a:round/>
            <a:headEnd/>
            <a:tailEnd/>
          </a:ln>
        </p:spPr>
        <p:txBody>
          <a:bodyPr/>
          <a:lstStyle/>
          <a:p>
            <a:endParaRPr lang="es-CL"/>
          </a:p>
        </p:txBody>
      </p:sp>
      <p:sp>
        <p:nvSpPr>
          <p:cNvPr id="13" name="Text Box 24"/>
          <p:cNvSpPr txBox="1">
            <a:spLocks noChangeArrowheads="1"/>
          </p:cNvSpPr>
          <p:nvPr/>
        </p:nvSpPr>
        <p:spPr bwMode="auto">
          <a:xfrm>
            <a:off x="3881423" y="3187717"/>
            <a:ext cx="792163" cy="366713"/>
          </a:xfrm>
          <a:prstGeom prst="rect">
            <a:avLst/>
          </a:prstGeom>
          <a:noFill/>
          <a:ln w="9525">
            <a:noFill/>
            <a:miter lim="800000"/>
            <a:headEnd/>
            <a:tailEnd/>
          </a:ln>
        </p:spPr>
        <p:txBody>
          <a:bodyPr>
            <a:spAutoFit/>
          </a:bodyPr>
          <a:lstStyle/>
          <a:p>
            <a:pPr eaLnBrk="1" hangingPunct="1">
              <a:spcBef>
                <a:spcPct val="50000"/>
              </a:spcBef>
            </a:pPr>
            <a:r>
              <a:rPr lang="es-ES_tradnl" altLang="es-ES_tradnl">
                <a:latin typeface="Century Gothic" pitchFamily="34" charset="0"/>
              </a:rPr>
              <a:t>P</a:t>
            </a:r>
            <a:r>
              <a:rPr lang="es-ES_tradnl" altLang="es-ES_tradnl" baseline="-25000">
                <a:latin typeface="Century Gothic" pitchFamily="34" charset="0"/>
              </a:rPr>
              <a:t>1</a:t>
            </a:r>
            <a:r>
              <a:rPr lang="es-ES_tradnl" altLang="es-ES_tradnl">
                <a:latin typeface="Century Gothic" pitchFamily="34" charset="0"/>
              </a:rPr>
              <a:t>+1</a:t>
            </a:r>
            <a:endParaRPr lang="es-CL" altLang="es-ES_tradnl">
              <a:latin typeface="Century Gothic" pitchFamily="34" charset="0"/>
            </a:endParaRPr>
          </a:p>
        </p:txBody>
      </p:sp>
      <p:sp>
        <p:nvSpPr>
          <p:cNvPr id="14" name="Text Box 25"/>
          <p:cNvSpPr txBox="1">
            <a:spLocks noChangeArrowheads="1"/>
          </p:cNvSpPr>
          <p:nvPr/>
        </p:nvSpPr>
        <p:spPr bwMode="auto">
          <a:xfrm>
            <a:off x="5538772" y="5348304"/>
            <a:ext cx="719138" cy="366712"/>
          </a:xfrm>
          <a:prstGeom prst="rect">
            <a:avLst/>
          </a:prstGeom>
          <a:noFill/>
          <a:ln w="9525">
            <a:noFill/>
            <a:miter lim="800000"/>
            <a:headEnd/>
            <a:tailEnd/>
          </a:ln>
        </p:spPr>
        <p:txBody>
          <a:bodyPr>
            <a:spAutoFit/>
          </a:bodyPr>
          <a:lstStyle/>
          <a:p>
            <a:pPr algn="just" eaLnBrk="1" hangingPunct="1">
              <a:spcBef>
                <a:spcPct val="50000"/>
              </a:spcBef>
            </a:pPr>
            <a:r>
              <a:rPr lang="es-ES_tradnl" altLang="es-ES_tradnl">
                <a:latin typeface="Century Gothic" pitchFamily="34" charset="0"/>
              </a:rPr>
              <a:t>q</a:t>
            </a:r>
            <a:r>
              <a:rPr lang="es-ES_tradnl" altLang="es-ES_tradnl" baseline="-25000">
                <a:latin typeface="Century Gothic" pitchFamily="34" charset="0"/>
              </a:rPr>
              <a:t>1</a:t>
            </a:r>
            <a:endParaRPr lang="es-CL" altLang="es-ES_tradnl" baseline="-25000">
              <a:latin typeface="Century Gothic" pitchFamily="34" charset="0"/>
            </a:endParaRPr>
          </a:p>
        </p:txBody>
      </p:sp>
      <p:sp>
        <p:nvSpPr>
          <p:cNvPr id="15" name="Line 26"/>
          <p:cNvSpPr>
            <a:spLocks noChangeShapeType="1"/>
          </p:cNvSpPr>
          <p:nvPr/>
        </p:nvSpPr>
        <p:spPr bwMode="auto">
          <a:xfrm>
            <a:off x="4457685" y="3837004"/>
            <a:ext cx="1295400" cy="0"/>
          </a:xfrm>
          <a:prstGeom prst="line">
            <a:avLst/>
          </a:prstGeom>
          <a:noFill/>
          <a:ln w="25400">
            <a:solidFill>
              <a:srgbClr val="8FD6F9"/>
            </a:solidFill>
            <a:prstDash val="lgDash"/>
            <a:round/>
            <a:headEnd/>
            <a:tailEnd/>
          </a:ln>
        </p:spPr>
        <p:txBody>
          <a:bodyPr/>
          <a:lstStyle/>
          <a:p>
            <a:endParaRPr lang="es-CL"/>
          </a:p>
        </p:txBody>
      </p:sp>
      <p:sp>
        <p:nvSpPr>
          <p:cNvPr id="16" name="Text Box 30"/>
          <p:cNvSpPr txBox="1">
            <a:spLocks noChangeArrowheads="1"/>
          </p:cNvSpPr>
          <p:nvPr/>
        </p:nvSpPr>
        <p:spPr bwMode="auto">
          <a:xfrm>
            <a:off x="4097323" y="3548079"/>
            <a:ext cx="466725" cy="366712"/>
          </a:xfrm>
          <a:prstGeom prst="rect">
            <a:avLst/>
          </a:prstGeom>
          <a:noFill/>
          <a:ln w="9525">
            <a:noFill/>
            <a:miter lim="800000"/>
            <a:headEnd/>
            <a:tailEnd/>
          </a:ln>
        </p:spPr>
        <p:txBody>
          <a:bodyPr>
            <a:spAutoFit/>
          </a:bodyPr>
          <a:lstStyle/>
          <a:p>
            <a:pPr eaLnBrk="1" hangingPunct="1">
              <a:spcBef>
                <a:spcPct val="50000"/>
              </a:spcBef>
            </a:pPr>
            <a:r>
              <a:rPr lang="es-ES_tradnl" altLang="es-ES_tradnl">
                <a:latin typeface="Century Gothic" pitchFamily="34" charset="0"/>
              </a:rPr>
              <a:t>P</a:t>
            </a:r>
            <a:r>
              <a:rPr lang="es-ES_tradnl" altLang="es-ES_tradnl" baseline="-25000">
                <a:latin typeface="Century Gothic" pitchFamily="34" charset="0"/>
              </a:rPr>
              <a:t>1</a:t>
            </a:r>
            <a:endParaRPr lang="es-CL" altLang="es-ES_tradnl" baseline="-25000">
              <a:latin typeface="Century Gothic" pitchFamily="34" charset="0"/>
            </a:endParaRPr>
          </a:p>
        </p:txBody>
      </p:sp>
      <p:sp>
        <p:nvSpPr>
          <p:cNvPr id="17" name="Line 31"/>
          <p:cNvSpPr>
            <a:spLocks noChangeShapeType="1"/>
          </p:cNvSpPr>
          <p:nvPr/>
        </p:nvSpPr>
        <p:spPr bwMode="auto">
          <a:xfrm flipV="1">
            <a:off x="4602147" y="3403617"/>
            <a:ext cx="0" cy="360363"/>
          </a:xfrm>
          <a:prstGeom prst="line">
            <a:avLst/>
          </a:prstGeom>
          <a:noFill/>
          <a:ln w="25400">
            <a:solidFill>
              <a:srgbClr val="0000FF"/>
            </a:solidFill>
            <a:round/>
            <a:headEnd/>
            <a:tailEnd type="triangle" w="med" len="med"/>
          </a:ln>
        </p:spPr>
        <p:txBody>
          <a:bodyPr/>
          <a:lstStyle/>
          <a:p>
            <a:endParaRPr lang="es-CL"/>
          </a:p>
        </p:txBody>
      </p:sp>
      <p:sp>
        <p:nvSpPr>
          <p:cNvPr id="18" name="Text Box 32"/>
          <p:cNvSpPr txBox="1">
            <a:spLocks noChangeArrowheads="1"/>
          </p:cNvSpPr>
          <p:nvPr/>
        </p:nvSpPr>
        <p:spPr bwMode="auto">
          <a:xfrm>
            <a:off x="5826109" y="2684480"/>
            <a:ext cx="4311658" cy="646331"/>
          </a:xfrm>
          <a:prstGeom prst="rect">
            <a:avLst/>
          </a:prstGeom>
          <a:noFill/>
          <a:ln w="9525">
            <a:noFill/>
            <a:miter lim="800000"/>
            <a:headEnd/>
            <a:tailEnd/>
          </a:ln>
        </p:spPr>
        <p:txBody>
          <a:bodyPr wrap="square">
            <a:spAutoFit/>
          </a:bodyPr>
          <a:lstStyle/>
          <a:p>
            <a:pPr eaLnBrk="1" hangingPunct="1">
              <a:spcBef>
                <a:spcPct val="50000"/>
              </a:spcBef>
            </a:pPr>
            <a:r>
              <a:rPr lang="es-ES_tradnl" altLang="es-ES_tradnl" b="1" dirty="0">
                <a:latin typeface="Century Gothic" pitchFamily="34" charset="0"/>
              </a:rPr>
              <a:t>Demanda Perfectamente Inelástica (</a:t>
            </a:r>
            <a:r>
              <a:rPr lang="el-GR" altLang="es-ES_tradnl" b="1" dirty="0">
                <a:latin typeface="Century Gothic" pitchFamily="34" charset="0"/>
              </a:rPr>
              <a:t>ε</a:t>
            </a:r>
            <a:r>
              <a:rPr lang="es-ES_tradnl" altLang="es-ES_tradnl" b="1" baseline="-25000" dirty="0">
                <a:latin typeface="Century Gothic" pitchFamily="34" charset="0"/>
              </a:rPr>
              <a:t>P, X</a:t>
            </a:r>
            <a:r>
              <a:rPr lang="es-ES_tradnl" altLang="es-ES_tradnl" b="1" dirty="0">
                <a:latin typeface="Century Gothic" pitchFamily="34" charset="0"/>
              </a:rPr>
              <a:t> = 0)</a:t>
            </a:r>
            <a:endParaRPr lang="el-GR" altLang="es-ES_tradnl" b="1" dirty="0">
              <a:latin typeface="Century Gothic" pitchFamily="34" charset="0"/>
            </a:endParaRPr>
          </a:p>
        </p:txBody>
      </p:sp>
      <p:sp>
        <p:nvSpPr>
          <p:cNvPr id="19" name="Text Box 33"/>
          <p:cNvSpPr txBox="1">
            <a:spLocks noChangeArrowheads="1"/>
          </p:cNvSpPr>
          <p:nvPr/>
        </p:nvSpPr>
        <p:spPr bwMode="auto">
          <a:xfrm>
            <a:off x="6096000" y="4429133"/>
            <a:ext cx="4025906" cy="483689"/>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spcBef>
                <a:spcPct val="50000"/>
              </a:spcBef>
            </a:pPr>
            <a:r>
              <a:rPr lang="es-ES_tradnl" altLang="es-ES_tradnl" sz="2200" dirty="0">
                <a:solidFill>
                  <a:schemeClr val="tx1"/>
                </a:solidFill>
              </a:rPr>
              <a:t>No altera la cantidad Demandada</a:t>
            </a:r>
          </a:p>
        </p:txBody>
      </p:sp>
      <p:sp>
        <p:nvSpPr>
          <p:cNvPr id="20" name="Line 34"/>
          <p:cNvSpPr>
            <a:spLocks noChangeShapeType="1"/>
          </p:cNvSpPr>
          <p:nvPr/>
        </p:nvSpPr>
        <p:spPr bwMode="auto">
          <a:xfrm flipV="1">
            <a:off x="5753085" y="5060967"/>
            <a:ext cx="360362" cy="358775"/>
          </a:xfrm>
          <a:prstGeom prst="line">
            <a:avLst/>
          </a:prstGeom>
          <a:noFill/>
          <a:ln w="25400">
            <a:solidFill>
              <a:srgbClr val="008000"/>
            </a:solidFill>
            <a:round/>
            <a:headEnd/>
            <a:tailEnd type="triangle" w="med" len="med"/>
          </a:ln>
        </p:spPr>
        <p:txBody>
          <a:bodyPr/>
          <a:lstStyle/>
          <a:p>
            <a:endParaRPr lang="es-CL"/>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a:t>Elasticidad de la Demanda</a:t>
            </a:r>
          </a:p>
        </p:txBody>
      </p:sp>
      <p:sp>
        <p:nvSpPr>
          <p:cNvPr id="3" name="2 Marcador de contenido"/>
          <p:cNvSpPr>
            <a:spLocks noGrp="1"/>
          </p:cNvSpPr>
          <p:nvPr>
            <p:ph idx="1"/>
          </p:nvPr>
        </p:nvSpPr>
        <p:spPr>
          <a:xfrm>
            <a:off x="2009804" y="1600201"/>
            <a:ext cx="8229600" cy="4525963"/>
          </a:xfrm>
        </p:spPr>
        <p:txBody>
          <a:bodyPr>
            <a:normAutofit/>
          </a:bodyPr>
          <a:lstStyle/>
          <a:p>
            <a:pPr algn="just"/>
            <a:r>
              <a:rPr lang="es-CL" dirty="0"/>
              <a:t>Si la demanda es inelástica (o nos encontramos en un tramo inelástico):</a:t>
            </a:r>
          </a:p>
        </p:txBody>
      </p:sp>
      <p:sp>
        <p:nvSpPr>
          <p:cNvPr id="10" name="9 Marcador de número de diapositiva"/>
          <p:cNvSpPr>
            <a:spLocks noGrp="1"/>
          </p:cNvSpPr>
          <p:nvPr>
            <p:ph type="sldNum" sz="quarter" idx="12"/>
          </p:nvPr>
        </p:nvSpPr>
        <p:spPr/>
        <p:txBody>
          <a:bodyPr/>
          <a:lstStyle/>
          <a:p>
            <a:fld id="{E5AF13BF-99AF-4603-AF85-A71E03691828}" type="slidenum">
              <a:rPr lang="es-CL" smtClean="0"/>
              <a:pPr/>
              <a:t>12</a:t>
            </a:fld>
            <a:endParaRPr lang="es-CL"/>
          </a:p>
        </p:txBody>
      </p:sp>
      <p:sp>
        <p:nvSpPr>
          <p:cNvPr id="21" name="Line 35"/>
          <p:cNvSpPr>
            <a:spLocks noChangeShapeType="1"/>
          </p:cNvSpPr>
          <p:nvPr/>
        </p:nvSpPr>
        <p:spPr bwMode="auto">
          <a:xfrm flipV="1">
            <a:off x="4452926" y="2928935"/>
            <a:ext cx="0" cy="2808287"/>
          </a:xfrm>
          <a:prstGeom prst="line">
            <a:avLst/>
          </a:prstGeom>
          <a:noFill/>
          <a:ln w="9525">
            <a:solidFill>
              <a:schemeClr val="tx1"/>
            </a:solidFill>
            <a:round/>
            <a:headEnd/>
            <a:tailEnd type="triangle" w="med" len="med"/>
          </a:ln>
        </p:spPr>
        <p:txBody>
          <a:bodyPr/>
          <a:lstStyle/>
          <a:p>
            <a:endParaRPr lang="es-CL"/>
          </a:p>
        </p:txBody>
      </p:sp>
      <p:sp>
        <p:nvSpPr>
          <p:cNvPr id="22" name="Line 36"/>
          <p:cNvSpPr>
            <a:spLocks noChangeShapeType="1"/>
          </p:cNvSpPr>
          <p:nvPr/>
        </p:nvSpPr>
        <p:spPr bwMode="auto">
          <a:xfrm>
            <a:off x="4452926" y="5743571"/>
            <a:ext cx="3600450" cy="0"/>
          </a:xfrm>
          <a:prstGeom prst="line">
            <a:avLst/>
          </a:prstGeom>
          <a:noFill/>
          <a:ln w="9525">
            <a:solidFill>
              <a:schemeClr val="tx1"/>
            </a:solidFill>
            <a:round/>
            <a:headEnd/>
            <a:tailEnd type="triangle" w="med" len="med"/>
          </a:ln>
        </p:spPr>
        <p:txBody>
          <a:bodyPr/>
          <a:lstStyle/>
          <a:p>
            <a:endParaRPr lang="es-CL"/>
          </a:p>
        </p:txBody>
      </p:sp>
      <p:sp>
        <p:nvSpPr>
          <p:cNvPr id="23" name="Text Box 37"/>
          <p:cNvSpPr txBox="1">
            <a:spLocks noChangeArrowheads="1"/>
          </p:cNvSpPr>
          <p:nvPr/>
        </p:nvSpPr>
        <p:spPr bwMode="auto">
          <a:xfrm>
            <a:off x="7983527" y="5495922"/>
            <a:ext cx="322263" cy="366713"/>
          </a:xfrm>
          <a:prstGeom prst="rect">
            <a:avLst/>
          </a:prstGeom>
          <a:noFill/>
          <a:ln w="9525">
            <a:noFill/>
            <a:miter lim="800000"/>
            <a:headEnd/>
            <a:tailEnd/>
          </a:ln>
        </p:spPr>
        <p:txBody>
          <a:bodyPr>
            <a:spAutoFit/>
          </a:bodyPr>
          <a:lstStyle/>
          <a:p>
            <a:pPr eaLnBrk="1" hangingPunct="1">
              <a:spcBef>
                <a:spcPct val="50000"/>
              </a:spcBef>
            </a:pPr>
            <a:r>
              <a:rPr lang="es-ES_tradnl" altLang="es-ES_tradnl">
                <a:latin typeface="Century Gothic" pitchFamily="34" charset="0"/>
              </a:rPr>
              <a:t>q</a:t>
            </a:r>
            <a:endParaRPr lang="es-CL" altLang="es-ES_tradnl">
              <a:latin typeface="Century Gothic" pitchFamily="34" charset="0"/>
            </a:endParaRPr>
          </a:p>
        </p:txBody>
      </p:sp>
      <p:sp>
        <p:nvSpPr>
          <p:cNvPr id="24" name="Text Box 38"/>
          <p:cNvSpPr txBox="1">
            <a:spLocks noChangeArrowheads="1"/>
          </p:cNvSpPr>
          <p:nvPr/>
        </p:nvSpPr>
        <p:spPr bwMode="auto">
          <a:xfrm>
            <a:off x="4092565" y="2857497"/>
            <a:ext cx="287337" cy="366713"/>
          </a:xfrm>
          <a:prstGeom prst="rect">
            <a:avLst/>
          </a:prstGeom>
          <a:noFill/>
          <a:ln w="9525">
            <a:noFill/>
            <a:miter lim="800000"/>
            <a:headEnd/>
            <a:tailEnd/>
          </a:ln>
        </p:spPr>
        <p:txBody>
          <a:bodyPr>
            <a:spAutoFit/>
          </a:bodyPr>
          <a:lstStyle/>
          <a:p>
            <a:pPr eaLnBrk="1" hangingPunct="1">
              <a:spcBef>
                <a:spcPct val="50000"/>
              </a:spcBef>
            </a:pPr>
            <a:r>
              <a:rPr lang="es-ES_tradnl" altLang="es-ES_tradnl">
                <a:latin typeface="Century Gothic" pitchFamily="34" charset="0"/>
              </a:rPr>
              <a:t>P</a:t>
            </a:r>
            <a:endParaRPr lang="es-CL" altLang="es-ES_tradnl">
              <a:latin typeface="Century Gothic" pitchFamily="34" charset="0"/>
            </a:endParaRPr>
          </a:p>
        </p:txBody>
      </p:sp>
      <p:sp>
        <p:nvSpPr>
          <p:cNvPr id="25" name="Text Box 39"/>
          <p:cNvSpPr txBox="1">
            <a:spLocks noChangeArrowheads="1"/>
          </p:cNvSpPr>
          <p:nvPr/>
        </p:nvSpPr>
        <p:spPr bwMode="auto">
          <a:xfrm>
            <a:off x="4167176" y="5665784"/>
            <a:ext cx="357188" cy="366712"/>
          </a:xfrm>
          <a:prstGeom prst="rect">
            <a:avLst/>
          </a:prstGeom>
          <a:noFill/>
          <a:ln w="9525">
            <a:noFill/>
            <a:miter lim="800000"/>
            <a:headEnd/>
            <a:tailEnd/>
          </a:ln>
        </p:spPr>
        <p:txBody>
          <a:bodyPr>
            <a:spAutoFit/>
          </a:bodyPr>
          <a:lstStyle/>
          <a:p>
            <a:pPr eaLnBrk="1" hangingPunct="1">
              <a:spcBef>
                <a:spcPct val="50000"/>
              </a:spcBef>
            </a:pPr>
            <a:r>
              <a:rPr lang="es-ES_tradnl" altLang="es-ES_tradnl">
                <a:latin typeface="Century Gothic" pitchFamily="34" charset="0"/>
              </a:rPr>
              <a:t>0</a:t>
            </a:r>
            <a:endParaRPr lang="es-CL" altLang="es-ES_tradnl">
              <a:latin typeface="Century Gothic" pitchFamily="34" charset="0"/>
            </a:endParaRPr>
          </a:p>
        </p:txBody>
      </p:sp>
      <p:sp>
        <p:nvSpPr>
          <p:cNvPr id="26" name="Line 41"/>
          <p:cNvSpPr>
            <a:spLocks noChangeShapeType="1"/>
          </p:cNvSpPr>
          <p:nvPr/>
        </p:nvSpPr>
        <p:spPr bwMode="auto">
          <a:xfrm>
            <a:off x="4452927" y="3721096"/>
            <a:ext cx="936625" cy="6350"/>
          </a:xfrm>
          <a:prstGeom prst="line">
            <a:avLst/>
          </a:prstGeom>
          <a:noFill/>
          <a:ln w="25400">
            <a:solidFill>
              <a:srgbClr val="8FD6F9"/>
            </a:solidFill>
            <a:prstDash val="lgDash"/>
            <a:round/>
            <a:headEnd/>
            <a:tailEnd/>
          </a:ln>
        </p:spPr>
        <p:txBody>
          <a:bodyPr/>
          <a:lstStyle/>
          <a:p>
            <a:endParaRPr lang="es-CL"/>
          </a:p>
        </p:txBody>
      </p:sp>
      <p:sp>
        <p:nvSpPr>
          <p:cNvPr id="27" name="Text Box 42"/>
          <p:cNvSpPr txBox="1">
            <a:spLocks noChangeArrowheads="1"/>
          </p:cNvSpPr>
          <p:nvPr/>
        </p:nvSpPr>
        <p:spPr bwMode="auto">
          <a:xfrm>
            <a:off x="3876664" y="3505197"/>
            <a:ext cx="792162" cy="366713"/>
          </a:xfrm>
          <a:prstGeom prst="rect">
            <a:avLst/>
          </a:prstGeom>
          <a:noFill/>
          <a:ln w="9525">
            <a:noFill/>
            <a:miter lim="800000"/>
            <a:headEnd/>
            <a:tailEnd/>
          </a:ln>
        </p:spPr>
        <p:txBody>
          <a:bodyPr>
            <a:spAutoFit/>
          </a:bodyPr>
          <a:lstStyle/>
          <a:p>
            <a:pPr eaLnBrk="1" hangingPunct="1">
              <a:spcBef>
                <a:spcPct val="50000"/>
              </a:spcBef>
            </a:pPr>
            <a:r>
              <a:rPr lang="es-ES_tradnl" altLang="es-ES_tradnl">
                <a:latin typeface="Century Gothic" pitchFamily="34" charset="0"/>
              </a:rPr>
              <a:t>P</a:t>
            </a:r>
            <a:r>
              <a:rPr lang="es-ES_tradnl" altLang="es-ES_tradnl" baseline="-25000">
                <a:latin typeface="Century Gothic" pitchFamily="34" charset="0"/>
              </a:rPr>
              <a:t>1</a:t>
            </a:r>
            <a:r>
              <a:rPr lang="es-ES_tradnl" altLang="es-ES_tradnl">
                <a:latin typeface="Century Gothic" pitchFamily="34" charset="0"/>
              </a:rPr>
              <a:t>+1</a:t>
            </a:r>
            <a:endParaRPr lang="es-CL" altLang="es-ES_tradnl">
              <a:latin typeface="Century Gothic" pitchFamily="34" charset="0"/>
            </a:endParaRPr>
          </a:p>
        </p:txBody>
      </p:sp>
      <p:sp>
        <p:nvSpPr>
          <p:cNvPr id="28" name="Text Box 43"/>
          <p:cNvSpPr txBox="1">
            <a:spLocks noChangeArrowheads="1"/>
          </p:cNvSpPr>
          <p:nvPr/>
        </p:nvSpPr>
        <p:spPr bwMode="auto">
          <a:xfrm>
            <a:off x="5534014" y="5665784"/>
            <a:ext cx="431800" cy="366712"/>
          </a:xfrm>
          <a:prstGeom prst="rect">
            <a:avLst/>
          </a:prstGeom>
          <a:noFill/>
          <a:ln w="9525">
            <a:noFill/>
            <a:miter lim="800000"/>
            <a:headEnd/>
            <a:tailEnd/>
          </a:ln>
        </p:spPr>
        <p:txBody>
          <a:bodyPr>
            <a:spAutoFit/>
          </a:bodyPr>
          <a:lstStyle/>
          <a:p>
            <a:pPr algn="just" eaLnBrk="1" hangingPunct="1">
              <a:spcBef>
                <a:spcPct val="50000"/>
              </a:spcBef>
            </a:pPr>
            <a:r>
              <a:rPr lang="es-ES_tradnl" altLang="es-ES_tradnl">
                <a:latin typeface="Century Gothic" pitchFamily="34" charset="0"/>
              </a:rPr>
              <a:t>q</a:t>
            </a:r>
            <a:r>
              <a:rPr lang="es-ES_tradnl" altLang="es-ES_tradnl" baseline="-25000">
                <a:latin typeface="Century Gothic" pitchFamily="34" charset="0"/>
              </a:rPr>
              <a:t>1</a:t>
            </a:r>
            <a:endParaRPr lang="es-CL" altLang="es-ES_tradnl" baseline="-25000">
              <a:latin typeface="Century Gothic" pitchFamily="34" charset="0"/>
            </a:endParaRPr>
          </a:p>
        </p:txBody>
      </p:sp>
      <p:sp>
        <p:nvSpPr>
          <p:cNvPr id="29" name="Line 44"/>
          <p:cNvSpPr>
            <a:spLocks noChangeShapeType="1"/>
          </p:cNvSpPr>
          <p:nvPr/>
        </p:nvSpPr>
        <p:spPr bwMode="auto">
          <a:xfrm>
            <a:off x="4452927" y="4154484"/>
            <a:ext cx="1223963" cy="6350"/>
          </a:xfrm>
          <a:prstGeom prst="line">
            <a:avLst/>
          </a:prstGeom>
          <a:noFill/>
          <a:ln w="25400">
            <a:solidFill>
              <a:srgbClr val="8FD6F9"/>
            </a:solidFill>
            <a:prstDash val="lgDash"/>
            <a:round/>
            <a:headEnd/>
            <a:tailEnd/>
          </a:ln>
        </p:spPr>
        <p:txBody>
          <a:bodyPr/>
          <a:lstStyle/>
          <a:p>
            <a:endParaRPr lang="es-CL"/>
          </a:p>
        </p:txBody>
      </p:sp>
      <p:sp>
        <p:nvSpPr>
          <p:cNvPr id="30" name="Text Box 45"/>
          <p:cNvSpPr txBox="1">
            <a:spLocks noChangeArrowheads="1"/>
          </p:cNvSpPr>
          <p:nvPr/>
        </p:nvSpPr>
        <p:spPr bwMode="auto">
          <a:xfrm>
            <a:off x="4092565" y="3865559"/>
            <a:ext cx="466725" cy="366712"/>
          </a:xfrm>
          <a:prstGeom prst="rect">
            <a:avLst/>
          </a:prstGeom>
          <a:noFill/>
          <a:ln w="9525">
            <a:noFill/>
            <a:miter lim="800000"/>
            <a:headEnd/>
            <a:tailEnd/>
          </a:ln>
        </p:spPr>
        <p:txBody>
          <a:bodyPr>
            <a:spAutoFit/>
          </a:bodyPr>
          <a:lstStyle/>
          <a:p>
            <a:pPr eaLnBrk="1" hangingPunct="1">
              <a:spcBef>
                <a:spcPct val="50000"/>
              </a:spcBef>
            </a:pPr>
            <a:r>
              <a:rPr lang="es-ES_tradnl" altLang="es-ES_tradnl">
                <a:latin typeface="Century Gothic" pitchFamily="34" charset="0"/>
              </a:rPr>
              <a:t>P</a:t>
            </a:r>
            <a:r>
              <a:rPr lang="es-ES_tradnl" altLang="es-ES_tradnl" baseline="-25000">
                <a:latin typeface="Century Gothic" pitchFamily="34" charset="0"/>
              </a:rPr>
              <a:t>1</a:t>
            </a:r>
            <a:endParaRPr lang="es-CL" altLang="es-ES_tradnl" baseline="-25000">
              <a:latin typeface="Century Gothic" pitchFamily="34" charset="0"/>
            </a:endParaRPr>
          </a:p>
        </p:txBody>
      </p:sp>
      <p:sp>
        <p:nvSpPr>
          <p:cNvPr id="31" name="Line 46"/>
          <p:cNvSpPr>
            <a:spLocks noChangeShapeType="1"/>
          </p:cNvSpPr>
          <p:nvPr/>
        </p:nvSpPr>
        <p:spPr bwMode="auto">
          <a:xfrm flipV="1">
            <a:off x="4597389" y="3721097"/>
            <a:ext cx="0" cy="360363"/>
          </a:xfrm>
          <a:prstGeom prst="line">
            <a:avLst/>
          </a:prstGeom>
          <a:noFill/>
          <a:ln w="25400">
            <a:solidFill>
              <a:srgbClr val="0000FF"/>
            </a:solidFill>
            <a:round/>
            <a:headEnd/>
            <a:tailEnd type="triangle" w="med" len="med"/>
          </a:ln>
        </p:spPr>
        <p:txBody>
          <a:bodyPr/>
          <a:lstStyle/>
          <a:p>
            <a:endParaRPr lang="es-CL"/>
          </a:p>
        </p:txBody>
      </p:sp>
      <p:sp>
        <p:nvSpPr>
          <p:cNvPr id="32" name="Text Box 47"/>
          <p:cNvSpPr txBox="1">
            <a:spLocks noChangeArrowheads="1"/>
          </p:cNvSpPr>
          <p:nvPr/>
        </p:nvSpPr>
        <p:spPr bwMode="auto">
          <a:xfrm>
            <a:off x="5667373" y="2928935"/>
            <a:ext cx="2632103" cy="646331"/>
          </a:xfrm>
          <a:prstGeom prst="rect">
            <a:avLst/>
          </a:prstGeom>
          <a:noFill/>
          <a:ln w="9525">
            <a:noFill/>
            <a:miter lim="800000"/>
            <a:headEnd/>
            <a:tailEnd/>
          </a:ln>
        </p:spPr>
        <p:txBody>
          <a:bodyPr wrap="square">
            <a:spAutoFit/>
          </a:bodyPr>
          <a:lstStyle/>
          <a:p>
            <a:pPr eaLnBrk="1" hangingPunct="1">
              <a:spcBef>
                <a:spcPct val="50000"/>
              </a:spcBef>
            </a:pPr>
            <a:r>
              <a:rPr lang="es-ES_tradnl" altLang="es-ES_tradnl" b="1" dirty="0">
                <a:latin typeface="Century Gothic" pitchFamily="34" charset="0"/>
              </a:rPr>
              <a:t>Demanda Inelástica (|</a:t>
            </a:r>
            <a:r>
              <a:rPr lang="el-GR" altLang="es-ES_tradnl" b="1" dirty="0">
                <a:latin typeface="Century Gothic" pitchFamily="34" charset="0"/>
              </a:rPr>
              <a:t>ε</a:t>
            </a:r>
            <a:r>
              <a:rPr lang="es-ES_tradnl" altLang="es-ES_tradnl" b="1" baseline="-25000" dirty="0">
                <a:latin typeface="Century Gothic" pitchFamily="34" charset="0"/>
              </a:rPr>
              <a:t>P, X</a:t>
            </a:r>
            <a:r>
              <a:rPr lang="es-ES_tradnl" altLang="es-ES_tradnl" b="1" dirty="0">
                <a:latin typeface="Century Gothic" pitchFamily="34" charset="0"/>
              </a:rPr>
              <a:t>| &lt; 1)</a:t>
            </a:r>
            <a:endParaRPr lang="el-GR" altLang="es-ES_tradnl" b="1" dirty="0">
              <a:latin typeface="Century Gothic" pitchFamily="34" charset="0"/>
            </a:endParaRPr>
          </a:p>
        </p:txBody>
      </p:sp>
      <p:sp>
        <p:nvSpPr>
          <p:cNvPr id="33" name="Arc 50"/>
          <p:cNvSpPr>
            <a:spLocks/>
          </p:cNvSpPr>
          <p:nvPr/>
        </p:nvSpPr>
        <p:spPr bwMode="auto">
          <a:xfrm rot="10307672">
            <a:off x="5462577" y="3008310"/>
            <a:ext cx="2663825" cy="2422525"/>
          </a:xfrm>
          <a:custGeom>
            <a:avLst/>
            <a:gdLst>
              <a:gd name="T0" fmla="*/ 2147483646 w 21600"/>
              <a:gd name="T1" fmla="*/ 0 h 21380"/>
              <a:gd name="T2" fmla="*/ 2147483646 w 21600"/>
              <a:gd name="T3" fmla="*/ 2147483646 h 21380"/>
              <a:gd name="T4" fmla="*/ 0 w 21600"/>
              <a:gd name="T5" fmla="*/ 2147483646 h 21380"/>
              <a:gd name="T6" fmla="*/ 0 60000 65536"/>
              <a:gd name="T7" fmla="*/ 0 60000 65536"/>
              <a:gd name="T8" fmla="*/ 0 60000 65536"/>
              <a:gd name="T9" fmla="*/ 0 w 21600"/>
              <a:gd name="T10" fmla="*/ 0 h 21380"/>
              <a:gd name="T11" fmla="*/ 21600 w 21600"/>
              <a:gd name="T12" fmla="*/ 21380 h 21380"/>
            </a:gdLst>
            <a:ahLst/>
            <a:cxnLst>
              <a:cxn ang="T6">
                <a:pos x="T0" y="T1"/>
              </a:cxn>
              <a:cxn ang="T7">
                <a:pos x="T2" y="T3"/>
              </a:cxn>
              <a:cxn ang="T8">
                <a:pos x="T4" y="T5"/>
              </a:cxn>
            </a:cxnLst>
            <a:rect l="T9" t="T10" r="T11" b="T12"/>
            <a:pathLst>
              <a:path w="21600" h="21380" fill="none" extrusionOk="0">
                <a:moveTo>
                  <a:pt x="3072" y="-1"/>
                </a:moveTo>
                <a:cubicBezTo>
                  <a:pt x="13705" y="1527"/>
                  <a:pt x="21600" y="10637"/>
                  <a:pt x="21600" y="21380"/>
                </a:cubicBezTo>
              </a:path>
              <a:path w="21600" h="21380" stroke="0" extrusionOk="0">
                <a:moveTo>
                  <a:pt x="3072" y="-1"/>
                </a:moveTo>
                <a:cubicBezTo>
                  <a:pt x="13705" y="1527"/>
                  <a:pt x="21600" y="10637"/>
                  <a:pt x="21600" y="21380"/>
                </a:cubicBezTo>
                <a:lnTo>
                  <a:pt x="0" y="21380"/>
                </a:lnTo>
                <a:lnTo>
                  <a:pt x="3072" y="-1"/>
                </a:lnTo>
                <a:close/>
              </a:path>
            </a:pathLst>
          </a:custGeom>
          <a:noFill/>
          <a:ln w="38100">
            <a:solidFill>
              <a:srgbClr val="FF0000"/>
            </a:solidFill>
            <a:round/>
            <a:headEnd/>
            <a:tailEnd/>
          </a:ln>
        </p:spPr>
        <p:txBody>
          <a:bodyPr wrap="none" anchor="ctr"/>
          <a:lstStyle/>
          <a:p>
            <a:endParaRPr lang="es-CL"/>
          </a:p>
        </p:txBody>
      </p:sp>
      <p:sp>
        <p:nvSpPr>
          <p:cNvPr id="34" name="Line 51"/>
          <p:cNvSpPr>
            <a:spLocks noChangeShapeType="1"/>
          </p:cNvSpPr>
          <p:nvPr/>
        </p:nvSpPr>
        <p:spPr bwMode="auto">
          <a:xfrm>
            <a:off x="5389551" y="3727447"/>
            <a:ext cx="0" cy="2016125"/>
          </a:xfrm>
          <a:prstGeom prst="line">
            <a:avLst/>
          </a:prstGeom>
          <a:noFill/>
          <a:ln w="25400">
            <a:solidFill>
              <a:srgbClr val="8FD6F9"/>
            </a:solidFill>
            <a:prstDash val="lgDash"/>
            <a:round/>
            <a:headEnd/>
            <a:tailEnd/>
          </a:ln>
        </p:spPr>
        <p:txBody>
          <a:bodyPr/>
          <a:lstStyle/>
          <a:p>
            <a:endParaRPr lang="es-CL"/>
          </a:p>
        </p:txBody>
      </p:sp>
      <p:sp>
        <p:nvSpPr>
          <p:cNvPr id="35" name="Line 52"/>
          <p:cNvSpPr>
            <a:spLocks noChangeShapeType="1"/>
          </p:cNvSpPr>
          <p:nvPr/>
        </p:nvSpPr>
        <p:spPr bwMode="auto">
          <a:xfrm>
            <a:off x="5676889" y="4160835"/>
            <a:ext cx="0" cy="1582737"/>
          </a:xfrm>
          <a:prstGeom prst="line">
            <a:avLst/>
          </a:prstGeom>
          <a:noFill/>
          <a:ln w="25400">
            <a:solidFill>
              <a:srgbClr val="8FD6F9"/>
            </a:solidFill>
            <a:prstDash val="lgDash"/>
            <a:round/>
            <a:headEnd/>
            <a:tailEnd/>
          </a:ln>
        </p:spPr>
        <p:txBody>
          <a:bodyPr/>
          <a:lstStyle/>
          <a:p>
            <a:endParaRPr lang="es-CL"/>
          </a:p>
        </p:txBody>
      </p:sp>
      <p:sp>
        <p:nvSpPr>
          <p:cNvPr id="36" name="Text Box 53"/>
          <p:cNvSpPr txBox="1">
            <a:spLocks noChangeArrowheads="1"/>
          </p:cNvSpPr>
          <p:nvPr/>
        </p:nvSpPr>
        <p:spPr bwMode="auto">
          <a:xfrm>
            <a:off x="5173651" y="5672134"/>
            <a:ext cx="431800" cy="366712"/>
          </a:xfrm>
          <a:prstGeom prst="rect">
            <a:avLst/>
          </a:prstGeom>
          <a:noFill/>
          <a:ln w="9525">
            <a:noFill/>
            <a:miter lim="800000"/>
            <a:headEnd/>
            <a:tailEnd/>
          </a:ln>
        </p:spPr>
        <p:txBody>
          <a:bodyPr>
            <a:spAutoFit/>
          </a:bodyPr>
          <a:lstStyle/>
          <a:p>
            <a:pPr algn="just" eaLnBrk="1" hangingPunct="1">
              <a:spcBef>
                <a:spcPct val="50000"/>
              </a:spcBef>
            </a:pPr>
            <a:r>
              <a:rPr lang="es-ES_tradnl" altLang="es-ES_tradnl">
                <a:latin typeface="Century Gothic" pitchFamily="34" charset="0"/>
              </a:rPr>
              <a:t>q</a:t>
            </a:r>
            <a:r>
              <a:rPr lang="es-ES_tradnl" altLang="es-ES_tradnl" baseline="-25000">
                <a:latin typeface="Century Gothic" pitchFamily="34" charset="0"/>
              </a:rPr>
              <a:t>2</a:t>
            </a:r>
            <a:endParaRPr lang="es-CL" altLang="es-ES_tradnl" baseline="-25000">
              <a:latin typeface="Century Gothic" pitchFamily="34" charset="0"/>
            </a:endParaRPr>
          </a:p>
        </p:txBody>
      </p:sp>
      <p:sp>
        <p:nvSpPr>
          <p:cNvPr id="38" name="Text Box 48"/>
          <p:cNvSpPr txBox="1">
            <a:spLocks noChangeArrowheads="1"/>
          </p:cNvSpPr>
          <p:nvPr/>
        </p:nvSpPr>
        <p:spPr bwMode="auto">
          <a:xfrm>
            <a:off x="6953256" y="3786190"/>
            <a:ext cx="3571900" cy="1107996"/>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spcBef>
                <a:spcPct val="50000"/>
              </a:spcBef>
            </a:pPr>
            <a:r>
              <a:rPr lang="es-ES_tradnl" altLang="es-ES_tradnl" sz="2200" dirty="0">
                <a:solidFill>
                  <a:schemeClr val="tx1"/>
                </a:solidFill>
              </a:rPr>
              <a:t>La disminución porcentual de </a:t>
            </a:r>
            <a:r>
              <a:rPr lang="es-ES_tradnl" altLang="es-ES_tradnl" sz="2200" dirty="0" err="1">
                <a:solidFill>
                  <a:schemeClr val="tx1"/>
                </a:solidFill>
              </a:rPr>
              <a:t>q</a:t>
            </a:r>
            <a:r>
              <a:rPr lang="es-ES_tradnl" altLang="es-ES_tradnl" sz="2200" baseline="-25000" dirty="0" err="1">
                <a:solidFill>
                  <a:schemeClr val="tx1"/>
                </a:solidFill>
              </a:rPr>
              <a:t>X</a:t>
            </a:r>
            <a:r>
              <a:rPr lang="es-ES_tradnl" altLang="es-ES_tradnl" sz="2200" dirty="0">
                <a:solidFill>
                  <a:schemeClr val="tx1"/>
                </a:solidFill>
              </a:rPr>
              <a:t> es menos que el aumento porcentual de P.</a:t>
            </a:r>
          </a:p>
        </p:txBody>
      </p:sp>
      <p:sp>
        <p:nvSpPr>
          <p:cNvPr id="39" name="Line 57"/>
          <p:cNvSpPr>
            <a:spLocks noChangeShapeType="1"/>
          </p:cNvSpPr>
          <p:nvPr/>
        </p:nvSpPr>
        <p:spPr bwMode="auto">
          <a:xfrm flipH="1" flipV="1">
            <a:off x="5389551" y="5600696"/>
            <a:ext cx="287338" cy="0"/>
          </a:xfrm>
          <a:prstGeom prst="line">
            <a:avLst/>
          </a:prstGeom>
          <a:noFill/>
          <a:ln w="25400">
            <a:solidFill>
              <a:srgbClr val="0000FF"/>
            </a:solidFill>
            <a:round/>
            <a:headEnd/>
            <a:tailEnd type="triangle" w="med" len="med"/>
          </a:ln>
        </p:spPr>
        <p:txBody>
          <a:bodyPr/>
          <a:lstStyle/>
          <a:p>
            <a:endParaRPr lang="es-CL"/>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a:t>Elasticidad de la Demanda</a:t>
            </a:r>
          </a:p>
        </p:txBody>
      </p:sp>
      <p:sp>
        <p:nvSpPr>
          <p:cNvPr id="3" name="2 Marcador de contenido"/>
          <p:cNvSpPr>
            <a:spLocks noGrp="1"/>
          </p:cNvSpPr>
          <p:nvPr>
            <p:ph idx="1"/>
          </p:nvPr>
        </p:nvSpPr>
        <p:spPr>
          <a:xfrm>
            <a:off x="2009804" y="1600201"/>
            <a:ext cx="8229600" cy="4525963"/>
          </a:xfrm>
        </p:spPr>
        <p:txBody>
          <a:bodyPr>
            <a:normAutofit/>
          </a:bodyPr>
          <a:lstStyle/>
          <a:p>
            <a:pPr algn="just"/>
            <a:r>
              <a:rPr lang="es-CL" dirty="0"/>
              <a:t>Si la demanda es elástica (o nos encontramos en un tramo elástico):</a:t>
            </a:r>
          </a:p>
        </p:txBody>
      </p:sp>
      <p:sp>
        <p:nvSpPr>
          <p:cNvPr id="10" name="9 Marcador de número de diapositiva"/>
          <p:cNvSpPr>
            <a:spLocks noGrp="1"/>
          </p:cNvSpPr>
          <p:nvPr>
            <p:ph type="sldNum" sz="quarter" idx="12"/>
          </p:nvPr>
        </p:nvSpPr>
        <p:spPr/>
        <p:txBody>
          <a:bodyPr/>
          <a:lstStyle/>
          <a:p>
            <a:fld id="{E5AF13BF-99AF-4603-AF85-A71E03691828}" type="slidenum">
              <a:rPr lang="es-CL" smtClean="0"/>
              <a:pPr/>
              <a:t>13</a:t>
            </a:fld>
            <a:endParaRPr lang="es-CL"/>
          </a:p>
        </p:txBody>
      </p:sp>
      <p:sp>
        <p:nvSpPr>
          <p:cNvPr id="37" name="Line 26"/>
          <p:cNvSpPr>
            <a:spLocks noChangeShapeType="1"/>
          </p:cNvSpPr>
          <p:nvPr/>
        </p:nvSpPr>
        <p:spPr bwMode="auto">
          <a:xfrm flipV="1">
            <a:off x="4457684" y="2928934"/>
            <a:ext cx="0" cy="2808287"/>
          </a:xfrm>
          <a:prstGeom prst="line">
            <a:avLst/>
          </a:prstGeom>
          <a:noFill/>
          <a:ln w="9525">
            <a:solidFill>
              <a:schemeClr val="tx1"/>
            </a:solidFill>
            <a:round/>
            <a:headEnd/>
            <a:tailEnd type="triangle" w="med" len="med"/>
          </a:ln>
        </p:spPr>
        <p:txBody>
          <a:bodyPr/>
          <a:lstStyle/>
          <a:p>
            <a:endParaRPr lang="es-CL"/>
          </a:p>
        </p:txBody>
      </p:sp>
      <p:sp>
        <p:nvSpPr>
          <p:cNvPr id="40" name="Line 27"/>
          <p:cNvSpPr>
            <a:spLocks noChangeShapeType="1"/>
          </p:cNvSpPr>
          <p:nvPr/>
        </p:nvSpPr>
        <p:spPr bwMode="auto">
          <a:xfrm>
            <a:off x="4457684" y="5728871"/>
            <a:ext cx="3600450" cy="0"/>
          </a:xfrm>
          <a:prstGeom prst="line">
            <a:avLst/>
          </a:prstGeom>
          <a:noFill/>
          <a:ln w="9525">
            <a:solidFill>
              <a:schemeClr val="tx1"/>
            </a:solidFill>
            <a:round/>
            <a:headEnd/>
            <a:tailEnd type="triangle" w="med" len="med"/>
          </a:ln>
        </p:spPr>
        <p:txBody>
          <a:bodyPr/>
          <a:lstStyle/>
          <a:p>
            <a:endParaRPr lang="es-CL"/>
          </a:p>
        </p:txBody>
      </p:sp>
      <p:sp>
        <p:nvSpPr>
          <p:cNvPr id="41" name="Text Box 28"/>
          <p:cNvSpPr txBox="1">
            <a:spLocks noChangeArrowheads="1"/>
          </p:cNvSpPr>
          <p:nvPr/>
        </p:nvSpPr>
        <p:spPr bwMode="auto">
          <a:xfrm>
            <a:off x="7951772" y="5665783"/>
            <a:ext cx="322262" cy="366712"/>
          </a:xfrm>
          <a:prstGeom prst="rect">
            <a:avLst/>
          </a:prstGeom>
          <a:noFill/>
          <a:ln w="9525">
            <a:noFill/>
            <a:miter lim="800000"/>
            <a:headEnd/>
            <a:tailEnd/>
          </a:ln>
        </p:spPr>
        <p:txBody>
          <a:bodyPr>
            <a:spAutoFit/>
          </a:bodyPr>
          <a:lstStyle/>
          <a:p>
            <a:pPr eaLnBrk="1" hangingPunct="1">
              <a:spcBef>
                <a:spcPct val="50000"/>
              </a:spcBef>
            </a:pPr>
            <a:r>
              <a:rPr lang="es-ES_tradnl" altLang="es-ES_tradnl">
                <a:latin typeface="Century Gothic" pitchFamily="34" charset="0"/>
              </a:rPr>
              <a:t>q</a:t>
            </a:r>
            <a:endParaRPr lang="es-CL" altLang="es-ES_tradnl">
              <a:latin typeface="Century Gothic" pitchFamily="34" charset="0"/>
            </a:endParaRPr>
          </a:p>
        </p:txBody>
      </p:sp>
      <p:sp>
        <p:nvSpPr>
          <p:cNvPr id="42" name="Text Box 29"/>
          <p:cNvSpPr txBox="1">
            <a:spLocks noChangeArrowheads="1"/>
          </p:cNvSpPr>
          <p:nvPr/>
        </p:nvSpPr>
        <p:spPr bwMode="auto">
          <a:xfrm>
            <a:off x="4097323" y="2857496"/>
            <a:ext cx="287337" cy="366713"/>
          </a:xfrm>
          <a:prstGeom prst="rect">
            <a:avLst/>
          </a:prstGeom>
          <a:noFill/>
          <a:ln w="9525">
            <a:noFill/>
            <a:miter lim="800000"/>
            <a:headEnd/>
            <a:tailEnd/>
          </a:ln>
        </p:spPr>
        <p:txBody>
          <a:bodyPr>
            <a:spAutoFit/>
          </a:bodyPr>
          <a:lstStyle/>
          <a:p>
            <a:pPr eaLnBrk="1" hangingPunct="1">
              <a:spcBef>
                <a:spcPct val="50000"/>
              </a:spcBef>
            </a:pPr>
            <a:r>
              <a:rPr lang="es-ES_tradnl" altLang="es-ES_tradnl">
                <a:latin typeface="Century Gothic" pitchFamily="34" charset="0"/>
              </a:rPr>
              <a:t>P</a:t>
            </a:r>
            <a:endParaRPr lang="es-CL" altLang="es-ES_tradnl">
              <a:latin typeface="Century Gothic" pitchFamily="34" charset="0"/>
            </a:endParaRPr>
          </a:p>
        </p:txBody>
      </p:sp>
      <p:sp>
        <p:nvSpPr>
          <p:cNvPr id="43" name="Text Box 30"/>
          <p:cNvSpPr txBox="1">
            <a:spLocks noChangeArrowheads="1"/>
          </p:cNvSpPr>
          <p:nvPr/>
        </p:nvSpPr>
        <p:spPr bwMode="auto">
          <a:xfrm>
            <a:off x="4171934" y="5665783"/>
            <a:ext cx="357188" cy="366712"/>
          </a:xfrm>
          <a:prstGeom prst="rect">
            <a:avLst/>
          </a:prstGeom>
          <a:noFill/>
          <a:ln w="9525">
            <a:noFill/>
            <a:miter lim="800000"/>
            <a:headEnd/>
            <a:tailEnd/>
          </a:ln>
        </p:spPr>
        <p:txBody>
          <a:bodyPr>
            <a:spAutoFit/>
          </a:bodyPr>
          <a:lstStyle/>
          <a:p>
            <a:pPr eaLnBrk="1" hangingPunct="1">
              <a:spcBef>
                <a:spcPct val="50000"/>
              </a:spcBef>
            </a:pPr>
            <a:r>
              <a:rPr lang="es-ES_tradnl" altLang="es-ES_tradnl">
                <a:latin typeface="Century Gothic" pitchFamily="34" charset="0"/>
              </a:rPr>
              <a:t>0</a:t>
            </a:r>
            <a:endParaRPr lang="es-CL" altLang="es-ES_tradnl">
              <a:latin typeface="Century Gothic" pitchFamily="34" charset="0"/>
            </a:endParaRPr>
          </a:p>
        </p:txBody>
      </p:sp>
      <p:sp>
        <p:nvSpPr>
          <p:cNvPr id="44" name="Line 31"/>
          <p:cNvSpPr>
            <a:spLocks noChangeShapeType="1"/>
          </p:cNvSpPr>
          <p:nvPr/>
        </p:nvSpPr>
        <p:spPr bwMode="auto">
          <a:xfrm>
            <a:off x="4457685" y="4264045"/>
            <a:ext cx="720725" cy="0"/>
          </a:xfrm>
          <a:prstGeom prst="line">
            <a:avLst/>
          </a:prstGeom>
          <a:noFill/>
          <a:ln w="25400">
            <a:solidFill>
              <a:srgbClr val="8FD6F9"/>
            </a:solidFill>
            <a:prstDash val="lgDash"/>
            <a:round/>
            <a:headEnd/>
            <a:tailEnd/>
          </a:ln>
        </p:spPr>
        <p:txBody>
          <a:bodyPr/>
          <a:lstStyle/>
          <a:p>
            <a:endParaRPr lang="es-CL"/>
          </a:p>
        </p:txBody>
      </p:sp>
      <p:sp>
        <p:nvSpPr>
          <p:cNvPr id="45" name="Text Box 32"/>
          <p:cNvSpPr txBox="1">
            <a:spLocks noChangeArrowheads="1"/>
          </p:cNvSpPr>
          <p:nvPr/>
        </p:nvSpPr>
        <p:spPr bwMode="auto">
          <a:xfrm>
            <a:off x="3881422" y="4048146"/>
            <a:ext cx="792162" cy="366713"/>
          </a:xfrm>
          <a:prstGeom prst="rect">
            <a:avLst/>
          </a:prstGeom>
          <a:noFill/>
          <a:ln w="9525">
            <a:noFill/>
            <a:miter lim="800000"/>
            <a:headEnd/>
            <a:tailEnd/>
          </a:ln>
        </p:spPr>
        <p:txBody>
          <a:bodyPr>
            <a:spAutoFit/>
          </a:bodyPr>
          <a:lstStyle/>
          <a:p>
            <a:pPr eaLnBrk="1" hangingPunct="1">
              <a:spcBef>
                <a:spcPct val="50000"/>
              </a:spcBef>
            </a:pPr>
            <a:r>
              <a:rPr lang="es-ES_tradnl" altLang="es-ES_tradnl">
                <a:latin typeface="Century Gothic" pitchFamily="34" charset="0"/>
              </a:rPr>
              <a:t>P</a:t>
            </a:r>
            <a:r>
              <a:rPr lang="es-ES_tradnl" altLang="es-ES_tradnl" baseline="-25000">
                <a:latin typeface="Century Gothic" pitchFamily="34" charset="0"/>
              </a:rPr>
              <a:t>1</a:t>
            </a:r>
            <a:r>
              <a:rPr lang="es-ES_tradnl" altLang="es-ES_tradnl">
                <a:latin typeface="Century Gothic" pitchFamily="34" charset="0"/>
              </a:rPr>
              <a:t>+1</a:t>
            </a:r>
            <a:endParaRPr lang="es-CL" altLang="es-ES_tradnl">
              <a:latin typeface="Century Gothic" pitchFamily="34" charset="0"/>
            </a:endParaRPr>
          </a:p>
        </p:txBody>
      </p:sp>
      <p:sp>
        <p:nvSpPr>
          <p:cNvPr id="46" name="Text Box 33"/>
          <p:cNvSpPr txBox="1">
            <a:spLocks noChangeArrowheads="1"/>
          </p:cNvSpPr>
          <p:nvPr/>
        </p:nvSpPr>
        <p:spPr bwMode="auto">
          <a:xfrm>
            <a:off x="5681647" y="5665783"/>
            <a:ext cx="431800" cy="366712"/>
          </a:xfrm>
          <a:prstGeom prst="rect">
            <a:avLst/>
          </a:prstGeom>
          <a:noFill/>
          <a:ln w="9525">
            <a:noFill/>
            <a:miter lim="800000"/>
            <a:headEnd/>
            <a:tailEnd/>
          </a:ln>
        </p:spPr>
        <p:txBody>
          <a:bodyPr>
            <a:spAutoFit/>
          </a:bodyPr>
          <a:lstStyle/>
          <a:p>
            <a:pPr algn="just" eaLnBrk="1" hangingPunct="1">
              <a:spcBef>
                <a:spcPct val="50000"/>
              </a:spcBef>
            </a:pPr>
            <a:r>
              <a:rPr lang="es-ES_tradnl" altLang="es-ES_tradnl">
                <a:latin typeface="Century Gothic" pitchFamily="34" charset="0"/>
              </a:rPr>
              <a:t>q</a:t>
            </a:r>
            <a:r>
              <a:rPr lang="es-ES_tradnl" altLang="es-ES_tradnl" baseline="-25000">
                <a:latin typeface="Century Gothic" pitchFamily="34" charset="0"/>
              </a:rPr>
              <a:t>1</a:t>
            </a:r>
            <a:endParaRPr lang="es-CL" altLang="es-ES_tradnl" baseline="-25000">
              <a:latin typeface="Century Gothic" pitchFamily="34" charset="0"/>
            </a:endParaRPr>
          </a:p>
        </p:txBody>
      </p:sp>
      <p:sp>
        <p:nvSpPr>
          <p:cNvPr id="47" name="Line 34"/>
          <p:cNvSpPr>
            <a:spLocks noChangeShapeType="1"/>
          </p:cNvSpPr>
          <p:nvPr/>
        </p:nvSpPr>
        <p:spPr bwMode="auto">
          <a:xfrm>
            <a:off x="4457685" y="4697433"/>
            <a:ext cx="1439863" cy="12700"/>
          </a:xfrm>
          <a:prstGeom prst="line">
            <a:avLst/>
          </a:prstGeom>
          <a:noFill/>
          <a:ln w="25400">
            <a:solidFill>
              <a:srgbClr val="8FD6F9"/>
            </a:solidFill>
            <a:prstDash val="lgDash"/>
            <a:round/>
            <a:headEnd/>
            <a:tailEnd/>
          </a:ln>
        </p:spPr>
        <p:txBody>
          <a:bodyPr/>
          <a:lstStyle/>
          <a:p>
            <a:endParaRPr lang="es-CL"/>
          </a:p>
        </p:txBody>
      </p:sp>
      <p:sp>
        <p:nvSpPr>
          <p:cNvPr id="48" name="Text Box 35"/>
          <p:cNvSpPr txBox="1">
            <a:spLocks noChangeArrowheads="1"/>
          </p:cNvSpPr>
          <p:nvPr/>
        </p:nvSpPr>
        <p:spPr bwMode="auto">
          <a:xfrm>
            <a:off x="4097323" y="4408508"/>
            <a:ext cx="466725" cy="366712"/>
          </a:xfrm>
          <a:prstGeom prst="rect">
            <a:avLst/>
          </a:prstGeom>
          <a:noFill/>
          <a:ln w="9525">
            <a:noFill/>
            <a:miter lim="800000"/>
            <a:headEnd/>
            <a:tailEnd/>
          </a:ln>
        </p:spPr>
        <p:txBody>
          <a:bodyPr>
            <a:spAutoFit/>
          </a:bodyPr>
          <a:lstStyle/>
          <a:p>
            <a:pPr eaLnBrk="1" hangingPunct="1">
              <a:spcBef>
                <a:spcPct val="50000"/>
              </a:spcBef>
            </a:pPr>
            <a:r>
              <a:rPr lang="es-ES_tradnl" altLang="es-ES_tradnl">
                <a:latin typeface="Century Gothic" pitchFamily="34" charset="0"/>
              </a:rPr>
              <a:t>P</a:t>
            </a:r>
            <a:r>
              <a:rPr lang="es-ES_tradnl" altLang="es-ES_tradnl" baseline="-25000">
                <a:latin typeface="Century Gothic" pitchFamily="34" charset="0"/>
              </a:rPr>
              <a:t>1</a:t>
            </a:r>
            <a:endParaRPr lang="es-CL" altLang="es-ES_tradnl" baseline="-25000">
              <a:latin typeface="Century Gothic" pitchFamily="34" charset="0"/>
            </a:endParaRPr>
          </a:p>
        </p:txBody>
      </p:sp>
      <p:sp>
        <p:nvSpPr>
          <p:cNvPr id="49" name="Line 36"/>
          <p:cNvSpPr>
            <a:spLocks noChangeShapeType="1"/>
          </p:cNvSpPr>
          <p:nvPr/>
        </p:nvSpPr>
        <p:spPr bwMode="auto">
          <a:xfrm flipV="1">
            <a:off x="4602147" y="4264046"/>
            <a:ext cx="0" cy="360363"/>
          </a:xfrm>
          <a:prstGeom prst="line">
            <a:avLst/>
          </a:prstGeom>
          <a:noFill/>
          <a:ln w="25400">
            <a:solidFill>
              <a:srgbClr val="0000FF"/>
            </a:solidFill>
            <a:round/>
            <a:headEnd/>
            <a:tailEnd type="triangle" w="med" len="med"/>
          </a:ln>
        </p:spPr>
        <p:txBody>
          <a:bodyPr/>
          <a:lstStyle/>
          <a:p>
            <a:endParaRPr lang="es-CL"/>
          </a:p>
        </p:txBody>
      </p:sp>
      <p:sp>
        <p:nvSpPr>
          <p:cNvPr id="50" name="Text Box 37"/>
          <p:cNvSpPr txBox="1">
            <a:spLocks noChangeArrowheads="1"/>
          </p:cNvSpPr>
          <p:nvPr/>
        </p:nvSpPr>
        <p:spPr bwMode="auto">
          <a:xfrm>
            <a:off x="4667240" y="3143249"/>
            <a:ext cx="2417790" cy="646331"/>
          </a:xfrm>
          <a:prstGeom prst="rect">
            <a:avLst/>
          </a:prstGeom>
          <a:noFill/>
          <a:ln w="9525">
            <a:noFill/>
            <a:miter lim="800000"/>
            <a:headEnd/>
            <a:tailEnd/>
          </a:ln>
        </p:spPr>
        <p:txBody>
          <a:bodyPr wrap="square">
            <a:spAutoFit/>
          </a:bodyPr>
          <a:lstStyle/>
          <a:p>
            <a:pPr eaLnBrk="1" hangingPunct="1">
              <a:spcBef>
                <a:spcPct val="50000"/>
              </a:spcBef>
            </a:pPr>
            <a:r>
              <a:rPr lang="es-ES_tradnl" altLang="es-ES_tradnl" b="1" dirty="0">
                <a:latin typeface="Century Gothic" pitchFamily="34" charset="0"/>
              </a:rPr>
              <a:t>Demanda Elástica        (</a:t>
            </a:r>
            <a:r>
              <a:rPr lang="el-GR" altLang="es-ES_tradnl" b="1" dirty="0">
                <a:latin typeface="Century Gothic" pitchFamily="34" charset="0"/>
              </a:rPr>
              <a:t>ε</a:t>
            </a:r>
            <a:r>
              <a:rPr lang="es-ES_tradnl" altLang="es-ES_tradnl" b="1" baseline="-25000" dirty="0">
                <a:latin typeface="Century Gothic" pitchFamily="34" charset="0"/>
              </a:rPr>
              <a:t>P, X</a:t>
            </a:r>
            <a:r>
              <a:rPr lang="es-ES_tradnl" altLang="es-ES_tradnl" b="1" dirty="0">
                <a:latin typeface="Century Gothic" pitchFamily="34" charset="0"/>
              </a:rPr>
              <a:t> &gt; 1)</a:t>
            </a:r>
            <a:endParaRPr lang="el-GR" altLang="es-ES_tradnl" b="1" dirty="0">
              <a:latin typeface="Century Gothic" pitchFamily="34" charset="0"/>
            </a:endParaRPr>
          </a:p>
        </p:txBody>
      </p:sp>
      <p:sp>
        <p:nvSpPr>
          <p:cNvPr id="51" name="Line 39"/>
          <p:cNvSpPr>
            <a:spLocks noChangeShapeType="1"/>
          </p:cNvSpPr>
          <p:nvPr/>
        </p:nvSpPr>
        <p:spPr bwMode="auto">
          <a:xfrm>
            <a:off x="5178409" y="4270395"/>
            <a:ext cx="0" cy="1440000"/>
          </a:xfrm>
          <a:prstGeom prst="line">
            <a:avLst/>
          </a:prstGeom>
          <a:noFill/>
          <a:ln w="25400">
            <a:solidFill>
              <a:srgbClr val="8FD6F9"/>
            </a:solidFill>
            <a:prstDash val="lgDash"/>
            <a:round/>
            <a:headEnd/>
            <a:tailEnd/>
          </a:ln>
        </p:spPr>
        <p:txBody>
          <a:bodyPr/>
          <a:lstStyle/>
          <a:p>
            <a:endParaRPr lang="es-CL"/>
          </a:p>
        </p:txBody>
      </p:sp>
      <p:sp>
        <p:nvSpPr>
          <p:cNvPr id="52" name="Line 40"/>
          <p:cNvSpPr>
            <a:spLocks noChangeShapeType="1"/>
          </p:cNvSpPr>
          <p:nvPr/>
        </p:nvSpPr>
        <p:spPr bwMode="auto">
          <a:xfrm>
            <a:off x="5897547" y="4703783"/>
            <a:ext cx="0" cy="1008000"/>
          </a:xfrm>
          <a:prstGeom prst="line">
            <a:avLst/>
          </a:prstGeom>
          <a:noFill/>
          <a:ln w="25400">
            <a:solidFill>
              <a:srgbClr val="8FD6F9"/>
            </a:solidFill>
            <a:prstDash val="lgDash"/>
            <a:round/>
            <a:headEnd/>
            <a:tailEnd/>
          </a:ln>
        </p:spPr>
        <p:txBody>
          <a:bodyPr/>
          <a:lstStyle/>
          <a:p>
            <a:endParaRPr lang="es-CL"/>
          </a:p>
        </p:txBody>
      </p:sp>
      <p:sp>
        <p:nvSpPr>
          <p:cNvPr id="53" name="Text Box 41"/>
          <p:cNvSpPr txBox="1">
            <a:spLocks noChangeArrowheads="1"/>
          </p:cNvSpPr>
          <p:nvPr/>
        </p:nvSpPr>
        <p:spPr bwMode="auto">
          <a:xfrm>
            <a:off x="5033947" y="5672133"/>
            <a:ext cx="431800" cy="366712"/>
          </a:xfrm>
          <a:prstGeom prst="rect">
            <a:avLst/>
          </a:prstGeom>
          <a:noFill/>
          <a:ln w="9525">
            <a:noFill/>
            <a:miter lim="800000"/>
            <a:headEnd/>
            <a:tailEnd/>
          </a:ln>
        </p:spPr>
        <p:txBody>
          <a:bodyPr>
            <a:spAutoFit/>
          </a:bodyPr>
          <a:lstStyle/>
          <a:p>
            <a:pPr algn="just" eaLnBrk="1" hangingPunct="1">
              <a:spcBef>
                <a:spcPct val="50000"/>
              </a:spcBef>
            </a:pPr>
            <a:r>
              <a:rPr lang="es-ES_tradnl" altLang="es-ES_tradnl">
                <a:latin typeface="Century Gothic" pitchFamily="34" charset="0"/>
              </a:rPr>
              <a:t>q</a:t>
            </a:r>
            <a:r>
              <a:rPr lang="es-ES_tradnl" altLang="es-ES_tradnl" baseline="-25000">
                <a:latin typeface="Century Gothic" pitchFamily="34" charset="0"/>
              </a:rPr>
              <a:t>2</a:t>
            </a:r>
            <a:endParaRPr lang="es-CL" altLang="es-ES_tradnl" baseline="-25000">
              <a:latin typeface="Century Gothic" pitchFamily="34" charset="0"/>
            </a:endParaRPr>
          </a:p>
        </p:txBody>
      </p:sp>
      <p:sp>
        <p:nvSpPr>
          <p:cNvPr id="54" name="Line 46"/>
          <p:cNvSpPr>
            <a:spLocks noChangeShapeType="1"/>
          </p:cNvSpPr>
          <p:nvPr/>
        </p:nvSpPr>
        <p:spPr bwMode="auto">
          <a:xfrm flipH="1" flipV="1">
            <a:off x="5178409" y="5521320"/>
            <a:ext cx="719138" cy="0"/>
          </a:xfrm>
          <a:prstGeom prst="line">
            <a:avLst/>
          </a:prstGeom>
          <a:noFill/>
          <a:ln w="25400">
            <a:solidFill>
              <a:srgbClr val="0000FF"/>
            </a:solidFill>
            <a:round/>
            <a:headEnd/>
            <a:tailEnd type="triangle" w="med" len="med"/>
          </a:ln>
        </p:spPr>
        <p:txBody>
          <a:bodyPr/>
          <a:lstStyle/>
          <a:p>
            <a:endParaRPr lang="es-CL"/>
          </a:p>
        </p:txBody>
      </p:sp>
      <p:sp>
        <p:nvSpPr>
          <p:cNvPr id="58" name="Arc 38"/>
          <p:cNvSpPr>
            <a:spLocks/>
          </p:cNvSpPr>
          <p:nvPr/>
        </p:nvSpPr>
        <p:spPr bwMode="auto">
          <a:xfrm rot="8346948">
            <a:off x="5178372" y="2260620"/>
            <a:ext cx="3236912" cy="3028950"/>
          </a:xfrm>
          <a:custGeom>
            <a:avLst/>
            <a:gdLst>
              <a:gd name="T0" fmla="*/ 2147483646 w 21592"/>
              <a:gd name="T1" fmla="*/ 0 h 17383"/>
              <a:gd name="T2" fmla="*/ 2147483646 w 21592"/>
              <a:gd name="T3" fmla="*/ 2147483646 h 17383"/>
              <a:gd name="T4" fmla="*/ 0 w 21592"/>
              <a:gd name="T5" fmla="*/ 2147483646 h 17383"/>
              <a:gd name="T6" fmla="*/ 0 60000 65536"/>
              <a:gd name="T7" fmla="*/ 0 60000 65536"/>
              <a:gd name="T8" fmla="*/ 0 60000 65536"/>
              <a:gd name="T9" fmla="*/ 0 w 21592"/>
              <a:gd name="T10" fmla="*/ 0 h 17383"/>
              <a:gd name="T11" fmla="*/ 21592 w 21592"/>
              <a:gd name="T12" fmla="*/ 17383 h 17383"/>
            </a:gdLst>
            <a:ahLst/>
            <a:cxnLst>
              <a:cxn ang="T6">
                <a:pos x="T0" y="T1"/>
              </a:cxn>
              <a:cxn ang="T7">
                <a:pos x="T2" y="T3"/>
              </a:cxn>
              <a:cxn ang="T8">
                <a:pos x="T4" y="T5"/>
              </a:cxn>
            </a:cxnLst>
            <a:rect l="T9" t="T10" r="T11" b="T12"/>
            <a:pathLst>
              <a:path w="21592" h="17383" fill="none" extrusionOk="0">
                <a:moveTo>
                  <a:pt x="12821" y="0"/>
                </a:moveTo>
                <a:cubicBezTo>
                  <a:pt x="18175" y="3949"/>
                  <a:pt x="21410" y="10144"/>
                  <a:pt x="21591" y="16794"/>
                </a:cubicBezTo>
              </a:path>
              <a:path w="21592" h="17383" stroke="0" extrusionOk="0">
                <a:moveTo>
                  <a:pt x="12821" y="0"/>
                </a:moveTo>
                <a:cubicBezTo>
                  <a:pt x="18175" y="3949"/>
                  <a:pt x="21410" y="10144"/>
                  <a:pt x="21591" y="16794"/>
                </a:cubicBezTo>
                <a:lnTo>
                  <a:pt x="0" y="17383"/>
                </a:lnTo>
                <a:lnTo>
                  <a:pt x="12821" y="0"/>
                </a:lnTo>
                <a:close/>
              </a:path>
            </a:pathLst>
          </a:custGeom>
          <a:noFill/>
          <a:ln w="38100">
            <a:solidFill>
              <a:srgbClr val="FF0000"/>
            </a:solidFill>
            <a:round/>
            <a:headEnd/>
            <a:tailEnd/>
          </a:ln>
        </p:spPr>
        <p:txBody>
          <a:bodyPr wrap="none" anchor="ctr"/>
          <a:lstStyle/>
          <a:p>
            <a:endParaRPr lang="es-CL"/>
          </a:p>
        </p:txBody>
      </p:sp>
      <p:sp>
        <p:nvSpPr>
          <p:cNvPr id="57" name="Text Box 43"/>
          <p:cNvSpPr txBox="1">
            <a:spLocks noChangeArrowheads="1"/>
          </p:cNvSpPr>
          <p:nvPr/>
        </p:nvSpPr>
        <p:spPr bwMode="auto">
          <a:xfrm>
            <a:off x="6738942" y="3643314"/>
            <a:ext cx="3786214" cy="1214446"/>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spcBef>
                <a:spcPct val="50000"/>
              </a:spcBef>
            </a:pPr>
            <a:r>
              <a:rPr lang="es-ES_tradnl" altLang="es-ES_tradnl" sz="2200" dirty="0">
                <a:solidFill>
                  <a:schemeClr val="tx1"/>
                </a:solidFill>
              </a:rPr>
              <a:t>La disminución porcentual de </a:t>
            </a:r>
            <a:r>
              <a:rPr lang="es-ES_tradnl" altLang="es-ES_tradnl" sz="2200" dirty="0" err="1">
                <a:solidFill>
                  <a:schemeClr val="tx1"/>
                </a:solidFill>
              </a:rPr>
              <a:t>q</a:t>
            </a:r>
            <a:r>
              <a:rPr lang="es-ES_tradnl" altLang="es-ES_tradnl" sz="2200" baseline="-25000" dirty="0" err="1">
                <a:solidFill>
                  <a:schemeClr val="tx1"/>
                </a:solidFill>
              </a:rPr>
              <a:t>X</a:t>
            </a:r>
            <a:r>
              <a:rPr lang="es-ES_tradnl" altLang="es-ES_tradnl" sz="2200" dirty="0">
                <a:solidFill>
                  <a:schemeClr val="tx1"/>
                </a:solidFill>
              </a:rPr>
              <a:t> es mayor que el aumento porcentual de P.</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a:t>Elasticidad de la Demanda</a:t>
            </a:r>
          </a:p>
        </p:txBody>
      </p:sp>
      <p:sp>
        <p:nvSpPr>
          <p:cNvPr id="3" name="2 Marcador de contenido"/>
          <p:cNvSpPr>
            <a:spLocks noGrp="1"/>
          </p:cNvSpPr>
          <p:nvPr>
            <p:ph idx="1"/>
          </p:nvPr>
        </p:nvSpPr>
        <p:spPr>
          <a:xfrm>
            <a:off x="2009804" y="1600201"/>
            <a:ext cx="8229600" cy="4525963"/>
          </a:xfrm>
        </p:spPr>
        <p:txBody>
          <a:bodyPr>
            <a:normAutofit/>
          </a:bodyPr>
          <a:lstStyle/>
          <a:p>
            <a:pPr algn="just"/>
            <a:r>
              <a:rPr lang="es-CL" dirty="0"/>
              <a:t>Si la demanda es de elasticidad unitaria:</a:t>
            </a:r>
          </a:p>
        </p:txBody>
      </p:sp>
      <p:sp>
        <p:nvSpPr>
          <p:cNvPr id="10" name="9 Marcador de número de diapositiva"/>
          <p:cNvSpPr>
            <a:spLocks noGrp="1"/>
          </p:cNvSpPr>
          <p:nvPr>
            <p:ph type="sldNum" sz="quarter" idx="12"/>
          </p:nvPr>
        </p:nvSpPr>
        <p:spPr/>
        <p:txBody>
          <a:bodyPr/>
          <a:lstStyle/>
          <a:p>
            <a:fld id="{E5AF13BF-99AF-4603-AF85-A71E03691828}" type="slidenum">
              <a:rPr lang="es-CL" smtClean="0"/>
              <a:pPr/>
              <a:t>14</a:t>
            </a:fld>
            <a:endParaRPr lang="es-CL"/>
          </a:p>
        </p:txBody>
      </p:sp>
      <p:sp>
        <p:nvSpPr>
          <p:cNvPr id="23" name="Line 11"/>
          <p:cNvSpPr>
            <a:spLocks noChangeShapeType="1"/>
          </p:cNvSpPr>
          <p:nvPr/>
        </p:nvSpPr>
        <p:spPr bwMode="auto">
          <a:xfrm flipV="1">
            <a:off x="4457685" y="2880981"/>
            <a:ext cx="0" cy="2808287"/>
          </a:xfrm>
          <a:prstGeom prst="line">
            <a:avLst/>
          </a:prstGeom>
          <a:noFill/>
          <a:ln w="9525">
            <a:solidFill>
              <a:schemeClr val="tx1"/>
            </a:solidFill>
            <a:round/>
            <a:headEnd/>
            <a:tailEnd type="triangle" w="med" len="med"/>
          </a:ln>
        </p:spPr>
        <p:txBody>
          <a:bodyPr/>
          <a:lstStyle/>
          <a:p>
            <a:endParaRPr lang="es-CL"/>
          </a:p>
        </p:txBody>
      </p:sp>
      <p:sp>
        <p:nvSpPr>
          <p:cNvPr id="24" name="Line 12"/>
          <p:cNvSpPr>
            <a:spLocks noChangeShapeType="1"/>
          </p:cNvSpPr>
          <p:nvPr/>
        </p:nvSpPr>
        <p:spPr bwMode="auto">
          <a:xfrm>
            <a:off x="4457685" y="5689267"/>
            <a:ext cx="3600450" cy="0"/>
          </a:xfrm>
          <a:prstGeom prst="line">
            <a:avLst/>
          </a:prstGeom>
          <a:noFill/>
          <a:ln w="9525">
            <a:solidFill>
              <a:schemeClr val="tx1"/>
            </a:solidFill>
            <a:round/>
            <a:headEnd/>
            <a:tailEnd type="triangle" w="med" len="med"/>
          </a:ln>
        </p:spPr>
        <p:txBody>
          <a:bodyPr/>
          <a:lstStyle/>
          <a:p>
            <a:endParaRPr lang="es-CL"/>
          </a:p>
        </p:txBody>
      </p:sp>
      <p:sp>
        <p:nvSpPr>
          <p:cNvPr id="25" name="Text Box 69"/>
          <p:cNvSpPr txBox="1">
            <a:spLocks noChangeArrowheads="1"/>
          </p:cNvSpPr>
          <p:nvPr/>
        </p:nvSpPr>
        <p:spPr bwMode="auto">
          <a:xfrm>
            <a:off x="7951773" y="5611480"/>
            <a:ext cx="322263" cy="366712"/>
          </a:xfrm>
          <a:prstGeom prst="rect">
            <a:avLst/>
          </a:prstGeom>
          <a:noFill/>
          <a:ln w="9525">
            <a:noFill/>
            <a:miter lim="800000"/>
            <a:headEnd/>
            <a:tailEnd/>
          </a:ln>
        </p:spPr>
        <p:txBody>
          <a:bodyPr>
            <a:spAutoFit/>
          </a:bodyPr>
          <a:lstStyle/>
          <a:p>
            <a:pPr eaLnBrk="1" hangingPunct="1">
              <a:spcBef>
                <a:spcPct val="50000"/>
              </a:spcBef>
            </a:pPr>
            <a:r>
              <a:rPr lang="es-ES_tradnl" altLang="es-ES_tradnl">
                <a:latin typeface="Century Gothic" pitchFamily="34" charset="0"/>
              </a:rPr>
              <a:t>q</a:t>
            </a:r>
            <a:endParaRPr lang="es-CL" altLang="es-ES_tradnl">
              <a:latin typeface="Century Gothic" pitchFamily="34" charset="0"/>
            </a:endParaRPr>
          </a:p>
        </p:txBody>
      </p:sp>
      <p:sp>
        <p:nvSpPr>
          <p:cNvPr id="26" name="Text Box 70"/>
          <p:cNvSpPr txBox="1">
            <a:spLocks noChangeArrowheads="1"/>
          </p:cNvSpPr>
          <p:nvPr/>
        </p:nvSpPr>
        <p:spPr bwMode="auto">
          <a:xfrm>
            <a:off x="4097322" y="2803193"/>
            <a:ext cx="287338" cy="366713"/>
          </a:xfrm>
          <a:prstGeom prst="rect">
            <a:avLst/>
          </a:prstGeom>
          <a:noFill/>
          <a:ln w="9525">
            <a:noFill/>
            <a:miter lim="800000"/>
            <a:headEnd/>
            <a:tailEnd/>
          </a:ln>
        </p:spPr>
        <p:txBody>
          <a:bodyPr>
            <a:spAutoFit/>
          </a:bodyPr>
          <a:lstStyle/>
          <a:p>
            <a:pPr eaLnBrk="1" hangingPunct="1">
              <a:spcBef>
                <a:spcPct val="50000"/>
              </a:spcBef>
            </a:pPr>
            <a:r>
              <a:rPr lang="es-ES_tradnl" altLang="es-ES_tradnl">
                <a:latin typeface="Century Gothic" pitchFamily="34" charset="0"/>
              </a:rPr>
              <a:t>P</a:t>
            </a:r>
            <a:endParaRPr lang="es-CL" altLang="es-ES_tradnl">
              <a:latin typeface="Century Gothic" pitchFamily="34" charset="0"/>
            </a:endParaRPr>
          </a:p>
        </p:txBody>
      </p:sp>
      <p:sp>
        <p:nvSpPr>
          <p:cNvPr id="27" name="Text Box 71"/>
          <p:cNvSpPr txBox="1">
            <a:spLocks noChangeArrowheads="1"/>
          </p:cNvSpPr>
          <p:nvPr/>
        </p:nvSpPr>
        <p:spPr bwMode="auto">
          <a:xfrm>
            <a:off x="4171936" y="5611480"/>
            <a:ext cx="357187" cy="366712"/>
          </a:xfrm>
          <a:prstGeom prst="rect">
            <a:avLst/>
          </a:prstGeom>
          <a:noFill/>
          <a:ln w="9525">
            <a:noFill/>
            <a:miter lim="800000"/>
            <a:headEnd/>
            <a:tailEnd/>
          </a:ln>
        </p:spPr>
        <p:txBody>
          <a:bodyPr>
            <a:spAutoFit/>
          </a:bodyPr>
          <a:lstStyle/>
          <a:p>
            <a:pPr eaLnBrk="1" hangingPunct="1">
              <a:spcBef>
                <a:spcPct val="50000"/>
              </a:spcBef>
            </a:pPr>
            <a:r>
              <a:rPr lang="es-ES_tradnl" altLang="es-ES_tradnl">
                <a:latin typeface="Century Gothic" pitchFamily="34" charset="0"/>
              </a:rPr>
              <a:t>0</a:t>
            </a:r>
            <a:endParaRPr lang="es-CL" altLang="es-ES_tradnl">
              <a:latin typeface="Century Gothic" pitchFamily="34" charset="0"/>
            </a:endParaRPr>
          </a:p>
        </p:txBody>
      </p:sp>
      <p:sp>
        <p:nvSpPr>
          <p:cNvPr id="28" name="Line 72"/>
          <p:cNvSpPr>
            <a:spLocks noChangeShapeType="1"/>
          </p:cNvSpPr>
          <p:nvPr/>
        </p:nvSpPr>
        <p:spPr bwMode="auto">
          <a:xfrm>
            <a:off x="4457686" y="3666792"/>
            <a:ext cx="720725" cy="0"/>
          </a:xfrm>
          <a:prstGeom prst="line">
            <a:avLst/>
          </a:prstGeom>
          <a:noFill/>
          <a:ln w="25400">
            <a:solidFill>
              <a:srgbClr val="8FD6F9"/>
            </a:solidFill>
            <a:prstDash val="lgDash"/>
            <a:round/>
            <a:headEnd/>
            <a:tailEnd/>
          </a:ln>
        </p:spPr>
        <p:txBody>
          <a:bodyPr/>
          <a:lstStyle/>
          <a:p>
            <a:endParaRPr lang="es-CL"/>
          </a:p>
        </p:txBody>
      </p:sp>
      <p:sp>
        <p:nvSpPr>
          <p:cNvPr id="29" name="Text Box 73"/>
          <p:cNvSpPr txBox="1">
            <a:spLocks noChangeArrowheads="1"/>
          </p:cNvSpPr>
          <p:nvPr/>
        </p:nvSpPr>
        <p:spPr bwMode="auto">
          <a:xfrm>
            <a:off x="3881423" y="3450893"/>
            <a:ext cx="792163" cy="366713"/>
          </a:xfrm>
          <a:prstGeom prst="rect">
            <a:avLst/>
          </a:prstGeom>
          <a:noFill/>
          <a:ln w="9525">
            <a:noFill/>
            <a:miter lim="800000"/>
            <a:headEnd/>
            <a:tailEnd/>
          </a:ln>
        </p:spPr>
        <p:txBody>
          <a:bodyPr>
            <a:spAutoFit/>
          </a:bodyPr>
          <a:lstStyle/>
          <a:p>
            <a:pPr eaLnBrk="1" hangingPunct="1">
              <a:spcBef>
                <a:spcPct val="50000"/>
              </a:spcBef>
            </a:pPr>
            <a:r>
              <a:rPr lang="es-ES_tradnl" altLang="es-ES_tradnl">
                <a:latin typeface="Century Gothic" pitchFamily="34" charset="0"/>
              </a:rPr>
              <a:t>P</a:t>
            </a:r>
            <a:r>
              <a:rPr lang="es-ES_tradnl" altLang="es-ES_tradnl" baseline="-25000">
                <a:latin typeface="Century Gothic" pitchFamily="34" charset="0"/>
              </a:rPr>
              <a:t>1</a:t>
            </a:r>
            <a:r>
              <a:rPr lang="es-ES_tradnl" altLang="es-ES_tradnl">
                <a:latin typeface="Century Gothic" pitchFamily="34" charset="0"/>
              </a:rPr>
              <a:t>+1</a:t>
            </a:r>
            <a:endParaRPr lang="es-CL" altLang="es-ES_tradnl">
              <a:latin typeface="Century Gothic" pitchFamily="34" charset="0"/>
            </a:endParaRPr>
          </a:p>
        </p:txBody>
      </p:sp>
      <p:sp>
        <p:nvSpPr>
          <p:cNvPr id="30" name="Text Box 74"/>
          <p:cNvSpPr txBox="1">
            <a:spLocks noChangeArrowheads="1"/>
          </p:cNvSpPr>
          <p:nvPr/>
        </p:nvSpPr>
        <p:spPr bwMode="auto">
          <a:xfrm>
            <a:off x="5394310" y="5611480"/>
            <a:ext cx="431800" cy="366712"/>
          </a:xfrm>
          <a:prstGeom prst="rect">
            <a:avLst/>
          </a:prstGeom>
          <a:noFill/>
          <a:ln w="9525">
            <a:noFill/>
            <a:miter lim="800000"/>
            <a:headEnd/>
            <a:tailEnd/>
          </a:ln>
        </p:spPr>
        <p:txBody>
          <a:bodyPr>
            <a:spAutoFit/>
          </a:bodyPr>
          <a:lstStyle/>
          <a:p>
            <a:pPr algn="just" eaLnBrk="1" hangingPunct="1">
              <a:spcBef>
                <a:spcPct val="50000"/>
              </a:spcBef>
            </a:pPr>
            <a:r>
              <a:rPr lang="es-ES_tradnl" altLang="es-ES_tradnl">
                <a:latin typeface="Century Gothic" pitchFamily="34" charset="0"/>
              </a:rPr>
              <a:t>q</a:t>
            </a:r>
            <a:r>
              <a:rPr lang="es-ES_tradnl" altLang="es-ES_tradnl" baseline="-25000">
                <a:latin typeface="Century Gothic" pitchFamily="34" charset="0"/>
              </a:rPr>
              <a:t>1</a:t>
            </a:r>
            <a:endParaRPr lang="es-CL" altLang="es-ES_tradnl" baseline="-25000">
              <a:latin typeface="Century Gothic" pitchFamily="34" charset="0"/>
            </a:endParaRPr>
          </a:p>
        </p:txBody>
      </p:sp>
      <p:sp>
        <p:nvSpPr>
          <p:cNvPr id="31" name="Line 75"/>
          <p:cNvSpPr>
            <a:spLocks noChangeShapeType="1"/>
          </p:cNvSpPr>
          <p:nvPr/>
        </p:nvSpPr>
        <p:spPr bwMode="auto">
          <a:xfrm>
            <a:off x="4457686" y="4100180"/>
            <a:ext cx="1152525" cy="0"/>
          </a:xfrm>
          <a:prstGeom prst="line">
            <a:avLst/>
          </a:prstGeom>
          <a:noFill/>
          <a:ln w="25400">
            <a:solidFill>
              <a:srgbClr val="8FD6F9"/>
            </a:solidFill>
            <a:prstDash val="lgDash"/>
            <a:round/>
            <a:headEnd/>
            <a:tailEnd/>
          </a:ln>
        </p:spPr>
        <p:txBody>
          <a:bodyPr/>
          <a:lstStyle/>
          <a:p>
            <a:endParaRPr lang="es-CL"/>
          </a:p>
        </p:txBody>
      </p:sp>
      <p:sp>
        <p:nvSpPr>
          <p:cNvPr id="32" name="Text Box 76"/>
          <p:cNvSpPr txBox="1">
            <a:spLocks noChangeArrowheads="1"/>
          </p:cNvSpPr>
          <p:nvPr/>
        </p:nvSpPr>
        <p:spPr bwMode="auto">
          <a:xfrm>
            <a:off x="4097323" y="3811255"/>
            <a:ext cx="466725" cy="366712"/>
          </a:xfrm>
          <a:prstGeom prst="rect">
            <a:avLst/>
          </a:prstGeom>
          <a:noFill/>
          <a:ln w="9525">
            <a:noFill/>
            <a:miter lim="800000"/>
            <a:headEnd/>
            <a:tailEnd/>
          </a:ln>
        </p:spPr>
        <p:txBody>
          <a:bodyPr>
            <a:spAutoFit/>
          </a:bodyPr>
          <a:lstStyle/>
          <a:p>
            <a:pPr eaLnBrk="1" hangingPunct="1">
              <a:spcBef>
                <a:spcPct val="50000"/>
              </a:spcBef>
            </a:pPr>
            <a:r>
              <a:rPr lang="es-ES_tradnl" altLang="es-ES_tradnl">
                <a:latin typeface="Century Gothic" pitchFamily="34" charset="0"/>
              </a:rPr>
              <a:t>P</a:t>
            </a:r>
            <a:r>
              <a:rPr lang="es-ES_tradnl" altLang="es-ES_tradnl" baseline="-25000">
                <a:latin typeface="Century Gothic" pitchFamily="34" charset="0"/>
              </a:rPr>
              <a:t>1</a:t>
            </a:r>
            <a:endParaRPr lang="es-CL" altLang="es-ES_tradnl" baseline="-25000">
              <a:latin typeface="Century Gothic" pitchFamily="34" charset="0"/>
            </a:endParaRPr>
          </a:p>
        </p:txBody>
      </p:sp>
      <p:sp>
        <p:nvSpPr>
          <p:cNvPr id="33" name="Line 77"/>
          <p:cNvSpPr>
            <a:spLocks noChangeShapeType="1"/>
          </p:cNvSpPr>
          <p:nvPr/>
        </p:nvSpPr>
        <p:spPr bwMode="auto">
          <a:xfrm flipV="1">
            <a:off x="4602147" y="3666793"/>
            <a:ext cx="0" cy="360363"/>
          </a:xfrm>
          <a:prstGeom prst="line">
            <a:avLst/>
          </a:prstGeom>
          <a:noFill/>
          <a:ln w="25400">
            <a:solidFill>
              <a:srgbClr val="0000FF"/>
            </a:solidFill>
            <a:round/>
            <a:headEnd/>
            <a:tailEnd type="triangle" w="med" len="med"/>
          </a:ln>
        </p:spPr>
        <p:txBody>
          <a:bodyPr/>
          <a:lstStyle/>
          <a:p>
            <a:endParaRPr lang="es-CL"/>
          </a:p>
        </p:txBody>
      </p:sp>
      <p:sp>
        <p:nvSpPr>
          <p:cNvPr id="34" name="Text Box 78"/>
          <p:cNvSpPr txBox="1">
            <a:spLocks noChangeArrowheads="1"/>
          </p:cNvSpPr>
          <p:nvPr/>
        </p:nvSpPr>
        <p:spPr bwMode="auto">
          <a:xfrm>
            <a:off x="4821220" y="2571745"/>
            <a:ext cx="3846549" cy="646331"/>
          </a:xfrm>
          <a:prstGeom prst="rect">
            <a:avLst/>
          </a:prstGeom>
          <a:noFill/>
          <a:ln w="9525">
            <a:noFill/>
            <a:miter lim="800000"/>
            <a:headEnd/>
            <a:tailEnd/>
          </a:ln>
        </p:spPr>
        <p:txBody>
          <a:bodyPr wrap="square">
            <a:spAutoFit/>
          </a:bodyPr>
          <a:lstStyle/>
          <a:p>
            <a:pPr eaLnBrk="1" hangingPunct="1">
              <a:spcBef>
                <a:spcPct val="50000"/>
              </a:spcBef>
            </a:pPr>
            <a:r>
              <a:rPr lang="es-ES_tradnl" altLang="es-ES_tradnl" b="1" dirty="0">
                <a:latin typeface="Century Gothic" pitchFamily="34" charset="0"/>
              </a:rPr>
              <a:t>Demanda de Elasticidad Unitaria           (</a:t>
            </a:r>
            <a:r>
              <a:rPr lang="el-GR" altLang="es-ES_tradnl" b="1" dirty="0">
                <a:latin typeface="Century Gothic" pitchFamily="34" charset="0"/>
              </a:rPr>
              <a:t>ε</a:t>
            </a:r>
            <a:r>
              <a:rPr lang="es-ES_tradnl" altLang="es-ES_tradnl" b="1" baseline="-25000" dirty="0">
                <a:latin typeface="Century Gothic" pitchFamily="34" charset="0"/>
              </a:rPr>
              <a:t>P, X</a:t>
            </a:r>
            <a:r>
              <a:rPr lang="es-ES_tradnl" altLang="es-ES_tradnl" b="1" dirty="0">
                <a:latin typeface="Century Gothic" pitchFamily="34" charset="0"/>
              </a:rPr>
              <a:t> = 1)</a:t>
            </a:r>
            <a:endParaRPr lang="el-GR" altLang="es-ES_tradnl" b="1" dirty="0">
              <a:latin typeface="Century Gothic" pitchFamily="34" charset="0"/>
            </a:endParaRPr>
          </a:p>
        </p:txBody>
      </p:sp>
      <p:sp>
        <p:nvSpPr>
          <p:cNvPr id="35" name="Line 80"/>
          <p:cNvSpPr>
            <a:spLocks noChangeShapeType="1"/>
          </p:cNvSpPr>
          <p:nvPr/>
        </p:nvSpPr>
        <p:spPr bwMode="auto">
          <a:xfrm>
            <a:off x="5178410" y="3673143"/>
            <a:ext cx="0" cy="2016125"/>
          </a:xfrm>
          <a:prstGeom prst="line">
            <a:avLst/>
          </a:prstGeom>
          <a:noFill/>
          <a:ln w="25400">
            <a:solidFill>
              <a:srgbClr val="8FD6F9"/>
            </a:solidFill>
            <a:prstDash val="lgDash"/>
            <a:round/>
            <a:headEnd/>
            <a:tailEnd/>
          </a:ln>
        </p:spPr>
        <p:txBody>
          <a:bodyPr/>
          <a:lstStyle/>
          <a:p>
            <a:endParaRPr lang="es-CL"/>
          </a:p>
        </p:txBody>
      </p:sp>
      <p:sp>
        <p:nvSpPr>
          <p:cNvPr id="36" name="Line 81"/>
          <p:cNvSpPr>
            <a:spLocks noChangeShapeType="1"/>
          </p:cNvSpPr>
          <p:nvPr/>
        </p:nvSpPr>
        <p:spPr bwMode="auto">
          <a:xfrm>
            <a:off x="5610210" y="4106531"/>
            <a:ext cx="0" cy="1582737"/>
          </a:xfrm>
          <a:prstGeom prst="line">
            <a:avLst/>
          </a:prstGeom>
          <a:noFill/>
          <a:ln w="25400">
            <a:solidFill>
              <a:srgbClr val="8FD6F9"/>
            </a:solidFill>
            <a:prstDash val="lgDash"/>
            <a:round/>
            <a:headEnd/>
            <a:tailEnd/>
          </a:ln>
        </p:spPr>
        <p:txBody>
          <a:bodyPr/>
          <a:lstStyle/>
          <a:p>
            <a:endParaRPr lang="es-CL"/>
          </a:p>
        </p:txBody>
      </p:sp>
      <p:sp>
        <p:nvSpPr>
          <p:cNvPr id="38" name="Text Box 82"/>
          <p:cNvSpPr txBox="1">
            <a:spLocks noChangeArrowheads="1"/>
          </p:cNvSpPr>
          <p:nvPr/>
        </p:nvSpPr>
        <p:spPr bwMode="auto">
          <a:xfrm>
            <a:off x="5033947" y="5617830"/>
            <a:ext cx="431800" cy="366712"/>
          </a:xfrm>
          <a:prstGeom prst="rect">
            <a:avLst/>
          </a:prstGeom>
          <a:noFill/>
          <a:ln w="9525">
            <a:noFill/>
            <a:miter lim="800000"/>
            <a:headEnd/>
            <a:tailEnd/>
          </a:ln>
        </p:spPr>
        <p:txBody>
          <a:bodyPr>
            <a:spAutoFit/>
          </a:bodyPr>
          <a:lstStyle/>
          <a:p>
            <a:pPr algn="just" eaLnBrk="1" hangingPunct="1">
              <a:spcBef>
                <a:spcPct val="50000"/>
              </a:spcBef>
            </a:pPr>
            <a:r>
              <a:rPr lang="es-ES_tradnl" altLang="es-ES_tradnl">
                <a:latin typeface="Century Gothic" pitchFamily="34" charset="0"/>
              </a:rPr>
              <a:t>q</a:t>
            </a:r>
            <a:r>
              <a:rPr lang="es-ES_tradnl" altLang="es-ES_tradnl" baseline="-25000">
                <a:latin typeface="Century Gothic" pitchFamily="34" charset="0"/>
              </a:rPr>
              <a:t>2</a:t>
            </a:r>
            <a:endParaRPr lang="es-CL" altLang="es-ES_tradnl" baseline="-25000">
              <a:latin typeface="Century Gothic" pitchFamily="34" charset="0"/>
            </a:endParaRPr>
          </a:p>
        </p:txBody>
      </p:sp>
      <p:sp>
        <p:nvSpPr>
          <p:cNvPr id="39" name="Line 83"/>
          <p:cNvSpPr>
            <a:spLocks noChangeShapeType="1"/>
          </p:cNvSpPr>
          <p:nvPr/>
        </p:nvSpPr>
        <p:spPr bwMode="auto">
          <a:xfrm flipH="1" flipV="1">
            <a:off x="5178410" y="5467017"/>
            <a:ext cx="431800" cy="0"/>
          </a:xfrm>
          <a:prstGeom prst="line">
            <a:avLst/>
          </a:prstGeom>
          <a:noFill/>
          <a:ln w="25400">
            <a:solidFill>
              <a:srgbClr val="0000FF"/>
            </a:solidFill>
            <a:round/>
            <a:headEnd/>
            <a:tailEnd type="triangle" w="med" len="med"/>
          </a:ln>
        </p:spPr>
        <p:txBody>
          <a:bodyPr/>
          <a:lstStyle/>
          <a:p>
            <a:endParaRPr lang="es-CL"/>
          </a:p>
        </p:txBody>
      </p:sp>
      <p:sp>
        <p:nvSpPr>
          <p:cNvPr id="56" name="Text Box 85"/>
          <p:cNvSpPr txBox="1">
            <a:spLocks noChangeArrowheads="1"/>
          </p:cNvSpPr>
          <p:nvPr/>
        </p:nvSpPr>
        <p:spPr bwMode="auto">
          <a:xfrm>
            <a:off x="6810380" y="3571876"/>
            <a:ext cx="3643338" cy="1143008"/>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spcBef>
                <a:spcPct val="50000"/>
              </a:spcBef>
            </a:pPr>
            <a:r>
              <a:rPr lang="es-ES_tradnl" altLang="es-ES_tradnl" sz="2200" dirty="0">
                <a:solidFill>
                  <a:schemeClr val="tx1"/>
                </a:solidFill>
              </a:rPr>
              <a:t>La disminución porcentual de </a:t>
            </a:r>
            <a:r>
              <a:rPr lang="es-ES_tradnl" altLang="es-ES_tradnl" sz="2200" dirty="0" err="1">
                <a:solidFill>
                  <a:schemeClr val="tx1"/>
                </a:solidFill>
              </a:rPr>
              <a:t>q</a:t>
            </a:r>
            <a:r>
              <a:rPr lang="es-ES_tradnl" altLang="es-ES_tradnl" sz="2200" baseline="-25000" dirty="0" err="1">
                <a:solidFill>
                  <a:schemeClr val="tx1"/>
                </a:solidFill>
              </a:rPr>
              <a:t>X</a:t>
            </a:r>
            <a:r>
              <a:rPr lang="es-ES_tradnl" altLang="es-ES_tradnl" sz="2200" dirty="0">
                <a:solidFill>
                  <a:schemeClr val="tx1"/>
                </a:solidFill>
              </a:rPr>
              <a:t> es igual al aumento porcentual de P.</a:t>
            </a:r>
          </a:p>
        </p:txBody>
      </p:sp>
      <p:sp>
        <p:nvSpPr>
          <p:cNvPr id="59" name="Arc 79"/>
          <p:cNvSpPr>
            <a:spLocks/>
          </p:cNvSpPr>
          <p:nvPr/>
        </p:nvSpPr>
        <p:spPr bwMode="auto">
          <a:xfrm rot="9202819">
            <a:off x="5197460" y="1898317"/>
            <a:ext cx="3238500" cy="3481388"/>
          </a:xfrm>
          <a:custGeom>
            <a:avLst/>
            <a:gdLst>
              <a:gd name="T0" fmla="*/ 2147483646 w 21600"/>
              <a:gd name="T1" fmla="*/ 0 h 19980"/>
              <a:gd name="T2" fmla="*/ 2147483646 w 21600"/>
              <a:gd name="T3" fmla="*/ 2147483646 h 19980"/>
              <a:gd name="T4" fmla="*/ 0 w 21600"/>
              <a:gd name="T5" fmla="*/ 2147483646 h 19980"/>
              <a:gd name="T6" fmla="*/ 0 60000 65536"/>
              <a:gd name="T7" fmla="*/ 0 60000 65536"/>
              <a:gd name="T8" fmla="*/ 0 60000 65536"/>
              <a:gd name="T9" fmla="*/ 0 w 21600"/>
              <a:gd name="T10" fmla="*/ 0 h 19980"/>
              <a:gd name="T11" fmla="*/ 21600 w 21600"/>
              <a:gd name="T12" fmla="*/ 19980 h 19980"/>
            </a:gdLst>
            <a:ahLst/>
            <a:cxnLst>
              <a:cxn ang="T6">
                <a:pos x="T0" y="T1"/>
              </a:cxn>
              <a:cxn ang="T7">
                <a:pos x="T2" y="T3"/>
              </a:cxn>
              <a:cxn ang="T8">
                <a:pos x="T4" y="T5"/>
              </a:cxn>
            </a:cxnLst>
            <a:rect l="T9" t="T10" r="T11" b="T12"/>
            <a:pathLst>
              <a:path w="21600" h="19980" fill="none" extrusionOk="0">
                <a:moveTo>
                  <a:pt x="8207" y="-1"/>
                </a:moveTo>
                <a:cubicBezTo>
                  <a:pt x="16309" y="3328"/>
                  <a:pt x="21600" y="11220"/>
                  <a:pt x="21600" y="19980"/>
                </a:cubicBezTo>
              </a:path>
              <a:path w="21600" h="19980" stroke="0" extrusionOk="0">
                <a:moveTo>
                  <a:pt x="8207" y="-1"/>
                </a:moveTo>
                <a:cubicBezTo>
                  <a:pt x="16309" y="3328"/>
                  <a:pt x="21600" y="11220"/>
                  <a:pt x="21600" y="19980"/>
                </a:cubicBezTo>
                <a:lnTo>
                  <a:pt x="0" y="19980"/>
                </a:lnTo>
                <a:lnTo>
                  <a:pt x="8207" y="-1"/>
                </a:lnTo>
                <a:close/>
              </a:path>
            </a:pathLst>
          </a:custGeom>
          <a:noFill/>
          <a:ln w="38100">
            <a:solidFill>
              <a:srgbClr val="FF0000"/>
            </a:solidFill>
            <a:round/>
            <a:headEnd/>
            <a:tailEnd/>
          </a:ln>
        </p:spPr>
        <p:txBody>
          <a:bodyPr wrap="none" anchor="ctr"/>
          <a:lstStyle/>
          <a:p>
            <a:endParaRPr lang="es-CL"/>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a:t>Elasticidad de la Demanda</a:t>
            </a:r>
          </a:p>
        </p:txBody>
      </p:sp>
      <p:sp>
        <p:nvSpPr>
          <p:cNvPr id="3" name="2 Marcador de contenido"/>
          <p:cNvSpPr>
            <a:spLocks noGrp="1"/>
          </p:cNvSpPr>
          <p:nvPr>
            <p:ph idx="1"/>
          </p:nvPr>
        </p:nvSpPr>
        <p:spPr>
          <a:xfrm>
            <a:off x="2009804" y="1600201"/>
            <a:ext cx="8229600" cy="4525963"/>
          </a:xfrm>
        </p:spPr>
        <p:txBody>
          <a:bodyPr>
            <a:normAutofit/>
          </a:bodyPr>
          <a:lstStyle/>
          <a:p>
            <a:pPr algn="just"/>
            <a:r>
              <a:rPr lang="es-CL" dirty="0"/>
              <a:t>Si la demanda es infinitamente elástica:</a:t>
            </a:r>
          </a:p>
        </p:txBody>
      </p:sp>
      <p:sp>
        <p:nvSpPr>
          <p:cNvPr id="10" name="9 Marcador de número de diapositiva"/>
          <p:cNvSpPr>
            <a:spLocks noGrp="1"/>
          </p:cNvSpPr>
          <p:nvPr>
            <p:ph type="sldNum" sz="quarter" idx="12"/>
          </p:nvPr>
        </p:nvSpPr>
        <p:spPr/>
        <p:txBody>
          <a:bodyPr/>
          <a:lstStyle/>
          <a:p>
            <a:fld id="{E5AF13BF-99AF-4603-AF85-A71E03691828}" type="slidenum">
              <a:rPr lang="es-CL" smtClean="0"/>
              <a:pPr/>
              <a:t>15</a:t>
            </a:fld>
            <a:endParaRPr lang="es-CL"/>
          </a:p>
        </p:txBody>
      </p:sp>
      <p:sp>
        <p:nvSpPr>
          <p:cNvPr id="37" name="Line 12"/>
          <p:cNvSpPr>
            <a:spLocks noChangeShapeType="1"/>
          </p:cNvSpPr>
          <p:nvPr/>
        </p:nvSpPr>
        <p:spPr bwMode="auto">
          <a:xfrm>
            <a:off x="4457685" y="5419741"/>
            <a:ext cx="3600450" cy="0"/>
          </a:xfrm>
          <a:prstGeom prst="line">
            <a:avLst/>
          </a:prstGeom>
          <a:noFill/>
          <a:ln w="9525">
            <a:solidFill>
              <a:schemeClr val="tx1"/>
            </a:solidFill>
            <a:round/>
            <a:headEnd/>
            <a:tailEnd type="triangle" w="med" len="med"/>
          </a:ln>
        </p:spPr>
        <p:txBody>
          <a:bodyPr/>
          <a:lstStyle/>
          <a:p>
            <a:endParaRPr lang="es-CL"/>
          </a:p>
        </p:txBody>
      </p:sp>
      <p:sp>
        <p:nvSpPr>
          <p:cNvPr id="40" name="Text Box 13"/>
          <p:cNvSpPr txBox="1">
            <a:spLocks noChangeArrowheads="1"/>
          </p:cNvSpPr>
          <p:nvPr/>
        </p:nvSpPr>
        <p:spPr bwMode="auto">
          <a:xfrm>
            <a:off x="8023210" y="5276866"/>
            <a:ext cx="322262" cy="366713"/>
          </a:xfrm>
          <a:prstGeom prst="rect">
            <a:avLst/>
          </a:prstGeom>
          <a:noFill/>
          <a:ln w="9525">
            <a:noFill/>
            <a:miter lim="800000"/>
            <a:headEnd/>
            <a:tailEnd/>
          </a:ln>
        </p:spPr>
        <p:txBody>
          <a:bodyPr>
            <a:spAutoFit/>
          </a:bodyPr>
          <a:lstStyle/>
          <a:p>
            <a:pPr eaLnBrk="1" hangingPunct="1">
              <a:spcBef>
                <a:spcPct val="50000"/>
              </a:spcBef>
            </a:pPr>
            <a:r>
              <a:rPr lang="es-ES_tradnl" altLang="es-ES_tradnl">
                <a:latin typeface="Century Gothic" pitchFamily="34" charset="0"/>
              </a:rPr>
              <a:t>q</a:t>
            </a:r>
            <a:endParaRPr lang="es-CL" altLang="es-ES_tradnl">
              <a:latin typeface="Century Gothic" pitchFamily="34" charset="0"/>
            </a:endParaRPr>
          </a:p>
        </p:txBody>
      </p:sp>
      <p:sp>
        <p:nvSpPr>
          <p:cNvPr id="41" name="Text Box 14"/>
          <p:cNvSpPr txBox="1">
            <a:spLocks noChangeArrowheads="1"/>
          </p:cNvSpPr>
          <p:nvPr/>
        </p:nvSpPr>
        <p:spPr bwMode="auto">
          <a:xfrm>
            <a:off x="4097322" y="2540017"/>
            <a:ext cx="287338" cy="366713"/>
          </a:xfrm>
          <a:prstGeom prst="rect">
            <a:avLst/>
          </a:prstGeom>
          <a:noFill/>
          <a:ln w="9525">
            <a:noFill/>
            <a:miter lim="800000"/>
            <a:headEnd/>
            <a:tailEnd/>
          </a:ln>
        </p:spPr>
        <p:txBody>
          <a:bodyPr>
            <a:spAutoFit/>
          </a:bodyPr>
          <a:lstStyle/>
          <a:p>
            <a:pPr eaLnBrk="1" hangingPunct="1">
              <a:spcBef>
                <a:spcPct val="50000"/>
              </a:spcBef>
            </a:pPr>
            <a:r>
              <a:rPr lang="es-ES_tradnl" altLang="es-ES_tradnl">
                <a:latin typeface="Century Gothic" pitchFamily="34" charset="0"/>
              </a:rPr>
              <a:t>P</a:t>
            </a:r>
            <a:endParaRPr lang="es-CL" altLang="es-ES_tradnl">
              <a:latin typeface="Century Gothic" pitchFamily="34" charset="0"/>
            </a:endParaRPr>
          </a:p>
        </p:txBody>
      </p:sp>
      <p:sp>
        <p:nvSpPr>
          <p:cNvPr id="42" name="Text Box 15"/>
          <p:cNvSpPr txBox="1">
            <a:spLocks noChangeArrowheads="1"/>
          </p:cNvSpPr>
          <p:nvPr/>
        </p:nvSpPr>
        <p:spPr bwMode="auto">
          <a:xfrm>
            <a:off x="4171936" y="5348304"/>
            <a:ext cx="357187" cy="366712"/>
          </a:xfrm>
          <a:prstGeom prst="rect">
            <a:avLst/>
          </a:prstGeom>
          <a:noFill/>
          <a:ln w="9525">
            <a:noFill/>
            <a:miter lim="800000"/>
            <a:headEnd/>
            <a:tailEnd/>
          </a:ln>
        </p:spPr>
        <p:txBody>
          <a:bodyPr>
            <a:spAutoFit/>
          </a:bodyPr>
          <a:lstStyle/>
          <a:p>
            <a:pPr eaLnBrk="1" hangingPunct="1">
              <a:spcBef>
                <a:spcPct val="50000"/>
              </a:spcBef>
            </a:pPr>
            <a:r>
              <a:rPr lang="es-ES_tradnl" altLang="es-ES_tradnl">
                <a:latin typeface="Century Gothic" pitchFamily="34" charset="0"/>
              </a:rPr>
              <a:t>0</a:t>
            </a:r>
            <a:endParaRPr lang="es-CL" altLang="es-ES_tradnl">
              <a:latin typeface="Century Gothic" pitchFamily="34" charset="0"/>
            </a:endParaRPr>
          </a:p>
        </p:txBody>
      </p:sp>
      <p:sp>
        <p:nvSpPr>
          <p:cNvPr id="43" name="Text Box 24"/>
          <p:cNvSpPr txBox="1">
            <a:spLocks noChangeArrowheads="1"/>
          </p:cNvSpPr>
          <p:nvPr/>
        </p:nvSpPr>
        <p:spPr bwMode="auto">
          <a:xfrm>
            <a:off x="3881423" y="3416306"/>
            <a:ext cx="792163" cy="366713"/>
          </a:xfrm>
          <a:prstGeom prst="rect">
            <a:avLst/>
          </a:prstGeom>
          <a:noFill/>
          <a:ln w="9525">
            <a:noFill/>
            <a:miter lim="800000"/>
            <a:headEnd/>
            <a:tailEnd/>
          </a:ln>
        </p:spPr>
        <p:txBody>
          <a:bodyPr>
            <a:spAutoFit/>
          </a:bodyPr>
          <a:lstStyle/>
          <a:p>
            <a:pPr eaLnBrk="1" hangingPunct="1">
              <a:spcBef>
                <a:spcPct val="50000"/>
              </a:spcBef>
            </a:pPr>
            <a:r>
              <a:rPr lang="es-ES_tradnl" altLang="es-ES_tradnl">
                <a:latin typeface="Century Gothic" pitchFamily="34" charset="0"/>
              </a:rPr>
              <a:t>P</a:t>
            </a:r>
            <a:r>
              <a:rPr lang="es-ES_tradnl" altLang="es-ES_tradnl" baseline="-25000">
                <a:latin typeface="Century Gothic" pitchFamily="34" charset="0"/>
              </a:rPr>
              <a:t>1</a:t>
            </a:r>
            <a:r>
              <a:rPr lang="es-ES_tradnl" altLang="es-ES_tradnl">
                <a:latin typeface="Century Gothic" pitchFamily="34" charset="0"/>
              </a:rPr>
              <a:t>+1</a:t>
            </a:r>
            <a:endParaRPr lang="es-CL" altLang="es-ES_tradnl">
              <a:latin typeface="Century Gothic" pitchFamily="34" charset="0"/>
            </a:endParaRPr>
          </a:p>
        </p:txBody>
      </p:sp>
      <p:sp>
        <p:nvSpPr>
          <p:cNvPr id="44" name="Text Box 30"/>
          <p:cNvSpPr txBox="1">
            <a:spLocks noChangeArrowheads="1"/>
          </p:cNvSpPr>
          <p:nvPr/>
        </p:nvSpPr>
        <p:spPr bwMode="auto">
          <a:xfrm>
            <a:off x="4097323" y="3776668"/>
            <a:ext cx="466725" cy="366712"/>
          </a:xfrm>
          <a:prstGeom prst="rect">
            <a:avLst/>
          </a:prstGeom>
          <a:noFill/>
          <a:ln w="9525">
            <a:noFill/>
            <a:miter lim="800000"/>
            <a:headEnd/>
            <a:tailEnd/>
          </a:ln>
        </p:spPr>
        <p:txBody>
          <a:bodyPr>
            <a:spAutoFit/>
          </a:bodyPr>
          <a:lstStyle/>
          <a:p>
            <a:pPr eaLnBrk="1" hangingPunct="1">
              <a:spcBef>
                <a:spcPct val="50000"/>
              </a:spcBef>
            </a:pPr>
            <a:r>
              <a:rPr lang="es-ES_tradnl" altLang="es-ES_tradnl">
                <a:latin typeface="Century Gothic" pitchFamily="34" charset="0"/>
              </a:rPr>
              <a:t>P</a:t>
            </a:r>
            <a:r>
              <a:rPr lang="es-ES_tradnl" altLang="es-ES_tradnl" baseline="-25000">
                <a:latin typeface="Century Gothic" pitchFamily="34" charset="0"/>
              </a:rPr>
              <a:t>1</a:t>
            </a:r>
            <a:endParaRPr lang="es-CL" altLang="es-ES_tradnl" baseline="-25000">
              <a:latin typeface="Century Gothic" pitchFamily="34" charset="0"/>
            </a:endParaRPr>
          </a:p>
        </p:txBody>
      </p:sp>
      <p:sp>
        <p:nvSpPr>
          <p:cNvPr id="45" name="Line 31"/>
          <p:cNvSpPr>
            <a:spLocks noChangeShapeType="1"/>
          </p:cNvSpPr>
          <p:nvPr/>
        </p:nvSpPr>
        <p:spPr bwMode="auto">
          <a:xfrm flipV="1">
            <a:off x="4602147" y="3632206"/>
            <a:ext cx="0" cy="360363"/>
          </a:xfrm>
          <a:prstGeom prst="line">
            <a:avLst/>
          </a:prstGeom>
          <a:noFill/>
          <a:ln w="25400">
            <a:solidFill>
              <a:srgbClr val="0000FF"/>
            </a:solidFill>
            <a:round/>
            <a:headEnd/>
            <a:tailEnd type="triangle" w="med" len="med"/>
          </a:ln>
        </p:spPr>
        <p:txBody>
          <a:bodyPr/>
          <a:lstStyle/>
          <a:p>
            <a:endParaRPr lang="es-CL"/>
          </a:p>
        </p:txBody>
      </p:sp>
      <p:sp>
        <p:nvSpPr>
          <p:cNvPr id="46" name="Text Box 32"/>
          <p:cNvSpPr txBox="1">
            <a:spLocks noChangeArrowheads="1"/>
          </p:cNvSpPr>
          <p:nvPr/>
        </p:nvSpPr>
        <p:spPr bwMode="auto">
          <a:xfrm>
            <a:off x="6713564" y="3300399"/>
            <a:ext cx="4311658" cy="738664"/>
          </a:xfrm>
          <a:prstGeom prst="rect">
            <a:avLst/>
          </a:prstGeom>
          <a:noFill/>
          <a:ln w="9525">
            <a:noFill/>
            <a:miter lim="800000"/>
            <a:headEnd/>
            <a:tailEnd/>
          </a:ln>
        </p:spPr>
        <p:txBody>
          <a:bodyPr wrap="square">
            <a:spAutoFit/>
          </a:bodyPr>
          <a:lstStyle/>
          <a:p>
            <a:pPr>
              <a:spcBef>
                <a:spcPct val="50000"/>
              </a:spcBef>
            </a:pPr>
            <a:r>
              <a:rPr lang="es-ES_tradnl" altLang="es-ES_tradnl" b="1" dirty="0">
                <a:latin typeface="Century Gothic" pitchFamily="34" charset="0"/>
              </a:rPr>
              <a:t>Demanda Perfectamente Elástica          (</a:t>
            </a:r>
            <a:r>
              <a:rPr lang="el-GR" altLang="es-ES_tradnl" b="1" dirty="0">
                <a:latin typeface="Century Gothic" pitchFamily="34" charset="0"/>
              </a:rPr>
              <a:t>ε</a:t>
            </a:r>
            <a:r>
              <a:rPr lang="es-ES_tradnl" altLang="es-ES_tradnl" b="1" baseline="-25000" dirty="0">
                <a:latin typeface="Century Gothic" pitchFamily="34" charset="0"/>
              </a:rPr>
              <a:t>P, X</a:t>
            </a:r>
            <a:r>
              <a:rPr lang="es-ES_tradnl" altLang="es-ES_tradnl" b="1" dirty="0">
                <a:latin typeface="Century Gothic" pitchFamily="34" charset="0"/>
              </a:rPr>
              <a:t> = </a:t>
            </a:r>
            <a:r>
              <a:rPr lang="es-ES_tradnl" altLang="es-ES_tradnl" sz="2400" b="1" dirty="0">
                <a:latin typeface="Century Gothic" pitchFamily="34" charset="0"/>
              </a:rPr>
              <a:t>∞)</a:t>
            </a:r>
            <a:endParaRPr lang="el-GR" altLang="es-ES_tradnl" sz="2400" b="1" dirty="0">
              <a:latin typeface="Century Gothic" pitchFamily="34" charset="0"/>
            </a:endParaRPr>
          </a:p>
        </p:txBody>
      </p:sp>
      <p:sp>
        <p:nvSpPr>
          <p:cNvPr id="47" name="Line 21"/>
          <p:cNvSpPr>
            <a:spLocks noChangeShapeType="1"/>
          </p:cNvSpPr>
          <p:nvPr/>
        </p:nvSpPr>
        <p:spPr bwMode="auto">
          <a:xfrm flipV="1">
            <a:off x="4602147" y="3630596"/>
            <a:ext cx="0" cy="360363"/>
          </a:xfrm>
          <a:prstGeom prst="line">
            <a:avLst/>
          </a:prstGeom>
          <a:noFill/>
          <a:ln w="25400">
            <a:solidFill>
              <a:srgbClr val="0000FF"/>
            </a:solidFill>
            <a:round/>
            <a:headEnd/>
            <a:tailEnd type="triangle" w="med" len="med"/>
          </a:ln>
        </p:spPr>
        <p:txBody>
          <a:bodyPr/>
          <a:lstStyle/>
          <a:p>
            <a:endParaRPr lang="es-CL"/>
          </a:p>
        </p:txBody>
      </p:sp>
      <p:sp>
        <p:nvSpPr>
          <p:cNvPr id="48" name="Line 48"/>
          <p:cNvSpPr>
            <a:spLocks noChangeShapeType="1"/>
          </p:cNvSpPr>
          <p:nvPr/>
        </p:nvSpPr>
        <p:spPr bwMode="auto">
          <a:xfrm>
            <a:off x="4465190" y="4076683"/>
            <a:ext cx="3384550" cy="0"/>
          </a:xfrm>
          <a:prstGeom prst="line">
            <a:avLst/>
          </a:prstGeom>
          <a:noFill/>
          <a:ln w="38100">
            <a:solidFill>
              <a:srgbClr val="FF0000"/>
            </a:solidFill>
            <a:round/>
            <a:headEnd/>
            <a:tailEnd/>
          </a:ln>
        </p:spPr>
        <p:txBody>
          <a:bodyPr/>
          <a:lstStyle/>
          <a:p>
            <a:endParaRPr lang="es-CL"/>
          </a:p>
        </p:txBody>
      </p:sp>
      <p:sp>
        <p:nvSpPr>
          <p:cNvPr id="49" name="Text Box 49"/>
          <p:cNvSpPr txBox="1">
            <a:spLocks noChangeArrowheads="1"/>
          </p:cNvSpPr>
          <p:nvPr/>
        </p:nvSpPr>
        <p:spPr bwMode="auto">
          <a:xfrm>
            <a:off x="4738678" y="2357431"/>
            <a:ext cx="4643470" cy="646331"/>
          </a:xfrm>
          <a:prstGeom prst="rect">
            <a:avLst/>
          </a:prstGeom>
          <a:noFill/>
          <a:ln w="9525">
            <a:noFill/>
            <a:miter lim="800000"/>
            <a:headEnd/>
            <a:tailEnd/>
          </a:ln>
        </p:spPr>
        <p:txBody>
          <a:bodyPr wrap="square">
            <a:spAutoFit/>
          </a:bodyPr>
          <a:lstStyle/>
          <a:p>
            <a:pPr algn="just" eaLnBrk="1" hangingPunct="1">
              <a:spcBef>
                <a:spcPct val="50000"/>
              </a:spcBef>
            </a:pPr>
            <a:r>
              <a:rPr lang="es-ES_tradnl" altLang="es-ES_tradnl" dirty="0">
                <a:latin typeface="Century Gothic" pitchFamily="34" charset="0"/>
              </a:rPr>
              <a:t>A precio cualquiera superior a P</a:t>
            </a:r>
            <a:r>
              <a:rPr lang="es-ES_tradnl" altLang="es-ES_tradnl" baseline="-25000" dirty="0">
                <a:latin typeface="Century Gothic" pitchFamily="34" charset="0"/>
              </a:rPr>
              <a:t>1</a:t>
            </a:r>
            <a:r>
              <a:rPr lang="es-ES_tradnl" altLang="es-ES_tradnl" dirty="0">
                <a:latin typeface="Century Gothic" pitchFamily="34" charset="0"/>
              </a:rPr>
              <a:t> la cantidad demandada es cero.</a:t>
            </a:r>
          </a:p>
        </p:txBody>
      </p:sp>
      <p:sp>
        <p:nvSpPr>
          <p:cNvPr id="50" name="Line 50"/>
          <p:cNvSpPr>
            <a:spLocks noChangeShapeType="1"/>
          </p:cNvSpPr>
          <p:nvPr/>
        </p:nvSpPr>
        <p:spPr bwMode="auto">
          <a:xfrm flipV="1">
            <a:off x="4451335" y="3000372"/>
            <a:ext cx="573095" cy="571486"/>
          </a:xfrm>
          <a:prstGeom prst="line">
            <a:avLst/>
          </a:prstGeom>
          <a:noFill/>
          <a:ln w="25400">
            <a:solidFill>
              <a:srgbClr val="008000"/>
            </a:solidFill>
            <a:round/>
            <a:headEnd/>
            <a:tailEnd type="triangle" w="med" len="med"/>
          </a:ln>
        </p:spPr>
        <p:txBody>
          <a:bodyPr/>
          <a:lstStyle/>
          <a:p>
            <a:endParaRPr lang="es-CL"/>
          </a:p>
        </p:txBody>
      </p:sp>
      <p:sp>
        <p:nvSpPr>
          <p:cNvPr id="51" name="Text Box 47"/>
          <p:cNvSpPr txBox="1">
            <a:spLocks noChangeArrowheads="1"/>
          </p:cNvSpPr>
          <p:nvPr/>
        </p:nvSpPr>
        <p:spPr bwMode="auto">
          <a:xfrm>
            <a:off x="7310447" y="4298962"/>
            <a:ext cx="3024187" cy="915988"/>
          </a:xfrm>
          <a:prstGeom prst="rect">
            <a:avLst/>
          </a:prstGeom>
          <a:noFill/>
          <a:ln w="9525">
            <a:noFill/>
            <a:miter lim="800000"/>
            <a:headEnd/>
            <a:tailEnd/>
          </a:ln>
        </p:spPr>
        <p:txBody>
          <a:bodyPr>
            <a:spAutoFit/>
          </a:bodyPr>
          <a:lstStyle/>
          <a:p>
            <a:pPr eaLnBrk="1" hangingPunct="1">
              <a:spcBef>
                <a:spcPct val="50000"/>
              </a:spcBef>
            </a:pPr>
            <a:r>
              <a:rPr lang="es-ES_tradnl" altLang="es-ES_tradnl" dirty="0">
                <a:latin typeface="Century Gothic" pitchFamily="34" charset="0"/>
              </a:rPr>
              <a:t>A precio P</a:t>
            </a:r>
            <a:r>
              <a:rPr lang="es-ES_tradnl" altLang="es-ES_tradnl" baseline="-25000" dirty="0">
                <a:latin typeface="Century Gothic" pitchFamily="34" charset="0"/>
              </a:rPr>
              <a:t>1</a:t>
            </a:r>
            <a:r>
              <a:rPr lang="es-ES_tradnl" altLang="es-ES_tradnl" dirty="0">
                <a:latin typeface="Century Gothic" pitchFamily="34" charset="0"/>
              </a:rPr>
              <a:t> los consumidores consumen cualquier cantidad.</a:t>
            </a:r>
          </a:p>
        </p:txBody>
      </p:sp>
      <p:sp>
        <p:nvSpPr>
          <p:cNvPr id="52" name="Text Box 51"/>
          <p:cNvSpPr txBox="1">
            <a:spLocks noChangeArrowheads="1"/>
          </p:cNvSpPr>
          <p:nvPr/>
        </p:nvSpPr>
        <p:spPr bwMode="auto">
          <a:xfrm>
            <a:off x="1738282" y="4357694"/>
            <a:ext cx="2428892" cy="1477328"/>
          </a:xfrm>
          <a:prstGeom prst="rect">
            <a:avLst/>
          </a:prstGeom>
          <a:noFill/>
          <a:ln w="9525">
            <a:noFill/>
            <a:miter lim="800000"/>
            <a:headEnd/>
            <a:tailEnd/>
          </a:ln>
        </p:spPr>
        <p:txBody>
          <a:bodyPr wrap="square">
            <a:spAutoFit/>
          </a:bodyPr>
          <a:lstStyle/>
          <a:p>
            <a:pPr eaLnBrk="1" hangingPunct="1">
              <a:spcBef>
                <a:spcPct val="50000"/>
              </a:spcBef>
            </a:pPr>
            <a:r>
              <a:rPr lang="es-ES_tradnl" altLang="es-ES_tradnl" dirty="0">
                <a:latin typeface="Century Gothic" pitchFamily="34" charset="0"/>
              </a:rPr>
              <a:t>A precio cualquiera inferior a P</a:t>
            </a:r>
            <a:r>
              <a:rPr lang="es-ES_tradnl" altLang="es-ES_tradnl" baseline="-25000" dirty="0">
                <a:latin typeface="Century Gothic" pitchFamily="34" charset="0"/>
              </a:rPr>
              <a:t>1</a:t>
            </a:r>
            <a:r>
              <a:rPr lang="es-ES_tradnl" altLang="es-ES_tradnl" dirty="0">
                <a:latin typeface="Century Gothic" pitchFamily="34" charset="0"/>
              </a:rPr>
              <a:t> la cantidad demandada es infinito.</a:t>
            </a:r>
          </a:p>
        </p:txBody>
      </p:sp>
      <p:sp>
        <p:nvSpPr>
          <p:cNvPr id="53" name="Line 11"/>
          <p:cNvSpPr>
            <a:spLocks noChangeShapeType="1"/>
          </p:cNvSpPr>
          <p:nvPr/>
        </p:nvSpPr>
        <p:spPr bwMode="auto">
          <a:xfrm flipV="1">
            <a:off x="4457685" y="2611455"/>
            <a:ext cx="0" cy="2808287"/>
          </a:xfrm>
          <a:prstGeom prst="line">
            <a:avLst/>
          </a:prstGeom>
          <a:noFill/>
          <a:ln w="9525">
            <a:solidFill>
              <a:schemeClr val="tx1"/>
            </a:solidFill>
            <a:round/>
            <a:headEnd/>
            <a:tailEnd type="triangle" w="med" len="med"/>
          </a:ln>
        </p:spPr>
        <p:txBody>
          <a:bodyPr/>
          <a:lstStyle/>
          <a:p>
            <a:endParaRPr lang="es-CL"/>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a:t>Elasticidad de la Demanda</a:t>
            </a:r>
          </a:p>
        </p:txBody>
      </p:sp>
      <p:sp>
        <p:nvSpPr>
          <p:cNvPr id="3" name="2 Marcador de contenido"/>
          <p:cNvSpPr>
            <a:spLocks noGrp="1"/>
          </p:cNvSpPr>
          <p:nvPr>
            <p:ph idx="1"/>
          </p:nvPr>
        </p:nvSpPr>
        <p:spPr>
          <a:xfrm>
            <a:off x="2009804" y="1600201"/>
            <a:ext cx="8229600" cy="4525963"/>
          </a:xfrm>
        </p:spPr>
        <p:txBody>
          <a:bodyPr>
            <a:normAutofit/>
          </a:bodyPr>
          <a:lstStyle/>
          <a:p>
            <a:pPr algn="just"/>
            <a:r>
              <a:rPr lang="es-CL" dirty="0"/>
              <a:t>Métodos para calcular la Elasticidad-Precio</a:t>
            </a:r>
          </a:p>
          <a:p>
            <a:pPr lvl="1" algn="just"/>
            <a:r>
              <a:rPr lang="es-CL" dirty="0"/>
              <a:t>Método del Punto Medio.</a:t>
            </a:r>
          </a:p>
          <a:p>
            <a:pPr lvl="2" algn="just"/>
            <a:r>
              <a:rPr lang="es-MX" b="1" dirty="0"/>
              <a:t>el método del punto medio obtiene  los  cambios  porcentuales  dividiendo  el  cambio  por  el  punto  medio  (o  </a:t>
            </a:r>
            <a:r>
              <a:rPr lang="es-MX" b="1" dirty="0" err="1"/>
              <a:t>pro-medio</a:t>
            </a:r>
            <a:r>
              <a:rPr lang="es-MX" b="1" dirty="0"/>
              <a:t>) del nivel inicial y del nivel final. La siguiente fórmula expresa el método del punto medio para calcular la </a:t>
            </a:r>
            <a:r>
              <a:rPr lang="es-MX" b="1" dirty="0" err="1"/>
              <a:t>elastici</a:t>
            </a:r>
            <a:r>
              <a:rPr lang="es-MX" b="1" dirty="0"/>
              <a:t>-dad precio entre dos puntos, (Q1, P1) y (Q2, P2):</a:t>
            </a:r>
            <a:endParaRPr lang="es-CL" dirty="0"/>
          </a:p>
        </p:txBody>
      </p:sp>
      <p:sp>
        <p:nvSpPr>
          <p:cNvPr id="11" name="10 Marcador de número de diapositiva"/>
          <p:cNvSpPr>
            <a:spLocks noGrp="1"/>
          </p:cNvSpPr>
          <p:nvPr>
            <p:ph type="sldNum" sz="quarter" idx="12"/>
          </p:nvPr>
        </p:nvSpPr>
        <p:spPr/>
        <p:txBody>
          <a:bodyPr/>
          <a:lstStyle/>
          <a:p>
            <a:fld id="{E5AF13BF-99AF-4603-AF85-A71E03691828}" type="slidenum">
              <a:rPr lang="es-CL" smtClean="0"/>
              <a:pPr/>
              <a:t>16</a:t>
            </a:fld>
            <a:endParaRPr lang="es-CL"/>
          </a:p>
        </p:txBody>
      </p:sp>
      <p:pic>
        <p:nvPicPr>
          <p:cNvPr id="5" name="Imagen 4">
            <a:extLst>
              <a:ext uri="{FF2B5EF4-FFF2-40B4-BE49-F238E27FC236}">
                <a16:creationId xmlns:a16="http://schemas.microsoft.com/office/drawing/2014/main" id="{B3DE114E-BF1D-4EEE-A32E-F36170BE87C3}"/>
              </a:ext>
            </a:extLst>
          </p:cNvPr>
          <p:cNvPicPr>
            <a:picLocks noChangeAspect="1"/>
          </p:cNvPicPr>
          <p:nvPr/>
        </p:nvPicPr>
        <p:blipFill>
          <a:blip r:embed="rId2"/>
          <a:stretch>
            <a:fillRect/>
          </a:stretch>
        </p:blipFill>
        <p:spPr>
          <a:xfrm>
            <a:off x="2009804" y="4205796"/>
            <a:ext cx="8505825" cy="914400"/>
          </a:xfrm>
          <a:prstGeom prst="rect">
            <a:avLst/>
          </a:prstGeom>
        </p:spPr>
      </p:pic>
    </p:spTree>
    <p:extLst>
      <p:ext uri="{BB962C8B-B14F-4D97-AF65-F5344CB8AC3E}">
        <p14:creationId xmlns:p14="http://schemas.microsoft.com/office/powerpoint/2010/main" val="5161693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a:t>Elasticidad de la Demanda</a:t>
            </a:r>
          </a:p>
        </p:txBody>
      </p:sp>
      <p:sp>
        <p:nvSpPr>
          <p:cNvPr id="3" name="2 Marcador de contenido"/>
          <p:cNvSpPr>
            <a:spLocks noGrp="1"/>
          </p:cNvSpPr>
          <p:nvPr>
            <p:ph idx="1"/>
          </p:nvPr>
        </p:nvSpPr>
        <p:spPr>
          <a:xfrm>
            <a:off x="2009804" y="1600201"/>
            <a:ext cx="8229600" cy="4525963"/>
          </a:xfrm>
        </p:spPr>
        <p:txBody>
          <a:bodyPr>
            <a:normAutofit/>
          </a:bodyPr>
          <a:lstStyle/>
          <a:p>
            <a:pPr algn="just"/>
            <a:r>
              <a:rPr lang="es-CL" dirty="0"/>
              <a:t>Métodos para calcular la Elasticidad-Precio</a:t>
            </a:r>
          </a:p>
          <a:p>
            <a:pPr lvl="1" algn="just"/>
            <a:r>
              <a:rPr lang="es-CL" dirty="0"/>
              <a:t>Método de la Elasticidad-Punto.</a:t>
            </a:r>
          </a:p>
          <a:p>
            <a:pPr lvl="2" algn="just"/>
            <a:r>
              <a:rPr lang="es-CL" dirty="0"/>
              <a:t>El método de elasticidad punto, se utiliza para calcular cuál es el valor que posee la elasticidad-precio en un determinado punto (por ejemplo, el punto de equilibrio):</a:t>
            </a:r>
          </a:p>
        </p:txBody>
      </p:sp>
      <p:sp>
        <p:nvSpPr>
          <p:cNvPr id="11" name="10 Marcador de número de diapositiva"/>
          <p:cNvSpPr>
            <a:spLocks noGrp="1"/>
          </p:cNvSpPr>
          <p:nvPr>
            <p:ph type="sldNum" sz="quarter" idx="12"/>
          </p:nvPr>
        </p:nvSpPr>
        <p:spPr/>
        <p:txBody>
          <a:bodyPr/>
          <a:lstStyle/>
          <a:p>
            <a:fld id="{E5AF13BF-99AF-4603-AF85-A71E03691828}" type="slidenum">
              <a:rPr lang="es-CL" smtClean="0"/>
              <a:pPr/>
              <a:t>17</a:t>
            </a:fld>
            <a:endParaRPr lang="es-CL"/>
          </a:p>
        </p:txBody>
      </p:sp>
      <p:graphicFrame>
        <p:nvGraphicFramePr>
          <p:cNvPr id="22530" name="Object 2"/>
          <p:cNvGraphicFramePr>
            <a:graphicFrameLocks noChangeAspect="1"/>
          </p:cNvGraphicFramePr>
          <p:nvPr>
            <p:extLst>
              <p:ext uri="{D42A27DB-BD31-4B8C-83A1-F6EECF244321}">
                <p14:modId xmlns:p14="http://schemas.microsoft.com/office/powerpoint/2010/main" val="1209214659"/>
              </p:ext>
            </p:extLst>
          </p:nvPr>
        </p:nvGraphicFramePr>
        <p:xfrm>
          <a:off x="4316298" y="3863181"/>
          <a:ext cx="2450283" cy="1325563"/>
        </p:xfrm>
        <a:graphic>
          <a:graphicData uri="http://schemas.openxmlformats.org/presentationml/2006/ole">
            <mc:AlternateContent xmlns:mc="http://schemas.openxmlformats.org/markup-compatibility/2006">
              <mc:Choice xmlns:v="urn:schemas-microsoft-com:vml" Requires="v">
                <p:oleObj name="Ecuación" r:id="rId2" imgW="774364" imgH="418918" progId="Equation.3">
                  <p:embed/>
                </p:oleObj>
              </mc:Choice>
              <mc:Fallback>
                <p:oleObj name="Ecuación" r:id="rId2" imgW="774364" imgH="418918" progId="Equation.3">
                  <p:embed/>
                  <p:pic>
                    <p:nvPicPr>
                      <p:cNvPr id="2253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16298" y="3863181"/>
                        <a:ext cx="2450283" cy="1325563"/>
                      </a:xfrm>
                      <a:prstGeom prst="rect">
                        <a:avLst/>
                      </a:prstGeom>
                      <a:noFill/>
                    </p:spPr>
                  </p:pic>
                </p:oleObj>
              </mc:Fallback>
            </mc:AlternateContent>
          </a:graphicData>
        </a:graphic>
      </p:graphicFrame>
    </p:spTree>
    <p:extLst>
      <p:ext uri="{BB962C8B-B14F-4D97-AF65-F5344CB8AC3E}">
        <p14:creationId xmlns:p14="http://schemas.microsoft.com/office/powerpoint/2010/main" val="30081448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a:t>Elasticidad de la Demanda</a:t>
            </a:r>
          </a:p>
        </p:txBody>
      </p:sp>
      <p:sp>
        <p:nvSpPr>
          <p:cNvPr id="3" name="2 Marcador de contenido"/>
          <p:cNvSpPr>
            <a:spLocks noGrp="1"/>
          </p:cNvSpPr>
          <p:nvPr>
            <p:ph idx="1"/>
          </p:nvPr>
        </p:nvSpPr>
        <p:spPr>
          <a:xfrm>
            <a:off x="2009804" y="1600201"/>
            <a:ext cx="8229600" cy="4525963"/>
          </a:xfrm>
        </p:spPr>
        <p:txBody>
          <a:bodyPr>
            <a:normAutofit/>
          </a:bodyPr>
          <a:lstStyle/>
          <a:p>
            <a:pPr algn="just"/>
            <a:r>
              <a:rPr lang="es-CL" dirty="0"/>
              <a:t>La Demanda Lineal y su Elasticidad-Precio.</a:t>
            </a:r>
          </a:p>
          <a:p>
            <a:pPr algn="just"/>
            <a:endParaRPr lang="es-CL" dirty="0"/>
          </a:p>
          <a:p>
            <a:pPr lvl="1" algn="just"/>
            <a:r>
              <a:rPr lang="es-CL" dirty="0"/>
              <a:t>Suponga la siguiente función lineal para una demanda:</a:t>
            </a:r>
          </a:p>
          <a:p>
            <a:pPr lvl="1" algn="ctr">
              <a:buNone/>
            </a:pPr>
            <a:r>
              <a:rPr lang="es-CL" dirty="0"/>
              <a:t>	</a:t>
            </a:r>
            <a:r>
              <a:rPr lang="es-CL" i="1" dirty="0">
                <a:latin typeface="Times New Roman" pitchFamily="18" charset="0"/>
                <a:cs typeface="Times New Roman" pitchFamily="18" charset="0"/>
              </a:rPr>
              <a:t>Q </a:t>
            </a:r>
            <a:r>
              <a:rPr lang="es-CL" dirty="0">
                <a:latin typeface="Times New Roman" pitchFamily="18" charset="0"/>
                <a:cs typeface="Times New Roman" pitchFamily="18" charset="0"/>
              </a:rPr>
              <a:t>=</a:t>
            </a:r>
            <a:r>
              <a:rPr lang="es-CL" i="1" dirty="0">
                <a:latin typeface="Times New Roman" pitchFamily="18" charset="0"/>
                <a:cs typeface="Times New Roman" pitchFamily="18" charset="0"/>
              </a:rPr>
              <a:t> 20 </a:t>
            </a:r>
            <a:r>
              <a:rPr lang="es-CL" dirty="0">
                <a:latin typeface="Times New Roman" pitchFamily="18" charset="0"/>
                <a:cs typeface="Times New Roman" pitchFamily="18" charset="0"/>
              </a:rPr>
              <a:t>–</a:t>
            </a:r>
            <a:r>
              <a:rPr lang="es-CL" i="1" dirty="0">
                <a:latin typeface="Times New Roman" pitchFamily="18" charset="0"/>
                <a:cs typeface="Times New Roman" pitchFamily="18" charset="0"/>
              </a:rPr>
              <a:t> 2P</a:t>
            </a:r>
          </a:p>
          <a:p>
            <a:pPr lvl="1" algn="ctr">
              <a:buNone/>
            </a:pPr>
            <a:endParaRPr lang="es-CL" dirty="0"/>
          </a:p>
          <a:p>
            <a:pPr lvl="1" algn="just"/>
            <a:r>
              <a:rPr lang="es-CL" dirty="0"/>
              <a:t>De esta función podemos determinar que su pendiente es </a:t>
            </a:r>
            <a:r>
              <a:rPr lang="es-CL" dirty="0">
                <a:latin typeface="Times New Roman" pitchFamily="18" charset="0"/>
                <a:cs typeface="Times New Roman" pitchFamily="18" charset="0"/>
              </a:rPr>
              <a:t>|</a:t>
            </a:r>
            <a:r>
              <a:rPr lang="es-CL" i="1" dirty="0">
                <a:latin typeface="Times New Roman" pitchFamily="18" charset="0"/>
                <a:cs typeface="Times New Roman" pitchFamily="18" charset="0"/>
              </a:rPr>
              <a:t>m</a:t>
            </a:r>
            <a:r>
              <a:rPr lang="es-CL" dirty="0">
                <a:latin typeface="Times New Roman" pitchFamily="18" charset="0"/>
                <a:cs typeface="Times New Roman" pitchFamily="18" charset="0"/>
              </a:rPr>
              <a:t>|</a:t>
            </a:r>
            <a:r>
              <a:rPr lang="es-CL" i="1" dirty="0">
                <a:latin typeface="Times New Roman" pitchFamily="18" charset="0"/>
                <a:cs typeface="Times New Roman" pitchFamily="18" charset="0"/>
              </a:rPr>
              <a:t> </a:t>
            </a:r>
            <a:r>
              <a:rPr lang="es-CL" dirty="0">
                <a:latin typeface="Times New Roman" pitchFamily="18" charset="0"/>
                <a:cs typeface="Times New Roman" pitchFamily="18" charset="0"/>
              </a:rPr>
              <a:t>=</a:t>
            </a:r>
            <a:r>
              <a:rPr lang="es-CL" i="1" dirty="0">
                <a:latin typeface="Times New Roman" pitchFamily="18" charset="0"/>
                <a:cs typeface="Times New Roman" pitchFamily="18" charset="0"/>
              </a:rPr>
              <a:t> 0,5</a:t>
            </a:r>
          </a:p>
        </p:txBody>
      </p:sp>
      <p:sp>
        <p:nvSpPr>
          <p:cNvPr id="10" name="9 Marcador de número de diapositiva"/>
          <p:cNvSpPr>
            <a:spLocks noGrp="1"/>
          </p:cNvSpPr>
          <p:nvPr>
            <p:ph type="sldNum" sz="quarter" idx="12"/>
          </p:nvPr>
        </p:nvSpPr>
        <p:spPr/>
        <p:txBody>
          <a:bodyPr/>
          <a:lstStyle/>
          <a:p>
            <a:fld id="{E5AF13BF-99AF-4603-AF85-A71E03691828}" type="slidenum">
              <a:rPr lang="es-CL" smtClean="0"/>
              <a:pPr/>
              <a:t>18</a:t>
            </a:fld>
            <a:endParaRPr lang="es-CL"/>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a:t>Elasticidad de la Demanda</a:t>
            </a:r>
          </a:p>
        </p:txBody>
      </p:sp>
      <p:graphicFrame>
        <p:nvGraphicFramePr>
          <p:cNvPr id="34" name="33 Marcador de contenido"/>
          <p:cNvGraphicFramePr>
            <a:graphicFrameLocks noGrp="1"/>
          </p:cNvGraphicFramePr>
          <p:nvPr>
            <p:ph sz="half" idx="1"/>
          </p:nvPr>
        </p:nvGraphicFramePr>
        <p:xfrm>
          <a:off x="6381752" y="1571612"/>
          <a:ext cx="3567138" cy="4450080"/>
        </p:xfrm>
        <a:graphic>
          <a:graphicData uri="http://schemas.openxmlformats.org/drawingml/2006/table">
            <a:tbl>
              <a:tblPr firstRow="1" bandRow="1">
                <a:tableStyleId>{5C22544A-7EE6-4342-B048-85BDC9FD1C3A}</a:tableStyleId>
              </a:tblPr>
              <a:tblGrid>
                <a:gridCol w="1423998">
                  <a:extLst>
                    <a:ext uri="{9D8B030D-6E8A-4147-A177-3AD203B41FA5}">
                      <a16:colId xmlns:a16="http://schemas.microsoft.com/office/drawing/2014/main" val="20000"/>
                    </a:ext>
                  </a:extLst>
                </a:gridCol>
                <a:gridCol w="2143140">
                  <a:extLst>
                    <a:ext uri="{9D8B030D-6E8A-4147-A177-3AD203B41FA5}">
                      <a16:colId xmlns:a16="http://schemas.microsoft.com/office/drawing/2014/main" val="20001"/>
                    </a:ext>
                  </a:extLst>
                </a:gridCol>
              </a:tblGrid>
              <a:tr h="370840">
                <a:tc>
                  <a:txBody>
                    <a:bodyPr/>
                    <a:lstStyle/>
                    <a:p>
                      <a:pPr algn="ctr"/>
                      <a:r>
                        <a:rPr lang="es-CL" dirty="0"/>
                        <a:t>Punto </a:t>
                      </a:r>
                      <a:r>
                        <a:rPr lang="es-CL" i="1" dirty="0"/>
                        <a:t>(Q, P)</a:t>
                      </a:r>
                    </a:p>
                  </a:txBody>
                  <a:tcPr/>
                </a:tc>
                <a:tc>
                  <a:txBody>
                    <a:bodyPr/>
                    <a:lstStyle/>
                    <a:p>
                      <a:pPr algn="ctr"/>
                      <a:r>
                        <a:rPr lang="es-CL" dirty="0"/>
                        <a:t>Elasticidad-Precio</a:t>
                      </a:r>
                      <a:r>
                        <a:rPr lang="es-CL" baseline="30000" dirty="0"/>
                        <a:t>*</a:t>
                      </a:r>
                    </a:p>
                  </a:txBody>
                  <a:tcPr/>
                </a:tc>
                <a:extLst>
                  <a:ext uri="{0D108BD9-81ED-4DB2-BD59-A6C34878D82A}">
                    <a16:rowId xmlns:a16="http://schemas.microsoft.com/office/drawing/2014/main" val="10000"/>
                  </a:ext>
                </a:extLst>
              </a:tr>
              <a:tr h="370840">
                <a:tc>
                  <a:txBody>
                    <a:bodyPr/>
                    <a:lstStyle/>
                    <a:p>
                      <a:pPr algn="ctr"/>
                      <a:r>
                        <a:rPr lang="es-CL" dirty="0"/>
                        <a:t>(0, 10)</a:t>
                      </a:r>
                    </a:p>
                  </a:txBody>
                  <a:tcPr/>
                </a:tc>
                <a:tc>
                  <a:txBody>
                    <a:bodyPr/>
                    <a:lstStyle/>
                    <a:p>
                      <a:pPr algn="ctr"/>
                      <a:r>
                        <a:rPr lang="el-GR" dirty="0"/>
                        <a:t>ε</a:t>
                      </a:r>
                      <a:r>
                        <a:rPr lang="es-CL" baseline="-25000" dirty="0" err="1"/>
                        <a:t>p,q</a:t>
                      </a:r>
                      <a:r>
                        <a:rPr lang="es-CL" dirty="0"/>
                        <a:t> = </a:t>
                      </a:r>
                      <a:r>
                        <a:rPr lang="es-CL" dirty="0">
                          <a:latin typeface="Times New Roman" pitchFamily="18" charset="0"/>
                          <a:cs typeface="Times New Roman" pitchFamily="18" charset="0"/>
                        </a:rPr>
                        <a:t>∞</a:t>
                      </a:r>
                    </a:p>
                  </a:txBody>
                  <a:tcPr/>
                </a:tc>
                <a:extLst>
                  <a:ext uri="{0D108BD9-81ED-4DB2-BD59-A6C34878D82A}">
                    <a16:rowId xmlns:a16="http://schemas.microsoft.com/office/drawing/2014/main" val="10001"/>
                  </a:ext>
                </a:extLst>
              </a:tr>
              <a:tr h="370840">
                <a:tc>
                  <a:txBody>
                    <a:bodyPr/>
                    <a:lstStyle/>
                    <a:p>
                      <a:pPr algn="ctr"/>
                      <a:r>
                        <a:rPr lang="es-CL" dirty="0"/>
                        <a:t>(2, 9)</a:t>
                      </a:r>
                    </a:p>
                  </a:txBody>
                  <a:tcPr/>
                </a:tc>
                <a:tc>
                  <a:txBody>
                    <a:bodyPr/>
                    <a:lstStyle/>
                    <a:p>
                      <a:pPr algn="ctr"/>
                      <a:r>
                        <a:rPr lang="el-GR" dirty="0"/>
                        <a:t>ε</a:t>
                      </a:r>
                      <a:r>
                        <a:rPr lang="es-CL" baseline="-25000" dirty="0" err="1"/>
                        <a:t>p,q</a:t>
                      </a:r>
                      <a:r>
                        <a:rPr lang="es-CL" dirty="0"/>
                        <a:t> = 9</a:t>
                      </a:r>
                    </a:p>
                  </a:txBody>
                  <a:tcPr/>
                </a:tc>
                <a:extLst>
                  <a:ext uri="{0D108BD9-81ED-4DB2-BD59-A6C34878D82A}">
                    <a16:rowId xmlns:a16="http://schemas.microsoft.com/office/drawing/2014/main" val="10002"/>
                  </a:ext>
                </a:extLst>
              </a:tr>
              <a:tr h="370840">
                <a:tc>
                  <a:txBody>
                    <a:bodyPr/>
                    <a:lstStyle/>
                    <a:p>
                      <a:pPr algn="ctr"/>
                      <a:r>
                        <a:rPr lang="es-CL" dirty="0"/>
                        <a:t>(4, 8)</a:t>
                      </a:r>
                    </a:p>
                  </a:txBody>
                  <a:tcPr/>
                </a:tc>
                <a:tc>
                  <a:txBody>
                    <a:bodyPr/>
                    <a:lstStyle/>
                    <a:p>
                      <a:pPr algn="ctr"/>
                      <a:r>
                        <a:rPr lang="el-GR" dirty="0"/>
                        <a:t>ε</a:t>
                      </a:r>
                      <a:r>
                        <a:rPr lang="es-CL" baseline="-25000" dirty="0" err="1"/>
                        <a:t>p,q</a:t>
                      </a:r>
                      <a:r>
                        <a:rPr lang="es-CL" dirty="0"/>
                        <a:t> = 4</a:t>
                      </a:r>
                    </a:p>
                  </a:txBody>
                  <a:tcPr/>
                </a:tc>
                <a:extLst>
                  <a:ext uri="{0D108BD9-81ED-4DB2-BD59-A6C34878D82A}">
                    <a16:rowId xmlns:a16="http://schemas.microsoft.com/office/drawing/2014/main" val="10003"/>
                  </a:ext>
                </a:extLst>
              </a:tr>
              <a:tr h="370840">
                <a:tc>
                  <a:txBody>
                    <a:bodyPr/>
                    <a:lstStyle/>
                    <a:p>
                      <a:pPr algn="ctr"/>
                      <a:r>
                        <a:rPr lang="es-CL" dirty="0"/>
                        <a:t>(6, 7)</a:t>
                      </a:r>
                    </a:p>
                  </a:txBody>
                  <a:tcPr/>
                </a:tc>
                <a:tc>
                  <a:txBody>
                    <a:bodyPr/>
                    <a:lstStyle/>
                    <a:p>
                      <a:pPr algn="ctr"/>
                      <a:r>
                        <a:rPr lang="el-GR" dirty="0"/>
                        <a:t>ε</a:t>
                      </a:r>
                      <a:r>
                        <a:rPr lang="es-CL" baseline="-25000" dirty="0" err="1"/>
                        <a:t>p,q</a:t>
                      </a:r>
                      <a:r>
                        <a:rPr lang="es-CL" dirty="0"/>
                        <a:t> = 2,3333…</a:t>
                      </a:r>
                    </a:p>
                  </a:txBody>
                  <a:tcPr/>
                </a:tc>
                <a:extLst>
                  <a:ext uri="{0D108BD9-81ED-4DB2-BD59-A6C34878D82A}">
                    <a16:rowId xmlns:a16="http://schemas.microsoft.com/office/drawing/2014/main" val="10004"/>
                  </a:ext>
                </a:extLst>
              </a:tr>
              <a:tr h="370840">
                <a:tc>
                  <a:txBody>
                    <a:bodyPr/>
                    <a:lstStyle/>
                    <a:p>
                      <a:pPr algn="ctr"/>
                      <a:r>
                        <a:rPr lang="es-CL" dirty="0"/>
                        <a:t>(8, 6)</a:t>
                      </a:r>
                    </a:p>
                  </a:txBody>
                  <a:tcPr/>
                </a:tc>
                <a:tc>
                  <a:txBody>
                    <a:bodyPr/>
                    <a:lstStyle/>
                    <a:p>
                      <a:pPr algn="ctr"/>
                      <a:r>
                        <a:rPr lang="el-GR" dirty="0"/>
                        <a:t>ε</a:t>
                      </a:r>
                      <a:r>
                        <a:rPr lang="es-CL" baseline="-25000" dirty="0" err="1"/>
                        <a:t>p,q</a:t>
                      </a:r>
                      <a:r>
                        <a:rPr lang="es-CL" dirty="0"/>
                        <a:t> = 1,5</a:t>
                      </a:r>
                    </a:p>
                  </a:txBody>
                  <a:tcPr/>
                </a:tc>
                <a:extLst>
                  <a:ext uri="{0D108BD9-81ED-4DB2-BD59-A6C34878D82A}">
                    <a16:rowId xmlns:a16="http://schemas.microsoft.com/office/drawing/2014/main" val="10005"/>
                  </a:ext>
                </a:extLst>
              </a:tr>
              <a:tr h="370840">
                <a:tc>
                  <a:txBody>
                    <a:bodyPr/>
                    <a:lstStyle/>
                    <a:p>
                      <a:pPr algn="ctr"/>
                      <a:r>
                        <a:rPr lang="es-CL" dirty="0"/>
                        <a:t>(10, 5)</a:t>
                      </a:r>
                    </a:p>
                  </a:txBody>
                  <a:tcPr/>
                </a:tc>
                <a:tc>
                  <a:txBody>
                    <a:bodyPr/>
                    <a:lstStyle/>
                    <a:p>
                      <a:pPr algn="ctr"/>
                      <a:r>
                        <a:rPr lang="el-GR" dirty="0"/>
                        <a:t>ε</a:t>
                      </a:r>
                      <a:r>
                        <a:rPr lang="es-CL" baseline="-25000" dirty="0" err="1"/>
                        <a:t>p,q</a:t>
                      </a:r>
                      <a:r>
                        <a:rPr lang="es-CL" dirty="0"/>
                        <a:t> = 1</a:t>
                      </a:r>
                    </a:p>
                  </a:txBody>
                  <a:tcPr/>
                </a:tc>
                <a:extLst>
                  <a:ext uri="{0D108BD9-81ED-4DB2-BD59-A6C34878D82A}">
                    <a16:rowId xmlns:a16="http://schemas.microsoft.com/office/drawing/2014/main" val="10006"/>
                  </a:ext>
                </a:extLst>
              </a:tr>
              <a:tr h="370840">
                <a:tc>
                  <a:txBody>
                    <a:bodyPr/>
                    <a:lstStyle/>
                    <a:p>
                      <a:pPr algn="ctr"/>
                      <a:r>
                        <a:rPr lang="es-CL" dirty="0"/>
                        <a:t>(12, 4)</a:t>
                      </a:r>
                    </a:p>
                  </a:txBody>
                  <a:tcPr/>
                </a:tc>
                <a:tc>
                  <a:txBody>
                    <a:bodyPr/>
                    <a:lstStyle/>
                    <a:p>
                      <a:pPr algn="ctr"/>
                      <a:r>
                        <a:rPr lang="el-GR" dirty="0"/>
                        <a:t>ε</a:t>
                      </a:r>
                      <a:r>
                        <a:rPr lang="es-CL" baseline="-25000" dirty="0" err="1"/>
                        <a:t>p,q</a:t>
                      </a:r>
                      <a:r>
                        <a:rPr lang="es-CL" dirty="0"/>
                        <a:t> = 0,6666…</a:t>
                      </a:r>
                    </a:p>
                  </a:txBody>
                  <a:tcPr/>
                </a:tc>
                <a:extLst>
                  <a:ext uri="{0D108BD9-81ED-4DB2-BD59-A6C34878D82A}">
                    <a16:rowId xmlns:a16="http://schemas.microsoft.com/office/drawing/2014/main" val="10007"/>
                  </a:ext>
                </a:extLst>
              </a:tr>
              <a:tr h="370840">
                <a:tc>
                  <a:txBody>
                    <a:bodyPr/>
                    <a:lstStyle/>
                    <a:p>
                      <a:pPr algn="ctr"/>
                      <a:r>
                        <a:rPr lang="es-CL" dirty="0"/>
                        <a:t>(14, 3)</a:t>
                      </a:r>
                    </a:p>
                  </a:txBody>
                  <a:tcPr/>
                </a:tc>
                <a:tc>
                  <a:txBody>
                    <a:bodyPr/>
                    <a:lstStyle/>
                    <a:p>
                      <a:pPr algn="ctr"/>
                      <a:r>
                        <a:rPr lang="el-GR" dirty="0"/>
                        <a:t>ε</a:t>
                      </a:r>
                      <a:r>
                        <a:rPr lang="es-CL" baseline="-25000" dirty="0" err="1"/>
                        <a:t>p,q</a:t>
                      </a:r>
                      <a:r>
                        <a:rPr lang="es-CL" dirty="0"/>
                        <a:t> = 0,428…</a:t>
                      </a:r>
                    </a:p>
                  </a:txBody>
                  <a:tcPr/>
                </a:tc>
                <a:extLst>
                  <a:ext uri="{0D108BD9-81ED-4DB2-BD59-A6C34878D82A}">
                    <a16:rowId xmlns:a16="http://schemas.microsoft.com/office/drawing/2014/main" val="10008"/>
                  </a:ext>
                </a:extLst>
              </a:tr>
              <a:tr h="370840">
                <a:tc>
                  <a:txBody>
                    <a:bodyPr/>
                    <a:lstStyle/>
                    <a:p>
                      <a:pPr algn="ctr"/>
                      <a:r>
                        <a:rPr lang="es-CL" dirty="0"/>
                        <a:t>(16, 2)</a:t>
                      </a:r>
                    </a:p>
                  </a:txBody>
                  <a:tcPr/>
                </a:tc>
                <a:tc>
                  <a:txBody>
                    <a:bodyPr/>
                    <a:lstStyle/>
                    <a:p>
                      <a:pPr algn="ctr"/>
                      <a:r>
                        <a:rPr lang="el-GR" dirty="0"/>
                        <a:t>ε</a:t>
                      </a:r>
                      <a:r>
                        <a:rPr lang="es-CL" baseline="-25000" dirty="0" err="1"/>
                        <a:t>p,q</a:t>
                      </a:r>
                      <a:r>
                        <a:rPr lang="es-CL" dirty="0"/>
                        <a:t> = 0,125</a:t>
                      </a:r>
                    </a:p>
                  </a:txBody>
                  <a:tcPr/>
                </a:tc>
                <a:extLst>
                  <a:ext uri="{0D108BD9-81ED-4DB2-BD59-A6C34878D82A}">
                    <a16:rowId xmlns:a16="http://schemas.microsoft.com/office/drawing/2014/main" val="10009"/>
                  </a:ext>
                </a:extLst>
              </a:tr>
              <a:tr h="370840">
                <a:tc>
                  <a:txBody>
                    <a:bodyPr/>
                    <a:lstStyle/>
                    <a:p>
                      <a:pPr algn="ctr"/>
                      <a:r>
                        <a:rPr lang="es-CL" dirty="0"/>
                        <a:t>(18, 1)</a:t>
                      </a:r>
                    </a:p>
                  </a:txBody>
                  <a:tcPr/>
                </a:tc>
                <a:tc>
                  <a:txBody>
                    <a:bodyPr/>
                    <a:lstStyle/>
                    <a:p>
                      <a:pPr algn="ctr"/>
                      <a:r>
                        <a:rPr lang="el-GR" dirty="0"/>
                        <a:t>ε</a:t>
                      </a:r>
                      <a:r>
                        <a:rPr lang="es-CL" baseline="-25000" dirty="0" err="1"/>
                        <a:t>p,q</a:t>
                      </a:r>
                      <a:r>
                        <a:rPr lang="es-CL" dirty="0"/>
                        <a:t> = 0,1111…</a:t>
                      </a:r>
                    </a:p>
                  </a:txBody>
                  <a:tcPr/>
                </a:tc>
                <a:extLst>
                  <a:ext uri="{0D108BD9-81ED-4DB2-BD59-A6C34878D82A}">
                    <a16:rowId xmlns:a16="http://schemas.microsoft.com/office/drawing/2014/main" val="10010"/>
                  </a:ext>
                </a:extLst>
              </a:tr>
              <a:tr h="370840">
                <a:tc>
                  <a:txBody>
                    <a:bodyPr/>
                    <a:lstStyle/>
                    <a:p>
                      <a:pPr algn="ctr"/>
                      <a:r>
                        <a:rPr lang="es-CL" dirty="0"/>
                        <a:t>(20, 0)</a:t>
                      </a:r>
                    </a:p>
                  </a:txBody>
                  <a:tcPr/>
                </a:tc>
                <a:tc>
                  <a:txBody>
                    <a:bodyPr/>
                    <a:lstStyle/>
                    <a:p>
                      <a:pPr algn="ctr"/>
                      <a:r>
                        <a:rPr lang="el-GR" dirty="0"/>
                        <a:t>ε</a:t>
                      </a:r>
                      <a:r>
                        <a:rPr lang="es-CL" baseline="-25000" dirty="0" err="1"/>
                        <a:t>p,q</a:t>
                      </a:r>
                      <a:r>
                        <a:rPr lang="es-CL" dirty="0"/>
                        <a:t> = 0</a:t>
                      </a:r>
                    </a:p>
                  </a:txBody>
                  <a:tcPr/>
                </a:tc>
                <a:extLst>
                  <a:ext uri="{0D108BD9-81ED-4DB2-BD59-A6C34878D82A}">
                    <a16:rowId xmlns:a16="http://schemas.microsoft.com/office/drawing/2014/main" val="10011"/>
                  </a:ext>
                </a:extLst>
              </a:tr>
            </a:tbl>
          </a:graphicData>
        </a:graphic>
      </p:graphicFrame>
      <p:sp>
        <p:nvSpPr>
          <p:cNvPr id="29" name="28 Marcador de número de diapositiva"/>
          <p:cNvSpPr>
            <a:spLocks noGrp="1"/>
          </p:cNvSpPr>
          <p:nvPr>
            <p:ph type="sldNum" sz="quarter" idx="12"/>
          </p:nvPr>
        </p:nvSpPr>
        <p:spPr/>
        <p:txBody>
          <a:bodyPr/>
          <a:lstStyle/>
          <a:p>
            <a:fld id="{E5AF13BF-99AF-4603-AF85-A71E03691828}" type="slidenum">
              <a:rPr lang="es-CL" smtClean="0"/>
              <a:pPr/>
              <a:t>19</a:t>
            </a:fld>
            <a:endParaRPr lang="es-CL"/>
          </a:p>
        </p:txBody>
      </p:sp>
      <p:cxnSp>
        <p:nvCxnSpPr>
          <p:cNvPr id="12" name="11 Conector recto"/>
          <p:cNvCxnSpPr/>
          <p:nvPr/>
        </p:nvCxnSpPr>
        <p:spPr>
          <a:xfrm>
            <a:off x="2166910" y="2857496"/>
            <a:ext cx="3071834" cy="250033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12 Conector recto"/>
          <p:cNvCxnSpPr/>
          <p:nvPr/>
        </p:nvCxnSpPr>
        <p:spPr>
          <a:xfrm rot="10800000">
            <a:off x="2166910" y="4000504"/>
            <a:ext cx="1430348"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5" name="14 Conector recto de flecha"/>
          <p:cNvCxnSpPr/>
          <p:nvPr/>
        </p:nvCxnSpPr>
        <p:spPr>
          <a:xfrm rot="5400000" flipH="1" flipV="1">
            <a:off x="595274" y="3785396"/>
            <a:ext cx="3143272"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15 Conector recto de flecha"/>
          <p:cNvCxnSpPr/>
          <p:nvPr/>
        </p:nvCxnSpPr>
        <p:spPr>
          <a:xfrm>
            <a:off x="2166910" y="5357826"/>
            <a:ext cx="35719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7" name="16 CuadroTexto"/>
          <p:cNvSpPr txBox="1"/>
          <p:nvPr/>
        </p:nvSpPr>
        <p:spPr>
          <a:xfrm>
            <a:off x="1809720" y="2214554"/>
            <a:ext cx="857256" cy="369332"/>
          </a:xfrm>
          <a:prstGeom prst="rect">
            <a:avLst/>
          </a:prstGeom>
          <a:noFill/>
        </p:spPr>
        <p:txBody>
          <a:bodyPr wrap="square" rtlCol="0">
            <a:spAutoFit/>
          </a:bodyPr>
          <a:lstStyle/>
          <a:p>
            <a:r>
              <a:rPr lang="es-CL" dirty="0"/>
              <a:t>P</a:t>
            </a:r>
            <a:endParaRPr lang="es-CL" sz="900" dirty="0"/>
          </a:p>
        </p:txBody>
      </p:sp>
      <p:sp>
        <p:nvSpPr>
          <p:cNvPr id="18" name="17 CuadroTexto"/>
          <p:cNvSpPr txBox="1"/>
          <p:nvPr/>
        </p:nvSpPr>
        <p:spPr>
          <a:xfrm>
            <a:off x="5524496" y="5357826"/>
            <a:ext cx="857256" cy="369332"/>
          </a:xfrm>
          <a:prstGeom prst="rect">
            <a:avLst/>
          </a:prstGeom>
          <a:noFill/>
        </p:spPr>
        <p:txBody>
          <a:bodyPr wrap="square" rtlCol="0">
            <a:spAutoFit/>
          </a:bodyPr>
          <a:lstStyle/>
          <a:p>
            <a:r>
              <a:rPr lang="es-CL" dirty="0"/>
              <a:t>Q</a:t>
            </a:r>
            <a:endParaRPr lang="es-CL" sz="900" dirty="0"/>
          </a:p>
        </p:txBody>
      </p:sp>
      <p:sp>
        <p:nvSpPr>
          <p:cNvPr id="19" name="18 Elipse"/>
          <p:cNvSpPr/>
          <p:nvPr/>
        </p:nvSpPr>
        <p:spPr>
          <a:xfrm>
            <a:off x="3524232" y="3929066"/>
            <a:ext cx="142876" cy="1428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cxnSp>
        <p:nvCxnSpPr>
          <p:cNvPr id="20" name="19 Conector recto"/>
          <p:cNvCxnSpPr/>
          <p:nvPr/>
        </p:nvCxnSpPr>
        <p:spPr>
          <a:xfrm rot="5400000">
            <a:off x="2951934" y="4714884"/>
            <a:ext cx="1285884"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21" name="20 CuadroTexto"/>
          <p:cNvSpPr txBox="1"/>
          <p:nvPr/>
        </p:nvSpPr>
        <p:spPr>
          <a:xfrm>
            <a:off x="1738282" y="3845486"/>
            <a:ext cx="857256" cy="369332"/>
          </a:xfrm>
          <a:prstGeom prst="rect">
            <a:avLst/>
          </a:prstGeom>
          <a:noFill/>
        </p:spPr>
        <p:txBody>
          <a:bodyPr wrap="square" rtlCol="0">
            <a:spAutoFit/>
          </a:bodyPr>
          <a:lstStyle/>
          <a:p>
            <a:r>
              <a:rPr lang="es-CL" dirty="0"/>
              <a:t>5</a:t>
            </a:r>
            <a:endParaRPr lang="es-CL" sz="900" baseline="-25000" dirty="0"/>
          </a:p>
        </p:txBody>
      </p:sp>
      <p:sp>
        <p:nvSpPr>
          <p:cNvPr id="22" name="21 CuadroTexto"/>
          <p:cNvSpPr txBox="1"/>
          <p:nvPr/>
        </p:nvSpPr>
        <p:spPr>
          <a:xfrm>
            <a:off x="3381356" y="5357826"/>
            <a:ext cx="857256" cy="369332"/>
          </a:xfrm>
          <a:prstGeom prst="rect">
            <a:avLst/>
          </a:prstGeom>
          <a:noFill/>
        </p:spPr>
        <p:txBody>
          <a:bodyPr wrap="square" rtlCol="0">
            <a:spAutoFit/>
          </a:bodyPr>
          <a:lstStyle/>
          <a:p>
            <a:r>
              <a:rPr lang="es-CL" dirty="0"/>
              <a:t>10</a:t>
            </a:r>
            <a:endParaRPr lang="es-CL" sz="900" baseline="-25000" dirty="0"/>
          </a:p>
        </p:txBody>
      </p:sp>
      <p:sp>
        <p:nvSpPr>
          <p:cNvPr id="24" name="23 CuadroTexto"/>
          <p:cNvSpPr txBox="1"/>
          <p:nvPr/>
        </p:nvSpPr>
        <p:spPr>
          <a:xfrm>
            <a:off x="4381488" y="4988494"/>
            <a:ext cx="857256" cy="369332"/>
          </a:xfrm>
          <a:prstGeom prst="rect">
            <a:avLst/>
          </a:prstGeom>
          <a:noFill/>
        </p:spPr>
        <p:txBody>
          <a:bodyPr wrap="square" rtlCol="0">
            <a:spAutoFit/>
          </a:bodyPr>
          <a:lstStyle/>
          <a:p>
            <a:r>
              <a:rPr lang="es-CL" dirty="0" err="1"/>
              <a:t>Dda</a:t>
            </a:r>
            <a:endParaRPr lang="es-CL" sz="900" dirty="0"/>
          </a:p>
        </p:txBody>
      </p:sp>
      <p:sp>
        <p:nvSpPr>
          <p:cNvPr id="26" name="25 CuadroTexto"/>
          <p:cNvSpPr txBox="1"/>
          <p:nvPr/>
        </p:nvSpPr>
        <p:spPr>
          <a:xfrm>
            <a:off x="1738282" y="2702478"/>
            <a:ext cx="857256" cy="369332"/>
          </a:xfrm>
          <a:prstGeom prst="rect">
            <a:avLst/>
          </a:prstGeom>
          <a:noFill/>
        </p:spPr>
        <p:txBody>
          <a:bodyPr wrap="square" rtlCol="0">
            <a:spAutoFit/>
          </a:bodyPr>
          <a:lstStyle/>
          <a:p>
            <a:r>
              <a:rPr lang="es-CL" dirty="0"/>
              <a:t>10</a:t>
            </a:r>
            <a:endParaRPr lang="es-CL" sz="900" baseline="-25000" dirty="0"/>
          </a:p>
        </p:txBody>
      </p:sp>
      <p:sp>
        <p:nvSpPr>
          <p:cNvPr id="31" name="30 CuadroTexto"/>
          <p:cNvSpPr txBox="1"/>
          <p:nvPr/>
        </p:nvSpPr>
        <p:spPr>
          <a:xfrm>
            <a:off x="5024430" y="5357826"/>
            <a:ext cx="857256" cy="369332"/>
          </a:xfrm>
          <a:prstGeom prst="rect">
            <a:avLst/>
          </a:prstGeom>
          <a:noFill/>
        </p:spPr>
        <p:txBody>
          <a:bodyPr wrap="square" rtlCol="0">
            <a:spAutoFit/>
          </a:bodyPr>
          <a:lstStyle/>
          <a:p>
            <a:r>
              <a:rPr lang="es-CL" dirty="0"/>
              <a:t>20</a:t>
            </a:r>
            <a:endParaRPr lang="es-CL" sz="900" baseline="-25000" dirty="0"/>
          </a:p>
        </p:txBody>
      </p:sp>
      <p:sp>
        <p:nvSpPr>
          <p:cNvPr id="35" name="34 CuadroTexto"/>
          <p:cNvSpPr txBox="1"/>
          <p:nvPr/>
        </p:nvSpPr>
        <p:spPr>
          <a:xfrm>
            <a:off x="2881290" y="2428869"/>
            <a:ext cx="1000132" cy="646331"/>
          </a:xfrm>
          <a:prstGeom prst="rect">
            <a:avLst/>
          </a:prstGeom>
          <a:noFill/>
        </p:spPr>
        <p:txBody>
          <a:bodyPr wrap="square" rtlCol="0">
            <a:spAutoFit/>
          </a:bodyPr>
          <a:lstStyle/>
          <a:p>
            <a:pPr algn="ctr"/>
            <a:r>
              <a:rPr lang="es-CL" dirty="0"/>
              <a:t>Tramo Elástico</a:t>
            </a:r>
            <a:endParaRPr lang="es-CL" sz="900" dirty="0"/>
          </a:p>
        </p:txBody>
      </p:sp>
      <p:sp>
        <p:nvSpPr>
          <p:cNvPr id="36" name="35 CuadroTexto"/>
          <p:cNvSpPr txBox="1"/>
          <p:nvPr/>
        </p:nvSpPr>
        <p:spPr>
          <a:xfrm>
            <a:off x="4524364" y="3786191"/>
            <a:ext cx="1204922" cy="646331"/>
          </a:xfrm>
          <a:prstGeom prst="rect">
            <a:avLst/>
          </a:prstGeom>
          <a:noFill/>
        </p:spPr>
        <p:txBody>
          <a:bodyPr wrap="square" rtlCol="0">
            <a:spAutoFit/>
          </a:bodyPr>
          <a:lstStyle/>
          <a:p>
            <a:pPr algn="ctr"/>
            <a:r>
              <a:rPr lang="es-CL" dirty="0"/>
              <a:t>Tramo inelástico</a:t>
            </a:r>
            <a:endParaRPr lang="es-CL" sz="900" dirty="0"/>
          </a:p>
        </p:txBody>
      </p:sp>
      <p:sp>
        <p:nvSpPr>
          <p:cNvPr id="37" name="36 Cerrar llave"/>
          <p:cNvSpPr/>
          <p:nvPr/>
        </p:nvSpPr>
        <p:spPr>
          <a:xfrm rot="18571846">
            <a:off x="2873881" y="2360223"/>
            <a:ext cx="293376" cy="1786258"/>
          </a:xfrm>
          <a:prstGeom prst="rightBrace">
            <a:avLst/>
          </a:prstGeom>
          <a:ln w="31750">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38" name="37 Cerrar llave"/>
          <p:cNvSpPr/>
          <p:nvPr/>
        </p:nvSpPr>
        <p:spPr>
          <a:xfrm rot="18571846">
            <a:off x="4461067" y="3539044"/>
            <a:ext cx="269471" cy="2000559"/>
          </a:xfrm>
          <a:prstGeom prst="rightBrace">
            <a:avLst/>
          </a:prstGeom>
          <a:ln w="31750">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cxnSp>
        <p:nvCxnSpPr>
          <p:cNvPr id="40" name="39 Conector recto de flecha"/>
          <p:cNvCxnSpPr/>
          <p:nvPr/>
        </p:nvCxnSpPr>
        <p:spPr>
          <a:xfrm rot="10800000" flipH="1">
            <a:off x="3616058" y="3338415"/>
            <a:ext cx="908306" cy="64883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1" name="40 CuadroTexto"/>
          <p:cNvSpPr txBox="1"/>
          <p:nvPr/>
        </p:nvSpPr>
        <p:spPr>
          <a:xfrm>
            <a:off x="3952860" y="2714621"/>
            <a:ext cx="2062178" cy="646331"/>
          </a:xfrm>
          <a:prstGeom prst="rect">
            <a:avLst/>
          </a:prstGeom>
          <a:noFill/>
        </p:spPr>
        <p:txBody>
          <a:bodyPr wrap="square" rtlCol="0">
            <a:spAutoFit/>
          </a:bodyPr>
          <a:lstStyle/>
          <a:p>
            <a:pPr algn="ctr"/>
            <a:r>
              <a:rPr lang="es-CL" dirty="0"/>
              <a:t>Punto de Elasticidad Unitaria</a:t>
            </a:r>
            <a:endParaRPr lang="es-CL"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C534565-E8DD-44CB-B64A-797C704BC218}"/>
              </a:ext>
            </a:extLst>
          </p:cNvPr>
          <p:cNvSpPr>
            <a:spLocks noGrp="1"/>
          </p:cNvSpPr>
          <p:nvPr>
            <p:ph type="title"/>
          </p:nvPr>
        </p:nvSpPr>
        <p:spPr>
          <a:xfrm>
            <a:off x="804673" y="1445494"/>
            <a:ext cx="3616856" cy="4376572"/>
          </a:xfrm>
        </p:spPr>
        <p:txBody>
          <a:bodyPr anchor="ctr">
            <a:normAutofit/>
          </a:bodyPr>
          <a:lstStyle/>
          <a:p>
            <a:r>
              <a:rPr lang="es-CL" sz="4800"/>
              <a:t>	Agenda</a:t>
            </a:r>
          </a:p>
        </p:txBody>
      </p:sp>
      <p:sp>
        <p:nvSpPr>
          <p:cNvPr id="8" name="Freeform: Shape 7">
            <a:extLst>
              <a:ext uri="{FF2B5EF4-FFF2-40B4-BE49-F238E27FC236}">
                <a16:creationId xmlns:a16="http://schemas.microsoft.com/office/drawing/2014/main" id="{DFF2AC85-FAA0-4844-813F-83C04D738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7636" y="0"/>
            <a:ext cx="7281316" cy="6858000"/>
          </a:xfrm>
          <a:custGeom>
            <a:avLst/>
            <a:gdLst>
              <a:gd name="connsiteX0" fmla="*/ 361354 w 7281316"/>
              <a:gd name="connsiteY0" fmla="*/ 0 h 6858000"/>
              <a:gd name="connsiteX1" fmla="*/ 7281316 w 7281316"/>
              <a:gd name="connsiteY1" fmla="*/ 0 h 6858000"/>
              <a:gd name="connsiteX2" fmla="*/ 7281316 w 7281316"/>
              <a:gd name="connsiteY2" fmla="*/ 6858000 h 6858000"/>
              <a:gd name="connsiteX3" fmla="*/ 696735 w 7281316"/>
              <a:gd name="connsiteY3" fmla="*/ 6858000 h 6858000"/>
              <a:gd name="connsiteX4" fmla="*/ 690849 w 7281316"/>
              <a:gd name="connsiteY4" fmla="*/ 6842426 h 6858000"/>
              <a:gd name="connsiteX5" fmla="*/ 335637 w 7281316"/>
              <a:gd name="connsiteY5" fmla="*/ 9472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81316" h="6858000">
                <a:moveTo>
                  <a:pt x="361354" y="0"/>
                </a:moveTo>
                <a:lnTo>
                  <a:pt x="7281316" y="0"/>
                </a:lnTo>
                <a:lnTo>
                  <a:pt x="7281316" y="6858000"/>
                </a:lnTo>
                <a:lnTo>
                  <a:pt x="696735" y="6858000"/>
                </a:lnTo>
                <a:lnTo>
                  <a:pt x="690849" y="6842426"/>
                </a:lnTo>
                <a:cubicBezTo>
                  <a:pt x="-65870" y="4704140"/>
                  <a:pt x="-226206" y="2374054"/>
                  <a:pt x="335637" y="9472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9CC0F1E-BAA2-47B1-8F83-7ECB9FD9E0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9558" y="0"/>
            <a:ext cx="6999394" cy="6858000"/>
          </a:xfrm>
          <a:custGeom>
            <a:avLst/>
            <a:gdLst>
              <a:gd name="connsiteX0" fmla="*/ 6999394 w 6999394"/>
              <a:gd name="connsiteY0" fmla="*/ 0 h 6858000"/>
              <a:gd name="connsiteX1" fmla="*/ 6999394 w 6999394"/>
              <a:gd name="connsiteY1" fmla="*/ 6858000 h 6858000"/>
              <a:gd name="connsiteX2" fmla="*/ 717029 w 6999394"/>
              <a:gd name="connsiteY2" fmla="*/ 6858000 h 6858000"/>
              <a:gd name="connsiteX3" fmla="*/ 623642 w 6999394"/>
              <a:gd name="connsiteY3" fmla="*/ 6599363 h 6858000"/>
              <a:gd name="connsiteX4" fmla="*/ 319533 w 6999394"/>
              <a:gd name="connsiteY4" fmla="*/ 193787 h 6858000"/>
              <a:gd name="connsiteX5" fmla="*/ 371685 w 6999394"/>
              <a:gd name="connsiteY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9394" h="6858000">
                <a:moveTo>
                  <a:pt x="6999394" y="0"/>
                </a:moveTo>
                <a:lnTo>
                  <a:pt x="6999394" y="6858000"/>
                </a:lnTo>
                <a:lnTo>
                  <a:pt x="717029" y="6858000"/>
                </a:lnTo>
                <a:lnTo>
                  <a:pt x="623642" y="6599363"/>
                </a:lnTo>
                <a:cubicBezTo>
                  <a:pt x="-67685" y="4563346"/>
                  <a:pt x="-206622" y="2355719"/>
                  <a:pt x="319533" y="193787"/>
                </a:cubicBezTo>
                <a:lnTo>
                  <a:pt x="371685" y="1"/>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94B274E3-883F-4DD8-96A0-F2C806FFF9E0}"/>
              </a:ext>
            </a:extLst>
          </p:cNvPr>
          <p:cNvSpPr>
            <a:spLocks noGrp="1"/>
          </p:cNvSpPr>
          <p:nvPr>
            <p:ph idx="1"/>
          </p:nvPr>
        </p:nvSpPr>
        <p:spPr>
          <a:xfrm>
            <a:off x="6096000" y="1399032"/>
            <a:ext cx="5501834" cy="4471416"/>
          </a:xfrm>
        </p:spPr>
        <p:txBody>
          <a:bodyPr anchor="ctr">
            <a:normAutofit/>
          </a:bodyPr>
          <a:lstStyle/>
          <a:p>
            <a:pPr>
              <a:tabLst>
                <a:tab pos="571500" algn="l"/>
              </a:tabLst>
            </a:pPr>
            <a:r>
              <a:rPr lang="es-CL" sz="220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Elasticidad por definición</a:t>
            </a:r>
          </a:p>
          <a:p>
            <a:pPr>
              <a:tabLst>
                <a:tab pos="571500" algn="l"/>
              </a:tabLst>
            </a:pPr>
            <a:r>
              <a:rPr lang="es-CL" sz="220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método del punto medio</a:t>
            </a:r>
          </a:p>
          <a:p>
            <a:r>
              <a:rPr lang="es-CL" sz="220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elasticidad en el punto</a:t>
            </a:r>
            <a:endParaRPr lang="es-CL" sz="2200">
              <a:solidFill>
                <a:schemeClr val="bg1"/>
              </a:solidFill>
            </a:endParaRPr>
          </a:p>
        </p:txBody>
      </p:sp>
    </p:spTree>
    <p:extLst>
      <p:ext uri="{BB962C8B-B14F-4D97-AF65-F5344CB8AC3E}">
        <p14:creationId xmlns:p14="http://schemas.microsoft.com/office/powerpoint/2010/main" val="2708004072"/>
      </p:ext>
    </p:extLst>
  </p:cSld>
  <p:clrMapOvr>
    <a:overrideClrMapping bg1="dk1" tx1="lt1" bg2="dk2" tx2="lt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804673" y="1445494"/>
            <a:ext cx="3616856" cy="4376572"/>
          </a:xfrm>
        </p:spPr>
        <p:txBody>
          <a:bodyPr anchor="ctr">
            <a:normAutofit/>
          </a:bodyPr>
          <a:lstStyle/>
          <a:p>
            <a:r>
              <a:rPr lang="es-CL" sz="4800"/>
              <a:t>Elasticidad de la Demanda</a:t>
            </a:r>
          </a:p>
        </p:txBody>
      </p:sp>
      <p:sp>
        <p:nvSpPr>
          <p:cNvPr id="10" name="9 Marcador de número de diapositiva"/>
          <p:cNvSpPr>
            <a:spLocks noGrp="1"/>
          </p:cNvSpPr>
          <p:nvPr>
            <p:ph type="sldNum" sz="quarter" idx="12"/>
          </p:nvPr>
        </p:nvSpPr>
        <p:spPr>
          <a:xfrm>
            <a:off x="804672" y="603504"/>
            <a:ext cx="548640" cy="548640"/>
          </a:xfrm>
          <a:prstGeom prst="ellipse">
            <a:avLst/>
          </a:prstGeom>
          <a:solidFill>
            <a:srgbClr val="808080"/>
          </a:solidFill>
        </p:spPr>
        <p:txBody>
          <a:bodyPr>
            <a:normAutofit/>
          </a:bodyPr>
          <a:lstStyle/>
          <a:p>
            <a:pPr algn="ctr">
              <a:spcAft>
                <a:spcPts val="600"/>
              </a:spcAft>
            </a:pPr>
            <a:fld id="{E5AF13BF-99AF-4603-AF85-A71E03691828}" type="slidenum">
              <a:rPr lang="es-CL" sz="1500">
                <a:solidFill>
                  <a:srgbClr val="FFFFFF"/>
                </a:solidFill>
              </a:rPr>
              <a:pPr algn="ctr">
                <a:spcAft>
                  <a:spcPts val="600"/>
                </a:spcAft>
              </a:pPr>
              <a:t>20</a:t>
            </a:fld>
            <a:endParaRPr lang="es-CL" sz="1500">
              <a:solidFill>
                <a:srgbClr val="FFFFFF"/>
              </a:solidFill>
            </a:endParaRPr>
          </a:p>
        </p:txBody>
      </p:sp>
      <p:sp>
        <p:nvSpPr>
          <p:cNvPr id="15" name="Freeform: Shape 14">
            <a:extLst>
              <a:ext uri="{FF2B5EF4-FFF2-40B4-BE49-F238E27FC236}">
                <a16:creationId xmlns:a16="http://schemas.microsoft.com/office/drawing/2014/main" id="{DFF2AC85-FAA0-4844-813F-83C04D738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7636" y="0"/>
            <a:ext cx="7281316" cy="6858000"/>
          </a:xfrm>
          <a:custGeom>
            <a:avLst/>
            <a:gdLst>
              <a:gd name="connsiteX0" fmla="*/ 361354 w 7281316"/>
              <a:gd name="connsiteY0" fmla="*/ 0 h 6858000"/>
              <a:gd name="connsiteX1" fmla="*/ 7281316 w 7281316"/>
              <a:gd name="connsiteY1" fmla="*/ 0 h 6858000"/>
              <a:gd name="connsiteX2" fmla="*/ 7281316 w 7281316"/>
              <a:gd name="connsiteY2" fmla="*/ 6858000 h 6858000"/>
              <a:gd name="connsiteX3" fmla="*/ 696735 w 7281316"/>
              <a:gd name="connsiteY3" fmla="*/ 6858000 h 6858000"/>
              <a:gd name="connsiteX4" fmla="*/ 690849 w 7281316"/>
              <a:gd name="connsiteY4" fmla="*/ 6842426 h 6858000"/>
              <a:gd name="connsiteX5" fmla="*/ 335637 w 7281316"/>
              <a:gd name="connsiteY5" fmla="*/ 9472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81316" h="6858000">
                <a:moveTo>
                  <a:pt x="361354" y="0"/>
                </a:moveTo>
                <a:lnTo>
                  <a:pt x="7281316" y="0"/>
                </a:lnTo>
                <a:lnTo>
                  <a:pt x="7281316" y="6858000"/>
                </a:lnTo>
                <a:lnTo>
                  <a:pt x="696735" y="6858000"/>
                </a:lnTo>
                <a:lnTo>
                  <a:pt x="690849" y="6842426"/>
                </a:lnTo>
                <a:cubicBezTo>
                  <a:pt x="-65870" y="4704140"/>
                  <a:pt x="-226206" y="2374054"/>
                  <a:pt x="335637" y="9472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89CC0F1E-BAA2-47B1-8F83-7ECB9FD9E0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9558" y="0"/>
            <a:ext cx="6999394" cy="6858000"/>
          </a:xfrm>
          <a:custGeom>
            <a:avLst/>
            <a:gdLst>
              <a:gd name="connsiteX0" fmla="*/ 6999394 w 6999394"/>
              <a:gd name="connsiteY0" fmla="*/ 0 h 6858000"/>
              <a:gd name="connsiteX1" fmla="*/ 6999394 w 6999394"/>
              <a:gd name="connsiteY1" fmla="*/ 6858000 h 6858000"/>
              <a:gd name="connsiteX2" fmla="*/ 717029 w 6999394"/>
              <a:gd name="connsiteY2" fmla="*/ 6858000 h 6858000"/>
              <a:gd name="connsiteX3" fmla="*/ 623642 w 6999394"/>
              <a:gd name="connsiteY3" fmla="*/ 6599363 h 6858000"/>
              <a:gd name="connsiteX4" fmla="*/ 319533 w 6999394"/>
              <a:gd name="connsiteY4" fmla="*/ 193787 h 6858000"/>
              <a:gd name="connsiteX5" fmla="*/ 371685 w 6999394"/>
              <a:gd name="connsiteY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9394" h="6858000">
                <a:moveTo>
                  <a:pt x="6999394" y="0"/>
                </a:moveTo>
                <a:lnTo>
                  <a:pt x="6999394" y="6858000"/>
                </a:lnTo>
                <a:lnTo>
                  <a:pt x="717029" y="6858000"/>
                </a:lnTo>
                <a:lnTo>
                  <a:pt x="623642" y="6599363"/>
                </a:lnTo>
                <a:cubicBezTo>
                  <a:pt x="-67685" y="4563346"/>
                  <a:pt x="-206622" y="2355719"/>
                  <a:pt x="319533" y="193787"/>
                </a:cubicBezTo>
                <a:lnTo>
                  <a:pt x="371685" y="1"/>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2 Marcador de contenido"/>
          <p:cNvSpPr>
            <a:spLocks noGrp="1"/>
          </p:cNvSpPr>
          <p:nvPr>
            <p:ph idx="1"/>
          </p:nvPr>
        </p:nvSpPr>
        <p:spPr>
          <a:xfrm>
            <a:off x="6096000" y="1399032"/>
            <a:ext cx="5501834" cy="4471416"/>
          </a:xfrm>
        </p:spPr>
        <p:txBody>
          <a:bodyPr anchor="ctr">
            <a:normAutofit/>
          </a:bodyPr>
          <a:lstStyle/>
          <a:p>
            <a:r>
              <a:rPr lang="es-CL" sz="2000">
                <a:solidFill>
                  <a:schemeClr val="bg1"/>
                </a:solidFill>
              </a:rPr>
              <a:t>¿Es la Elasticidad-Precio igual a la Pendiente de la Curva de Demanda?</a:t>
            </a:r>
          </a:p>
          <a:p>
            <a:pPr lvl="1"/>
            <a:r>
              <a:rPr lang="es-CL" sz="2000">
                <a:solidFill>
                  <a:schemeClr val="bg1"/>
                </a:solidFill>
              </a:rPr>
              <a:t>Claramente la respuesta es no.</a:t>
            </a:r>
          </a:p>
          <a:p>
            <a:pPr lvl="2"/>
            <a:r>
              <a:rPr lang="es-CL">
                <a:solidFill>
                  <a:schemeClr val="bg1"/>
                </a:solidFill>
              </a:rPr>
              <a:t>Como vimos en el ejemplo anterior, la demanda lineal posee una pendiente única (no cambia según el tramo de la curva), sin embargo en cada punto de la curva se tiene una elasticidad distinta.</a:t>
            </a:r>
          </a:p>
          <a:p>
            <a:pPr lvl="2"/>
            <a:r>
              <a:rPr lang="es-CL">
                <a:solidFill>
                  <a:schemeClr val="bg1"/>
                </a:solidFill>
              </a:rPr>
              <a:t>Si consideramos la definición de elasticidad-punto, podemos notar que la pendiente es uno de los determinantes de la Elasticidad-Precio (especialmente el signo), pero no es la única variable a considerar.</a:t>
            </a:r>
          </a:p>
        </p:txBody>
      </p:sp>
    </p:spTree>
  </p:cSld>
  <p:clrMapOvr>
    <a:overrideClrMapping bg1="dk1" tx1="lt1" bg2="dk2" tx2="lt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33 Marcador de contenido"/>
          <p:cNvGraphicFramePr>
            <a:graphicFrameLocks/>
          </p:cNvGraphicFramePr>
          <p:nvPr/>
        </p:nvGraphicFramePr>
        <p:xfrm>
          <a:off x="6310314" y="1567200"/>
          <a:ext cx="3929090" cy="4719320"/>
        </p:xfrm>
        <a:graphic>
          <a:graphicData uri="http://schemas.openxmlformats.org/drawingml/2006/table">
            <a:tbl>
              <a:tblPr firstRow="1" bandRow="1">
                <a:tableStyleId>{5C22544A-7EE6-4342-B048-85BDC9FD1C3A}</a:tableStyleId>
              </a:tblPr>
              <a:tblGrid>
                <a:gridCol w="1015444">
                  <a:extLst>
                    <a:ext uri="{9D8B030D-6E8A-4147-A177-3AD203B41FA5}">
                      <a16:colId xmlns:a16="http://schemas.microsoft.com/office/drawing/2014/main" val="20000"/>
                    </a:ext>
                  </a:extLst>
                </a:gridCol>
                <a:gridCol w="1627762">
                  <a:extLst>
                    <a:ext uri="{9D8B030D-6E8A-4147-A177-3AD203B41FA5}">
                      <a16:colId xmlns:a16="http://schemas.microsoft.com/office/drawing/2014/main" val="20001"/>
                    </a:ext>
                  </a:extLst>
                </a:gridCol>
                <a:gridCol w="1285884">
                  <a:extLst>
                    <a:ext uri="{9D8B030D-6E8A-4147-A177-3AD203B41FA5}">
                      <a16:colId xmlns:a16="http://schemas.microsoft.com/office/drawing/2014/main" val="20002"/>
                    </a:ext>
                  </a:extLst>
                </a:gridCol>
              </a:tblGrid>
              <a:tr h="370840">
                <a:tc>
                  <a:txBody>
                    <a:bodyPr/>
                    <a:lstStyle/>
                    <a:p>
                      <a:pPr algn="ctr"/>
                      <a:r>
                        <a:rPr lang="es-CL" dirty="0"/>
                        <a:t>Punto </a:t>
                      </a:r>
                      <a:r>
                        <a:rPr lang="es-CL" i="1" dirty="0"/>
                        <a:t>(Q, P)</a:t>
                      </a:r>
                    </a:p>
                  </a:txBody>
                  <a:tcPr/>
                </a:tc>
                <a:tc>
                  <a:txBody>
                    <a:bodyPr/>
                    <a:lstStyle/>
                    <a:p>
                      <a:pPr algn="ctr"/>
                      <a:r>
                        <a:rPr lang="es-CL" dirty="0"/>
                        <a:t>Elasticidad-Precio</a:t>
                      </a:r>
                      <a:r>
                        <a:rPr lang="es-CL" baseline="30000" dirty="0"/>
                        <a:t>*</a:t>
                      </a:r>
                    </a:p>
                  </a:txBody>
                  <a:tcPr/>
                </a:tc>
                <a:tc>
                  <a:txBody>
                    <a:bodyPr/>
                    <a:lstStyle/>
                    <a:p>
                      <a:pPr algn="ctr"/>
                      <a:r>
                        <a:rPr lang="es-CL" baseline="0" dirty="0"/>
                        <a:t>Gasto</a:t>
                      </a:r>
                    </a:p>
                  </a:txBody>
                  <a:tcPr/>
                </a:tc>
                <a:extLst>
                  <a:ext uri="{0D108BD9-81ED-4DB2-BD59-A6C34878D82A}">
                    <a16:rowId xmlns:a16="http://schemas.microsoft.com/office/drawing/2014/main" val="10000"/>
                  </a:ext>
                </a:extLst>
              </a:tr>
              <a:tr h="370840">
                <a:tc>
                  <a:txBody>
                    <a:bodyPr/>
                    <a:lstStyle/>
                    <a:p>
                      <a:pPr algn="ctr"/>
                      <a:r>
                        <a:rPr lang="es-CL" dirty="0"/>
                        <a:t>(0, 10)</a:t>
                      </a:r>
                    </a:p>
                  </a:txBody>
                  <a:tcPr/>
                </a:tc>
                <a:tc>
                  <a:txBody>
                    <a:bodyPr/>
                    <a:lstStyle/>
                    <a:p>
                      <a:pPr algn="ctr"/>
                      <a:r>
                        <a:rPr lang="el-GR" dirty="0"/>
                        <a:t>ε</a:t>
                      </a:r>
                      <a:r>
                        <a:rPr lang="es-CL" baseline="-25000" dirty="0" err="1"/>
                        <a:t>p,q</a:t>
                      </a:r>
                      <a:r>
                        <a:rPr lang="es-CL" dirty="0"/>
                        <a:t> = </a:t>
                      </a:r>
                      <a:r>
                        <a:rPr lang="es-CL" dirty="0">
                          <a:latin typeface="Times New Roman" pitchFamily="18" charset="0"/>
                          <a:cs typeface="Times New Roman" pitchFamily="18" charset="0"/>
                        </a:rPr>
                        <a:t>∞</a:t>
                      </a:r>
                    </a:p>
                  </a:txBody>
                  <a:tcPr/>
                </a:tc>
                <a:tc>
                  <a:txBody>
                    <a:bodyPr/>
                    <a:lstStyle/>
                    <a:p>
                      <a:pPr algn="ctr"/>
                      <a:r>
                        <a:rPr lang="es-CL" dirty="0"/>
                        <a:t>G = 0</a:t>
                      </a:r>
                      <a:r>
                        <a:rPr lang="es-CL" baseline="0" dirty="0">
                          <a:latin typeface="Times New Roman" pitchFamily="18" charset="0"/>
                          <a:cs typeface="Times New Roman" pitchFamily="18" charset="0"/>
                        </a:rPr>
                        <a:t> </a:t>
                      </a:r>
                      <a:endParaRPr lang="es-CL" dirty="0">
                        <a:latin typeface="Times New Roman" pitchFamily="18" charset="0"/>
                        <a:cs typeface="Times New Roman" pitchFamily="18" charset="0"/>
                      </a:endParaRPr>
                    </a:p>
                  </a:txBody>
                  <a:tcPr/>
                </a:tc>
                <a:extLst>
                  <a:ext uri="{0D108BD9-81ED-4DB2-BD59-A6C34878D82A}">
                    <a16:rowId xmlns:a16="http://schemas.microsoft.com/office/drawing/2014/main" val="10001"/>
                  </a:ext>
                </a:extLst>
              </a:tr>
              <a:tr h="370840">
                <a:tc>
                  <a:txBody>
                    <a:bodyPr/>
                    <a:lstStyle/>
                    <a:p>
                      <a:pPr algn="ctr"/>
                      <a:r>
                        <a:rPr lang="es-CL" dirty="0"/>
                        <a:t>(2, 9)</a:t>
                      </a:r>
                    </a:p>
                  </a:txBody>
                  <a:tcPr/>
                </a:tc>
                <a:tc>
                  <a:txBody>
                    <a:bodyPr/>
                    <a:lstStyle/>
                    <a:p>
                      <a:pPr algn="ctr"/>
                      <a:r>
                        <a:rPr lang="el-GR" dirty="0"/>
                        <a:t>ε</a:t>
                      </a:r>
                      <a:r>
                        <a:rPr lang="es-CL" baseline="-25000" dirty="0" err="1"/>
                        <a:t>p,q</a:t>
                      </a:r>
                      <a:r>
                        <a:rPr lang="es-CL" dirty="0"/>
                        <a:t> = 9</a:t>
                      </a:r>
                    </a:p>
                  </a:txBody>
                  <a:tcPr/>
                </a:tc>
                <a:tc>
                  <a:txBody>
                    <a:bodyPr/>
                    <a:lstStyle/>
                    <a:p>
                      <a:pPr algn="ctr"/>
                      <a:r>
                        <a:rPr lang="es-CL" dirty="0"/>
                        <a:t>G = 18</a:t>
                      </a:r>
                    </a:p>
                  </a:txBody>
                  <a:tcPr/>
                </a:tc>
                <a:extLst>
                  <a:ext uri="{0D108BD9-81ED-4DB2-BD59-A6C34878D82A}">
                    <a16:rowId xmlns:a16="http://schemas.microsoft.com/office/drawing/2014/main" val="10002"/>
                  </a:ext>
                </a:extLst>
              </a:tr>
              <a:tr h="370840">
                <a:tc>
                  <a:txBody>
                    <a:bodyPr/>
                    <a:lstStyle/>
                    <a:p>
                      <a:pPr algn="ctr"/>
                      <a:r>
                        <a:rPr lang="es-CL" dirty="0"/>
                        <a:t>(4, 8)</a:t>
                      </a:r>
                    </a:p>
                  </a:txBody>
                  <a:tcPr/>
                </a:tc>
                <a:tc>
                  <a:txBody>
                    <a:bodyPr/>
                    <a:lstStyle/>
                    <a:p>
                      <a:pPr algn="ctr"/>
                      <a:r>
                        <a:rPr lang="el-GR" dirty="0"/>
                        <a:t>ε</a:t>
                      </a:r>
                      <a:r>
                        <a:rPr lang="es-CL" baseline="-25000" dirty="0" err="1"/>
                        <a:t>p,q</a:t>
                      </a:r>
                      <a:r>
                        <a:rPr lang="es-CL" dirty="0"/>
                        <a:t> = 4</a:t>
                      </a:r>
                    </a:p>
                  </a:txBody>
                  <a:tcPr/>
                </a:tc>
                <a:tc>
                  <a:txBody>
                    <a:bodyPr/>
                    <a:lstStyle/>
                    <a:p>
                      <a:pPr algn="ctr"/>
                      <a:r>
                        <a:rPr lang="es-CL" dirty="0"/>
                        <a:t>G = 32</a:t>
                      </a:r>
                    </a:p>
                  </a:txBody>
                  <a:tcPr/>
                </a:tc>
                <a:extLst>
                  <a:ext uri="{0D108BD9-81ED-4DB2-BD59-A6C34878D82A}">
                    <a16:rowId xmlns:a16="http://schemas.microsoft.com/office/drawing/2014/main" val="10003"/>
                  </a:ext>
                </a:extLst>
              </a:tr>
              <a:tr h="370840">
                <a:tc>
                  <a:txBody>
                    <a:bodyPr/>
                    <a:lstStyle/>
                    <a:p>
                      <a:pPr algn="ctr"/>
                      <a:r>
                        <a:rPr lang="es-CL" dirty="0"/>
                        <a:t>(6, 7)</a:t>
                      </a:r>
                    </a:p>
                  </a:txBody>
                  <a:tcPr/>
                </a:tc>
                <a:tc>
                  <a:txBody>
                    <a:bodyPr/>
                    <a:lstStyle/>
                    <a:p>
                      <a:pPr algn="ctr"/>
                      <a:r>
                        <a:rPr lang="el-GR" dirty="0"/>
                        <a:t>ε</a:t>
                      </a:r>
                      <a:r>
                        <a:rPr lang="es-CL" baseline="-25000" dirty="0" err="1"/>
                        <a:t>p,q</a:t>
                      </a:r>
                      <a:r>
                        <a:rPr lang="es-CL" dirty="0"/>
                        <a:t> = 2,3333…</a:t>
                      </a:r>
                    </a:p>
                  </a:txBody>
                  <a:tcPr/>
                </a:tc>
                <a:tc>
                  <a:txBody>
                    <a:bodyPr/>
                    <a:lstStyle/>
                    <a:p>
                      <a:pPr algn="ctr"/>
                      <a:r>
                        <a:rPr lang="es-CL" dirty="0"/>
                        <a:t>G = 42</a:t>
                      </a:r>
                    </a:p>
                  </a:txBody>
                  <a:tcPr/>
                </a:tc>
                <a:extLst>
                  <a:ext uri="{0D108BD9-81ED-4DB2-BD59-A6C34878D82A}">
                    <a16:rowId xmlns:a16="http://schemas.microsoft.com/office/drawing/2014/main" val="10004"/>
                  </a:ext>
                </a:extLst>
              </a:tr>
              <a:tr h="370840">
                <a:tc>
                  <a:txBody>
                    <a:bodyPr/>
                    <a:lstStyle/>
                    <a:p>
                      <a:pPr algn="ctr"/>
                      <a:r>
                        <a:rPr lang="es-CL" dirty="0"/>
                        <a:t>(8, 6)</a:t>
                      </a:r>
                    </a:p>
                  </a:txBody>
                  <a:tcPr/>
                </a:tc>
                <a:tc>
                  <a:txBody>
                    <a:bodyPr/>
                    <a:lstStyle/>
                    <a:p>
                      <a:pPr algn="ctr"/>
                      <a:r>
                        <a:rPr lang="el-GR" dirty="0"/>
                        <a:t>ε</a:t>
                      </a:r>
                      <a:r>
                        <a:rPr lang="es-CL" baseline="-25000" dirty="0" err="1"/>
                        <a:t>p,q</a:t>
                      </a:r>
                      <a:r>
                        <a:rPr lang="es-CL" dirty="0"/>
                        <a:t> = 1,5</a:t>
                      </a:r>
                    </a:p>
                  </a:txBody>
                  <a:tcPr/>
                </a:tc>
                <a:tc>
                  <a:txBody>
                    <a:bodyPr/>
                    <a:lstStyle/>
                    <a:p>
                      <a:pPr algn="ctr"/>
                      <a:r>
                        <a:rPr lang="es-CL" dirty="0"/>
                        <a:t>G = 48</a:t>
                      </a:r>
                    </a:p>
                  </a:txBody>
                  <a:tcPr/>
                </a:tc>
                <a:extLst>
                  <a:ext uri="{0D108BD9-81ED-4DB2-BD59-A6C34878D82A}">
                    <a16:rowId xmlns:a16="http://schemas.microsoft.com/office/drawing/2014/main" val="10005"/>
                  </a:ext>
                </a:extLst>
              </a:tr>
              <a:tr h="370840">
                <a:tc>
                  <a:txBody>
                    <a:bodyPr/>
                    <a:lstStyle/>
                    <a:p>
                      <a:pPr algn="ctr"/>
                      <a:r>
                        <a:rPr lang="es-CL" dirty="0"/>
                        <a:t>(10, 5)</a:t>
                      </a:r>
                    </a:p>
                  </a:txBody>
                  <a:tcPr/>
                </a:tc>
                <a:tc>
                  <a:txBody>
                    <a:bodyPr/>
                    <a:lstStyle/>
                    <a:p>
                      <a:pPr algn="ctr"/>
                      <a:r>
                        <a:rPr lang="el-GR" dirty="0"/>
                        <a:t>ε</a:t>
                      </a:r>
                      <a:r>
                        <a:rPr lang="es-CL" baseline="-25000" dirty="0" err="1"/>
                        <a:t>p,q</a:t>
                      </a:r>
                      <a:r>
                        <a:rPr lang="es-CL" dirty="0"/>
                        <a:t> = 1</a:t>
                      </a:r>
                    </a:p>
                  </a:txBody>
                  <a:tcPr/>
                </a:tc>
                <a:tc>
                  <a:txBody>
                    <a:bodyPr/>
                    <a:lstStyle/>
                    <a:p>
                      <a:pPr algn="ctr"/>
                      <a:r>
                        <a:rPr lang="es-CL" dirty="0"/>
                        <a:t>G = 50</a:t>
                      </a:r>
                    </a:p>
                  </a:txBody>
                  <a:tcPr/>
                </a:tc>
                <a:extLst>
                  <a:ext uri="{0D108BD9-81ED-4DB2-BD59-A6C34878D82A}">
                    <a16:rowId xmlns:a16="http://schemas.microsoft.com/office/drawing/2014/main" val="10006"/>
                  </a:ext>
                </a:extLst>
              </a:tr>
              <a:tr h="370840">
                <a:tc>
                  <a:txBody>
                    <a:bodyPr/>
                    <a:lstStyle/>
                    <a:p>
                      <a:pPr algn="ctr"/>
                      <a:r>
                        <a:rPr lang="es-CL" dirty="0"/>
                        <a:t>(12, 4)</a:t>
                      </a:r>
                    </a:p>
                  </a:txBody>
                  <a:tcPr/>
                </a:tc>
                <a:tc>
                  <a:txBody>
                    <a:bodyPr/>
                    <a:lstStyle/>
                    <a:p>
                      <a:pPr algn="ctr"/>
                      <a:r>
                        <a:rPr lang="el-GR" dirty="0"/>
                        <a:t>ε</a:t>
                      </a:r>
                      <a:r>
                        <a:rPr lang="es-CL" baseline="-25000" dirty="0" err="1"/>
                        <a:t>p,q</a:t>
                      </a:r>
                      <a:r>
                        <a:rPr lang="es-CL" dirty="0"/>
                        <a:t> = 0,6666…</a:t>
                      </a:r>
                    </a:p>
                  </a:txBody>
                  <a:tcPr/>
                </a:tc>
                <a:tc>
                  <a:txBody>
                    <a:bodyPr/>
                    <a:lstStyle/>
                    <a:p>
                      <a:pPr algn="ctr"/>
                      <a:r>
                        <a:rPr lang="es-CL" dirty="0"/>
                        <a:t>G = 48</a:t>
                      </a:r>
                    </a:p>
                  </a:txBody>
                  <a:tcPr/>
                </a:tc>
                <a:extLst>
                  <a:ext uri="{0D108BD9-81ED-4DB2-BD59-A6C34878D82A}">
                    <a16:rowId xmlns:a16="http://schemas.microsoft.com/office/drawing/2014/main" val="10007"/>
                  </a:ext>
                </a:extLst>
              </a:tr>
              <a:tr h="370840">
                <a:tc>
                  <a:txBody>
                    <a:bodyPr/>
                    <a:lstStyle/>
                    <a:p>
                      <a:pPr algn="ctr"/>
                      <a:r>
                        <a:rPr lang="es-CL" dirty="0"/>
                        <a:t>(14, 3)</a:t>
                      </a:r>
                    </a:p>
                  </a:txBody>
                  <a:tcPr/>
                </a:tc>
                <a:tc>
                  <a:txBody>
                    <a:bodyPr/>
                    <a:lstStyle/>
                    <a:p>
                      <a:pPr algn="ctr"/>
                      <a:r>
                        <a:rPr lang="el-GR" dirty="0"/>
                        <a:t>ε</a:t>
                      </a:r>
                      <a:r>
                        <a:rPr lang="es-CL" baseline="-25000" dirty="0" err="1"/>
                        <a:t>p,q</a:t>
                      </a:r>
                      <a:r>
                        <a:rPr lang="es-CL" dirty="0"/>
                        <a:t> = 0,428…</a:t>
                      </a:r>
                    </a:p>
                  </a:txBody>
                  <a:tcPr/>
                </a:tc>
                <a:tc>
                  <a:txBody>
                    <a:bodyPr/>
                    <a:lstStyle/>
                    <a:p>
                      <a:pPr algn="ctr"/>
                      <a:r>
                        <a:rPr lang="es-CL" dirty="0"/>
                        <a:t>G = 42</a:t>
                      </a:r>
                    </a:p>
                  </a:txBody>
                  <a:tcPr/>
                </a:tc>
                <a:extLst>
                  <a:ext uri="{0D108BD9-81ED-4DB2-BD59-A6C34878D82A}">
                    <a16:rowId xmlns:a16="http://schemas.microsoft.com/office/drawing/2014/main" val="10008"/>
                  </a:ext>
                </a:extLst>
              </a:tr>
              <a:tr h="370840">
                <a:tc>
                  <a:txBody>
                    <a:bodyPr/>
                    <a:lstStyle/>
                    <a:p>
                      <a:pPr algn="ctr"/>
                      <a:r>
                        <a:rPr lang="es-CL" dirty="0"/>
                        <a:t>(16, 2)</a:t>
                      </a:r>
                    </a:p>
                  </a:txBody>
                  <a:tcPr/>
                </a:tc>
                <a:tc>
                  <a:txBody>
                    <a:bodyPr/>
                    <a:lstStyle/>
                    <a:p>
                      <a:pPr algn="ctr"/>
                      <a:r>
                        <a:rPr lang="el-GR" dirty="0"/>
                        <a:t>ε</a:t>
                      </a:r>
                      <a:r>
                        <a:rPr lang="es-CL" baseline="-25000" dirty="0" err="1"/>
                        <a:t>p,q</a:t>
                      </a:r>
                      <a:r>
                        <a:rPr lang="es-CL" dirty="0"/>
                        <a:t> = 0,125</a:t>
                      </a:r>
                    </a:p>
                  </a:txBody>
                  <a:tcPr/>
                </a:tc>
                <a:tc>
                  <a:txBody>
                    <a:bodyPr/>
                    <a:lstStyle/>
                    <a:p>
                      <a:pPr algn="ctr"/>
                      <a:r>
                        <a:rPr lang="es-CL" dirty="0"/>
                        <a:t>G = 32</a:t>
                      </a:r>
                    </a:p>
                  </a:txBody>
                  <a:tcPr/>
                </a:tc>
                <a:extLst>
                  <a:ext uri="{0D108BD9-81ED-4DB2-BD59-A6C34878D82A}">
                    <a16:rowId xmlns:a16="http://schemas.microsoft.com/office/drawing/2014/main" val="10009"/>
                  </a:ext>
                </a:extLst>
              </a:tr>
              <a:tr h="370840">
                <a:tc>
                  <a:txBody>
                    <a:bodyPr/>
                    <a:lstStyle/>
                    <a:p>
                      <a:pPr algn="ctr"/>
                      <a:r>
                        <a:rPr lang="es-CL" dirty="0"/>
                        <a:t>(18, 1)</a:t>
                      </a:r>
                    </a:p>
                  </a:txBody>
                  <a:tcPr/>
                </a:tc>
                <a:tc>
                  <a:txBody>
                    <a:bodyPr/>
                    <a:lstStyle/>
                    <a:p>
                      <a:pPr algn="ctr"/>
                      <a:r>
                        <a:rPr lang="el-GR" dirty="0"/>
                        <a:t>ε</a:t>
                      </a:r>
                      <a:r>
                        <a:rPr lang="es-CL" baseline="-25000" dirty="0" err="1"/>
                        <a:t>p,q</a:t>
                      </a:r>
                      <a:r>
                        <a:rPr lang="es-CL" dirty="0"/>
                        <a:t> = 0,1111…</a:t>
                      </a:r>
                    </a:p>
                  </a:txBody>
                  <a:tcPr/>
                </a:tc>
                <a:tc>
                  <a:txBody>
                    <a:bodyPr/>
                    <a:lstStyle/>
                    <a:p>
                      <a:pPr algn="ctr"/>
                      <a:r>
                        <a:rPr lang="es-CL" dirty="0"/>
                        <a:t>G = 18</a:t>
                      </a:r>
                    </a:p>
                  </a:txBody>
                  <a:tcPr/>
                </a:tc>
                <a:extLst>
                  <a:ext uri="{0D108BD9-81ED-4DB2-BD59-A6C34878D82A}">
                    <a16:rowId xmlns:a16="http://schemas.microsoft.com/office/drawing/2014/main" val="10010"/>
                  </a:ext>
                </a:extLst>
              </a:tr>
              <a:tr h="370840">
                <a:tc>
                  <a:txBody>
                    <a:bodyPr/>
                    <a:lstStyle/>
                    <a:p>
                      <a:pPr algn="ctr"/>
                      <a:r>
                        <a:rPr lang="es-CL" dirty="0"/>
                        <a:t>(20, 0)</a:t>
                      </a:r>
                    </a:p>
                  </a:txBody>
                  <a:tcPr/>
                </a:tc>
                <a:tc>
                  <a:txBody>
                    <a:bodyPr/>
                    <a:lstStyle/>
                    <a:p>
                      <a:pPr algn="ctr"/>
                      <a:r>
                        <a:rPr lang="el-GR" dirty="0"/>
                        <a:t>ε</a:t>
                      </a:r>
                      <a:r>
                        <a:rPr lang="es-CL" baseline="-25000" dirty="0" err="1"/>
                        <a:t>p,q</a:t>
                      </a:r>
                      <a:r>
                        <a:rPr lang="es-CL" dirty="0"/>
                        <a:t> = 0</a:t>
                      </a:r>
                    </a:p>
                  </a:txBody>
                  <a:tcPr/>
                </a:tc>
                <a:tc>
                  <a:txBody>
                    <a:bodyPr/>
                    <a:lstStyle/>
                    <a:p>
                      <a:pPr algn="ctr"/>
                      <a:r>
                        <a:rPr lang="es-CL" dirty="0"/>
                        <a:t>G = 0</a:t>
                      </a:r>
                    </a:p>
                  </a:txBody>
                  <a:tcPr/>
                </a:tc>
                <a:extLst>
                  <a:ext uri="{0D108BD9-81ED-4DB2-BD59-A6C34878D82A}">
                    <a16:rowId xmlns:a16="http://schemas.microsoft.com/office/drawing/2014/main" val="10011"/>
                  </a:ext>
                </a:extLst>
              </a:tr>
            </a:tbl>
          </a:graphicData>
        </a:graphic>
      </p:graphicFrame>
      <p:sp>
        <p:nvSpPr>
          <p:cNvPr id="2" name="1 Título"/>
          <p:cNvSpPr>
            <a:spLocks noGrp="1"/>
          </p:cNvSpPr>
          <p:nvPr>
            <p:ph type="title"/>
          </p:nvPr>
        </p:nvSpPr>
        <p:spPr/>
        <p:txBody>
          <a:bodyPr/>
          <a:lstStyle/>
          <a:p>
            <a:r>
              <a:rPr lang="es-CL" dirty="0"/>
              <a:t>Elasticidad de la Demanda</a:t>
            </a:r>
          </a:p>
        </p:txBody>
      </p:sp>
      <p:sp>
        <p:nvSpPr>
          <p:cNvPr id="3" name="2 Marcador de contenido"/>
          <p:cNvSpPr>
            <a:spLocks noGrp="1"/>
          </p:cNvSpPr>
          <p:nvPr>
            <p:ph sz="half" idx="1"/>
          </p:nvPr>
        </p:nvSpPr>
        <p:spPr/>
        <p:txBody>
          <a:bodyPr>
            <a:normAutofit/>
          </a:bodyPr>
          <a:lstStyle/>
          <a:p>
            <a:pPr algn="just"/>
            <a:r>
              <a:rPr lang="es-CL" dirty="0"/>
              <a:t>Relación entre la Elasticidad-Precio y el gasto (en ese bien especifico) de los agentes (equivalente al ingreso de las firmas).</a:t>
            </a:r>
          </a:p>
          <a:p>
            <a:pPr lvl="1" algn="just"/>
            <a:r>
              <a:rPr lang="es-CL" dirty="0"/>
              <a:t>Según la tabla que mostramos previamente, tenemos que el gasto de los agentes a los distintos precios (y por ende cantidades) es…</a:t>
            </a:r>
          </a:p>
        </p:txBody>
      </p:sp>
      <p:sp>
        <p:nvSpPr>
          <p:cNvPr id="12" name="11 Marcador de número de diapositiva"/>
          <p:cNvSpPr>
            <a:spLocks noGrp="1"/>
          </p:cNvSpPr>
          <p:nvPr>
            <p:ph type="sldNum" sz="quarter" idx="12"/>
          </p:nvPr>
        </p:nvSpPr>
        <p:spPr/>
        <p:txBody>
          <a:bodyPr/>
          <a:lstStyle/>
          <a:p>
            <a:fld id="{E5AF13BF-99AF-4603-AF85-A71E03691828}" type="slidenum">
              <a:rPr lang="es-CL" smtClean="0"/>
              <a:pPr/>
              <a:t>21</a:t>
            </a:fld>
            <a:endParaRPr lang="es-CL"/>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804673" y="1445494"/>
            <a:ext cx="3616856" cy="4376572"/>
          </a:xfrm>
        </p:spPr>
        <p:txBody>
          <a:bodyPr anchor="ctr">
            <a:normAutofit/>
          </a:bodyPr>
          <a:lstStyle/>
          <a:p>
            <a:r>
              <a:rPr lang="es-CL" sz="4800"/>
              <a:t>Elasticidades</a:t>
            </a:r>
          </a:p>
        </p:txBody>
      </p:sp>
      <p:sp>
        <p:nvSpPr>
          <p:cNvPr id="10" name="9 Marcador de número de diapositiva"/>
          <p:cNvSpPr>
            <a:spLocks noGrp="1"/>
          </p:cNvSpPr>
          <p:nvPr>
            <p:ph type="sldNum" sz="quarter" idx="12"/>
          </p:nvPr>
        </p:nvSpPr>
        <p:spPr>
          <a:xfrm>
            <a:off x="804672" y="603504"/>
            <a:ext cx="548640" cy="548640"/>
          </a:xfrm>
          <a:prstGeom prst="ellipse">
            <a:avLst/>
          </a:prstGeom>
          <a:solidFill>
            <a:srgbClr val="808080"/>
          </a:solidFill>
        </p:spPr>
        <p:txBody>
          <a:bodyPr>
            <a:normAutofit/>
          </a:bodyPr>
          <a:lstStyle/>
          <a:p>
            <a:pPr algn="ctr">
              <a:spcAft>
                <a:spcPts val="600"/>
              </a:spcAft>
            </a:pPr>
            <a:fld id="{E5AF13BF-99AF-4603-AF85-A71E03691828}" type="slidenum">
              <a:rPr lang="es-CL" sz="1500">
                <a:solidFill>
                  <a:srgbClr val="FFFFFF"/>
                </a:solidFill>
              </a:rPr>
              <a:pPr algn="ctr">
                <a:spcAft>
                  <a:spcPts val="600"/>
                </a:spcAft>
              </a:pPr>
              <a:t>3</a:t>
            </a:fld>
            <a:endParaRPr lang="es-CL" sz="1500">
              <a:solidFill>
                <a:srgbClr val="FFFFFF"/>
              </a:solidFill>
            </a:endParaRPr>
          </a:p>
        </p:txBody>
      </p:sp>
      <p:sp>
        <p:nvSpPr>
          <p:cNvPr id="15" name="Freeform: Shape 14">
            <a:extLst>
              <a:ext uri="{FF2B5EF4-FFF2-40B4-BE49-F238E27FC236}">
                <a16:creationId xmlns:a16="http://schemas.microsoft.com/office/drawing/2014/main" id="{DFF2AC85-FAA0-4844-813F-83C04D738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7636" y="0"/>
            <a:ext cx="7281316" cy="6858000"/>
          </a:xfrm>
          <a:custGeom>
            <a:avLst/>
            <a:gdLst>
              <a:gd name="connsiteX0" fmla="*/ 361354 w 7281316"/>
              <a:gd name="connsiteY0" fmla="*/ 0 h 6858000"/>
              <a:gd name="connsiteX1" fmla="*/ 7281316 w 7281316"/>
              <a:gd name="connsiteY1" fmla="*/ 0 h 6858000"/>
              <a:gd name="connsiteX2" fmla="*/ 7281316 w 7281316"/>
              <a:gd name="connsiteY2" fmla="*/ 6858000 h 6858000"/>
              <a:gd name="connsiteX3" fmla="*/ 696735 w 7281316"/>
              <a:gd name="connsiteY3" fmla="*/ 6858000 h 6858000"/>
              <a:gd name="connsiteX4" fmla="*/ 690849 w 7281316"/>
              <a:gd name="connsiteY4" fmla="*/ 6842426 h 6858000"/>
              <a:gd name="connsiteX5" fmla="*/ 335637 w 7281316"/>
              <a:gd name="connsiteY5" fmla="*/ 9472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81316" h="6858000">
                <a:moveTo>
                  <a:pt x="361354" y="0"/>
                </a:moveTo>
                <a:lnTo>
                  <a:pt x="7281316" y="0"/>
                </a:lnTo>
                <a:lnTo>
                  <a:pt x="7281316" y="6858000"/>
                </a:lnTo>
                <a:lnTo>
                  <a:pt x="696735" y="6858000"/>
                </a:lnTo>
                <a:lnTo>
                  <a:pt x="690849" y="6842426"/>
                </a:lnTo>
                <a:cubicBezTo>
                  <a:pt x="-65870" y="4704140"/>
                  <a:pt x="-226206" y="2374054"/>
                  <a:pt x="335637" y="9472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89CC0F1E-BAA2-47B1-8F83-7ECB9FD9E0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9558" y="0"/>
            <a:ext cx="6999394" cy="6858000"/>
          </a:xfrm>
          <a:custGeom>
            <a:avLst/>
            <a:gdLst>
              <a:gd name="connsiteX0" fmla="*/ 6999394 w 6999394"/>
              <a:gd name="connsiteY0" fmla="*/ 0 h 6858000"/>
              <a:gd name="connsiteX1" fmla="*/ 6999394 w 6999394"/>
              <a:gd name="connsiteY1" fmla="*/ 6858000 h 6858000"/>
              <a:gd name="connsiteX2" fmla="*/ 717029 w 6999394"/>
              <a:gd name="connsiteY2" fmla="*/ 6858000 h 6858000"/>
              <a:gd name="connsiteX3" fmla="*/ 623642 w 6999394"/>
              <a:gd name="connsiteY3" fmla="*/ 6599363 h 6858000"/>
              <a:gd name="connsiteX4" fmla="*/ 319533 w 6999394"/>
              <a:gd name="connsiteY4" fmla="*/ 193787 h 6858000"/>
              <a:gd name="connsiteX5" fmla="*/ 371685 w 6999394"/>
              <a:gd name="connsiteY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9394" h="6858000">
                <a:moveTo>
                  <a:pt x="6999394" y="0"/>
                </a:moveTo>
                <a:lnTo>
                  <a:pt x="6999394" y="6858000"/>
                </a:lnTo>
                <a:lnTo>
                  <a:pt x="717029" y="6858000"/>
                </a:lnTo>
                <a:lnTo>
                  <a:pt x="623642" y="6599363"/>
                </a:lnTo>
                <a:cubicBezTo>
                  <a:pt x="-67685" y="4563346"/>
                  <a:pt x="-206622" y="2355719"/>
                  <a:pt x="319533" y="193787"/>
                </a:cubicBezTo>
                <a:lnTo>
                  <a:pt x="371685" y="1"/>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2 Marcador de contenido"/>
          <p:cNvSpPr>
            <a:spLocks noGrp="1"/>
          </p:cNvSpPr>
          <p:nvPr>
            <p:ph idx="1"/>
          </p:nvPr>
        </p:nvSpPr>
        <p:spPr>
          <a:xfrm>
            <a:off x="6096000" y="1399032"/>
            <a:ext cx="5501834" cy="4471416"/>
          </a:xfrm>
        </p:spPr>
        <p:txBody>
          <a:bodyPr anchor="ctr">
            <a:normAutofit/>
          </a:bodyPr>
          <a:lstStyle/>
          <a:p>
            <a:r>
              <a:rPr lang="es-CL" sz="2200">
                <a:solidFill>
                  <a:schemeClr val="bg1"/>
                </a:solidFill>
              </a:rPr>
              <a:t>El análisis de la clase anterior, es un análisis cualitativo, es decir, nos indica el sentido en que cambia la cantidad demandada frente a cambios en tales variables. Entonces…</a:t>
            </a:r>
          </a:p>
          <a:p>
            <a:endParaRPr lang="es-CL" sz="2200">
              <a:solidFill>
                <a:schemeClr val="bg1"/>
              </a:solidFill>
            </a:endParaRPr>
          </a:p>
          <a:p>
            <a:r>
              <a:rPr lang="es-CL" sz="2200" b="1">
                <a:solidFill>
                  <a:schemeClr val="bg1"/>
                </a:solidFill>
              </a:rPr>
              <a:t>¿Cuánto cambia la cantidad demandada, frente a cambios en estas variables?</a:t>
            </a:r>
            <a:endParaRPr lang="es-CL" sz="2200" b="1" i="1">
              <a:solidFill>
                <a:schemeClr val="bg1"/>
              </a:solidFill>
            </a:endParaRPr>
          </a:p>
        </p:txBody>
      </p:sp>
    </p:spTree>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804673" y="1445494"/>
            <a:ext cx="3616856" cy="4376572"/>
          </a:xfrm>
        </p:spPr>
        <p:txBody>
          <a:bodyPr anchor="ctr">
            <a:normAutofit/>
          </a:bodyPr>
          <a:lstStyle/>
          <a:p>
            <a:r>
              <a:rPr lang="es-CL" sz="4800"/>
              <a:t>Elasticidades</a:t>
            </a:r>
          </a:p>
        </p:txBody>
      </p:sp>
      <p:sp>
        <p:nvSpPr>
          <p:cNvPr id="10" name="9 Marcador de número de diapositiva"/>
          <p:cNvSpPr>
            <a:spLocks noGrp="1"/>
          </p:cNvSpPr>
          <p:nvPr>
            <p:ph type="sldNum" sz="quarter" idx="12"/>
          </p:nvPr>
        </p:nvSpPr>
        <p:spPr>
          <a:xfrm>
            <a:off x="804672" y="603504"/>
            <a:ext cx="548640" cy="548640"/>
          </a:xfrm>
          <a:prstGeom prst="ellipse">
            <a:avLst/>
          </a:prstGeom>
          <a:solidFill>
            <a:srgbClr val="808080"/>
          </a:solidFill>
        </p:spPr>
        <p:txBody>
          <a:bodyPr>
            <a:normAutofit/>
          </a:bodyPr>
          <a:lstStyle/>
          <a:p>
            <a:pPr algn="ctr">
              <a:spcAft>
                <a:spcPts val="600"/>
              </a:spcAft>
            </a:pPr>
            <a:fld id="{E5AF13BF-99AF-4603-AF85-A71E03691828}" type="slidenum">
              <a:rPr lang="es-CL" sz="1500">
                <a:solidFill>
                  <a:srgbClr val="FFFFFF"/>
                </a:solidFill>
              </a:rPr>
              <a:pPr algn="ctr">
                <a:spcAft>
                  <a:spcPts val="600"/>
                </a:spcAft>
              </a:pPr>
              <a:t>4</a:t>
            </a:fld>
            <a:endParaRPr lang="es-CL" sz="1500">
              <a:solidFill>
                <a:srgbClr val="FFFFFF"/>
              </a:solidFill>
            </a:endParaRPr>
          </a:p>
        </p:txBody>
      </p:sp>
      <p:sp>
        <p:nvSpPr>
          <p:cNvPr id="15" name="Freeform: Shape 14">
            <a:extLst>
              <a:ext uri="{FF2B5EF4-FFF2-40B4-BE49-F238E27FC236}">
                <a16:creationId xmlns:a16="http://schemas.microsoft.com/office/drawing/2014/main" id="{DFF2AC85-FAA0-4844-813F-83C04D738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7636" y="0"/>
            <a:ext cx="7281316" cy="6858000"/>
          </a:xfrm>
          <a:custGeom>
            <a:avLst/>
            <a:gdLst>
              <a:gd name="connsiteX0" fmla="*/ 361354 w 7281316"/>
              <a:gd name="connsiteY0" fmla="*/ 0 h 6858000"/>
              <a:gd name="connsiteX1" fmla="*/ 7281316 w 7281316"/>
              <a:gd name="connsiteY1" fmla="*/ 0 h 6858000"/>
              <a:gd name="connsiteX2" fmla="*/ 7281316 w 7281316"/>
              <a:gd name="connsiteY2" fmla="*/ 6858000 h 6858000"/>
              <a:gd name="connsiteX3" fmla="*/ 696735 w 7281316"/>
              <a:gd name="connsiteY3" fmla="*/ 6858000 h 6858000"/>
              <a:gd name="connsiteX4" fmla="*/ 690849 w 7281316"/>
              <a:gd name="connsiteY4" fmla="*/ 6842426 h 6858000"/>
              <a:gd name="connsiteX5" fmla="*/ 335637 w 7281316"/>
              <a:gd name="connsiteY5" fmla="*/ 9472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81316" h="6858000">
                <a:moveTo>
                  <a:pt x="361354" y="0"/>
                </a:moveTo>
                <a:lnTo>
                  <a:pt x="7281316" y="0"/>
                </a:lnTo>
                <a:lnTo>
                  <a:pt x="7281316" y="6858000"/>
                </a:lnTo>
                <a:lnTo>
                  <a:pt x="696735" y="6858000"/>
                </a:lnTo>
                <a:lnTo>
                  <a:pt x="690849" y="6842426"/>
                </a:lnTo>
                <a:cubicBezTo>
                  <a:pt x="-65870" y="4704140"/>
                  <a:pt x="-226206" y="2374054"/>
                  <a:pt x="335637" y="9472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89CC0F1E-BAA2-47B1-8F83-7ECB9FD9E0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9558" y="0"/>
            <a:ext cx="6999394" cy="6858000"/>
          </a:xfrm>
          <a:custGeom>
            <a:avLst/>
            <a:gdLst>
              <a:gd name="connsiteX0" fmla="*/ 6999394 w 6999394"/>
              <a:gd name="connsiteY0" fmla="*/ 0 h 6858000"/>
              <a:gd name="connsiteX1" fmla="*/ 6999394 w 6999394"/>
              <a:gd name="connsiteY1" fmla="*/ 6858000 h 6858000"/>
              <a:gd name="connsiteX2" fmla="*/ 717029 w 6999394"/>
              <a:gd name="connsiteY2" fmla="*/ 6858000 h 6858000"/>
              <a:gd name="connsiteX3" fmla="*/ 623642 w 6999394"/>
              <a:gd name="connsiteY3" fmla="*/ 6599363 h 6858000"/>
              <a:gd name="connsiteX4" fmla="*/ 319533 w 6999394"/>
              <a:gd name="connsiteY4" fmla="*/ 193787 h 6858000"/>
              <a:gd name="connsiteX5" fmla="*/ 371685 w 6999394"/>
              <a:gd name="connsiteY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9394" h="6858000">
                <a:moveTo>
                  <a:pt x="6999394" y="0"/>
                </a:moveTo>
                <a:lnTo>
                  <a:pt x="6999394" y="6858000"/>
                </a:lnTo>
                <a:lnTo>
                  <a:pt x="717029" y="6858000"/>
                </a:lnTo>
                <a:lnTo>
                  <a:pt x="623642" y="6599363"/>
                </a:lnTo>
                <a:cubicBezTo>
                  <a:pt x="-67685" y="4563346"/>
                  <a:pt x="-206622" y="2355719"/>
                  <a:pt x="319533" y="193787"/>
                </a:cubicBezTo>
                <a:lnTo>
                  <a:pt x="371685" y="1"/>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2 Marcador de contenido"/>
          <p:cNvSpPr>
            <a:spLocks noGrp="1"/>
          </p:cNvSpPr>
          <p:nvPr>
            <p:ph idx="1"/>
          </p:nvPr>
        </p:nvSpPr>
        <p:spPr>
          <a:xfrm>
            <a:off x="6096000" y="1399032"/>
            <a:ext cx="5501834" cy="4471416"/>
          </a:xfrm>
        </p:spPr>
        <p:txBody>
          <a:bodyPr anchor="ctr">
            <a:normAutofit/>
          </a:bodyPr>
          <a:lstStyle/>
          <a:p>
            <a:endParaRPr lang="es-CL" sz="2200" b="1">
              <a:solidFill>
                <a:schemeClr val="bg1"/>
              </a:solidFill>
            </a:endParaRPr>
          </a:p>
          <a:p>
            <a:r>
              <a:rPr lang="es-CL" sz="2200" b="1">
                <a:solidFill>
                  <a:schemeClr val="bg1"/>
                </a:solidFill>
              </a:rPr>
              <a:t>Elasticidad</a:t>
            </a:r>
            <a:r>
              <a:rPr lang="es-CL" sz="2200">
                <a:solidFill>
                  <a:schemeClr val="bg1"/>
                </a:solidFill>
              </a:rPr>
              <a:t>: </a:t>
            </a:r>
            <a:r>
              <a:rPr lang="es-CL" sz="2200" i="1">
                <a:solidFill>
                  <a:schemeClr val="bg1"/>
                </a:solidFill>
              </a:rPr>
              <a:t>“medida de la sensibilidad de la cantidad demandada o de la cantidad ofrecida a uno de sus determinantes.”</a:t>
            </a:r>
          </a:p>
        </p:txBody>
      </p:sp>
    </p:spTree>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804673" y="1445494"/>
            <a:ext cx="3616856" cy="4376572"/>
          </a:xfrm>
        </p:spPr>
        <p:txBody>
          <a:bodyPr anchor="ctr">
            <a:normAutofit/>
          </a:bodyPr>
          <a:lstStyle/>
          <a:p>
            <a:r>
              <a:rPr lang="es-CL" sz="4800"/>
              <a:t>Elasticidad de la Demanda</a:t>
            </a:r>
          </a:p>
        </p:txBody>
      </p:sp>
      <p:sp>
        <p:nvSpPr>
          <p:cNvPr id="10" name="9 Marcador de número de diapositiva"/>
          <p:cNvSpPr>
            <a:spLocks noGrp="1"/>
          </p:cNvSpPr>
          <p:nvPr>
            <p:ph type="sldNum" sz="quarter" idx="12"/>
          </p:nvPr>
        </p:nvSpPr>
        <p:spPr>
          <a:xfrm>
            <a:off x="804672" y="603504"/>
            <a:ext cx="548640" cy="548640"/>
          </a:xfrm>
          <a:prstGeom prst="ellipse">
            <a:avLst/>
          </a:prstGeom>
          <a:solidFill>
            <a:srgbClr val="808080"/>
          </a:solidFill>
        </p:spPr>
        <p:txBody>
          <a:bodyPr>
            <a:normAutofit/>
          </a:bodyPr>
          <a:lstStyle/>
          <a:p>
            <a:pPr algn="ctr">
              <a:spcAft>
                <a:spcPts val="600"/>
              </a:spcAft>
            </a:pPr>
            <a:fld id="{E5AF13BF-99AF-4603-AF85-A71E03691828}" type="slidenum">
              <a:rPr lang="es-CL" sz="1500">
                <a:solidFill>
                  <a:srgbClr val="FFFFFF"/>
                </a:solidFill>
              </a:rPr>
              <a:pPr algn="ctr">
                <a:spcAft>
                  <a:spcPts val="600"/>
                </a:spcAft>
              </a:pPr>
              <a:t>5</a:t>
            </a:fld>
            <a:endParaRPr lang="es-CL" sz="1500">
              <a:solidFill>
                <a:srgbClr val="FFFFFF"/>
              </a:solidFill>
            </a:endParaRPr>
          </a:p>
        </p:txBody>
      </p:sp>
      <p:sp>
        <p:nvSpPr>
          <p:cNvPr id="15" name="Freeform: Shape 14">
            <a:extLst>
              <a:ext uri="{FF2B5EF4-FFF2-40B4-BE49-F238E27FC236}">
                <a16:creationId xmlns:a16="http://schemas.microsoft.com/office/drawing/2014/main" id="{DFF2AC85-FAA0-4844-813F-83C04D738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7636" y="0"/>
            <a:ext cx="7281316" cy="6858000"/>
          </a:xfrm>
          <a:custGeom>
            <a:avLst/>
            <a:gdLst>
              <a:gd name="connsiteX0" fmla="*/ 361354 w 7281316"/>
              <a:gd name="connsiteY0" fmla="*/ 0 h 6858000"/>
              <a:gd name="connsiteX1" fmla="*/ 7281316 w 7281316"/>
              <a:gd name="connsiteY1" fmla="*/ 0 h 6858000"/>
              <a:gd name="connsiteX2" fmla="*/ 7281316 w 7281316"/>
              <a:gd name="connsiteY2" fmla="*/ 6858000 h 6858000"/>
              <a:gd name="connsiteX3" fmla="*/ 696735 w 7281316"/>
              <a:gd name="connsiteY3" fmla="*/ 6858000 h 6858000"/>
              <a:gd name="connsiteX4" fmla="*/ 690849 w 7281316"/>
              <a:gd name="connsiteY4" fmla="*/ 6842426 h 6858000"/>
              <a:gd name="connsiteX5" fmla="*/ 335637 w 7281316"/>
              <a:gd name="connsiteY5" fmla="*/ 9472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81316" h="6858000">
                <a:moveTo>
                  <a:pt x="361354" y="0"/>
                </a:moveTo>
                <a:lnTo>
                  <a:pt x="7281316" y="0"/>
                </a:lnTo>
                <a:lnTo>
                  <a:pt x="7281316" y="6858000"/>
                </a:lnTo>
                <a:lnTo>
                  <a:pt x="696735" y="6858000"/>
                </a:lnTo>
                <a:lnTo>
                  <a:pt x="690849" y="6842426"/>
                </a:lnTo>
                <a:cubicBezTo>
                  <a:pt x="-65870" y="4704140"/>
                  <a:pt x="-226206" y="2374054"/>
                  <a:pt x="335637" y="9472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89CC0F1E-BAA2-47B1-8F83-7ECB9FD9E0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9558" y="0"/>
            <a:ext cx="6999394" cy="6858000"/>
          </a:xfrm>
          <a:custGeom>
            <a:avLst/>
            <a:gdLst>
              <a:gd name="connsiteX0" fmla="*/ 6999394 w 6999394"/>
              <a:gd name="connsiteY0" fmla="*/ 0 h 6858000"/>
              <a:gd name="connsiteX1" fmla="*/ 6999394 w 6999394"/>
              <a:gd name="connsiteY1" fmla="*/ 6858000 h 6858000"/>
              <a:gd name="connsiteX2" fmla="*/ 717029 w 6999394"/>
              <a:gd name="connsiteY2" fmla="*/ 6858000 h 6858000"/>
              <a:gd name="connsiteX3" fmla="*/ 623642 w 6999394"/>
              <a:gd name="connsiteY3" fmla="*/ 6599363 h 6858000"/>
              <a:gd name="connsiteX4" fmla="*/ 319533 w 6999394"/>
              <a:gd name="connsiteY4" fmla="*/ 193787 h 6858000"/>
              <a:gd name="connsiteX5" fmla="*/ 371685 w 6999394"/>
              <a:gd name="connsiteY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9394" h="6858000">
                <a:moveTo>
                  <a:pt x="6999394" y="0"/>
                </a:moveTo>
                <a:lnTo>
                  <a:pt x="6999394" y="6858000"/>
                </a:lnTo>
                <a:lnTo>
                  <a:pt x="717029" y="6858000"/>
                </a:lnTo>
                <a:lnTo>
                  <a:pt x="623642" y="6599363"/>
                </a:lnTo>
                <a:cubicBezTo>
                  <a:pt x="-67685" y="4563346"/>
                  <a:pt x="-206622" y="2355719"/>
                  <a:pt x="319533" y="193787"/>
                </a:cubicBezTo>
                <a:lnTo>
                  <a:pt x="371685" y="1"/>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2 Marcador de contenido"/>
          <p:cNvSpPr>
            <a:spLocks noGrp="1"/>
          </p:cNvSpPr>
          <p:nvPr>
            <p:ph idx="1"/>
          </p:nvPr>
        </p:nvSpPr>
        <p:spPr>
          <a:xfrm>
            <a:off x="6096000" y="1399032"/>
            <a:ext cx="5501834" cy="4471416"/>
          </a:xfrm>
        </p:spPr>
        <p:txBody>
          <a:bodyPr anchor="ctr">
            <a:normAutofit/>
          </a:bodyPr>
          <a:lstStyle/>
          <a:p>
            <a:r>
              <a:rPr lang="es-CL" sz="2000">
                <a:solidFill>
                  <a:schemeClr val="bg1"/>
                </a:solidFill>
              </a:rPr>
              <a:t>El primer concepto de elasticidad de la demanda que revisaremos, es el de la </a:t>
            </a:r>
            <a:r>
              <a:rPr lang="es-CL" sz="2000" b="1">
                <a:solidFill>
                  <a:schemeClr val="bg1"/>
                </a:solidFill>
              </a:rPr>
              <a:t>Elasticidad-Precio</a:t>
            </a:r>
            <a:r>
              <a:rPr lang="es-CL" sz="2000">
                <a:solidFill>
                  <a:schemeClr val="bg1"/>
                </a:solidFill>
              </a:rPr>
              <a:t>.</a:t>
            </a:r>
          </a:p>
          <a:p>
            <a:endParaRPr lang="es-CL" sz="2000">
              <a:solidFill>
                <a:schemeClr val="bg1"/>
              </a:solidFill>
            </a:endParaRPr>
          </a:p>
          <a:p>
            <a:r>
              <a:rPr lang="es-CL" sz="2000">
                <a:solidFill>
                  <a:schemeClr val="bg1"/>
                </a:solidFill>
              </a:rPr>
              <a:t>Cuando la cantidad demandada cambia considerablemente frente a variaciones en el precio, diremos que la demanda es “</a:t>
            </a:r>
            <a:r>
              <a:rPr lang="es-CL" sz="2000" b="1">
                <a:solidFill>
                  <a:schemeClr val="bg1"/>
                </a:solidFill>
              </a:rPr>
              <a:t>elástica</a:t>
            </a:r>
            <a:r>
              <a:rPr lang="es-CL" sz="2000">
                <a:solidFill>
                  <a:schemeClr val="bg1"/>
                </a:solidFill>
              </a:rPr>
              <a:t>”.</a:t>
            </a:r>
          </a:p>
          <a:p>
            <a:endParaRPr lang="es-CL" sz="2000">
              <a:solidFill>
                <a:schemeClr val="bg1"/>
              </a:solidFill>
            </a:endParaRPr>
          </a:p>
          <a:p>
            <a:r>
              <a:rPr lang="es-CL" sz="2000">
                <a:solidFill>
                  <a:schemeClr val="bg1"/>
                </a:solidFill>
              </a:rPr>
              <a:t>Por el contrario, si la cantidad demandada no varia significativamente frente a variaciones en el precio, diremos que la demanda es “</a:t>
            </a:r>
            <a:r>
              <a:rPr lang="es-CL" sz="2000" b="1">
                <a:solidFill>
                  <a:schemeClr val="bg1"/>
                </a:solidFill>
              </a:rPr>
              <a:t>inelástica</a:t>
            </a:r>
            <a:r>
              <a:rPr lang="es-CL" sz="2000">
                <a:solidFill>
                  <a:schemeClr val="bg1"/>
                </a:solidFill>
              </a:rPr>
              <a:t>”.</a:t>
            </a:r>
          </a:p>
        </p:txBody>
      </p:sp>
    </p:spTree>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a:t>Elasticidad de la Demanda</a:t>
            </a:r>
          </a:p>
        </p:txBody>
      </p:sp>
      <p:sp>
        <p:nvSpPr>
          <p:cNvPr id="3" name="2 Marcador de contenido"/>
          <p:cNvSpPr>
            <a:spLocks noGrp="1"/>
          </p:cNvSpPr>
          <p:nvPr>
            <p:ph idx="1"/>
          </p:nvPr>
        </p:nvSpPr>
        <p:spPr>
          <a:xfrm>
            <a:off x="2009804" y="1600201"/>
            <a:ext cx="8229600" cy="4525963"/>
          </a:xfrm>
        </p:spPr>
        <p:txBody>
          <a:bodyPr>
            <a:normAutofit/>
          </a:bodyPr>
          <a:lstStyle/>
          <a:p>
            <a:pPr algn="just"/>
            <a:r>
              <a:rPr lang="es-CL" b="1" dirty="0"/>
              <a:t>Elasticidad Precio de la Demanda</a:t>
            </a:r>
            <a:r>
              <a:rPr lang="es-CL" dirty="0"/>
              <a:t>: medida del grado en que la cantidad demandada de un bien responde a una variación de su precio; se calcula dividiendo la variación porcentual de la cantidad demandada por la variación porcentual del precio.</a:t>
            </a:r>
          </a:p>
        </p:txBody>
      </p:sp>
      <p:sp>
        <p:nvSpPr>
          <p:cNvPr id="10" name="9 Marcador de número de diapositiva"/>
          <p:cNvSpPr>
            <a:spLocks noGrp="1"/>
          </p:cNvSpPr>
          <p:nvPr>
            <p:ph type="sldNum" sz="quarter" idx="12"/>
          </p:nvPr>
        </p:nvSpPr>
        <p:spPr/>
        <p:txBody>
          <a:bodyPr/>
          <a:lstStyle/>
          <a:p>
            <a:fld id="{E5AF13BF-99AF-4603-AF85-A71E03691828}" type="slidenum">
              <a:rPr lang="es-CL" smtClean="0"/>
              <a:pPr/>
              <a:t>6</a:t>
            </a:fld>
            <a:endParaRPr lang="es-CL"/>
          </a:p>
        </p:txBody>
      </p:sp>
      <p:graphicFrame>
        <p:nvGraphicFramePr>
          <p:cNvPr id="321538" name="Object 2"/>
          <p:cNvGraphicFramePr>
            <a:graphicFrameLocks noChangeAspect="1"/>
          </p:cNvGraphicFramePr>
          <p:nvPr>
            <p:extLst>
              <p:ext uri="{D42A27DB-BD31-4B8C-83A1-F6EECF244321}">
                <p14:modId xmlns:p14="http://schemas.microsoft.com/office/powerpoint/2010/main" val="907509156"/>
              </p:ext>
            </p:extLst>
          </p:nvPr>
        </p:nvGraphicFramePr>
        <p:xfrm>
          <a:off x="4193613" y="4246578"/>
          <a:ext cx="2973957" cy="1325563"/>
        </p:xfrm>
        <a:graphic>
          <a:graphicData uri="http://schemas.openxmlformats.org/presentationml/2006/ole">
            <mc:AlternateContent xmlns:mc="http://schemas.openxmlformats.org/markup-compatibility/2006">
              <mc:Choice xmlns:v="urn:schemas-microsoft-com:vml" Requires="v">
                <p:oleObj name="Ecuación" r:id="rId2" imgW="965200" imgH="431800" progId="Equation.3">
                  <p:embed/>
                </p:oleObj>
              </mc:Choice>
              <mc:Fallback>
                <p:oleObj name="Ecuación" r:id="rId2" imgW="965200" imgH="431800" progId="Equation.3">
                  <p:embed/>
                  <p:pic>
                    <p:nvPicPr>
                      <p:cNvPr id="321538"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3613" y="4246578"/>
                        <a:ext cx="2973957" cy="1325563"/>
                      </a:xfrm>
                      <a:prstGeom prst="rect">
                        <a:avLst/>
                      </a:prstGeom>
                      <a:noFill/>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67 Arco"/>
          <p:cNvSpPr/>
          <p:nvPr/>
        </p:nvSpPr>
        <p:spPr>
          <a:xfrm flipH="1" flipV="1">
            <a:off x="2595538" y="2103826"/>
            <a:ext cx="6072230" cy="2468183"/>
          </a:xfrm>
          <a:prstGeom prst="arc">
            <a:avLst>
              <a:gd name="adj1" fmla="val 16536990"/>
              <a:gd name="adj2" fmla="val 21280347"/>
            </a:avLst>
          </a:prstGeom>
          <a:ln w="254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67" name="66 Arco"/>
          <p:cNvSpPr/>
          <p:nvPr/>
        </p:nvSpPr>
        <p:spPr>
          <a:xfrm rot="10631456">
            <a:off x="7395621" y="-642966"/>
            <a:ext cx="3214710" cy="5929354"/>
          </a:xfrm>
          <a:prstGeom prst="arc">
            <a:avLst>
              <a:gd name="adj1" fmla="val 16536990"/>
              <a:gd name="adj2" fmla="val 0"/>
            </a:avLst>
          </a:prstGeom>
          <a:ln w="254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cxnSp>
        <p:nvCxnSpPr>
          <p:cNvPr id="64" name="63 Conector recto"/>
          <p:cNvCxnSpPr/>
          <p:nvPr/>
        </p:nvCxnSpPr>
        <p:spPr>
          <a:xfrm rot="5400000">
            <a:off x="7382678" y="4999842"/>
            <a:ext cx="1143008"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63" name="62 Conector recto"/>
          <p:cNvCxnSpPr/>
          <p:nvPr/>
        </p:nvCxnSpPr>
        <p:spPr>
          <a:xfrm rot="5400000">
            <a:off x="7185206" y="4928404"/>
            <a:ext cx="1285884"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2" name="1 Título"/>
          <p:cNvSpPr>
            <a:spLocks noGrp="1"/>
          </p:cNvSpPr>
          <p:nvPr>
            <p:ph type="title"/>
          </p:nvPr>
        </p:nvSpPr>
        <p:spPr/>
        <p:txBody>
          <a:bodyPr/>
          <a:lstStyle/>
          <a:p>
            <a:r>
              <a:rPr lang="es-CL" dirty="0"/>
              <a:t>Elasticidad de la Demanda</a:t>
            </a:r>
          </a:p>
        </p:txBody>
      </p:sp>
      <p:sp>
        <p:nvSpPr>
          <p:cNvPr id="3" name="2 Marcador de contenido"/>
          <p:cNvSpPr>
            <a:spLocks noGrp="1"/>
          </p:cNvSpPr>
          <p:nvPr>
            <p:ph idx="1"/>
          </p:nvPr>
        </p:nvSpPr>
        <p:spPr>
          <a:xfrm>
            <a:off x="2009804" y="1600201"/>
            <a:ext cx="8229600" cy="4525963"/>
          </a:xfrm>
        </p:spPr>
        <p:txBody>
          <a:bodyPr>
            <a:normAutofit fontScale="85000" lnSpcReduction="20000"/>
          </a:bodyPr>
          <a:lstStyle/>
          <a:p>
            <a:pPr algn="just"/>
            <a:r>
              <a:rPr lang="es-CL" dirty="0"/>
              <a:t>Vea el siguiente ejemplo:</a:t>
            </a:r>
          </a:p>
          <a:p>
            <a:pPr algn="just">
              <a:buNone/>
            </a:pPr>
            <a:endParaRPr lang="es-CL" dirty="0"/>
          </a:p>
          <a:p>
            <a:pPr algn="just">
              <a:buNone/>
            </a:pPr>
            <a:endParaRPr lang="es-CL" dirty="0"/>
          </a:p>
          <a:p>
            <a:pPr algn="just">
              <a:buNone/>
            </a:pPr>
            <a:endParaRPr lang="es-CL" dirty="0"/>
          </a:p>
          <a:p>
            <a:pPr algn="just">
              <a:buNone/>
            </a:pPr>
            <a:endParaRPr lang="es-CL" dirty="0"/>
          </a:p>
          <a:p>
            <a:pPr algn="just">
              <a:buNone/>
            </a:pPr>
            <a:endParaRPr lang="es-CL" dirty="0"/>
          </a:p>
          <a:p>
            <a:pPr algn="just">
              <a:buNone/>
            </a:pPr>
            <a:r>
              <a:rPr lang="es-CL" dirty="0"/>
              <a:t> </a:t>
            </a:r>
          </a:p>
          <a:p>
            <a:pPr algn="just"/>
            <a:endParaRPr lang="es-CL" dirty="0"/>
          </a:p>
          <a:p>
            <a:pPr algn="just"/>
            <a:endParaRPr lang="es-CL" dirty="0"/>
          </a:p>
          <a:p>
            <a:pPr algn="just"/>
            <a:endParaRPr lang="es-CL" dirty="0"/>
          </a:p>
          <a:p>
            <a:pPr algn="just">
              <a:buNone/>
            </a:pPr>
            <a:r>
              <a:rPr lang="es-CL" dirty="0"/>
              <a:t>  </a:t>
            </a:r>
          </a:p>
          <a:p>
            <a:pPr algn="just"/>
            <a:endParaRPr lang="es-CL" dirty="0"/>
          </a:p>
        </p:txBody>
      </p:sp>
      <p:sp>
        <p:nvSpPr>
          <p:cNvPr id="39" name="38 Marcador de número de diapositiva"/>
          <p:cNvSpPr>
            <a:spLocks noGrp="1"/>
          </p:cNvSpPr>
          <p:nvPr>
            <p:ph type="sldNum" sz="quarter" idx="12"/>
          </p:nvPr>
        </p:nvSpPr>
        <p:spPr/>
        <p:txBody>
          <a:bodyPr/>
          <a:lstStyle/>
          <a:p>
            <a:fld id="{E5AF13BF-99AF-4603-AF85-A71E03691828}" type="slidenum">
              <a:rPr lang="es-CL" smtClean="0"/>
              <a:pPr/>
              <a:t>7</a:t>
            </a:fld>
            <a:endParaRPr lang="es-CL"/>
          </a:p>
        </p:txBody>
      </p:sp>
      <p:cxnSp>
        <p:nvCxnSpPr>
          <p:cNvPr id="42" name="41 Conector recto"/>
          <p:cNvCxnSpPr/>
          <p:nvPr/>
        </p:nvCxnSpPr>
        <p:spPr>
          <a:xfrm rot="10800000">
            <a:off x="2095472" y="4214818"/>
            <a:ext cx="71438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1" name="10 Conector recto de flecha"/>
          <p:cNvCxnSpPr/>
          <p:nvPr/>
        </p:nvCxnSpPr>
        <p:spPr>
          <a:xfrm rot="5400000" flipH="1" flipV="1">
            <a:off x="523836" y="4000504"/>
            <a:ext cx="3143272"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11 Conector recto de flecha"/>
          <p:cNvCxnSpPr/>
          <p:nvPr/>
        </p:nvCxnSpPr>
        <p:spPr>
          <a:xfrm>
            <a:off x="2095472" y="5572140"/>
            <a:ext cx="35719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 name="12 CuadroTexto"/>
          <p:cNvSpPr txBox="1"/>
          <p:nvPr/>
        </p:nvSpPr>
        <p:spPr>
          <a:xfrm>
            <a:off x="1738282" y="2428868"/>
            <a:ext cx="857256" cy="369332"/>
          </a:xfrm>
          <a:prstGeom prst="rect">
            <a:avLst/>
          </a:prstGeom>
          <a:noFill/>
        </p:spPr>
        <p:txBody>
          <a:bodyPr wrap="square" rtlCol="0">
            <a:spAutoFit/>
          </a:bodyPr>
          <a:lstStyle/>
          <a:p>
            <a:r>
              <a:rPr lang="es-CL" dirty="0"/>
              <a:t>P</a:t>
            </a:r>
            <a:endParaRPr lang="es-CL" sz="900" dirty="0"/>
          </a:p>
        </p:txBody>
      </p:sp>
      <p:sp>
        <p:nvSpPr>
          <p:cNvPr id="14" name="13 CuadroTexto"/>
          <p:cNvSpPr txBox="1"/>
          <p:nvPr/>
        </p:nvSpPr>
        <p:spPr>
          <a:xfrm>
            <a:off x="5453058" y="5572140"/>
            <a:ext cx="857256" cy="369332"/>
          </a:xfrm>
          <a:prstGeom prst="rect">
            <a:avLst/>
          </a:prstGeom>
          <a:noFill/>
        </p:spPr>
        <p:txBody>
          <a:bodyPr wrap="square" rtlCol="0">
            <a:spAutoFit/>
          </a:bodyPr>
          <a:lstStyle/>
          <a:p>
            <a:r>
              <a:rPr lang="es-CL" dirty="0"/>
              <a:t>Q</a:t>
            </a:r>
            <a:endParaRPr lang="es-CL" sz="900" dirty="0"/>
          </a:p>
        </p:txBody>
      </p:sp>
      <p:sp>
        <p:nvSpPr>
          <p:cNvPr id="16" name="15 CuadroTexto"/>
          <p:cNvSpPr txBox="1"/>
          <p:nvPr/>
        </p:nvSpPr>
        <p:spPr>
          <a:xfrm>
            <a:off x="5238744" y="4572008"/>
            <a:ext cx="857256" cy="369332"/>
          </a:xfrm>
          <a:prstGeom prst="rect">
            <a:avLst/>
          </a:prstGeom>
          <a:noFill/>
        </p:spPr>
        <p:txBody>
          <a:bodyPr wrap="square" rtlCol="0">
            <a:spAutoFit/>
          </a:bodyPr>
          <a:lstStyle/>
          <a:p>
            <a:r>
              <a:rPr lang="es-CL" dirty="0"/>
              <a:t>Dda</a:t>
            </a:r>
            <a:r>
              <a:rPr lang="es-CL" baseline="-25000" dirty="0"/>
              <a:t>1</a:t>
            </a:r>
            <a:endParaRPr lang="es-CL" sz="900" baseline="-25000" dirty="0"/>
          </a:p>
        </p:txBody>
      </p:sp>
      <p:cxnSp>
        <p:nvCxnSpPr>
          <p:cNvPr id="17" name="16 Conector recto de flecha"/>
          <p:cNvCxnSpPr/>
          <p:nvPr/>
        </p:nvCxnSpPr>
        <p:spPr>
          <a:xfrm rot="5400000" flipH="1" flipV="1">
            <a:off x="4810116" y="4000504"/>
            <a:ext cx="3143272"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17 Conector recto de flecha"/>
          <p:cNvCxnSpPr/>
          <p:nvPr/>
        </p:nvCxnSpPr>
        <p:spPr>
          <a:xfrm>
            <a:off x="6381752" y="5572140"/>
            <a:ext cx="35719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9" name="18 CuadroTexto"/>
          <p:cNvSpPr txBox="1"/>
          <p:nvPr/>
        </p:nvSpPr>
        <p:spPr>
          <a:xfrm>
            <a:off x="6024562" y="2428868"/>
            <a:ext cx="857256" cy="369332"/>
          </a:xfrm>
          <a:prstGeom prst="rect">
            <a:avLst/>
          </a:prstGeom>
          <a:noFill/>
        </p:spPr>
        <p:txBody>
          <a:bodyPr wrap="square" rtlCol="0">
            <a:spAutoFit/>
          </a:bodyPr>
          <a:lstStyle/>
          <a:p>
            <a:r>
              <a:rPr lang="es-CL" dirty="0"/>
              <a:t>P</a:t>
            </a:r>
            <a:endParaRPr lang="es-CL" sz="900" dirty="0"/>
          </a:p>
        </p:txBody>
      </p:sp>
      <p:sp>
        <p:nvSpPr>
          <p:cNvPr id="20" name="19 CuadroTexto"/>
          <p:cNvSpPr txBox="1"/>
          <p:nvPr/>
        </p:nvSpPr>
        <p:spPr>
          <a:xfrm>
            <a:off x="9739338" y="5572140"/>
            <a:ext cx="857256" cy="369332"/>
          </a:xfrm>
          <a:prstGeom prst="rect">
            <a:avLst/>
          </a:prstGeom>
          <a:noFill/>
        </p:spPr>
        <p:txBody>
          <a:bodyPr wrap="square" rtlCol="0">
            <a:spAutoFit/>
          </a:bodyPr>
          <a:lstStyle/>
          <a:p>
            <a:r>
              <a:rPr lang="es-CL" dirty="0"/>
              <a:t>Q</a:t>
            </a:r>
            <a:endParaRPr lang="es-CL" sz="900" dirty="0"/>
          </a:p>
        </p:txBody>
      </p:sp>
      <p:sp>
        <p:nvSpPr>
          <p:cNvPr id="31" name="30 CuadroTexto"/>
          <p:cNvSpPr txBox="1"/>
          <p:nvPr/>
        </p:nvSpPr>
        <p:spPr>
          <a:xfrm>
            <a:off x="2809852" y="6000768"/>
            <a:ext cx="7000924" cy="369332"/>
          </a:xfrm>
          <a:prstGeom prst="rect">
            <a:avLst/>
          </a:prstGeom>
          <a:noFill/>
        </p:spPr>
        <p:txBody>
          <a:bodyPr wrap="square" rtlCol="0">
            <a:spAutoFit/>
          </a:bodyPr>
          <a:lstStyle/>
          <a:p>
            <a:r>
              <a:rPr lang="es-CL" b="1" dirty="0"/>
              <a:t>Demanda Elástica				Demanda Inelástica</a:t>
            </a:r>
          </a:p>
        </p:txBody>
      </p:sp>
      <p:sp>
        <p:nvSpPr>
          <p:cNvPr id="32" name="31 CuadroTexto"/>
          <p:cNvSpPr txBox="1"/>
          <p:nvPr/>
        </p:nvSpPr>
        <p:spPr>
          <a:xfrm>
            <a:off x="4095736" y="5572140"/>
            <a:ext cx="857256" cy="369332"/>
          </a:xfrm>
          <a:prstGeom prst="rect">
            <a:avLst/>
          </a:prstGeom>
          <a:noFill/>
        </p:spPr>
        <p:txBody>
          <a:bodyPr wrap="square" rtlCol="0">
            <a:spAutoFit/>
          </a:bodyPr>
          <a:lstStyle/>
          <a:p>
            <a:r>
              <a:rPr lang="es-CL" dirty="0"/>
              <a:t>q</a:t>
            </a:r>
            <a:r>
              <a:rPr lang="es-CL" baseline="-25000" dirty="0"/>
              <a:t>2</a:t>
            </a:r>
            <a:endParaRPr lang="es-CL" sz="900" baseline="-25000" dirty="0"/>
          </a:p>
        </p:txBody>
      </p:sp>
      <p:cxnSp>
        <p:nvCxnSpPr>
          <p:cNvPr id="41" name="40 Conector recto"/>
          <p:cNvCxnSpPr>
            <a:stCxn id="15" idx="4"/>
          </p:cNvCxnSpPr>
          <p:nvPr/>
        </p:nvCxnSpPr>
        <p:spPr>
          <a:xfrm rot="5400000">
            <a:off x="2881290" y="4929198"/>
            <a:ext cx="1285884"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52" name="51 CuadroTexto"/>
          <p:cNvSpPr txBox="1"/>
          <p:nvPr/>
        </p:nvSpPr>
        <p:spPr>
          <a:xfrm>
            <a:off x="1666844" y="3988362"/>
            <a:ext cx="857256" cy="369332"/>
          </a:xfrm>
          <a:prstGeom prst="rect">
            <a:avLst/>
          </a:prstGeom>
          <a:noFill/>
        </p:spPr>
        <p:txBody>
          <a:bodyPr wrap="square" rtlCol="0">
            <a:spAutoFit/>
          </a:bodyPr>
          <a:lstStyle/>
          <a:p>
            <a:r>
              <a:rPr lang="es-CL" dirty="0"/>
              <a:t>p</a:t>
            </a:r>
            <a:r>
              <a:rPr lang="es-CL" baseline="-25000" dirty="0"/>
              <a:t>1</a:t>
            </a:r>
            <a:endParaRPr lang="es-CL" sz="900" baseline="-25000" dirty="0"/>
          </a:p>
        </p:txBody>
      </p:sp>
      <p:sp>
        <p:nvSpPr>
          <p:cNvPr id="53" name="52 CuadroTexto"/>
          <p:cNvSpPr txBox="1"/>
          <p:nvPr/>
        </p:nvSpPr>
        <p:spPr>
          <a:xfrm>
            <a:off x="3309918" y="5572140"/>
            <a:ext cx="857256" cy="369332"/>
          </a:xfrm>
          <a:prstGeom prst="rect">
            <a:avLst/>
          </a:prstGeom>
          <a:noFill/>
        </p:spPr>
        <p:txBody>
          <a:bodyPr wrap="square" rtlCol="0">
            <a:spAutoFit/>
          </a:bodyPr>
          <a:lstStyle/>
          <a:p>
            <a:r>
              <a:rPr lang="es-CL" dirty="0"/>
              <a:t>q</a:t>
            </a:r>
            <a:r>
              <a:rPr lang="es-CL" baseline="-25000" dirty="0"/>
              <a:t>1</a:t>
            </a:r>
            <a:endParaRPr lang="es-CL" sz="900" baseline="-25000" dirty="0"/>
          </a:p>
        </p:txBody>
      </p:sp>
      <p:cxnSp>
        <p:nvCxnSpPr>
          <p:cNvPr id="54" name="53 Conector recto"/>
          <p:cNvCxnSpPr/>
          <p:nvPr/>
        </p:nvCxnSpPr>
        <p:spPr>
          <a:xfrm rot="10800000">
            <a:off x="2095473" y="4429132"/>
            <a:ext cx="71438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56" name="55 CuadroTexto"/>
          <p:cNvSpPr txBox="1"/>
          <p:nvPr/>
        </p:nvSpPr>
        <p:spPr>
          <a:xfrm>
            <a:off x="1666844" y="4202676"/>
            <a:ext cx="857256" cy="369332"/>
          </a:xfrm>
          <a:prstGeom prst="rect">
            <a:avLst/>
          </a:prstGeom>
          <a:noFill/>
        </p:spPr>
        <p:txBody>
          <a:bodyPr wrap="square" rtlCol="0">
            <a:spAutoFit/>
          </a:bodyPr>
          <a:lstStyle/>
          <a:p>
            <a:r>
              <a:rPr lang="es-CL" dirty="0"/>
              <a:t>p</a:t>
            </a:r>
            <a:r>
              <a:rPr lang="es-CL" baseline="-25000" dirty="0"/>
              <a:t>2</a:t>
            </a:r>
            <a:endParaRPr lang="es-CL" sz="900" baseline="-25000" dirty="0"/>
          </a:p>
        </p:txBody>
      </p:sp>
      <p:cxnSp>
        <p:nvCxnSpPr>
          <p:cNvPr id="57" name="56 Conector recto"/>
          <p:cNvCxnSpPr/>
          <p:nvPr/>
        </p:nvCxnSpPr>
        <p:spPr>
          <a:xfrm rot="5400000">
            <a:off x="3738546" y="5000636"/>
            <a:ext cx="1143008"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15" name="14 Elipse"/>
          <p:cNvSpPr/>
          <p:nvPr/>
        </p:nvSpPr>
        <p:spPr>
          <a:xfrm>
            <a:off x="3452794" y="4143380"/>
            <a:ext cx="142876" cy="1428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59" name="58 Elipse"/>
          <p:cNvSpPr/>
          <p:nvPr/>
        </p:nvSpPr>
        <p:spPr>
          <a:xfrm>
            <a:off x="4238612" y="4357694"/>
            <a:ext cx="142876" cy="1428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60" name="59 Elipse"/>
          <p:cNvSpPr/>
          <p:nvPr/>
        </p:nvSpPr>
        <p:spPr>
          <a:xfrm>
            <a:off x="7778830" y="4143380"/>
            <a:ext cx="142876" cy="1428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62" name="61 CuadroTexto"/>
          <p:cNvSpPr txBox="1"/>
          <p:nvPr/>
        </p:nvSpPr>
        <p:spPr>
          <a:xfrm>
            <a:off x="8882082" y="5072074"/>
            <a:ext cx="857256" cy="369332"/>
          </a:xfrm>
          <a:prstGeom prst="rect">
            <a:avLst/>
          </a:prstGeom>
          <a:noFill/>
        </p:spPr>
        <p:txBody>
          <a:bodyPr wrap="square" rtlCol="0">
            <a:spAutoFit/>
          </a:bodyPr>
          <a:lstStyle/>
          <a:p>
            <a:r>
              <a:rPr lang="es-CL" dirty="0"/>
              <a:t>Dda</a:t>
            </a:r>
            <a:r>
              <a:rPr lang="es-CL" baseline="-25000" dirty="0"/>
              <a:t>2</a:t>
            </a:r>
            <a:endParaRPr lang="es-CL" sz="900" baseline="-25000" dirty="0"/>
          </a:p>
        </p:txBody>
      </p:sp>
      <p:sp>
        <p:nvSpPr>
          <p:cNvPr id="45" name="44 Elipse"/>
          <p:cNvSpPr/>
          <p:nvPr/>
        </p:nvSpPr>
        <p:spPr>
          <a:xfrm>
            <a:off x="7881950" y="4357694"/>
            <a:ext cx="142876" cy="1428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65" name="64 CuadroTexto"/>
          <p:cNvSpPr txBox="1"/>
          <p:nvPr/>
        </p:nvSpPr>
        <p:spPr>
          <a:xfrm>
            <a:off x="7881950" y="5572140"/>
            <a:ext cx="857256" cy="369332"/>
          </a:xfrm>
          <a:prstGeom prst="rect">
            <a:avLst/>
          </a:prstGeom>
          <a:noFill/>
        </p:spPr>
        <p:txBody>
          <a:bodyPr wrap="square" rtlCol="0">
            <a:spAutoFit/>
          </a:bodyPr>
          <a:lstStyle/>
          <a:p>
            <a:r>
              <a:rPr lang="es-CL" dirty="0"/>
              <a:t>q</a:t>
            </a:r>
            <a:r>
              <a:rPr lang="es-CL" baseline="-25000" dirty="0"/>
              <a:t>2</a:t>
            </a:r>
            <a:endParaRPr lang="es-CL" sz="900" baseline="-25000" dirty="0"/>
          </a:p>
        </p:txBody>
      </p:sp>
      <p:sp>
        <p:nvSpPr>
          <p:cNvPr id="66" name="65 CuadroTexto"/>
          <p:cNvSpPr txBox="1"/>
          <p:nvPr/>
        </p:nvSpPr>
        <p:spPr>
          <a:xfrm>
            <a:off x="7596198" y="5572140"/>
            <a:ext cx="857256" cy="369332"/>
          </a:xfrm>
          <a:prstGeom prst="rect">
            <a:avLst/>
          </a:prstGeom>
          <a:noFill/>
        </p:spPr>
        <p:txBody>
          <a:bodyPr wrap="square" rtlCol="0">
            <a:spAutoFit/>
          </a:bodyPr>
          <a:lstStyle/>
          <a:p>
            <a:r>
              <a:rPr lang="es-CL" dirty="0"/>
              <a:t>q</a:t>
            </a:r>
            <a:r>
              <a:rPr lang="es-CL" baseline="-25000" dirty="0"/>
              <a:t>1</a:t>
            </a:r>
            <a:endParaRPr lang="es-CL" sz="900" baseline="-25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a:t>Elasticidad de la Demanda</a:t>
            </a:r>
          </a:p>
        </p:txBody>
      </p:sp>
      <p:sp>
        <p:nvSpPr>
          <p:cNvPr id="3" name="2 Marcador de contenido"/>
          <p:cNvSpPr>
            <a:spLocks noGrp="1"/>
          </p:cNvSpPr>
          <p:nvPr>
            <p:ph idx="1"/>
          </p:nvPr>
        </p:nvSpPr>
        <p:spPr>
          <a:xfrm>
            <a:off x="2009804" y="1600201"/>
            <a:ext cx="8229600" cy="4525963"/>
          </a:xfrm>
        </p:spPr>
        <p:txBody>
          <a:bodyPr>
            <a:normAutofit/>
          </a:bodyPr>
          <a:lstStyle/>
          <a:p>
            <a:pPr algn="just"/>
            <a:r>
              <a:rPr lang="es-CL" dirty="0"/>
              <a:t>Mas formalmente:</a:t>
            </a:r>
          </a:p>
          <a:p>
            <a:pPr lvl="1" algn="just"/>
            <a:r>
              <a:rPr lang="es-CL" dirty="0"/>
              <a:t>Diremos que una demanda es elástica si:</a:t>
            </a:r>
          </a:p>
          <a:p>
            <a:pPr algn="just"/>
            <a:endParaRPr lang="es-CL" dirty="0"/>
          </a:p>
          <a:p>
            <a:pPr algn="just"/>
            <a:endParaRPr lang="es-CL" dirty="0"/>
          </a:p>
          <a:p>
            <a:pPr lvl="1" algn="just"/>
            <a:r>
              <a:rPr lang="es-CL" dirty="0"/>
              <a:t>Diremos que una demanda es inelástica si:</a:t>
            </a:r>
          </a:p>
        </p:txBody>
      </p:sp>
      <p:sp>
        <p:nvSpPr>
          <p:cNvPr id="13" name="12 Marcador de número de diapositiva"/>
          <p:cNvSpPr>
            <a:spLocks noGrp="1"/>
          </p:cNvSpPr>
          <p:nvPr>
            <p:ph type="sldNum" sz="quarter" idx="12"/>
          </p:nvPr>
        </p:nvSpPr>
        <p:spPr/>
        <p:txBody>
          <a:bodyPr/>
          <a:lstStyle/>
          <a:p>
            <a:fld id="{E5AF13BF-99AF-4603-AF85-A71E03691828}" type="slidenum">
              <a:rPr lang="es-CL" smtClean="0"/>
              <a:pPr/>
              <a:t>8</a:t>
            </a:fld>
            <a:endParaRPr lang="es-CL"/>
          </a:p>
        </p:txBody>
      </p:sp>
      <p:graphicFrame>
        <p:nvGraphicFramePr>
          <p:cNvPr id="1027" name="Object 3"/>
          <p:cNvGraphicFramePr>
            <a:graphicFrameLocks noChangeAspect="1"/>
          </p:cNvGraphicFramePr>
          <p:nvPr/>
        </p:nvGraphicFramePr>
        <p:xfrm>
          <a:off x="5318125" y="2786058"/>
          <a:ext cx="1301750" cy="698500"/>
        </p:xfrm>
        <a:graphic>
          <a:graphicData uri="http://schemas.openxmlformats.org/presentationml/2006/ole">
            <mc:AlternateContent xmlns:mc="http://schemas.openxmlformats.org/markup-compatibility/2006">
              <mc:Choice xmlns:v="urn:schemas-microsoft-com:vml" Requires="v">
                <p:oleObj name="Ecuación" r:id="rId2" imgW="520474" imgH="279279" progId="Equation.3">
                  <p:embed/>
                </p:oleObj>
              </mc:Choice>
              <mc:Fallback>
                <p:oleObj name="Ecuación" r:id="rId2" imgW="520474" imgH="279279" progId="Equation.3">
                  <p:embed/>
                  <p:pic>
                    <p:nvPicPr>
                      <p:cNvPr id="1027"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18125" y="2786058"/>
                        <a:ext cx="1301750" cy="698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8" name="Object 4"/>
          <p:cNvGraphicFramePr>
            <a:graphicFrameLocks noChangeAspect="1"/>
          </p:cNvGraphicFramePr>
          <p:nvPr/>
        </p:nvGraphicFramePr>
        <p:xfrm>
          <a:off x="5318125" y="4500570"/>
          <a:ext cx="1301750" cy="698500"/>
        </p:xfrm>
        <a:graphic>
          <a:graphicData uri="http://schemas.openxmlformats.org/presentationml/2006/ole">
            <mc:AlternateContent xmlns:mc="http://schemas.openxmlformats.org/markup-compatibility/2006">
              <mc:Choice xmlns:v="urn:schemas-microsoft-com:vml" Requires="v">
                <p:oleObj name="Ecuación" r:id="rId4" imgW="520474" imgH="279279" progId="Equation.3">
                  <p:embed/>
                </p:oleObj>
              </mc:Choice>
              <mc:Fallback>
                <p:oleObj name="Ecuación" r:id="rId4" imgW="520474" imgH="279279" progId="Equation.3">
                  <p:embed/>
                  <p:pic>
                    <p:nvPicPr>
                      <p:cNvPr id="1028"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18125" y="4500570"/>
                        <a:ext cx="1301750" cy="698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804673" y="1445494"/>
            <a:ext cx="3616856" cy="4376572"/>
          </a:xfrm>
        </p:spPr>
        <p:txBody>
          <a:bodyPr anchor="ctr">
            <a:normAutofit/>
          </a:bodyPr>
          <a:lstStyle/>
          <a:p>
            <a:r>
              <a:rPr lang="es-CL" sz="4800"/>
              <a:t>Elasticidad de la Demanda</a:t>
            </a:r>
          </a:p>
        </p:txBody>
      </p:sp>
      <p:sp>
        <p:nvSpPr>
          <p:cNvPr id="10" name="9 Marcador de número de diapositiva"/>
          <p:cNvSpPr>
            <a:spLocks noGrp="1"/>
          </p:cNvSpPr>
          <p:nvPr>
            <p:ph type="sldNum" sz="quarter" idx="12"/>
          </p:nvPr>
        </p:nvSpPr>
        <p:spPr>
          <a:xfrm>
            <a:off x="804672" y="603504"/>
            <a:ext cx="548640" cy="548640"/>
          </a:xfrm>
          <a:prstGeom prst="ellipse">
            <a:avLst/>
          </a:prstGeom>
          <a:solidFill>
            <a:srgbClr val="808080"/>
          </a:solidFill>
        </p:spPr>
        <p:txBody>
          <a:bodyPr>
            <a:normAutofit/>
          </a:bodyPr>
          <a:lstStyle/>
          <a:p>
            <a:pPr algn="ctr">
              <a:spcAft>
                <a:spcPts val="600"/>
              </a:spcAft>
            </a:pPr>
            <a:fld id="{E5AF13BF-99AF-4603-AF85-A71E03691828}" type="slidenum">
              <a:rPr lang="es-CL" sz="1500">
                <a:solidFill>
                  <a:srgbClr val="FFFFFF"/>
                </a:solidFill>
              </a:rPr>
              <a:pPr algn="ctr">
                <a:spcAft>
                  <a:spcPts val="600"/>
                </a:spcAft>
              </a:pPr>
              <a:t>9</a:t>
            </a:fld>
            <a:endParaRPr lang="es-CL" sz="1500">
              <a:solidFill>
                <a:srgbClr val="FFFFFF"/>
              </a:solidFill>
            </a:endParaRPr>
          </a:p>
        </p:txBody>
      </p:sp>
      <p:sp>
        <p:nvSpPr>
          <p:cNvPr id="15" name="Freeform: Shape 14">
            <a:extLst>
              <a:ext uri="{FF2B5EF4-FFF2-40B4-BE49-F238E27FC236}">
                <a16:creationId xmlns:a16="http://schemas.microsoft.com/office/drawing/2014/main" id="{DFF2AC85-FAA0-4844-813F-83C04D738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7636" y="0"/>
            <a:ext cx="7281316" cy="6858000"/>
          </a:xfrm>
          <a:custGeom>
            <a:avLst/>
            <a:gdLst>
              <a:gd name="connsiteX0" fmla="*/ 361354 w 7281316"/>
              <a:gd name="connsiteY0" fmla="*/ 0 h 6858000"/>
              <a:gd name="connsiteX1" fmla="*/ 7281316 w 7281316"/>
              <a:gd name="connsiteY1" fmla="*/ 0 h 6858000"/>
              <a:gd name="connsiteX2" fmla="*/ 7281316 w 7281316"/>
              <a:gd name="connsiteY2" fmla="*/ 6858000 h 6858000"/>
              <a:gd name="connsiteX3" fmla="*/ 696735 w 7281316"/>
              <a:gd name="connsiteY3" fmla="*/ 6858000 h 6858000"/>
              <a:gd name="connsiteX4" fmla="*/ 690849 w 7281316"/>
              <a:gd name="connsiteY4" fmla="*/ 6842426 h 6858000"/>
              <a:gd name="connsiteX5" fmla="*/ 335637 w 7281316"/>
              <a:gd name="connsiteY5" fmla="*/ 9472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81316" h="6858000">
                <a:moveTo>
                  <a:pt x="361354" y="0"/>
                </a:moveTo>
                <a:lnTo>
                  <a:pt x="7281316" y="0"/>
                </a:lnTo>
                <a:lnTo>
                  <a:pt x="7281316" y="6858000"/>
                </a:lnTo>
                <a:lnTo>
                  <a:pt x="696735" y="6858000"/>
                </a:lnTo>
                <a:lnTo>
                  <a:pt x="690849" y="6842426"/>
                </a:lnTo>
                <a:cubicBezTo>
                  <a:pt x="-65870" y="4704140"/>
                  <a:pt x="-226206" y="2374054"/>
                  <a:pt x="335637" y="9472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89CC0F1E-BAA2-47B1-8F83-7ECB9FD9E0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9558" y="0"/>
            <a:ext cx="6999394" cy="6858000"/>
          </a:xfrm>
          <a:custGeom>
            <a:avLst/>
            <a:gdLst>
              <a:gd name="connsiteX0" fmla="*/ 6999394 w 6999394"/>
              <a:gd name="connsiteY0" fmla="*/ 0 h 6858000"/>
              <a:gd name="connsiteX1" fmla="*/ 6999394 w 6999394"/>
              <a:gd name="connsiteY1" fmla="*/ 6858000 h 6858000"/>
              <a:gd name="connsiteX2" fmla="*/ 717029 w 6999394"/>
              <a:gd name="connsiteY2" fmla="*/ 6858000 h 6858000"/>
              <a:gd name="connsiteX3" fmla="*/ 623642 w 6999394"/>
              <a:gd name="connsiteY3" fmla="*/ 6599363 h 6858000"/>
              <a:gd name="connsiteX4" fmla="*/ 319533 w 6999394"/>
              <a:gd name="connsiteY4" fmla="*/ 193787 h 6858000"/>
              <a:gd name="connsiteX5" fmla="*/ 371685 w 6999394"/>
              <a:gd name="connsiteY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9394" h="6858000">
                <a:moveTo>
                  <a:pt x="6999394" y="0"/>
                </a:moveTo>
                <a:lnTo>
                  <a:pt x="6999394" y="6858000"/>
                </a:lnTo>
                <a:lnTo>
                  <a:pt x="717029" y="6858000"/>
                </a:lnTo>
                <a:lnTo>
                  <a:pt x="623642" y="6599363"/>
                </a:lnTo>
                <a:cubicBezTo>
                  <a:pt x="-67685" y="4563346"/>
                  <a:pt x="-206622" y="2355719"/>
                  <a:pt x="319533" y="193787"/>
                </a:cubicBezTo>
                <a:lnTo>
                  <a:pt x="371685" y="1"/>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2 Marcador de contenido"/>
          <p:cNvSpPr>
            <a:spLocks noGrp="1"/>
          </p:cNvSpPr>
          <p:nvPr>
            <p:ph idx="1"/>
          </p:nvPr>
        </p:nvSpPr>
        <p:spPr>
          <a:xfrm>
            <a:off x="6096000" y="1399032"/>
            <a:ext cx="5501834" cy="4471416"/>
          </a:xfrm>
        </p:spPr>
        <p:txBody>
          <a:bodyPr anchor="ctr">
            <a:normAutofit/>
          </a:bodyPr>
          <a:lstStyle/>
          <a:p>
            <a:r>
              <a:rPr lang="es-CL" sz="2200">
                <a:solidFill>
                  <a:schemeClr val="bg1"/>
                </a:solidFill>
              </a:rPr>
              <a:t>¿Qué factores afectan a que una demanda sea más elástica o más inelástica?</a:t>
            </a:r>
          </a:p>
          <a:p>
            <a:pPr lvl="1"/>
            <a:r>
              <a:rPr lang="es-CL" sz="2200">
                <a:solidFill>
                  <a:schemeClr val="bg1"/>
                </a:solidFill>
              </a:rPr>
              <a:t>Bienes necesarios vs. Bienes de Lujo.</a:t>
            </a:r>
          </a:p>
          <a:p>
            <a:pPr lvl="1"/>
            <a:r>
              <a:rPr lang="es-CL" sz="2200">
                <a:solidFill>
                  <a:schemeClr val="bg1"/>
                </a:solidFill>
              </a:rPr>
              <a:t>Existencia de Bienes Sustitutos Cercanos.</a:t>
            </a:r>
          </a:p>
          <a:p>
            <a:pPr lvl="1"/>
            <a:r>
              <a:rPr lang="es-CL" sz="2200">
                <a:solidFill>
                  <a:schemeClr val="bg1"/>
                </a:solidFill>
              </a:rPr>
              <a:t>Definición de Mercado.</a:t>
            </a:r>
          </a:p>
          <a:p>
            <a:pPr lvl="1"/>
            <a:r>
              <a:rPr lang="es-CL" sz="2200">
                <a:solidFill>
                  <a:schemeClr val="bg1"/>
                </a:solidFill>
              </a:rPr>
              <a:t>Horizonte Temporal.</a:t>
            </a:r>
          </a:p>
        </p:txBody>
      </p:sp>
    </p:spTree>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TotalTime>
  <Words>1290</Words>
  <Application>Microsoft Office PowerPoint</Application>
  <PresentationFormat>Panorámica</PresentationFormat>
  <Paragraphs>229</Paragraphs>
  <Slides>21</Slides>
  <Notes>0</Notes>
  <HiddenSlides>0</HiddenSlides>
  <MMClips>0</MMClips>
  <ScaleCrop>false</ScaleCrop>
  <HeadingPairs>
    <vt:vector size="8" baseType="variant">
      <vt:variant>
        <vt:lpstr>Fuentes usadas</vt:lpstr>
      </vt:variant>
      <vt:variant>
        <vt:i4>5</vt:i4>
      </vt:variant>
      <vt:variant>
        <vt:lpstr>Tema</vt:lpstr>
      </vt:variant>
      <vt:variant>
        <vt:i4>1</vt:i4>
      </vt:variant>
      <vt:variant>
        <vt:lpstr>Servidores OLE incrustados</vt:lpstr>
      </vt:variant>
      <vt:variant>
        <vt:i4>1</vt:i4>
      </vt:variant>
      <vt:variant>
        <vt:lpstr>Títulos de diapositiva</vt:lpstr>
      </vt:variant>
      <vt:variant>
        <vt:i4>21</vt:i4>
      </vt:variant>
    </vt:vector>
  </HeadingPairs>
  <TitlesOfParts>
    <vt:vector size="28" baseType="lpstr">
      <vt:lpstr>Arial</vt:lpstr>
      <vt:lpstr>Calibri</vt:lpstr>
      <vt:lpstr>Calibri Light</vt:lpstr>
      <vt:lpstr>Century Gothic</vt:lpstr>
      <vt:lpstr>Times New Roman</vt:lpstr>
      <vt:lpstr>Tema de Office</vt:lpstr>
      <vt:lpstr>Ecuación</vt:lpstr>
      <vt:lpstr>ECONOMÍA Clase 8: La Demanda y la Oferta Parte 4</vt:lpstr>
      <vt:lpstr> Agenda</vt:lpstr>
      <vt:lpstr>Elasticidades</vt:lpstr>
      <vt:lpstr>Elasticidades</vt:lpstr>
      <vt:lpstr>Elasticidad de la Demanda</vt:lpstr>
      <vt:lpstr>Elasticidad de la Demanda</vt:lpstr>
      <vt:lpstr>Elasticidad de la Demanda</vt:lpstr>
      <vt:lpstr>Elasticidad de la Demanda</vt:lpstr>
      <vt:lpstr>Elasticidad de la Demanda</vt:lpstr>
      <vt:lpstr>Elasticidad de la Demanda</vt:lpstr>
      <vt:lpstr>Elasticidad de la Demanda</vt:lpstr>
      <vt:lpstr>Elasticidad de la Demanda</vt:lpstr>
      <vt:lpstr>Elasticidad de la Demanda</vt:lpstr>
      <vt:lpstr>Elasticidad de la Demanda</vt:lpstr>
      <vt:lpstr>Elasticidad de la Demanda</vt:lpstr>
      <vt:lpstr>Elasticidad de la Demanda</vt:lpstr>
      <vt:lpstr>Elasticidad de la Demanda</vt:lpstr>
      <vt:lpstr>Elasticidad de la Demanda</vt:lpstr>
      <vt:lpstr>Elasticidad de la Demanda</vt:lpstr>
      <vt:lpstr>Elasticidad de la Demanda</vt:lpstr>
      <vt:lpstr>Elasticidad de la Demanda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ECONOMÍA Clase 8: La Demanda y la Oferta Parte 4</dc:title>
  <dc:creator>Christian Belmar Belmar Castro</dc:creator>
  <cp:lastModifiedBy>Matias Eduardo Philipp Fontecilla</cp:lastModifiedBy>
  <cp:revision>5</cp:revision>
  <dcterms:created xsi:type="dcterms:W3CDTF">2020-10-13T11:21:35Z</dcterms:created>
  <dcterms:modified xsi:type="dcterms:W3CDTF">2021-08-02T10:56:18Z</dcterms:modified>
</cp:coreProperties>
</file>