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95" r:id="rId2"/>
    <p:sldId id="396" r:id="rId3"/>
    <p:sldId id="397" r:id="rId4"/>
    <p:sldId id="398" r:id="rId5"/>
    <p:sldId id="399" r:id="rId6"/>
    <p:sldId id="400" r:id="rId7"/>
    <p:sldId id="401" r:id="rId8"/>
    <p:sldId id="402" r:id="rId9"/>
    <p:sldId id="403" r:id="rId10"/>
    <p:sldId id="404" r:id="rId11"/>
    <p:sldId id="405" r:id="rId12"/>
    <p:sldId id="406" r:id="rId13"/>
    <p:sldId id="407" r:id="rId14"/>
    <p:sldId id="408" r:id="rId15"/>
    <p:sldId id="409" r:id="rId16"/>
    <p:sldId id="410" r:id="rId17"/>
    <p:sldId id="411" r:id="rId18"/>
    <p:sldId id="412" r:id="rId19"/>
    <p:sldId id="414" r:id="rId20"/>
    <p:sldId id="413" r:id="rId2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5916B-AE54-7C40-B0B7-102E21C7405F}" type="doc">
      <dgm:prSet loTypeId="urn:microsoft.com/office/officeart/2005/8/layout/venn1" loCatId="" qsTypeId="urn:microsoft.com/office/officeart/2005/8/quickstyle/simple4" qsCatId="simple" csTypeId="urn:microsoft.com/office/officeart/2005/8/colors/colorful5" csCatId="colorful" phldr="1"/>
      <dgm:spPr/>
    </dgm:pt>
    <dgm:pt modelId="{9F683DD1-7D06-FB46-A36F-4B2F51FD2710}">
      <dgm:prSet phldrT="[Texto]"/>
      <dgm:spPr/>
      <dgm:t>
        <a:bodyPr/>
        <a:lstStyle/>
        <a:p>
          <a:endParaRPr lang="es-ES_tradnl"/>
        </a:p>
      </dgm:t>
    </dgm:pt>
    <dgm:pt modelId="{51507E18-17DB-3D48-9918-F13043690DCC}" type="parTrans" cxnId="{79E43D1A-B872-4545-9C38-DBF536E6DA7E}">
      <dgm:prSet/>
      <dgm:spPr/>
      <dgm:t>
        <a:bodyPr/>
        <a:lstStyle/>
        <a:p>
          <a:endParaRPr lang="es-ES_tradnl"/>
        </a:p>
      </dgm:t>
    </dgm:pt>
    <dgm:pt modelId="{9202DDAE-83C3-1345-ADC0-A348C539CB93}" type="sibTrans" cxnId="{79E43D1A-B872-4545-9C38-DBF536E6DA7E}">
      <dgm:prSet/>
      <dgm:spPr/>
      <dgm:t>
        <a:bodyPr/>
        <a:lstStyle/>
        <a:p>
          <a:endParaRPr lang="es-ES_tradnl"/>
        </a:p>
      </dgm:t>
    </dgm:pt>
    <dgm:pt modelId="{91FDDC68-A890-3647-9AC0-D96F7C0204E5}">
      <dgm:prSet phldrT="[Texto]" custT="1"/>
      <dgm:spPr/>
      <dgm:t>
        <a:bodyPr/>
        <a:lstStyle/>
        <a:p>
          <a:endParaRPr lang="es-ES_tradnl" sz="1800" b="1">
            <a:solidFill>
              <a:schemeClr val="tx2"/>
            </a:solidFill>
          </a:endParaRPr>
        </a:p>
      </dgm:t>
    </dgm:pt>
    <dgm:pt modelId="{BC251ABA-1011-A94A-A034-E410C250B0B2}" type="parTrans" cxnId="{2FD81868-7F7E-2A44-85F8-BECC43DED981}">
      <dgm:prSet/>
      <dgm:spPr/>
      <dgm:t>
        <a:bodyPr/>
        <a:lstStyle/>
        <a:p>
          <a:endParaRPr lang="es-ES_tradnl"/>
        </a:p>
      </dgm:t>
    </dgm:pt>
    <dgm:pt modelId="{70D7A17E-A9D7-674E-B4DC-378380963771}" type="sibTrans" cxnId="{2FD81868-7F7E-2A44-85F8-BECC43DED981}">
      <dgm:prSet/>
      <dgm:spPr/>
      <dgm:t>
        <a:bodyPr/>
        <a:lstStyle/>
        <a:p>
          <a:endParaRPr lang="es-ES_tradnl"/>
        </a:p>
      </dgm:t>
    </dgm:pt>
    <dgm:pt modelId="{8041B21D-AC5A-7D49-B3AD-2393AE83C1CB}">
      <dgm:prSet phldrT="[Texto]"/>
      <dgm:spPr/>
      <dgm:t>
        <a:bodyPr/>
        <a:lstStyle/>
        <a:p>
          <a:endParaRPr lang="es-ES_tradnl"/>
        </a:p>
      </dgm:t>
    </dgm:pt>
    <dgm:pt modelId="{7AEEA251-CB47-6945-86E4-2FF725F224A2}" type="parTrans" cxnId="{11D6E19C-30F8-5744-A9F4-34E3FE675204}">
      <dgm:prSet/>
      <dgm:spPr/>
      <dgm:t>
        <a:bodyPr/>
        <a:lstStyle/>
        <a:p>
          <a:endParaRPr lang="es-ES_tradnl"/>
        </a:p>
      </dgm:t>
    </dgm:pt>
    <dgm:pt modelId="{E5AD9B72-276A-4E4A-A0F8-3821B6D26495}" type="sibTrans" cxnId="{11D6E19C-30F8-5744-A9F4-34E3FE675204}">
      <dgm:prSet/>
      <dgm:spPr/>
      <dgm:t>
        <a:bodyPr/>
        <a:lstStyle/>
        <a:p>
          <a:endParaRPr lang="es-ES_tradnl"/>
        </a:p>
      </dgm:t>
    </dgm:pt>
    <dgm:pt modelId="{F06F0A3F-ED2A-4147-8405-62CB603F7069}" type="pres">
      <dgm:prSet presAssocID="{8E15916B-AE54-7C40-B0B7-102E21C7405F}" presName="compositeShape" presStyleCnt="0">
        <dgm:presLayoutVars>
          <dgm:chMax val="7"/>
          <dgm:dir/>
          <dgm:resizeHandles val="exact"/>
        </dgm:presLayoutVars>
      </dgm:prSet>
      <dgm:spPr/>
    </dgm:pt>
    <dgm:pt modelId="{3467F4B5-F48A-4C9A-A113-73BFC78594AE}" type="pres">
      <dgm:prSet presAssocID="{9F683DD1-7D06-FB46-A36F-4B2F51FD2710}" presName="circ1" presStyleLbl="vennNode1" presStyleIdx="0" presStyleCnt="3"/>
      <dgm:spPr/>
    </dgm:pt>
    <dgm:pt modelId="{B0650F44-1E0F-45FB-BD27-6E61C78E943E}" type="pres">
      <dgm:prSet presAssocID="{9F683DD1-7D06-FB46-A36F-4B2F51FD2710}" presName="circ1Tx" presStyleLbl="revTx" presStyleIdx="0" presStyleCnt="0">
        <dgm:presLayoutVars>
          <dgm:chMax val="0"/>
          <dgm:chPref val="0"/>
          <dgm:bulletEnabled val="1"/>
        </dgm:presLayoutVars>
      </dgm:prSet>
      <dgm:spPr/>
    </dgm:pt>
    <dgm:pt modelId="{B0FE71CE-1E51-4F63-B14D-9F4D41695A9B}" type="pres">
      <dgm:prSet presAssocID="{91FDDC68-A890-3647-9AC0-D96F7C0204E5}" presName="circ2" presStyleLbl="vennNode1" presStyleIdx="1" presStyleCnt="3"/>
      <dgm:spPr/>
    </dgm:pt>
    <dgm:pt modelId="{CCADE1AF-6C11-4F67-91B0-0D0BE56C5D23}" type="pres">
      <dgm:prSet presAssocID="{91FDDC68-A890-3647-9AC0-D96F7C0204E5}" presName="circ2Tx" presStyleLbl="revTx" presStyleIdx="0" presStyleCnt="0">
        <dgm:presLayoutVars>
          <dgm:chMax val="0"/>
          <dgm:chPref val="0"/>
          <dgm:bulletEnabled val="1"/>
        </dgm:presLayoutVars>
      </dgm:prSet>
      <dgm:spPr/>
    </dgm:pt>
    <dgm:pt modelId="{348D0775-65AF-47E1-8275-629FD2C5305D}" type="pres">
      <dgm:prSet presAssocID="{8041B21D-AC5A-7D49-B3AD-2393AE83C1CB}" presName="circ3" presStyleLbl="vennNode1" presStyleIdx="2" presStyleCnt="3"/>
      <dgm:spPr/>
    </dgm:pt>
    <dgm:pt modelId="{3C4FDD52-296A-4B9E-93FA-285D45496769}" type="pres">
      <dgm:prSet presAssocID="{8041B21D-AC5A-7D49-B3AD-2393AE83C1CB}" presName="circ3Tx" presStyleLbl="revTx" presStyleIdx="0" presStyleCnt="0">
        <dgm:presLayoutVars>
          <dgm:chMax val="0"/>
          <dgm:chPref val="0"/>
          <dgm:bulletEnabled val="1"/>
        </dgm:presLayoutVars>
      </dgm:prSet>
      <dgm:spPr/>
    </dgm:pt>
  </dgm:ptLst>
  <dgm:cxnLst>
    <dgm:cxn modelId="{79E43D1A-B872-4545-9C38-DBF536E6DA7E}" srcId="{8E15916B-AE54-7C40-B0B7-102E21C7405F}" destId="{9F683DD1-7D06-FB46-A36F-4B2F51FD2710}" srcOrd="0" destOrd="0" parTransId="{51507E18-17DB-3D48-9918-F13043690DCC}" sibTransId="{9202DDAE-83C3-1345-ADC0-A348C539CB93}"/>
    <dgm:cxn modelId="{56416A3D-FE8A-45CD-9E3A-EB847C477F39}" type="presOf" srcId="{8041B21D-AC5A-7D49-B3AD-2393AE83C1CB}" destId="{348D0775-65AF-47E1-8275-629FD2C5305D}" srcOrd="0" destOrd="0" presId="urn:microsoft.com/office/officeart/2005/8/layout/venn1"/>
    <dgm:cxn modelId="{2FD81868-7F7E-2A44-85F8-BECC43DED981}" srcId="{8E15916B-AE54-7C40-B0B7-102E21C7405F}" destId="{91FDDC68-A890-3647-9AC0-D96F7C0204E5}" srcOrd="1" destOrd="0" parTransId="{BC251ABA-1011-A94A-A034-E410C250B0B2}" sibTransId="{70D7A17E-A9D7-674E-B4DC-378380963771}"/>
    <dgm:cxn modelId="{CE91C04F-D870-4BF2-B8B2-5FAEF74E3155}" type="presOf" srcId="{8E15916B-AE54-7C40-B0B7-102E21C7405F}" destId="{F06F0A3F-ED2A-4147-8405-62CB603F7069}" srcOrd="0" destOrd="0" presId="urn:microsoft.com/office/officeart/2005/8/layout/venn1"/>
    <dgm:cxn modelId="{5D894088-A014-4003-B92C-77AC9988EA4D}" type="presOf" srcId="{91FDDC68-A890-3647-9AC0-D96F7C0204E5}" destId="{CCADE1AF-6C11-4F67-91B0-0D0BE56C5D23}" srcOrd="1" destOrd="0" presId="urn:microsoft.com/office/officeart/2005/8/layout/venn1"/>
    <dgm:cxn modelId="{11D6E19C-30F8-5744-A9F4-34E3FE675204}" srcId="{8E15916B-AE54-7C40-B0B7-102E21C7405F}" destId="{8041B21D-AC5A-7D49-B3AD-2393AE83C1CB}" srcOrd="2" destOrd="0" parTransId="{7AEEA251-CB47-6945-86E4-2FF725F224A2}" sibTransId="{E5AD9B72-276A-4E4A-A0F8-3821B6D26495}"/>
    <dgm:cxn modelId="{99F99EB2-3150-4B3B-BBB5-BB8DDD58E91D}" type="presOf" srcId="{8041B21D-AC5A-7D49-B3AD-2393AE83C1CB}" destId="{3C4FDD52-296A-4B9E-93FA-285D45496769}" srcOrd="1" destOrd="0" presId="urn:microsoft.com/office/officeart/2005/8/layout/venn1"/>
    <dgm:cxn modelId="{700CC5D7-DD44-48B4-9E73-808255DE38D6}" type="presOf" srcId="{9F683DD1-7D06-FB46-A36F-4B2F51FD2710}" destId="{3467F4B5-F48A-4C9A-A113-73BFC78594AE}" srcOrd="0" destOrd="0" presId="urn:microsoft.com/office/officeart/2005/8/layout/venn1"/>
    <dgm:cxn modelId="{A9B1CBE5-FB09-403B-BCB3-B2F8E0A96ACF}" type="presOf" srcId="{9F683DD1-7D06-FB46-A36F-4B2F51FD2710}" destId="{B0650F44-1E0F-45FB-BD27-6E61C78E943E}" srcOrd="1" destOrd="0" presId="urn:microsoft.com/office/officeart/2005/8/layout/venn1"/>
    <dgm:cxn modelId="{8CC9EFE5-0C00-492E-A5FE-5EE1D2772668}" type="presOf" srcId="{91FDDC68-A890-3647-9AC0-D96F7C0204E5}" destId="{B0FE71CE-1E51-4F63-B14D-9F4D41695A9B}" srcOrd="0" destOrd="0" presId="urn:microsoft.com/office/officeart/2005/8/layout/venn1"/>
    <dgm:cxn modelId="{D4603140-AB61-401C-A881-133A511CD76A}" type="presParOf" srcId="{F06F0A3F-ED2A-4147-8405-62CB603F7069}" destId="{3467F4B5-F48A-4C9A-A113-73BFC78594AE}" srcOrd="0" destOrd="0" presId="urn:microsoft.com/office/officeart/2005/8/layout/venn1"/>
    <dgm:cxn modelId="{39787F77-1ABA-4784-B1DE-3FD6500F29E6}" type="presParOf" srcId="{F06F0A3F-ED2A-4147-8405-62CB603F7069}" destId="{B0650F44-1E0F-45FB-BD27-6E61C78E943E}" srcOrd="1" destOrd="0" presId="urn:microsoft.com/office/officeart/2005/8/layout/venn1"/>
    <dgm:cxn modelId="{5C52CA18-5E82-4915-8ABE-6F9C4272E8D4}" type="presParOf" srcId="{F06F0A3F-ED2A-4147-8405-62CB603F7069}" destId="{B0FE71CE-1E51-4F63-B14D-9F4D41695A9B}" srcOrd="2" destOrd="0" presId="urn:microsoft.com/office/officeart/2005/8/layout/venn1"/>
    <dgm:cxn modelId="{06B477CD-B260-44E6-942D-CC1BB6B5BD64}" type="presParOf" srcId="{F06F0A3F-ED2A-4147-8405-62CB603F7069}" destId="{CCADE1AF-6C11-4F67-91B0-0D0BE56C5D23}" srcOrd="3" destOrd="0" presId="urn:microsoft.com/office/officeart/2005/8/layout/venn1"/>
    <dgm:cxn modelId="{EE4FEA53-EDE9-40E8-9AE1-A361FB12CE87}" type="presParOf" srcId="{F06F0A3F-ED2A-4147-8405-62CB603F7069}" destId="{348D0775-65AF-47E1-8275-629FD2C5305D}" srcOrd="4" destOrd="0" presId="urn:microsoft.com/office/officeart/2005/8/layout/venn1"/>
    <dgm:cxn modelId="{5D4F0423-29F6-4999-8970-47C80B4EDC96}" type="presParOf" srcId="{F06F0A3F-ED2A-4147-8405-62CB603F7069}" destId="{3C4FDD52-296A-4B9E-93FA-285D45496769}"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7F4B5-F48A-4C9A-A113-73BFC78594AE}">
      <dsp:nvSpPr>
        <dsp:cNvPr id="0" name=""/>
        <dsp:cNvSpPr/>
      </dsp:nvSpPr>
      <dsp:spPr>
        <a:xfrm>
          <a:off x="2363152" y="75366"/>
          <a:ext cx="3617595" cy="3617595"/>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s-ES_tradnl" sz="6500" kern="1200"/>
        </a:p>
      </dsp:txBody>
      <dsp:txXfrm>
        <a:off x="2845498" y="708445"/>
        <a:ext cx="2652903" cy="1627917"/>
      </dsp:txXfrm>
    </dsp:sp>
    <dsp:sp modelId="{B0FE71CE-1E51-4F63-B14D-9F4D41695A9B}">
      <dsp:nvSpPr>
        <dsp:cNvPr id="0" name=""/>
        <dsp:cNvSpPr/>
      </dsp:nvSpPr>
      <dsp:spPr>
        <a:xfrm>
          <a:off x="3668501" y="2336363"/>
          <a:ext cx="3617595" cy="3617595"/>
        </a:xfrm>
        <a:prstGeom prst="ellipse">
          <a:avLst/>
        </a:prstGeom>
        <a:gradFill rotWithShape="0">
          <a:gsLst>
            <a:gs pos="0">
              <a:schemeClr val="accent5">
                <a:alpha val="50000"/>
                <a:hueOff val="-3379271"/>
                <a:satOff val="-8710"/>
                <a:lumOff val="-5883"/>
                <a:alphaOff val="0"/>
                <a:satMod val="103000"/>
                <a:lumMod val="102000"/>
                <a:tint val="94000"/>
              </a:schemeClr>
            </a:gs>
            <a:gs pos="50000">
              <a:schemeClr val="accent5">
                <a:alpha val="50000"/>
                <a:hueOff val="-3379271"/>
                <a:satOff val="-8710"/>
                <a:lumOff val="-5883"/>
                <a:alphaOff val="0"/>
                <a:satMod val="110000"/>
                <a:lumMod val="100000"/>
                <a:shade val="100000"/>
              </a:schemeClr>
            </a:gs>
            <a:gs pos="100000">
              <a:schemeClr val="accent5">
                <a:alpha val="50000"/>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_tradnl" sz="1800" b="1" kern="1200">
            <a:solidFill>
              <a:schemeClr val="tx2"/>
            </a:solidFill>
          </a:endParaRPr>
        </a:p>
      </dsp:txBody>
      <dsp:txXfrm>
        <a:off x="4774882" y="3270908"/>
        <a:ext cx="2170557" cy="1989677"/>
      </dsp:txXfrm>
    </dsp:sp>
    <dsp:sp modelId="{348D0775-65AF-47E1-8275-629FD2C5305D}">
      <dsp:nvSpPr>
        <dsp:cNvPr id="0" name=""/>
        <dsp:cNvSpPr/>
      </dsp:nvSpPr>
      <dsp:spPr>
        <a:xfrm>
          <a:off x="1057803" y="2336363"/>
          <a:ext cx="3617595" cy="3617595"/>
        </a:xfrm>
        <a:prstGeom prst="ellipse">
          <a:avLst/>
        </a:prstGeom>
        <a:gradFill rotWithShape="0">
          <a:gsLst>
            <a:gs pos="0">
              <a:schemeClr val="accent5">
                <a:alpha val="50000"/>
                <a:hueOff val="-6758543"/>
                <a:satOff val="-17419"/>
                <a:lumOff val="-11765"/>
                <a:alphaOff val="0"/>
                <a:satMod val="103000"/>
                <a:lumMod val="102000"/>
                <a:tint val="94000"/>
              </a:schemeClr>
            </a:gs>
            <a:gs pos="50000">
              <a:schemeClr val="accent5">
                <a:alpha val="50000"/>
                <a:hueOff val="-6758543"/>
                <a:satOff val="-17419"/>
                <a:lumOff val="-11765"/>
                <a:alphaOff val="0"/>
                <a:satMod val="110000"/>
                <a:lumMod val="100000"/>
                <a:shade val="100000"/>
              </a:schemeClr>
            </a:gs>
            <a:gs pos="100000">
              <a:schemeClr val="accent5">
                <a:alpha val="50000"/>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s-ES_tradnl" sz="6500" kern="1200"/>
        </a:p>
      </dsp:txBody>
      <dsp:txXfrm>
        <a:off x="1398460" y="3270908"/>
        <a:ext cx="2170557" cy="198967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B0BF81-B20F-4176-AE05-DA4000BDA4E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E5A27457-0637-4F96-884A-99AE7C274B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EBCC1D81-5D01-43E9-92D7-69F67EDBA3DF}"/>
              </a:ext>
            </a:extLst>
          </p:cNvPr>
          <p:cNvSpPr>
            <a:spLocks noGrp="1"/>
          </p:cNvSpPr>
          <p:nvPr>
            <p:ph type="dt" sz="half" idx="10"/>
          </p:nvPr>
        </p:nvSpPr>
        <p:spPr/>
        <p:txBody>
          <a:bodyPr/>
          <a:lstStyle/>
          <a:p>
            <a:fld id="{789C6AA5-AEB4-4A8F-9697-2DC24324EA60}" type="datetimeFigureOut">
              <a:rPr lang="es-CL" smtClean="0"/>
              <a:t>02-08-2021</a:t>
            </a:fld>
            <a:endParaRPr lang="es-CL"/>
          </a:p>
        </p:txBody>
      </p:sp>
      <p:sp>
        <p:nvSpPr>
          <p:cNvPr id="5" name="Marcador de pie de página 4">
            <a:extLst>
              <a:ext uri="{FF2B5EF4-FFF2-40B4-BE49-F238E27FC236}">
                <a16:creationId xmlns:a16="http://schemas.microsoft.com/office/drawing/2014/main" id="{49393EE4-F73F-48A7-8FB4-FC472B27B0D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C60DB9E-544E-4A37-B558-1C4E22B43BB8}"/>
              </a:ext>
            </a:extLst>
          </p:cNvPr>
          <p:cNvSpPr>
            <a:spLocks noGrp="1"/>
          </p:cNvSpPr>
          <p:nvPr>
            <p:ph type="sldNum" sz="quarter" idx="12"/>
          </p:nvPr>
        </p:nvSpPr>
        <p:spPr/>
        <p:txBody>
          <a:bodyPr/>
          <a:lstStyle/>
          <a:p>
            <a:fld id="{F0927242-6DC1-4209-A413-EE22CDC5F833}" type="slidenum">
              <a:rPr lang="es-CL" smtClean="0"/>
              <a:t>‹Nº›</a:t>
            </a:fld>
            <a:endParaRPr lang="es-CL"/>
          </a:p>
        </p:txBody>
      </p:sp>
    </p:spTree>
    <p:extLst>
      <p:ext uri="{BB962C8B-B14F-4D97-AF65-F5344CB8AC3E}">
        <p14:creationId xmlns:p14="http://schemas.microsoft.com/office/powerpoint/2010/main" val="2614717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8AF24-788C-4B09-9CFC-C497C0B26AC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49878AF1-E9D9-4B9A-8BF4-B202A2862C8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7D0DFB0-BDFF-4E35-81E3-462B58BD9ABB}"/>
              </a:ext>
            </a:extLst>
          </p:cNvPr>
          <p:cNvSpPr>
            <a:spLocks noGrp="1"/>
          </p:cNvSpPr>
          <p:nvPr>
            <p:ph type="dt" sz="half" idx="10"/>
          </p:nvPr>
        </p:nvSpPr>
        <p:spPr/>
        <p:txBody>
          <a:bodyPr/>
          <a:lstStyle/>
          <a:p>
            <a:fld id="{789C6AA5-AEB4-4A8F-9697-2DC24324EA60}" type="datetimeFigureOut">
              <a:rPr lang="es-CL" smtClean="0"/>
              <a:t>02-08-2021</a:t>
            </a:fld>
            <a:endParaRPr lang="es-CL"/>
          </a:p>
        </p:txBody>
      </p:sp>
      <p:sp>
        <p:nvSpPr>
          <p:cNvPr id="5" name="Marcador de pie de página 4">
            <a:extLst>
              <a:ext uri="{FF2B5EF4-FFF2-40B4-BE49-F238E27FC236}">
                <a16:creationId xmlns:a16="http://schemas.microsoft.com/office/drawing/2014/main" id="{4E5C27F0-45C5-44BF-9BD5-8540CE87365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5E77A0E-B3E4-4AF9-A226-E5630F048A00}"/>
              </a:ext>
            </a:extLst>
          </p:cNvPr>
          <p:cNvSpPr>
            <a:spLocks noGrp="1"/>
          </p:cNvSpPr>
          <p:nvPr>
            <p:ph type="sldNum" sz="quarter" idx="12"/>
          </p:nvPr>
        </p:nvSpPr>
        <p:spPr/>
        <p:txBody>
          <a:bodyPr/>
          <a:lstStyle/>
          <a:p>
            <a:fld id="{F0927242-6DC1-4209-A413-EE22CDC5F833}" type="slidenum">
              <a:rPr lang="es-CL" smtClean="0"/>
              <a:t>‹Nº›</a:t>
            </a:fld>
            <a:endParaRPr lang="es-CL"/>
          </a:p>
        </p:txBody>
      </p:sp>
    </p:spTree>
    <p:extLst>
      <p:ext uri="{BB962C8B-B14F-4D97-AF65-F5344CB8AC3E}">
        <p14:creationId xmlns:p14="http://schemas.microsoft.com/office/powerpoint/2010/main" val="2870253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53586CC-5405-4813-A892-84F4BF88EED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22B148E5-1F49-4BC8-8FC2-73AAF05E387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DD5DC53-94B7-48D7-B890-397CA1A260D9}"/>
              </a:ext>
            </a:extLst>
          </p:cNvPr>
          <p:cNvSpPr>
            <a:spLocks noGrp="1"/>
          </p:cNvSpPr>
          <p:nvPr>
            <p:ph type="dt" sz="half" idx="10"/>
          </p:nvPr>
        </p:nvSpPr>
        <p:spPr/>
        <p:txBody>
          <a:bodyPr/>
          <a:lstStyle/>
          <a:p>
            <a:fld id="{789C6AA5-AEB4-4A8F-9697-2DC24324EA60}" type="datetimeFigureOut">
              <a:rPr lang="es-CL" smtClean="0"/>
              <a:t>02-08-2021</a:t>
            </a:fld>
            <a:endParaRPr lang="es-CL"/>
          </a:p>
        </p:txBody>
      </p:sp>
      <p:sp>
        <p:nvSpPr>
          <p:cNvPr id="5" name="Marcador de pie de página 4">
            <a:extLst>
              <a:ext uri="{FF2B5EF4-FFF2-40B4-BE49-F238E27FC236}">
                <a16:creationId xmlns:a16="http://schemas.microsoft.com/office/drawing/2014/main" id="{E2BF3E19-910C-4B9B-8D3F-853D95F2E70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7346689-4799-46F2-94D9-2372166DCAC6}"/>
              </a:ext>
            </a:extLst>
          </p:cNvPr>
          <p:cNvSpPr>
            <a:spLocks noGrp="1"/>
          </p:cNvSpPr>
          <p:nvPr>
            <p:ph type="sldNum" sz="quarter" idx="12"/>
          </p:nvPr>
        </p:nvSpPr>
        <p:spPr/>
        <p:txBody>
          <a:bodyPr/>
          <a:lstStyle/>
          <a:p>
            <a:fld id="{F0927242-6DC1-4209-A413-EE22CDC5F833}" type="slidenum">
              <a:rPr lang="es-CL" smtClean="0"/>
              <a:t>‹Nº›</a:t>
            </a:fld>
            <a:endParaRPr lang="es-CL"/>
          </a:p>
        </p:txBody>
      </p:sp>
    </p:spTree>
    <p:extLst>
      <p:ext uri="{BB962C8B-B14F-4D97-AF65-F5344CB8AC3E}">
        <p14:creationId xmlns:p14="http://schemas.microsoft.com/office/powerpoint/2010/main" val="450509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E91979-19E7-4CC3-A6C9-FB3311A047B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2A8F5CA-71D9-4C8D-8177-9EF9EF03CD4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9E8ED2B-21B0-45BA-AB3F-1A2E688D0843}"/>
              </a:ext>
            </a:extLst>
          </p:cNvPr>
          <p:cNvSpPr>
            <a:spLocks noGrp="1"/>
          </p:cNvSpPr>
          <p:nvPr>
            <p:ph type="dt" sz="half" idx="10"/>
          </p:nvPr>
        </p:nvSpPr>
        <p:spPr/>
        <p:txBody>
          <a:bodyPr/>
          <a:lstStyle/>
          <a:p>
            <a:fld id="{789C6AA5-AEB4-4A8F-9697-2DC24324EA60}" type="datetimeFigureOut">
              <a:rPr lang="es-CL" smtClean="0"/>
              <a:t>02-08-2021</a:t>
            </a:fld>
            <a:endParaRPr lang="es-CL"/>
          </a:p>
        </p:txBody>
      </p:sp>
      <p:sp>
        <p:nvSpPr>
          <p:cNvPr id="5" name="Marcador de pie de página 4">
            <a:extLst>
              <a:ext uri="{FF2B5EF4-FFF2-40B4-BE49-F238E27FC236}">
                <a16:creationId xmlns:a16="http://schemas.microsoft.com/office/drawing/2014/main" id="{A797CF77-7981-46B5-96D6-4CF2C2E57C4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8D3D815-3F8A-481A-8DFD-F9CA764B1404}"/>
              </a:ext>
            </a:extLst>
          </p:cNvPr>
          <p:cNvSpPr>
            <a:spLocks noGrp="1"/>
          </p:cNvSpPr>
          <p:nvPr>
            <p:ph type="sldNum" sz="quarter" idx="12"/>
          </p:nvPr>
        </p:nvSpPr>
        <p:spPr/>
        <p:txBody>
          <a:bodyPr/>
          <a:lstStyle/>
          <a:p>
            <a:fld id="{F0927242-6DC1-4209-A413-EE22CDC5F833}" type="slidenum">
              <a:rPr lang="es-CL" smtClean="0"/>
              <a:t>‹Nº›</a:t>
            </a:fld>
            <a:endParaRPr lang="es-CL"/>
          </a:p>
        </p:txBody>
      </p:sp>
    </p:spTree>
    <p:extLst>
      <p:ext uri="{BB962C8B-B14F-4D97-AF65-F5344CB8AC3E}">
        <p14:creationId xmlns:p14="http://schemas.microsoft.com/office/powerpoint/2010/main" val="2894559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392101-4189-4849-B8D4-310CC7011B2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5D16508-AE78-488F-9668-3AD55E6CE2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BADC203-0DBF-4DBA-BE57-82E69DA3A93F}"/>
              </a:ext>
            </a:extLst>
          </p:cNvPr>
          <p:cNvSpPr>
            <a:spLocks noGrp="1"/>
          </p:cNvSpPr>
          <p:nvPr>
            <p:ph type="dt" sz="half" idx="10"/>
          </p:nvPr>
        </p:nvSpPr>
        <p:spPr/>
        <p:txBody>
          <a:bodyPr/>
          <a:lstStyle/>
          <a:p>
            <a:fld id="{789C6AA5-AEB4-4A8F-9697-2DC24324EA60}" type="datetimeFigureOut">
              <a:rPr lang="es-CL" smtClean="0"/>
              <a:t>02-08-2021</a:t>
            </a:fld>
            <a:endParaRPr lang="es-CL"/>
          </a:p>
        </p:txBody>
      </p:sp>
      <p:sp>
        <p:nvSpPr>
          <p:cNvPr id="5" name="Marcador de pie de página 4">
            <a:extLst>
              <a:ext uri="{FF2B5EF4-FFF2-40B4-BE49-F238E27FC236}">
                <a16:creationId xmlns:a16="http://schemas.microsoft.com/office/drawing/2014/main" id="{C8021E3D-D8FB-48B9-ADCB-43E8D19F441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5D349B8-61A3-4FD0-8EFA-F997A294B87C}"/>
              </a:ext>
            </a:extLst>
          </p:cNvPr>
          <p:cNvSpPr>
            <a:spLocks noGrp="1"/>
          </p:cNvSpPr>
          <p:nvPr>
            <p:ph type="sldNum" sz="quarter" idx="12"/>
          </p:nvPr>
        </p:nvSpPr>
        <p:spPr/>
        <p:txBody>
          <a:bodyPr/>
          <a:lstStyle/>
          <a:p>
            <a:fld id="{F0927242-6DC1-4209-A413-EE22CDC5F833}" type="slidenum">
              <a:rPr lang="es-CL" smtClean="0"/>
              <a:t>‹Nº›</a:t>
            </a:fld>
            <a:endParaRPr lang="es-CL"/>
          </a:p>
        </p:txBody>
      </p:sp>
    </p:spTree>
    <p:extLst>
      <p:ext uri="{BB962C8B-B14F-4D97-AF65-F5344CB8AC3E}">
        <p14:creationId xmlns:p14="http://schemas.microsoft.com/office/powerpoint/2010/main" val="948702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68CEDE-520B-4922-B9FE-41EFE1D8875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4EFDC32-91A2-400E-9629-ABFEC4C4656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6CC5B431-3754-4972-885F-D8589527084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3828E8D3-16DE-4521-905E-655A07B469EE}"/>
              </a:ext>
            </a:extLst>
          </p:cNvPr>
          <p:cNvSpPr>
            <a:spLocks noGrp="1"/>
          </p:cNvSpPr>
          <p:nvPr>
            <p:ph type="dt" sz="half" idx="10"/>
          </p:nvPr>
        </p:nvSpPr>
        <p:spPr/>
        <p:txBody>
          <a:bodyPr/>
          <a:lstStyle/>
          <a:p>
            <a:fld id="{789C6AA5-AEB4-4A8F-9697-2DC24324EA60}" type="datetimeFigureOut">
              <a:rPr lang="es-CL" smtClean="0"/>
              <a:t>02-08-2021</a:t>
            </a:fld>
            <a:endParaRPr lang="es-CL"/>
          </a:p>
        </p:txBody>
      </p:sp>
      <p:sp>
        <p:nvSpPr>
          <p:cNvPr id="6" name="Marcador de pie de página 5">
            <a:extLst>
              <a:ext uri="{FF2B5EF4-FFF2-40B4-BE49-F238E27FC236}">
                <a16:creationId xmlns:a16="http://schemas.microsoft.com/office/drawing/2014/main" id="{81715650-F627-4563-B18B-6C49D584AED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262C9632-DCC2-4D64-91F9-593FE4787DE5}"/>
              </a:ext>
            </a:extLst>
          </p:cNvPr>
          <p:cNvSpPr>
            <a:spLocks noGrp="1"/>
          </p:cNvSpPr>
          <p:nvPr>
            <p:ph type="sldNum" sz="quarter" idx="12"/>
          </p:nvPr>
        </p:nvSpPr>
        <p:spPr/>
        <p:txBody>
          <a:bodyPr/>
          <a:lstStyle/>
          <a:p>
            <a:fld id="{F0927242-6DC1-4209-A413-EE22CDC5F833}" type="slidenum">
              <a:rPr lang="es-CL" smtClean="0"/>
              <a:t>‹Nº›</a:t>
            </a:fld>
            <a:endParaRPr lang="es-CL"/>
          </a:p>
        </p:txBody>
      </p:sp>
    </p:spTree>
    <p:extLst>
      <p:ext uri="{BB962C8B-B14F-4D97-AF65-F5344CB8AC3E}">
        <p14:creationId xmlns:p14="http://schemas.microsoft.com/office/powerpoint/2010/main" val="1612177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DCD6A-FC74-4432-9E21-A48C5DC947D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55AD75E-2B24-41C4-BDFF-BE8D554342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11028E5-9EC1-4854-A884-9144BF8326B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8A80AFD1-3917-4B8A-B2BE-B200B096EF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3C42B00-EF4A-464D-B28D-B205ED6E997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BFFD4E39-BA77-4560-9180-C50E04A1B19A}"/>
              </a:ext>
            </a:extLst>
          </p:cNvPr>
          <p:cNvSpPr>
            <a:spLocks noGrp="1"/>
          </p:cNvSpPr>
          <p:nvPr>
            <p:ph type="dt" sz="half" idx="10"/>
          </p:nvPr>
        </p:nvSpPr>
        <p:spPr/>
        <p:txBody>
          <a:bodyPr/>
          <a:lstStyle/>
          <a:p>
            <a:fld id="{789C6AA5-AEB4-4A8F-9697-2DC24324EA60}" type="datetimeFigureOut">
              <a:rPr lang="es-CL" smtClean="0"/>
              <a:t>02-08-2021</a:t>
            </a:fld>
            <a:endParaRPr lang="es-CL"/>
          </a:p>
        </p:txBody>
      </p:sp>
      <p:sp>
        <p:nvSpPr>
          <p:cNvPr id="8" name="Marcador de pie de página 7">
            <a:extLst>
              <a:ext uri="{FF2B5EF4-FFF2-40B4-BE49-F238E27FC236}">
                <a16:creationId xmlns:a16="http://schemas.microsoft.com/office/drawing/2014/main" id="{58B0ED29-6239-49D3-989F-12D71C524E49}"/>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1FBB7BEA-EC57-4F64-89EA-6DFB45BFB020}"/>
              </a:ext>
            </a:extLst>
          </p:cNvPr>
          <p:cNvSpPr>
            <a:spLocks noGrp="1"/>
          </p:cNvSpPr>
          <p:nvPr>
            <p:ph type="sldNum" sz="quarter" idx="12"/>
          </p:nvPr>
        </p:nvSpPr>
        <p:spPr/>
        <p:txBody>
          <a:bodyPr/>
          <a:lstStyle/>
          <a:p>
            <a:fld id="{F0927242-6DC1-4209-A413-EE22CDC5F833}" type="slidenum">
              <a:rPr lang="es-CL" smtClean="0"/>
              <a:t>‹Nº›</a:t>
            </a:fld>
            <a:endParaRPr lang="es-CL"/>
          </a:p>
        </p:txBody>
      </p:sp>
    </p:spTree>
    <p:extLst>
      <p:ext uri="{BB962C8B-B14F-4D97-AF65-F5344CB8AC3E}">
        <p14:creationId xmlns:p14="http://schemas.microsoft.com/office/powerpoint/2010/main" val="2787333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CE00DB-9666-4B1D-A1B1-ACBC16C37C9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642AA7A3-FBBA-4B07-B931-2358F76F46D2}"/>
              </a:ext>
            </a:extLst>
          </p:cNvPr>
          <p:cNvSpPr>
            <a:spLocks noGrp="1"/>
          </p:cNvSpPr>
          <p:nvPr>
            <p:ph type="dt" sz="half" idx="10"/>
          </p:nvPr>
        </p:nvSpPr>
        <p:spPr/>
        <p:txBody>
          <a:bodyPr/>
          <a:lstStyle/>
          <a:p>
            <a:fld id="{789C6AA5-AEB4-4A8F-9697-2DC24324EA60}" type="datetimeFigureOut">
              <a:rPr lang="es-CL" smtClean="0"/>
              <a:t>02-08-2021</a:t>
            </a:fld>
            <a:endParaRPr lang="es-CL"/>
          </a:p>
        </p:txBody>
      </p:sp>
      <p:sp>
        <p:nvSpPr>
          <p:cNvPr id="4" name="Marcador de pie de página 3">
            <a:extLst>
              <a:ext uri="{FF2B5EF4-FFF2-40B4-BE49-F238E27FC236}">
                <a16:creationId xmlns:a16="http://schemas.microsoft.com/office/drawing/2014/main" id="{F6AB8EA3-45C1-442A-9001-0C73B7875D37}"/>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6575A8F9-4E5C-454B-BC2B-535909EF85BD}"/>
              </a:ext>
            </a:extLst>
          </p:cNvPr>
          <p:cNvSpPr>
            <a:spLocks noGrp="1"/>
          </p:cNvSpPr>
          <p:nvPr>
            <p:ph type="sldNum" sz="quarter" idx="12"/>
          </p:nvPr>
        </p:nvSpPr>
        <p:spPr/>
        <p:txBody>
          <a:bodyPr/>
          <a:lstStyle/>
          <a:p>
            <a:fld id="{F0927242-6DC1-4209-A413-EE22CDC5F833}" type="slidenum">
              <a:rPr lang="es-CL" smtClean="0"/>
              <a:t>‹Nº›</a:t>
            </a:fld>
            <a:endParaRPr lang="es-CL"/>
          </a:p>
        </p:txBody>
      </p:sp>
    </p:spTree>
    <p:extLst>
      <p:ext uri="{BB962C8B-B14F-4D97-AF65-F5344CB8AC3E}">
        <p14:creationId xmlns:p14="http://schemas.microsoft.com/office/powerpoint/2010/main" val="1003192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FEDA5BC-C794-41AC-8001-0C4193022514}"/>
              </a:ext>
            </a:extLst>
          </p:cNvPr>
          <p:cNvSpPr>
            <a:spLocks noGrp="1"/>
          </p:cNvSpPr>
          <p:nvPr>
            <p:ph type="dt" sz="half" idx="10"/>
          </p:nvPr>
        </p:nvSpPr>
        <p:spPr/>
        <p:txBody>
          <a:bodyPr/>
          <a:lstStyle/>
          <a:p>
            <a:fld id="{789C6AA5-AEB4-4A8F-9697-2DC24324EA60}" type="datetimeFigureOut">
              <a:rPr lang="es-CL" smtClean="0"/>
              <a:t>02-08-2021</a:t>
            </a:fld>
            <a:endParaRPr lang="es-CL"/>
          </a:p>
        </p:txBody>
      </p:sp>
      <p:sp>
        <p:nvSpPr>
          <p:cNvPr id="3" name="Marcador de pie de página 2">
            <a:extLst>
              <a:ext uri="{FF2B5EF4-FFF2-40B4-BE49-F238E27FC236}">
                <a16:creationId xmlns:a16="http://schemas.microsoft.com/office/drawing/2014/main" id="{239E009D-FFDA-421B-8183-46EC770126E7}"/>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5B5C2E51-6C4F-4D0D-A783-DC50D6278EA1}"/>
              </a:ext>
            </a:extLst>
          </p:cNvPr>
          <p:cNvSpPr>
            <a:spLocks noGrp="1"/>
          </p:cNvSpPr>
          <p:nvPr>
            <p:ph type="sldNum" sz="quarter" idx="12"/>
          </p:nvPr>
        </p:nvSpPr>
        <p:spPr/>
        <p:txBody>
          <a:bodyPr/>
          <a:lstStyle/>
          <a:p>
            <a:fld id="{F0927242-6DC1-4209-A413-EE22CDC5F833}" type="slidenum">
              <a:rPr lang="es-CL" smtClean="0"/>
              <a:t>‹Nº›</a:t>
            </a:fld>
            <a:endParaRPr lang="es-CL"/>
          </a:p>
        </p:txBody>
      </p:sp>
    </p:spTree>
    <p:extLst>
      <p:ext uri="{BB962C8B-B14F-4D97-AF65-F5344CB8AC3E}">
        <p14:creationId xmlns:p14="http://schemas.microsoft.com/office/powerpoint/2010/main" val="4177290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A890F4-DC63-4198-B67F-42D7239F74E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76E1FC1-3C9A-4D0C-8322-24D061D9CD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BC72119C-F550-4C1E-98B2-37AC8E113A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36D0B75-37BB-46F8-9C3D-53068E576A3B}"/>
              </a:ext>
            </a:extLst>
          </p:cNvPr>
          <p:cNvSpPr>
            <a:spLocks noGrp="1"/>
          </p:cNvSpPr>
          <p:nvPr>
            <p:ph type="dt" sz="half" idx="10"/>
          </p:nvPr>
        </p:nvSpPr>
        <p:spPr/>
        <p:txBody>
          <a:bodyPr/>
          <a:lstStyle/>
          <a:p>
            <a:fld id="{789C6AA5-AEB4-4A8F-9697-2DC24324EA60}" type="datetimeFigureOut">
              <a:rPr lang="es-CL" smtClean="0"/>
              <a:t>02-08-2021</a:t>
            </a:fld>
            <a:endParaRPr lang="es-CL"/>
          </a:p>
        </p:txBody>
      </p:sp>
      <p:sp>
        <p:nvSpPr>
          <p:cNvPr id="6" name="Marcador de pie de página 5">
            <a:extLst>
              <a:ext uri="{FF2B5EF4-FFF2-40B4-BE49-F238E27FC236}">
                <a16:creationId xmlns:a16="http://schemas.microsoft.com/office/drawing/2014/main" id="{460609B1-7FCC-4FF5-A979-7E9D758B44D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3A48C18-D450-436E-8F41-A2AA99DC4123}"/>
              </a:ext>
            </a:extLst>
          </p:cNvPr>
          <p:cNvSpPr>
            <a:spLocks noGrp="1"/>
          </p:cNvSpPr>
          <p:nvPr>
            <p:ph type="sldNum" sz="quarter" idx="12"/>
          </p:nvPr>
        </p:nvSpPr>
        <p:spPr/>
        <p:txBody>
          <a:bodyPr/>
          <a:lstStyle/>
          <a:p>
            <a:fld id="{F0927242-6DC1-4209-A413-EE22CDC5F833}" type="slidenum">
              <a:rPr lang="es-CL" smtClean="0"/>
              <a:t>‹Nº›</a:t>
            </a:fld>
            <a:endParaRPr lang="es-CL"/>
          </a:p>
        </p:txBody>
      </p:sp>
    </p:spTree>
    <p:extLst>
      <p:ext uri="{BB962C8B-B14F-4D97-AF65-F5344CB8AC3E}">
        <p14:creationId xmlns:p14="http://schemas.microsoft.com/office/powerpoint/2010/main" val="4205485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5AB1C7-531B-41A2-8AE7-E99CF9D81A8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663C040E-06DE-4310-BEF3-D1C0CB475E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FFE156F2-E3F3-4A04-B91D-D47E73CBBF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621E744-DAC2-4E2F-8799-8A2BFFE45C3D}"/>
              </a:ext>
            </a:extLst>
          </p:cNvPr>
          <p:cNvSpPr>
            <a:spLocks noGrp="1"/>
          </p:cNvSpPr>
          <p:nvPr>
            <p:ph type="dt" sz="half" idx="10"/>
          </p:nvPr>
        </p:nvSpPr>
        <p:spPr/>
        <p:txBody>
          <a:bodyPr/>
          <a:lstStyle/>
          <a:p>
            <a:fld id="{789C6AA5-AEB4-4A8F-9697-2DC24324EA60}" type="datetimeFigureOut">
              <a:rPr lang="es-CL" smtClean="0"/>
              <a:t>02-08-2021</a:t>
            </a:fld>
            <a:endParaRPr lang="es-CL"/>
          </a:p>
        </p:txBody>
      </p:sp>
      <p:sp>
        <p:nvSpPr>
          <p:cNvPr id="6" name="Marcador de pie de página 5">
            <a:extLst>
              <a:ext uri="{FF2B5EF4-FFF2-40B4-BE49-F238E27FC236}">
                <a16:creationId xmlns:a16="http://schemas.microsoft.com/office/drawing/2014/main" id="{7396D7CF-9DCE-4D65-AB98-069886051DF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B93B95F3-2475-43C8-BEFD-DCB468BC924E}"/>
              </a:ext>
            </a:extLst>
          </p:cNvPr>
          <p:cNvSpPr>
            <a:spLocks noGrp="1"/>
          </p:cNvSpPr>
          <p:nvPr>
            <p:ph type="sldNum" sz="quarter" idx="12"/>
          </p:nvPr>
        </p:nvSpPr>
        <p:spPr/>
        <p:txBody>
          <a:bodyPr/>
          <a:lstStyle/>
          <a:p>
            <a:fld id="{F0927242-6DC1-4209-A413-EE22CDC5F833}" type="slidenum">
              <a:rPr lang="es-CL" smtClean="0"/>
              <a:t>‹Nº›</a:t>
            </a:fld>
            <a:endParaRPr lang="es-CL"/>
          </a:p>
        </p:txBody>
      </p:sp>
    </p:spTree>
    <p:extLst>
      <p:ext uri="{BB962C8B-B14F-4D97-AF65-F5344CB8AC3E}">
        <p14:creationId xmlns:p14="http://schemas.microsoft.com/office/powerpoint/2010/main" val="2772215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4AC162C-D132-4838-91E2-B3ED1DF200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C3708D49-C430-486B-8019-EEBA5437B8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82FC0EDE-25AB-45F5-BC21-A430632004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C6AA5-AEB4-4A8F-9697-2DC24324EA60}" type="datetimeFigureOut">
              <a:rPr lang="es-CL" smtClean="0"/>
              <a:t>02-08-2021</a:t>
            </a:fld>
            <a:endParaRPr lang="es-CL"/>
          </a:p>
        </p:txBody>
      </p:sp>
      <p:sp>
        <p:nvSpPr>
          <p:cNvPr id="5" name="Marcador de pie de página 4">
            <a:extLst>
              <a:ext uri="{FF2B5EF4-FFF2-40B4-BE49-F238E27FC236}">
                <a16:creationId xmlns:a16="http://schemas.microsoft.com/office/drawing/2014/main" id="{567C86E5-4979-497B-80AC-A31CA8D060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B5D9DC57-EB29-4D64-BB6F-11C4ACA113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27242-6DC1-4209-A413-EE22CDC5F833}" type="slidenum">
              <a:rPr lang="es-CL" smtClean="0"/>
              <a:t>‹Nº›</a:t>
            </a:fld>
            <a:endParaRPr lang="es-CL"/>
          </a:p>
        </p:txBody>
      </p:sp>
    </p:spTree>
    <p:extLst>
      <p:ext uri="{BB962C8B-B14F-4D97-AF65-F5344CB8AC3E}">
        <p14:creationId xmlns:p14="http://schemas.microsoft.com/office/powerpoint/2010/main" val="2854258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youtube.com/watch?v=cpQ3M3PwNMA"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ctrTitle"/>
          </p:nvPr>
        </p:nvSpPr>
        <p:spPr>
          <a:xfrm>
            <a:off x="6746628" y="1783959"/>
            <a:ext cx="4645250" cy="2889114"/>
          </a:xfrm>
        </p:spPr>
        <p:txBody>
          <a:bodyPr anchor="b">
            <a:normAutofit/>
          </a:bodyPr>
          <a:lstStyle/>
          <a:p>
            <a:pPr algn="l"/>
            <a:r>
              <a:rPr lang="es-CL" sz="5100">
                <a:solidFill>
                  <a:schemeClr val="bg1"/>
                </a:solidFill>
              </a:rPr>
              <a:t>ECONOMÍA</a:t>
            </a:r>
            <a:br>
              <a:rPr lang="es-CL" sz="5100">
                <a:solidFill>
                  <a:schemeClr val="bg1"/>
                </a:solidFill>
              </a:rPr>
            </a:br>
            <a:r>
              <a:rPr lang="es-CL" sz="5100">
                <a:solidFill>
                  <a:schemeClr val="bg1"/>
                </a:solidFill>
              </a:rPr>
              <a:t>Clase 3:</a:t>
            </a:r>
            <a:br>
              <a:rPr lang="es-CL" sz="5100">
                <a:solidFill>
                  <a:schemeClr val="bg1"/>
                </a:solidFill>
              </a:rPr>
            </a:br>
            <a:r>
              <a:rPr lang="es-CL" sz="5100">
                <a:solidFill>
                  <a:schemeClr val="bg1"/>
                </a:solidFill>
              </a:rPr>
              <a:t>Costo/Beneficio</a:t>
            </a:r>
            <a:endParaRPr lang="es-CL" sz="5100" i="1">
              <a:solidFill>
                <a:schemeClr val="bg1"/>
              </a:solidFill>
            </a:endParaRPr>
          </a:p>
        </p:txBody>
      </p:sp>
      <p:sp>
        <p:nvSpPr>
          <p:cNvPr id="7" name="2 Subtítulo"/>
          <p:cNvSpPr>
            <a:spLocks noGrp="1"/>
          </p:cNvSpPr>
          <p:nvPr>
            <p:ph type="subTitle" idx="1"/>
          </p:nvPr>
        </p:nvSpPr>
        <p:spPr>
          <a:xfrm>
            <a:off x="6746627" y="4750893"/>
            <a:ext cx="4645250" cy="1147863"/>
          </a:xfrm>
        </p:spPr>
        <p:txBody>
          <a:bodyPr anchor="t">
            <a:normAutofit/>
          </a:bodyPr>
          <a:lstStyle/>
          <a:p>
            <a:pPr algn="l"/>
            <a:r>
              <a:rPr lang="es-CL" sz="1900" b="1">
                <a:solidFill>
                  <a:schemeClr val="bg1"/>
                </a:solidFill>
              </a:rPr>
              <a:t>Profesores</a:t>
            </a:r>
            <a:r>
              <a:rPr lang="es-CL" sz="1900">
                <a:solidFill>
                  <a:schemeClr val="bg1"/>
                </a:solidFill>
              </a:rPr>
              <a:t>:                                                              Christian Belmar (C), Manuel Aguilar, Natalia Bernal, José Cárdenas, Javier Diaz, Francisco Leiva, Boris Pasten e Ignacio Silva</a:t>
            </a:r>
          </a:p>
          <a:p>
            <a:pPr algn="l"/>
            <a:endParaRPr lang="es-CL" sz="1900">
              <a:solidFill>
                <a:schemeClr val="bg1"/>
              </a:solidFill>
            </a:endParaRPr>
          </a:p>
        </p:txBody>
      </p:sp>
      <p:sp>
        <p:nvSpPr>
          <p:cNvPr id="18" name="Freeform: Shape 17">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9 Imagen">
            <a:extLst>
              <a:ext uri="{FF2B5EF4-FFF2-40B4-BE49-F238E27FC236}">
                <a16:creationId xmlns:a16="http://schemas.microsoft.com/office/drawing/2014/main" id="{D54E500B-F18F-498B-AE32-B8F413922539}"/>
              </a:ext>
            </a:extLst>
          </p:cNvPr>
          <p:cNvPicPr>
            <a:picLocks noChangeAspect="1"/>
          </p:cNvPicPr>
          <p:nvPr/>
        </p:nvPicPr>
        <p:blipFill>
          <a:blip r:embed="rId2" cstate="print"/>
          <a:stretch>
            <a:fillRect/>
          </a:stretch>
        </p:blipFill>
        <p:spPr>
          <a:xfrm>
            <a:off x="419382" y="1454664"/>
            <a:ext cx="4047843" cy="2580501"/>
          </a:xfrm>
          <a:prstGeom prst="rect">
            <a:avLst/>
          </a:prstGeom>
        </p:spPr>
      </p:pic>
      <p:sp>
        <p:nvSpPr>
          <p:cNvPr id="8" name="2 Subtítulo"/>
          <p:cNvSpPr txBox="1">
            <a:spLocks/>
          </p:cNvSpPr>
          <p:nvPr/>
        </p:nvSpPr>
        <p:spPr>
          <a:xfrm>
            <a:off x="3386693" y="536251"/>
            <a:ext cx="6400800" cy="694026"/>
          </a:xfrm>
          <a:prstGeom prst="rect">
            <a:avLst/>
          </a:prstGeom>
        </p:spPr>
        <p:txBody>
          <a:bodyPr vert="horz" lIns="91440" tIns="45720" rIns="91440" bIns="45720" rtlCol="0">
            <a:normAutofit/>
          </a:bodyPr>
          <a:lstStyle/>
          <a:p>
            <a:pPr algn="ctr">
              <a:spcBef>
                <a:spcPct val="20000"/>
              </a:spcBef>
              <a:defRPr/>
            </a:pPr>
            <a:r>
              <a:rPr lang="es-CL" sz="3200" dirty="0">
                <a:solidFill>
                  <a:schemeClr val="tx1">
                    <a:tint val="75000"/>
                  </a:schemeClr>
                </a:solidFill>
              </a:rPr>
              <a:t>Programa Académico de Bachillerato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58D83-4146-4E62-A881-1136F8DBE4D3}"/>
              </a:ext>
            </a:extLst>
          </p:cNvPr>
          <p:cNvSpPr>
            <a:spLocks noGrp="1"/>
          </p:cNvSpPr>
          <p:nvPr>
            <p:ph type="title"/>
          </p:nvPr>
        </p:nvSpPr>
        <p:spPr>
          <a:xfrm>
            <a:off x="804673" y="1445494"/>
            <a:ext cx="3616856" cy="4376572"/>
          </a:xfrm>
        </p:spPr>
        <p:txBody>
          <a:bodyPr anchor="ctr">
            <a:normAutofit/>
          </a:bodyPr>
          <a:lstStyle/>
          <a:p>
            <a:r>
              <a:rPr lang="es-CL" sz="4800"/>
              <a:t>No confundir costo hundido con costo de oportunidad</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73085D62-1F56-431F-ABB0-4B1CBC3A6669}"/>
              </a:ext>
            </a:extLst>
          </p:cNvPr>
          <p:cNvSpPr>
            <a:spLocks noGrp="1"/>
          </p:cNvSpPr>
          <p:nvPr>
            <p:ph idx="1"/>
          </p:nvPr>
        </p:nvSpPr>
        <p:spPr>
          <a:xfrm>
            <a:off x="6096000" y="1399032"/>
            <a:ext cx="5501834" cy="4471416"/>
          </a:xfrm>
        </p:spPr>
        <p:txBody>
          <a:bodyPr anchor="ctr">
            <a:normAutofit/>
          </a:bodyPr>
          <a:lstStyle/>
          <a:p>
            <a:r>
              <a:rPr lang="es-CL" sz="2200">
                <a:solidFill>
                  <a:schemeClr val="bg1"/>
                </a:solidFill>
              </a:rPr>
              <a:t>Alex y Bárbara están planeando ir a otro país. </a:t>
            </a:r>
          </a:p>
          <a:p>
            <a:r>
              <a:rPr lang="es-CL" sz="2200">
                <a:solidFill>
                  <a:schemeClr val="bg1"/>
                </a:solidFill>
              </a:rPr>
              <a:t>Bárbara argumenta que deben irse lo antes posible, debido a que el precio del dólar les es favorable y los precios de los vuelos están bajos.</a:t>
            </a:r>
          </a:p>
          <a:p>
            <a:r>
              <a:rPr lang="es-CL" sz="2200">
                <a:solidFill>
                  <a:schemeClr val="bg1"/>
                </a:solidFill>
              </a:rPr>
              <a:t>Alex sin embargo no esta de acuerdo, ya que les quedan 6 meses de gimnasio  y arriendo que pagaron por adelantado, cree que Bárbara no esta tomando en cuenta el costo de oportunidad de utilizar ambos servicios que ya pagaron</a:t>
            </a:r>
          </a:p>
          <a:p>
            <a:r>
              <a:rPr lang="es-CL" sz="2200">
                <a:solidFill>
                  <a:schemeClr val="bg1"/>
                </a:solidFill>
              </a:rPr>
              <a:t>¿Qué opina usted?</a:t>
            </a:r>
          </a:p>
        </p:txBody>
      </p:sp>
    </p:spTree>
    <p:extLst>
      <p:ext uri="{BB962C8B-B14F-4D97-AF65-F5344CB8AC3E}">
        <p14:creationId xmlns:p14="http://schemas.microsoft.com/office/powerpoint/2010/main" val="306509162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B6BB48-2314-4DF1-8306-42DB2A63A8B1}"/>
              </a:ext>
            </a:extLst>
          </p:cNvPr>
          <p:cNvSpPr>
            <a:spLocks noGrp="1"/>
          </p:cNvSpPr>
          <p:nvPr>
            <p:ph type="title"/>
          </p:nvPr>
        </p:nvSpPr>
        <p:spPr>
          <a:xfrm>
            <a:off x="591549" y="415214"/>
            <a:ext cx="4906281" cy="1325563"/>
          </a:xfrm>
        </p:spPr>
        <p:txBody>
          <a:bodyPr>
            <a:normAutofit/>
          </a:bodyPr>
          <a:lstStyle/>
          <a:p>
            <a:r>
              <a:rPr lang="es-CL" sz="4100" dirty="0"/>
              <a:t>Racionalidad y pensamiento marginal</a:t>
            </a:r>
          </a:p>
        </p:txBody>
      </p:sp>
      <p:sp>
        <p:nvSpPr>
          <p:cNvPr id="9" name="Content Placeholder 8">
            <a:extLst>
              <a:ext uri="{FF2B5EF4-FFF2-40B4-BE49-F238E27FC236}">
                <a16:creationId xmlns:a16="http://schemas.microsoft.com/office/drawing/2014/main" id="{CE4BF723-1166-448C-A9DB-2E304B424781}"/>
              </a:ext>
            </a:extLst>
          </p:cNvPr>
          <p:cNvSpPr>
            <a:spLocks noGrp="1"/>
          </p:cNvSpPr>
          <p:nvPr>
            <p:ph idx="1"/>
          </p:nvPr>
        </p:nvSpPr>
        <p:spPr>
          <a:xfrm>
            <a:off x="805543" y="1876425"/>
            <a:ext cx="5433332" cy="4229100"/>
          </a:xfrm>
        </p:spPr>
        <p:txBody>
          <a:bodyPr anchor="t">
            <a:normAutofit/>
          </a:bodyPr>
          <a:lstStyle/>
          <a:p>
            <a:r>
              <a:rPr lang="es-CL" sz="1800" dirty="0"/>
              <a:t>Agua: Necesaria para la vida</a:t>
            </a:r>
          </a:p>
          <a:p>
            <a:r>
              <a:rPr lang="es-CL" sz="1800" dirty="0"/>
              <a:t>Diamante: Inútil para saciar la sed</a:t>
            </a:r>
          </a:p>
          <a:p>
            <a:pPr marL="0" indent="0">
              <a:buNone/>
            </a:pPr>
            <a:r>
              <a:rPr lang="es-CL" sz="1800" dirty="0"/>
              <a:t>¿Por qué es más valioso un diamante que un vaso de agua?</a:t>
            </a:r>
          </a:p>
          <a:p>
            <a:r>
              <a:rPr lang="es-MX" sz="1800" dirty="0"/>
              <a:t>La razón de esta conducta se encuentra en el hecho de que la disposición de una persona a pagar por un bien se basa en el </a:t>
            </a:r>
            <a:r>
              <a:rPr lang="es-MX" sz="1800" b="1" i="1" u="sng" dirty="0"/>
              <a:t>beneficio marginal </a:t>
            </a:r>
            <a:r>
              <a:rPr lang="es-MX" sz="1800" dirty="0"/>
              <a:t>que generaría con una unidad más de ese bien. </a:t>
            </a:r>
          </a:p>
          <a:p>
            <a:r>
              <a:rPr lang="es-MX" sz="1800" dirty="0"/>
              <a:t>El beneficio marginal de un vaso más de agua es bajo, debido a que es abundante. </a:t>
            </a:r>
          </a:p>
          <a:p>
            <a:endParaRPr lang="es-MX" sz="1800" dirty="0"/>
          </a:p>
          <a:p>
            <a:r>
              <a:rPr lang="es-MX" sz="1800" b="1" dirty="0"/>
              <a:t>Tarea: Averiguar qué dice la ideología marxista sobre este problema</a:t>
            </a:r>
            <a:endParaRPr lang="es-CL" sz="1800" b="1" dirty="0"/>
          </a:p>
        </p:txBody>
      </p:sp>
      <p:sp>
        <p:nvSpPr>
          <p:cNvPr id="135" name="Freeform: Shape 13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846"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La paradoja del Agua y los Diamantes. — Steemit">
            <a:extLst>
              <a:ext uri="{FF2B5EF4-FFF2-40B4-BE49-F238E27FC236}">
                <a16:creationId xmlns:a16="http://schemas.microsoft.com/office/drawing/2014/main" id="{E98ADD4F-F6CD-4DD2-B1A4-3B8D764078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38" r="11668"/>
          <a:stretch/>
        </p:blipFill>
        <p:spPr bwMode="auto">
          <a:xfrm>
            <a:off x="7800975" y="1290669"/>
            <a:ext cx="4105275" cy="2810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082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6DA5BB-9DF7-4248-9CF2-088C0320FEB4}"/>
              </a:ext>
            </a:extLst>
          </p:cNvPr>
          <p:cNvSpPr>
            <a:spLocks noGrp="1"/>
          </p:cNvSpPr>
          <p:nvPr>
            <p:ph type="title"/>
          </p:nvPr>
        </p:nvSpPr>
        <p:spPr>
          <a:xfrm>
            <a:off x="762001" y="803325"/>
            <a:ext cx="5314536" cy="1325563"/>
          </a:xfrm>
        </p:spPr>
        <p:txBody>
          <a:bodyPr>
            <a:normAutofit/>
          </a:bodyPr>
          <a:lstStyle/>
          <a:p>
            <a:r>
              <a:rPr lang="es-CL" dirty="0"/>
              <a:t>Ejemplo Aplicado</a:t>
            </a:r>
          </a:p>
        </p:txBody>
      </p:sp>
      <p:sp>
        <p:nvSpPr>
          <p:cNvPr id="9" name="Content Placeholder 8">
            <a:extLst>
              <a:ext uri="{FF2B5EF4-FFF2-40B4-BE49-F238E27FC236}">
                <a16:creationId xmlns:a16="http://schemas.microsoft.com/office/drawing/2014/main" id="{27EF093A-D824-4BE7-A97B-5B7088DDE617}"/>
              </a:ext>
            </a:extLst>
          </p:cNvPr>
          <p:cNvSpPr>
            <a:spLocks noGrp="1"/>
          </p:cNvSpPr>
          <p:nvPr>
            <p:ph idx="1"/>
          </p:nvPr>
        </p:nvSpPr>
        <p:spPr>
          <a:xfrm>
            <a:off x="762000" y="2279018"/>
            <a:ext cx="5314543" cy="3375920"/>
          </a:xfrm>
        </p:spPr>
        <p:txBody>
          <a:bodyPr anchor="t">
            <a:normAutofit/>
          </a:bodyPr>
          <a:lstStyle/>
          <a:p>
            <a:r>
              <a:rPr lang="es-MX" sz="1700"/>
              <a:t>Un avión tiene 200 asientos. El costo total de realizar el viaje es de 50 millones de pesos. Para cubrir el costo necesita vender los tickets de vuelo a un mínimo de 250.000 pesos. </a:t>
            </a:r>
          </a:p>
          <a:p>
            <a:r>
              <a:rPr lang="es-MX" sz="1700"/>
              <a:t>Quedan 1 hora para partir. Sin embargo, quedan 5 asientos clase premium que valen 500.000 pesos. Aparecen 3 personas que quieren el vuelo pero están dispuesto a pagar 250.000. ¿Conviene vender el vuelo?</a:t>
            </a:r>
          </a:p>
          <a:p>
            <a:r>
              <a:rPr lang="es-MX" sz="1700"/>
              <a:t>El costo de llevar un pasajero adicional es muy bajo puesto que el avión partirá igual, es decir, la compañía recibirá un beneficio marginal por vender ese vuelo, aunque no reciba los 500 necesarios. </a:t>
            </a:r>
          </a:p>
          <a:p>
            <a:endParaRPr lang="es-MX" sz="1700"/>
          </a:p>
          <a:p>
            <a:endParaRPr lang="en-US" sz="1700"/>
          </a:p>
        </p:txBody>
      </p:sp>
      <p:sp>
        <p:nvSpPr>
          <p:cNvPr id="19" name="Freeform: Shape 1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33C1E8E8-7547-4E4B-9BF0-DBBFC694334B}"/>
              </a:ext>
            </a:extLst>
          </p:cNvPr>
          <p:cNvPicPr>
            <a:picLocks noChangeAspect="1"/>
          </p:cNvPicPr>
          <p:nvPr/>
        </p:nvPicPr>
        <p:blipFill rotWithShape="1">
          <a:blip r:embed="rId3">
            <a:extLst>
              <a:ext uri="{28A0092B-C50C-407E-A947-70E740481C1C}">
                <a14:useLocalDpi xmlns:a14="http://schemas.microsoft.com/office/drawing/2010/main" val="0"/>
              </a:ext>
            </a:extLst>
          </a:blip>
          <a:srcRect l="3768" r="-2"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73183528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421C53-D26D-4137-AFD1-981B138E0F1D}"/>
              </a:ext>
            </a:extLst>
          </p:cNvPr>
          <p:cNvSpPr>
            <a:spLocks noGrp="1"/>
          </p:cNvSpPr>
          <p:nvPr>
            <p:ph type="title"/>
          </p:nvPr>
        </p:nvSpPr>
        <p:spPr>
          <a:xfrm>
            <a:off x="762001" y="803325"/>
            <a:ext cx="5314536" cy="1325563"/>
          </a:xfrm>
        </p:spPr>
        <p:txBody>
          <a:bodyPr>
            <a:normAutofit/>
          </a:bodyPr>
          <a:lstStyle/>
          <a:p>
            <a:r>
              <a:rPr lang="es-CL"/>
              <a:t>Una coca light por favor </a:t>
            </a:r>
          </a:p>
        </p:txBody>
      </p:sp>
      <p:sp>
        <p:nvSpPr>
          <p:cNvPr id="3" name="Marcador de contenido 2">
            <a:extLst>
              <a:ext uri="{FF2B5EF4-FFF2-40B4-BE49-F238E27FC236}">
                <a16:creationId xmlns:a16="http://schemas.microsoft.com/office/drawing/2014/main" id="{9EA7826B-4AF5-49FB-ABE1-92DAEB6C7D8D}"/>
              </a:ext>
            </a:extLst>
          </p:cNvPr>
          <p:cNvSpPr>
            <a:spLocks noGrp="1"/>
          </p:cNvSpPr>
          <p:nvPr>
            <p:ph idx="1"/>
          </p:nvPr>
        </p:nvSpPr>
        <p:spPr>
          <a:xfrm>
            <a:off x="762000" y="2279018"/>
            <a:ext cx="5314543" cy="3375920"/>
          </a:xfrm>
        </p:spPr>
        <p:txBody>
          <a:bodyPr anchor="t">
            <a:normAutofit/>
          </a:bodyPr>
          <a:lstStyle/>
          <a:p>
            <a:r>
              <a:rPr lang="es-CL" sz="1700" dirty="0"/>
              <a:t>Jeffrey y su amigo Lucas tienen la tradición de ir todos los viernes del año a comer un churrasco a la fuente alemana. </a:t>
            </a:r>
          </a:p>
          <a:p>
            <a:r>
              <a:rPr lang="es-CL" sz="1700" dirty="0"/>
              <a:t>Jeffrey intenta ser fitness, por lo que siempre pide su churrasco italiano con una coca cola light</a:t>
            </a:r>
          </a:p>
          <a:p>
            <a:r>
              <a:rPr lang="es-CL" sz="1700" dirty="0"/>
              <a:t>Lucas se burla de su amigo, dice que no tiene sentido lo que hace debido a que con todas las calorías que consume, tomar bebida con o sin azúcar da lo mismo.</a:t>
            </a:r>
          </a:p>
          <a:p>
            <a:r>
              <a:rPr lang="es-CL" sz="1700" dirty="0"/>
              <a:t>¿Está en lo correcto Lucas? Suponiendo que en el año van 50 veces ¿cómo aplica Jeffrey el razonamiento marginal?</a:t>
            </a:r>
          </a:p>
        </p:txBody>
      </p:sp>
      <p:sp>
        <p:nvSpPr>
          <p:cNvPr id="135" name="Freeform: Shape 13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Sandwichería Fuente Alemana (Santiago)">
            <a:extLst>
              <a:ext uri="{FF2B5EF4-FFF2-40B4-BE49-F238E27FC236}">
                <a16:creationId xmlns:a16="http://schemas.microsoft.com/office/drawing/2014/main" id="{B3F8455A-204B-4070-9FC2-CB102C534D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86" r="22876" b="-1"/>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07524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7F8367-09F4-4AB6-9192-0707DEF198CC}"/>
              </a:ext>
            </a:extLst>
          </p:cNvPr>
          <p:cNvSpPr>
            <a:spLocks noGrp="1"/>
          </p:cNvSpPr>
          <p:nvPr>
            <p:ph type="title"/>
          </p:nvPr>
        </p:nvSpPr>
        <p:spPr>
          <a:xfrm>
            <a:off x="762001" y="803325"/>
            <a:ext cx="5314536" cy="1325563"/>
          </a:xfrm>
        </p:spPr>
        <p:txBody>
          <a:bodyPr>
            <a:normAutofit/>
          </a:bodyPr>
          <a:lstStyle/>
          <a:p>
            <a:r>
              <a:rPr lang="es-CL" dirty="0"/>
              <a:t>Ejemplo aplicado</a:t>
            </a:r>
          </a:p>
        </p:txBody>
      </p:sp>
      <p:sp>
        <p:nvSpPr>
          <p:cNvPr id="3" name="Marcador de contenido 2">
            <a:extLst>
              <a:ext uri="{FF2B5EF4-FFF2-40B4-BE49-F238E27FC236}">
                <a16:creationId xmlns:a16="http://schemas.microsoft.com/office/drawing/2014/main" id="{EC8F3E9A-4F26-4280-930E-1C4B8B02E440}"/>
              </a:ext>
            </a:extLst>
          </p:cNvPr>
          <p:cNvSpPr>
            <a:spLocks noGrp="1"/>
          </p:cNvSpPr>
          <p:nvPr>
            <p:ph idx="1"/>
          </p:nvPr>
        </p:nvSpPr>
        <p:spPr>
          <a:xfrm>
            <a:off x="762000" y="2279018"/>
            <a:ext cx="5314543" cy="3375920"/>
          </a:xfrm>
        </p:spPr>
        <p:txBody>
          <a:bodyPr anchor="t">
            <a:normAutofit/>
          </a:bodyPr>
          <a:lstStyle/>
          <a:p>
            <a:r>
              <a:rPr lang="es-CL" sz="1800"/>
              <a:t>Sebastián es el dueño de una panadería. Tiene la idea de tomar vacaciones y visitar Europa, por lo que decide contratar un amasador además del que ya trabaja.</a:t>
            </a:r>
          </a:p>
          <a:p>
            <a:r>
              <a:rPr lang="es-CL" sz="1800"/>
              <a:t>Luego de un mes, aumentó un 100% sus ventas, por lo que decide contratar otro amasador. </a:t>
            </a:r>
          </a:p>
          <a:p>
            <a:r>
              <a:rPr lang="es-CL" sz="1800"/>
              <a:t>Sin embargo, al revisar las ventas, se dio cuenta que solamente aumentó un 25% </a:t>
            </a:r>
          </a:p>
          <a:p>
            <a:r>
              <a:rPr lang="es-CL" sz="1800"/>
              <a:t>¿Qué sucedió? El beneficio marginal es decreciente: ¡No siempre más es mejor!</a:t>
            </a:r>
          </a:p>
        </p:txBody>
      </p:sp>
      <p:sp>
        <p:nvSpPr>
          <p:cNvPr id="15" name="Freeform: Shape 1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4" descr="Venta de donas de diferentes sabores&#10;&#10;Descripción generada automáticamente">
            <a:extLst>
              <a:ext uri="{FF2B5EF4-FFF2-40B4-BE49-F238E27FC236}">
                <a16:creationId xmlns:a16="http://schemas.microsoft.com/office/drawing/2014/main" id="{91622F73-C871-426A-B628-7485AF7BDDC7}"/>
              </a:ext>
            </a:extLst>
          </p:cNvPr>
          <p:cNvPicPr>
            <a:picLocks noChangeAspect="1"/>
          </p:cNvPicPr>
          <p:nvPr/>
        </p:nvPicPr>
        <p:blipFill rotWithShape="1">
          <a:blip r:embed="rId2">
            <a:extLst>
              <a:ext uri="{28A0092B-C50C-407E-A947-70E740481C1C}">
                <a14:useLocalDpi xmlns:a14="http://schemas.microsoft.com/office/drawing/2010/main" val="0"/>
              </a:ext>
            </a:extLst>
          </a:blip>
          <a:srcRect l="32370" r="10371"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12830686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BDC713-A932-4775-91A9-42B6452B0A46}"/>
              </a:ext>
            </a:extLst>
          </p:cNvPr>
          <p:cNvSpPr>
            <a:spLocks noGrp="1"/>
          </p:cNvSpPr>
          <p:nvPr>
            <p:ph type="title"/>
          </p:nvPr>
        </p:nvSpPr>
        <p:spPr>
          <a:xfrm>
            <a:off x="804673" y="1445494"/>
            <a:ext cx="3616856" cy="4376572"/>
          </a:xfrm>
        </p:spPr>
        <p:txBody>
          <a:bodyPr anchor="ctr">
            <a:normAutofit/>
          </a:bodyPr>
          <a:lstStyle/>
          <a:p>
            <a:r>
              <a:rPr lang="es-CL" sz="4800"/>
              <a:t>¿Cómo decidimos? El costo vs. beneficio</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7EC14210-E3B9-45AF-86F8-11A86C93008C}"/>
              </a:ext>
            </a:extLst>
          </p:cNvPr>
          <p:cNvSpPr>
            <a:spLocks noGrp="1"/>
          </p:cNvSpPr>
          <p:nvPr>
            <p:ph idx="1"/>
          </p:nvPr>
        </p:nvSpPr>
        <p:spPr>
          <a:xfrm>
            <a:off x="6096000" y="1399032"/>
            <a:ext cx="5501834" cy="4471416"/>
          </a:xfrm>
        </p:spPr>
        <p:txBody>
          <a:bodyPr anchor="ctr">
            <a:normAutofit/>
          </a:bodyPr>
          <a:lstStyle/>
          <a:p>
            <a:r>
              <a:rPr lang="es-CL" sz="2000">
                <a:solidFill>
                  <a:schemeClr val="bg1"/>
                </a:solidFill>
              </a:rPr>
              <a:t>Disyuntivas:</a:t>
            </a:r>
          </a:p>
          <a:p>
            <a:endParaRPr lang="es-CL" sz="2000">
              <a:solidFill>
                <a:schemeClr val="bg1"/>
              </a:solidFill>
            </a:endParaRPr>
          </a:p>
          <a:p>
            <a:r>
              <a:rPr lang="es-CL" sz="2000">
                <a:solidFill>
                  <a:schemeClr val="bg1"/>
                </a:solidFill>
              </a:rPr>
              <a:t>¿Gastar 1 peso más en el ejército o en la educación pública?</a:t>
            </a:r>
          </a:p>
          <a:p>
            <a:endParaRPr lang="es-CL" sz="2000">
              <a:solidFill>
                <a:schemeClr val="bg1"/>
              </a:solidFill>
            </a:endParaRPr>
          </a:p>
          <a:p>
            <a:r>
              <a:rPr lang="es-CL" sz="2000">
                <a:solidFill>
                  <a:schemeClr val="bg1"/>
                </a:solidFill>
              </a:rPr>
              <a:t>¿Promulgar políticas medioambientales a costas de productos más caros o no promulgarlas y producir más barato?</a:t>
            </a:r>
          </a:p>
          <a:p>
            <a:endParaRPr lang="es-CL" sz="2000">
              <a:solidFill>
                <a:schemeClr val="bg1"/>
              </a:solidFill>
            </a:endParaRPr>
          </a:p>
          <a:p>
            <a:r>
              <a:rPr lang="es-CL" sz="2000">
                <a:solidFill>
                  <a:schemeClr val="bg1"/>
                </a:solidFill>
              </a:rPr>
              <a:t>Una familia que define como gastar su presupuesto mensual: ¿Compra ropa, comida o se van de vacaciones?</a:t>
            </a:r>
          </a:p>
          <a:p>
            <a:pPr marL="0" indent="0">
              <a:buNone/>
            </a:pPr>
            <a:endParaRPr lang="es-CL" sz="2000">
              <a:solidFill>
                <a:schemeClr val="bg1"/>
              </a:solidFill>
            </a:endParaRPr>
          </a:p>
        </p:txBody>
      </p:sp>
    </p:spTree>
    <p:extLst>
      <p:ext uri="{BB962C8B-B14F-4D97-AF65-F5344CB8AC3E}">
        <p14:creationId xmlns:p14="http://schemas.microsoft.com/office/powerpoint/2010/main" val="198636964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7029D2-9075-4D78-8906-2A078CB8D1DA}"/>
              </a:ext>
            </a:extLst>
          </p:cNvPr>
          <p:cNvSpPr>
            <a:spLocks noGrp="1"/>
          </p:cNvSpPr>
          <p:nvPr>
            <p:ph type="title"/>
          </p:nvPr>
        </p:nvSpPr>
        <p:spPr>
          <a:xfrm>
            <a:off x="804673" y="1445494"/>
            <a:ext cx="3616856" cy="4376572"/>
          </a:xfrm>
        </p:spPr>
        <p:txBody>
          <a:bodyPr anchor="ctr">
            <a:normAutofit/>
          </a:bodyPr>
          <a:lstStyle/>
          <a:p>
            <a:r>
              <a:rPr lang="es-CL" sz="4800"/>
              <a:t>Una disyuntiva social: Eficiencia y Equidad</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10328826-E58F-4768-977D-D5EE0E508D85}"/>
              </a:ext>
            </a:extLst>
          </p:cNvPr>
          <p:cNvSpPr>
            <a:spLocks noGrp="1"/>
          </p:cNvSpPr>
          <p:nvPr>
            <p:ph idx="1"/>
          </p:nvPr>
        </p:nvSpPr>
        <p:spPr>
          <a:xfrm>
            <a:off x="6096000" y="1399032"/>
            <a:ext cx="5501834" cy="4471416"/>
          </a:xfrm>
        </p:spPr>
        <p:txBody>
          <a:bodyPr anchor="ctr">
            <a:normAutofit/>
          </a:bodyPr>
          <a:lstStyle/>
          <a:p>
            <a:r>
              <a:rPr lang="es-CL" sz="2200" b="1">
                <a:solidFill>
                  <a:schemeClr val="bg1"/>
                </a:solidFill>
              </a:rPr>
              <a:t>Eficiencia: </a:t>
            </a:r>
            <a:r>
              <a:rPr lang="es-MX" sz="2200" b="1">
                <a:solidFill>
                  <a:schemeClr val="bg1"/>
                </a:solidFill>
              </a:rPr>
              <a:t>La eficiencia significa que la sociedad extrae el máximo beneficio de sus recursos escasos</a:t>
            </a:r>
          </a:p>
          <a:p>
            <a:r>
              <a:rPr lang="es-MX" sz="2200" b="1">
                <a:solidFill>
                  <a:schemeClr val="bg1"/>
                </a:solidFill>
              </a:rPr>
              <a:t>Equidad: La equidad significa que la sociedad distribuye igualitariamente esos beneficios entre sus miembros.</a:t>
            </a:r>
          </a:p>
          <a:p>
            <a:r>
              <a:rPr lang="es-CL" sz="2200">
                <a:solidFill>
                  <a:schemeClr val="bg1"/>
                </a:solidFill>
              </a:rPr>
              <a:t>Hay medidas que mejoran la equidad pero empeoran la eficiencia, como el impuesto a la renta</a:t>
            </a:r>
          </a:p>
          <a:p>
            <a:r>
              <a:rPr lang="es-CL" sz="2200">
                <a:solidFill>
                  <a:schemeClr val="bg1"/>
                </a:solidFill>
              </a:rPr>
              <a:t>Hay medida que mejoran la eficiencia pero no ayudan a la equidad, como un subsidio a las empresas. </a:t>
            </a:r>
          </a:p>
        </p:txBody>
      </p:sp>
    </p:spTree>
    <p:extLst>
      <p:ext uri="{BB962C8B-B14F-4D97-AF65-F5344CB8AC3E}">
        <p14:creationId xmlns:p14="http://schemas.microsoft.com/office/powerpoint/2010/main" val="239921538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DDBF2502-5157-44B6-A8FF-0D76C34E15B1}"/>
              </a:ext>
            </a:extLst>
          </p:cNvPr>
          <p:cNvSpPr>
            <a:spLocks noGrp="1"/>
          </p:cNvSpPr>
          <p:nvPr>
            <p:ph idx="1"/>
          </p:nvPr>
        </p:nvSpPr>
        <p:spPr>
          <a:xfrm>
            <a:off x="2165569" y="1956816"/>
            <a:ext cx="7860863" cy="4024884"/>
          </a:xfrm>
        </p:spPr>
        <p:txBody>
          <a:bodyPr anchor="t">
            <a:normAutofit/>
          </a:bodyPr>
          <a:lstStyle/>
          <a:p>
            <a:r>
              <a:rPr lang="es-CL" sz="2400"/>
              <a:t>¿Significa eso que hay que dejar de ayudar a los pobres debido a que no es eficiente?</a:t>
            </a:r>
          </a:p>
          <a:p>
            <a:endParaRPr lang="es-CL" sz="2400"/>
          </a:p>
          <a:p>
            <a:r>
              <a:rPr lang="es-CL" sz="2400"/>
              <a:t>¿Significa eso que no debemos cuidar el medioambiente debido a que se produce bienes más caros?</a:t>
            </a:r>
          </a:p>
          <a:p>
            <a:endParaRPr lang="es-CL" sz="2400"/>
          </a:p>
          <a:p>
            <a:r>
              <a:rPr lang="es-CL" sz="2400"/>
              <a:t>Por otro lado, ¿Debemos colocar impuestos muy altos para beneficiar la equidad?</a:t>
            </a:r>
          </a:p>
          <a:p>
            <a:endParaRPr lang="es-CL" sz="2400"/>
          </a:p>
        </p:txBody>
      </p:sp>
    </p:spTree>
    <p:extLst>
      <p:ext uri="{BB962C8B-B14F-4D97-AF65-F5344CB8AC3E}">
        <p14:creationId xmlns:p14="http://schemas.microsoft.com/office/powerpoint/2010/main" val="410959036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id="{FC3A4D40-D76B-4B88-9913-163B2029BD3A}"/>
              </a:ext>
            </a:extLst>
          </p:cNvPr>
          <p:cNvPicPr>
            <a:picLocks noChangeAspect="1"/>
          </p:cNvPicPr>
          <p:nvPr/>
        </p:nvPicPr>
        <p:blipFill rotWithShape="1">
          <a:blip r:embed="rId2"/>
          <a:srcRect t="15169" r="2" b="2"/>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Marcador de contenido 2">
            <a:extLst>
              <a:ext uri="{FF2B5EF4-FFF2-40B4-BE49-F238E27FC236}">
                <a16:creationId xmlns:a16="http://schemas.microsoft.com/office/drawing/2014/main" id="{2E672976-37A8-46C8-B705-C9D0305A8B3B}"/>
              </a:ext>
            </a:extLst>
          </p:cNvPr>
          <p:cNvSpPr>
            <a:spLocks noGrp="1"/>
          </p:cNvSpPr>
          <p:nvPr>
            <p:ph idx="1"/>
          </p:nvPr>
        </p:nvSpPr>
        <p:spPr>
          <a:xfrm>
            <a:off x="6334707" y="1019175"/>
            <a:ext cx="5469869" cy="4310591"/>
          </a:xfrm>
        </p:spPr>
        <p:txBody>
          <a:bodyPr anchor="t">
            <a:normAutofit lnSpcReduction="10000"/>
          </a:bodyPr>
          <a:lstStyle/>
          <a:p>
            <a:r>
              <a:rPr lang="es-CL" sz="2400" dirty="0"/>
              <a:t>Para elegir entre uno y el otro, debemos siempre considerar los beneficios y costos involucrados.</a:t>
            </a:r>
          </a:p>
          <a:p>
            <a:endParaRPr lang="es-CL" sz="2400" dirty="0"/>
          </a:p>
          <a:p>
            <a:r>
              <a:rPr lang="es-CL" sz="2400" dirty="0"/>
              <a:t>De esta forma, se busca llegar a un “punto óptimo” que permita obtener el máximo beneficio dado los costos existentes.</a:t>
            </a:r>
          </a:p>
          <a:p>
            <a:endParaRPr lang="es-CL" sz="2400" dirty="0"/>
          </a:p>
          <a:p>
            <a:r>
              <a:rPr lang="es-CL" sz="2400" dirty="0"/>
              <a:t> Esto va a depender de las “preferencias sociales” que tenga una sociedad en particular. </a:t>
            </a:r>
          </a:p>
        </p:txBody>
      </p:sp>
    </p:spTree>
    <p:extLst>
      <p:ext uri="{BB962C8B-B14F-4D97-AF65-F5344CB8AC3E}">
        <p14:creationId xmlns:p14="http://schemas.microsoft.com/office/powerpoint/2010/main" val="248389743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Freeform: Shape 18">
            <a:extLst>
              <a:ext uri="{FF2B5EF4-FFF2-40B4-BE49-F238E27FC236}">
                <a16:creationId xmlns:a16="http://schemas.microsoft.com/office/drawing/2014/main" id="{7638B808-3128-4131-916F-713C3B7F2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331534" cy="6858000"/>
          </a:xfrm>
          <a:custGeom>
            <a:avLst/>
            <a:gdLst>
              <a:gd name="connsiteX0" fmla="*/ 5331534 w 5331534"/>
              <a:gd name="connsiteY0" fmla="*/ 0 h 6858000"/>
              <a:gd name="connsiteX1" fmla="*/ 69075 w 5331534"/>
              <a:gd name="connsiteY1" fmla="*/ 0 h 6858000"/>
              <a:gd name="connsiteX2" fmla="*/ 35131 w 5331534"/>
              <a:gd name="connsiteY2" fmla="*/ 267128 h 6858000"/>
              <a:gd name="connsiteX3" fmla="*/ 0 w 5331534"/>
              <a:gd name="connsiteY3" fmla="*/ 962845 h 6858000"/>
              <a:gd name="connsiteX4" fmla="*/ 3276103 w 5331534"/>
              <a:gd name="connsiteY4" fmla="*/ 6782205 h 6858000"/>
              <a:gd name="connsiteX5" fmla="*/ 3407923 w 5331534"/>
              <a:gd name="connsiteY5" fmla="*/ 6858000 h 6858000"/>
              <a:gd name="connsiteX6" fmla="*/ 5331534 w 533153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1534" h="6858000">
                <a:moveTo>
                  <a:pt x="5331534" y="0"/>
                </a:moveTo>
                <a:lnTo>
                  <a:pt x="69075" y="0"/>
                </a:lnTo>
                <a:lnTo>
                  <a:pt x="35131" y="267128"/>
                </a:lnTo>
                <a:cubicBezTo>
                  <a:pt x="11901" y="495874"/>
                  <a:pt x="0" y="727970"/>
                  <a:pt x="0" y="962845"/>
                </a:cubicBezTo>
                <a:cubicBezTo>
                  <a:pt x="0" y="3429034"/>
                  <a:pt x="1312002" y="5588789"/>
                  <a:pt x="3276103" y="6782205"/>
                </a:cubicBezTo>
                <a:lnTo>
                  <a:pt x="3407923" y="6858000"/>
                </a:lnTo>
                <a:lnTo>
                  <a:pt x="5331534"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0">
            <a:extLst>
              <a:ext uri="{FF2B5EF4-FFF2-40B4-BE49-F238E27FC236}">
                <a16:creationId xmlns:a16="http://schemas.microsoft.com/office/drawing/2014/main" id="{E9928CB4-FA8A-471E-A802-B1B3E34FD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173318" cy="6860381"/>
          </a:xfrm>
          <a:custGeom>
            <a:avLst/>
            <a:gdLst>
              <a:gd name="connsiteX0" fmla="*/ 0 w 5203198"/>
              <a:gd name="connsiteY0" fmla="*/ 0 h 6858000"/>
              <a:gd name="connsiteX1" fmla="*/ 5142946 w 5203198"/>
              <a:gd name="connsiteY1" fmla="*/ 0 h 6858000"/>
              <a:gd name="connsiteX2" fmla="*/ 5161772 w 5203198"/>
              <a:gd name="connsiteY2" fmla="*/ 133740 h 6858000"/>
              <a:gd name="connsiteX3" fmla="*/ 5203198 w 5203198"/>
              <a:gd name="connsiteY3" fmla="*/ 874296 h 6858000"/>
              <a:gd name="connsiteX4" fmla="*/ 1980154 w 5203198"/>
              <a:gd name="connsiteY4" fmla="*/ 6678378 h 6858000"/>
              <a:gd name="connsiteX5" fmla="*/ 1700330 w 5203198"/>
              <a:gd name="connsiteY5" fmla="*/ 6858000 h 6858000"/>
              <a:gd name="connsiteX6" fmla="*/ 0 w 5203198"/>
              <a:gd name="connsiteY6" fmla="*/ 6858000 h 6858000"/>
              <a:gd name="connsiteX0" fmla="*/ 0 w 5203198"/>
              <a:gd name="connsiteY0" fmla="*/ 2381 h 6860381"/>
              <a:gd name="connsiteX1" fmla="*/ 5135802 w 5203198"/>
              <a:gd name="connsiteY1" fmla="*/ 0 h 6860381"/>
              <a:gd name="connsiteX2" fmla="*/ 5161772 w 5203198"/>
              <a:gd name="connsiteY2" fmla="*/ 136121 h 6860381"/>
              <a:gd name="connsiteX3" fmla="*/ 5203198 w 5203198"/>
              <a:gd name="connsiteY3" fmla="*/ 876677 h 6860381"/>
              <a:gd name="connsiteX4" fmla="*/ 1980154 w 5203198"/>
              <a:gd name="connsiteY4" fmla="*/ 6680759 h 6860381"/>
              <a:gd name="connsiteX5" fmla="*/ 1700330 w 5203198"/>
              <a:gd name="connsiteY5" fmla="*/ 6860381 h 6860381"/>
              <a:gd name="connsiteX6" fmla="*/ 0 w 5203198"/>
              <a:gd name="connsiteY6" fmla="*/ 6860381 h 6860381"/>
              <a:gd name="connsiteX7" fmla="*/ 0 w 5203198"/>
              <a:gd name="connsiteY7" fmla="*/ 2381 h 6860381"/>
              <a:gd name="connsiteX0" fmla="*/ 0 w 5203198"/>
              <a:gd name="connsiteY0" fmla="*/ 2381 h 6860381"/>
              <a:gd name="connsiteX1" fmla="*/ 5142946 w 5203198"/>
              <a:gd name="connsiteY1" fmla="*/ 0 h 6860381"/>
              <a:gd name="connsiteX2" fmla="*/ 5161772 w 5203198"/>
              <a:gd name="connsiteY2" fmla="*/ 136121 h 6860381"/>
              <a:gd name="connsiteX3" fmla="*/ 5203198 w 5203198"/>
              <a:gd name="connsiteY3" fmla="*/ 876677 h 6860381"/>
              <a:gd name="connsiteX4" fmla="*/ 1980154 w 5203198"/>
              <a:gd name="connsiteY4" fmla="*/ 6680759 h 6860381"/>
              <a:gd name="connsiteX5" fmla="*/ 1700330 w 5203198"/>
              <a:gd name="connsiteY5" fmla="*/ 6860381 h 6860381"/>
              <a:gd name="connsiteX6" fmla="*/ 0 w 5203198"/>
              <a:gd name="connsiteY6" fmla="*/ 6860381 h 6860381"/>
              <a:gd name="connsiteX7" fmla="*/ 0 w 5203198"/>
              <a:gd name="connsiteY7" fmla="*/ 2381 h 6860381"/>
              <a:gd name="connsiteX0" fmla="*/ 0 w 5203198"/>
              <a:gd name="connsiteY0" fmla="*/ 2381 h 6860381"/>
              <a:gd name="connsiteX1" fmla="*/ 5142946 w 5203198"/>
              <a:gd name="connsiteY1" fmla="*/ 0 h 6860381"/>
              <a:gd name="connsiteX2" fmla="*/ 5161772 w 5203198"/>
              <a:gd name="connsiteY2" fmla="*/ 136121 h 6860381"/>
              <a:gd name="connsiteX3" fmla="*/ 5203198 w 5203198"/>
              <a:gd name="connsiteY3" fmla="*/ 876677 h 6860381"/>
              <a:gd name="connsiteX4" fmla="*/ 1980154 w 5203198"/>
              <a:gd name="connsiteY4" fmla="*/ 6680759 h 6860381"/>
              <a:gd name="connsiteX5" fmla="*/ 1678899 w 5203198"/>
              <a:gd name="connsiteY5" fmla="*/ 6860381 h 6860381"/>
              <a:gd name="connsiteX6" fmla="*/ 0 w 5203198"/>
              <a:gd name="connsiteY6" fmla="*/ 6860381 h 6860381"/>
              <a:gd name="connsiteX7" fmla="*/ 0 w 5203198"/>
              <a:gd name="connsiteY7"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3198" h="6860381">
                <a:moveTo>
                  <a:pt x="0" y="2381"/>
                </a:moveTo>
                <a:lnTo>
                  <a:pt x="5142946" y="0"/>
                </a:lnTo>
                <a:cubicBezTo>
                  <a:pt x="5149221" y="44580"/>
                  <a:pt x="5155497" y="91541"/>
                  <a:pt x="5161772" y="136121"/>
                </a:cubicBezTo>
                <a:cubicBezTo>
                  <a:pt x="5189165" y="379610"/>
                  <a:pt x="5203198" y="626664"/>
                  <a:pt x="5203198" y="876677"/>
                </a:cubicBezTo>
                <a:cubicBezTo>
                  <a:pt x="5203198" y="3251799"/>
                  <a:pt x="3936740" y="5359908"/>
                  <a:pt x="1980154" y="6680759"/>
                </a:cubicBezTo>
                <a:lnTo>
                  <a:pt x="1678899" y="6860381"/>
                </a:lnTo>
                <a:lnTo>
                  <a:pt x="0" y="6860381"/>
                </a:lnTo>
                <a:lnTo>
                  <a:pt x="0" y="238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a:extLst>
              <a:ext uri="{FF2B5EF4-FFF2-40B4-BE49-F238E27FC236}">
                <a16:creationId xmlns:a16="http://schemas.microsoft.com/office/drawing/2014/main" id="{BA61C879-1150-4C44-9B86-D4DDB3631926}"/>
              </a:ext>
            </a:extLst>
          </p:cNvPr>
          <p:cNvSpPr>
            <a:spLocks noGrp="1"/>
          </p:cNvSpPr>
          <p:nvPr>
            <p:ph type="title"/>
          </p:nvPr>
        </p:nvSpPr>
        <p:spPr>
          <a:xfrm>
            <a:off x="804672" y="513977"/>
            <a:ext cx="3591964" cy="3475564"/>
          </a:xfrm>
        </p:spPr>
        <p:txBody>
          <a:bodyPr>
            <a:normAutofit/>
          </a:bodyPr>
          <a:lstStyle/>
          <a:p>
            <a:r>
              <a:rPr lang="es-CL">
                <a:solidFill>
                  <a:schemeClr val="bg1"/>
                </a:solidFill>
              </a:rPr>
              <a:t>La importancia de la sustentabilidad</a:t>
            </a:r>
          </a:p>
        </p:txBody>
      </p:sp>
      <p:grpSp>
        <p:nvGrpSpPr>
          <p:cNvPr id="4" name="21 Grupo">
            <a:extLst>
              <a:ext uri="{FF2B5EF4-FFF2-40B4-BE49-F238E27FC236}">
                <a16:creationId xmlns:a16="http://schemas.microsoft.com/office/drawing/2014/main" id="{E4116D52-A03C-489C-80BA-59D19BFE53F8}"/>
              </a:ext>
            </a:extLst>
          </p:cNvPr>
          <p:cNvGrpSpPr/>
          <p:nvPr/>
        </p:nvGrpSpPr>
        <p:grpSpPr>
          <a:xfrm>
            <a:off x="3771900" y="190500"/>
            <a:ext cx="8343900" cy="6029325"/>
            <a:chOff x="1524000" y="2365396"/>
            <a:chExt cx="6096000" cy="4064000"/>
          </a:xfrm>
        </p:grpSpPr>
        <p:graphicFrame>
          <p:nvGraphicFramePr>
            <p:cNvPr id="5" name="Diagrama 4">
              <a:extLst>
                <a:ext uri="{FF2B5EF4-FFF2-40B4-BE49-F238E27FC236}">
                  <a16:creationId xmlns:a16="http://schemas.microsoft.com/office/drawing/2014/main" id="{5C574139-40BE-4826-A782-C6E9B72EFD1C}"/>
                </a:ext>
              </a:extLst>
            </p:cNvPr>
            <p:cNvGraphicFramePr/>
            <p:nvPr>
              <p:extLst>
                <p:ext uri="{D42A27DB-BD31-4B8C-83A1-F6EECF244321}">
                  <p14:modId xmlns:p14="http://schemas.microsoft.com/office/powerpoint/2010/main" val="2666652304"/>
                </p:ext>
              </p:extLst>
            </p:nvPr>
          </p:nvGraphicFramePr>
          <p:xfrm>
            <a:off x="1524000" y="236539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1767ACA8-A175-4F86-80AC-07243F9CE3F7}"/>
                </a:ext>
              </a:extLst>
            </p:cNvPr>
            <p:cNvSpPr txBox="1">
              <a:spLocks noChangeArrowheads="1"/>
            </p:cNvSpPr>
            <p:nvPr/>
          </p:nvSpPr>
          <p:spPr bwMode="auto">
            <a:xfrm>
              <a:off x="2740025" y="4541859"/>
              <a:ext cx="1287463" cy="368300"/>
            </a:xfrm>
            <a:prstGeom prst="rect">
              <a:avLst/>
            </a:prstGeom>
            <a:noFill/>
            <a:ln w="9525">
              <a:noFill/>
              <a:miter lim="800000"/>
              <a:headEnd/>
              <a:tailEnd/>
            </a:ln>
          </p:spPr>
          <p:txBody>
            <a:bodyPr wrap="none">
              <a:normAutofit/>
            </a:bodyPr>
            <a:lstStyle/>
            <a:p>
              <a:pPr>
                <a:lnSpc>
                  <a:spcPct val="90000"/>
                </a:lnSpc>
                <a:spcAft>
                  <a:spcPts val="600"/>
                </a:spcAft>
              </a:pPr>
              <a:r>
                <a:rPr lang="es-ES_tradnl" altLang="es-ES_tradnl" sz="1600" b="1">
                  <a:solidFill>
                    <a:schemeClr val="tx2"/>
                  </a:solidFill>
                </a:rPr>
                <a:t>Economía</a:t>
              </a:r>
            </a:p>
          </p:txBody>
        </p:sp>
        <p:sp>
          <p:nvSpPr>
            <p:cNvPr id="7" name="CuadroTexto 6">
              <a:extLst>
                <a:ext uri="{FF2B5EF4-FFF2-40B4-BE49-F238E27FC236}">
                  <a16:creationId xmlns:a16="http://schemas.microsoft.com/office/drawing/2014/main" id="{F4C16A54-9238-4785-8530-1C55A722F8A5}"/>
                </a:ext>
              </a:extLst>
            </p:cNvPr>
            <p:cNvSpPr txBox="1">
              <a:spLocks noChangeArrowheads="1"/>
            </p:cNvSpPr>
            <p:nvPr/>
          </p:nvSpPr>
          <p:spPr bwMode="auto">
            <a:xfrm>
              <a:off x="3929063" y="2795609"/>
              <a:ext cx="1209675" cy="368300"/>
            </a:xfrm>
            <a:prstGeom prst="rect">
              <a:avLst/>
            </a:prstGeom>
            <a:noFill/>
            <a:ln w="9525">
              <a:noFill/>
              <a:miter lim="800000"/>
              <a:headEnd/>
              <a:tailEnd/>
            </a:ln>
          </p:spPr>
          <p:txBody>
            <a:bodyPr wrap="none">
              <a:normAutofit/>
            </a:bodyPr>
            <a:lstStyle/>
            <a:p>
              <a:pPr>
                <a:lnSpc>
                  <a:spcPct val="90000"/>
                </a:lnSpc>
                <a:spcAft>
                  <a:spcPts val="600"/>
                </a:spcAft>
              </a:pPr>
              <a:r>
                <a:rPr lang="es-ES_tradnl" altLang="es-ES_tradnl" sz="1600" b="1">
                  <a:solidFill>
                    <a:schemeClr val="tx2"/>
                  </a:solidFill>
                </a:rPr>
                <a:t>Sociedad</a:t>
              </a:r>
            </a:p>
          </p:txBody>
        </p:sp>
        <p:sp>
          <p:nvSpPr>
            <p:cNvPr id="8" name="CuadroTexto 7">
              <a:extLst>
                <a:ext uri="{FF2B5EF4-FFF2-40B4-BE49-F238E27FC236}">
                  <a16:creationId xmlns:a16="http://schemas.microsoft.com/office/drawing/2014/main" id="{12564F2F-238B-4616-A393-3A651AEB2659}"/>
                </a:ext>
              </a:extLst>
            </p:cNvPr>
            <p:cNvSpPr txBox="1">
              <a:spLocks noChangeArrowheads="1"/>
            </p:cNvSpPr>
            <p:nvPr/>
          </p:nvSpPr>
          <p:spPr bwMode="auto">
            <a:xfrm>
              <a:off x="5127625" y="4427559"/>
              <a:ext cx="1236663" cy="646112"/>
            </a:xfrm>
            <a:prstGeom prst="rect">
              <a:avLst/>
            </a:prstGeom>
            <a:noFill/>
            <a:ln w="9525">
              <a:noFill/>
              <a:miter lim="800000"/>
              <a:headEnd/>
              <a:tailEnd/>
            </a:ln>
          </p:spPr>
          <p:txBody>
            <a:bodyPr wrap="none">
              <a:normAutofit/>
            </a:bodyPr>
            <a:lstStyle/>
            <a:p>
              <a:pPr algn="r">
                <a:lnSpc>
                  <a:spcPct val="90000"/>
                </a:lnSpc>
                <a:spcAft>
                  <a:spcPts val="600"/>
                </a:spcAft>
              </a:pPr>
              <a:r>
                <a:rPr lang="es-ES_tradnl" altLang="es-ES_tradnl" sz="1600" b="1">
                  <a:solidFill>
                    <a:schemeClr val="tx2"/>
                  </a:solidFill>
                </a:rPr>
                <a:t>Medio </a:t>
              </a:r>
            </a:p>
            <a:p>
              <a:pPr algn="r">
                <a:lnSpc>
                  <a:spcPct val="90000"/>
                </a:lnSpc>
                <a:spcAft>
                  <a:spcPts val="600"/>
                </a:spcAft>
              </a:pPr>
              <a:r>
                <a:rPr lang="es-ES_tradnl" altLang="es-ES_tradnl" sz="1600" b="1">
                  <a:solidFill>
                    <a:schemeClr val="tx2"/>
                  </a:solidFill>
                </a:rPr>
                <a:t>Ambiente</a:t>
              </a:r>
            </a:p>
          </p:txBody>
        </p:sp>
        <p:sp>
          <p:nvSpPr>
            <p:cNvPr id="9" name="CuadroTexto 8">
              <a:extLst>
                <a:ext uri="{FF2B5EF4-FFF2-40B4-BE49-F238E27FC236}">
                  <a16:creationId xmlns:a16="http://schemas.microsoft.com/office/drawing/2014/main" id="{6422B512-232B-4B65-8C61-0375384E8113}"/>
                </a:ext>
              </a:extLst>
            </p:cNvPr>
            <p:cNvSpPr txBox="1">
              <a:spLocks noChangeArrowheads="1"/>
            </p:cNvSpPr>
            <p:nvPr/>
          </p:nvSpPr>
          <p:spPr bwMode="auto">
            <a:xfrm rot="1669285">
              <a:off x="3497263" y="3887809"/>
              <a:ext cx="1079500" cy="307975"/>
            </a:xfrm>
            <a:prstGeom prst="rect">
              <a:avLst/>
            </a:prstGeom>
            <a:noFill/>
            <a:ln w="9525">
              <a:noFill/>
              <a:miter lim="800000"/>
              <a:headEnd/>
              <a:tailEnd/>
            </a:ln>
          </p:spPr>
          <p:txBody>
            <a:bodyPr>
              <a:normAutofit/>
            </a:bodyPr>
            <a:lstStyle/>
            <a:p>
              <a:pPr>
                <a:lnSpc>
                  <a:spcPct val="90000"/>
                </a:lnSpc>
                <a:spcAft>
                  <a:spcPts val="600"/>
                </a:spcAft>
              </a:pPr>
              <a:r>
                <a:rPr lang="es-ES_tradnl" altLang="es-ES_tradnl" sz="1300" b="1"/>
                <a:t>Equitativo</a:t>
              </a:r>
            </a:p>
          </p:txBody>
        </p:sp>
        <p:sp>
          <p:nvSpPr>
            <p:cNvPr id="10" name="CuadroTexto 9">
              <a:extLst>
                <a:ext uri="{FF2B5EF4-FFF2-40B4-BE49-F238E27FC236}">
                  <a16:creationId xmlns:a16="http://schemas.microsoft.com/office/drawing/2014/main" id="{C30A279B-BA10-4109-A70D-94A660F07EC1}"/>
                </a:ext>
              </a:extLst>
            </p:cNvPr>
            <p:cNvSpPr txBox="1">
              <a:spLocks noChangeArrowheads="1"/>
            </p:cNvSpPr>
            <p:nvPr/>
          </p:nvSpPr>
          <p:spPr bwMode="auto">
            <a:xfrm rot="-1696629">
              <a:off x="4570413" y="3876696"/>
              <a:ext cx="1138237" cy="306388"/>
            </a:xfrm>
            <a:prstGeom prst="rect">
              <a:avLst/>
            </a:prstGeom>
            <a:noFill/>
            <a:ln w="9525">
              <a:noFill/>
              <a:miter lim="800000"/>
              <a:headEnd/>
              <a:tailEnd/>
            </a:ln>
          </p:spPr>
          <p:txBody>
            <a:bodyPr>
              <a:normAutofit/>
            </a:bodyPr>
            <a:lstStyle/>
            <a:p>
              <a:pPr>
                <a:lnSpc>
                  <a:spcPct val="90000"/>
                </a:lnSpc>
                <a:spcAft>
                  <a:spcPts val="600"/>
                </a:spcAft>
              </a:pPr>
              <a:r>
                <a:rPr lang="es-ES_tradnl" altLang="es-ES_tradnl" sz="1300" b="1"/>
                <a:t>Soportable</a:t>
              </a:r>
            </a:p>
          </p:txBody>
        </p:sp>
        <p:sp>
          <p:nvSpPr>
            <p:cNvPr id="11" name="CuadroTexto 18">
              <a:extLst>
                <a:ext uri="{FF2B5EF4-FFF2-40B4-BE49-F238E27FC236}">
                  <a16:creationId xmlns:a16="http://schemas.microsoft.com/office/drawing/2014/main" id="{4CCCABA4-8EA8-411E-A93C-BFCAC2C39905}"/>
                </a:ext>
              </a:extLst>
            </p:cNvPr>
            <p:cNvSpPr txBox="1">
              <a:spLocks noChangeArrowheads="1"/>
            </p:cNvSpPr>
            <p:nvPr/>
          </p:nvSpPr>
          <p:spPr bwMode="auto">
            <a:xfrm rot="-5400000">
              <a:off x="4188619" y="4906190"/>
              <a:ext cx="725487" cy="307975"/>
            </a:xfrm>
            <a:prstGeom prst="rect">
              <a:avLst/>
            </a:prstGeom>
            <a:noFill/>
            <a:ln w="9525">
              <a:noFill/>
              <a:miter lim="800000"/>
              <a:headEnd/>
              <a:tailEnd/>
            </a:ln>
          </p:spPr>
          <p:txBody>
            <a:bodyPr>
              <a:normAutofit/>
            </a:bodyPr>
            <a:lstStyle/>
            <a:p>
              <a:pPr>
                <a:lnSpc>
                  <a:spcPct val="90000"/>
                </a:lnSpc>
                <a:spcAft>
                  <a:spcPts val="600"/>
                </a:spcAft>
              </a:pPr>
              <a:r>
                <a:rPr lang="es-ES_tradnl" altLang="es-ES_tradnl" sz="1300" b="1"/>
                <a:t>Viable</a:t>
              </a:r>
            </a:p>
          </p:txBody>
        </p:sp>
        <p:pic>
          <p:nvPicPr>
            <p:cNvPr id="12" name="Imagen 19">
              <a:extLst>
                <a:ext uri="{FF2B5EF4-FFF2-40B4-BE49-F238E27FC236}">
                  <a16:creationId xmlns:a16="http://schemas.microsoft.com/office/drawing/2014/main" id="{D87588D9-89C2-411C-8293-E91DCFD7A74D}"/>
                </a:ext>
              </a:extLst>
            </p:cNvPr>
            <p:cNvPicPr>
              <a:picLocks noChangeAspect="1"/>
            </p:cNvPicPr>
            <p:nvPr/>
          </p:nvPicPr>
          <p:blipFill>
            <a:blip r:embed="rId7"/>
            <a:srcRect/>
            <a:stretch>
              <a:fillRect/>
            </a:stretch>
          </p:blipFill>
          <p:spPr bwMode="auto">
            <a:xfrm>
              <a:off x="3952875" y="3100409"/>
              <a:ext cx="1266825" cy="631825"/>
            </a:xfrm>
            <a:prstGeom prst="rect">
              <a:avLst/>
            </a:prstGeom>
            <a:noFill/>
            <a:ln w="9525">
              <a:noFill/>
              <a:miter lim="800000"/>
              <a:headEnd/>
              <a:tailEnd/>
            </a:ln>
          </p:spPr>
        </p:pic>
        <p:pic>
          <p:nvPicPr>
            <p:cNvPr id="13" name="Imagen 20">
              <a:extLst>
                <a:ext uri="{FF2B5EF4-FFF2-40B4-BE49-F238E27FC236}">
                  <a16:creationId xmlns:a16="http://schemas.microsoft.com/office/drawing/2014/main" id="{C727F9B5-7267-4B80-996F-2254D0E27D25}"/>
                </a:ext>
              </a:extLst>
            </p:cNvPr>
            <p:cNvPicPr>
              <a:picLocks noChangeAspect="1"/>
            </p:cNvPicPr>
            <p:nvPr/>
          </p:nvPicPr>
          <p:blipFill>
            <a:blip r:embed="rId8" cstate="print"/>
            <a:srcRect/>
            <a:stretch>
              <a:fillRect/>
            </a:stretch>
          </p:blipFill>
          <p:spPr bwMode="auto">
            <a:xfrm>
              <a:off x="4776788" y="4932384"/>
              <a:ext cx="1587500" cy="1025525"/>
            </a:xfrm>
            <a:prstGeom prst="rect">
              <a:avLst/>
            </a:prstGeom>
            <a:noFill/>
            <a:ln w="9525">
              <a:noFill/>
              <a:miter lim="800000"/>
              <a:headEnd/>
              <a:tailEnd/>
            </a:ln>
          </p:spPr>
        </p:pic>
        <p:pic>
          <p:nvPicPr>
            <p:cNvPr id="14" name="Imagen 21">
              <a:extLst>
                <a:ext uri="{FF2B5EF4-FFF2-40B4-BE49-F238E27FC236}">
                  <a16:creationId xmlns:a16="http://schemas.microsoft.com/office/drawing/2014/main" id="{B393513B-59F5-465B-82FD-B12557CFFBBB}"/>
                </a:ext>
              </a:extLst>
            </p:cNvPr>
            <p:cNvPicPr>
              <a:picLocks noChangeAspect="1"/>
            </p:cNvPicPr>
            <p:nvPr/>
          </p:nvPicPr>
          <p:blipFill>
            <a:blip r:embed="rId9"/>
            <a:srcRect/>
            <a:stretch>
              <a:fillRect/>
            </a:stretch>
          </p:blipFill>
          <p:spPr bwMode="auto">
            <a:xfrm>
              <a:off x="2957513" y="4843484"/>
              <a:ext cx="1062037" cy="1058862"/>
            </a:xfrm>
            <a:prstGeom prst="rect">
              <a:avLst/>
            </a:prstGeom>
            <a:noFill/>
            <a:ln w="9525">
              <a:noFill/>
              <a:miter lim="800000"/>
              <a:headEnd/>
              <a:tailEnd/>
            </a:ln>
          </p:spPr>
        </p:pic>
      </p:grpSp>
    </p:spTree>
    <p:extLst>
      <p:ext uri="{BB962C8B-B14F-4D97-AF65-F5344CB8AC3E}">
        <p14:creationId xmlns:p14="http://schemas.microsoft.com/office/powerpoint/2010/main" val="12956860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47CA8-EA38-4912-BD2F-05D6A22F7DCD}"/>
              </a:ext>
            </a:extLst>
          </p:cNvPr>
          <p:cNvSpPr>
            <a:spLocks noGrp="1"/>
          </p:cNvSpPr>
          <p:nvPr>
            <p:ph type="title"/>
          </p:nvPr>
        </p:nvSpPr>
        <p:spPr>
          <a:xfrm>
            <a:off x="804673" y="1445494"/>
            <a:ext cx="3616856" cy="4376572"/>
          </a:xfrm>
        </p:spPr>
        <p:txBody>
          <a:bodyPr anchor="ctr">
            <a:normAutofit/>
          </a:bodyPr>
          <a:lstStyle/>
          <a:p>
            <a:r>
              <a:rPr lang="es-CL" sz="4800"/>
              <a:t>Agenda</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F4B8F598-1C0C-45B8-B5D7-18BF4E414115}"/>
              </a:ext>
            </a:extLst>
          </p:cNvPr>
          <p:cNvSpPr>
            <a:spLocks noGrp="1"/>
          </p:cNvSpPr>
          <p:nvPr>
            <p:ph idx="1"/>
          </p:nvPr>
        </p:nvSpPr>
        <p:spPr>
          <a:xfrm>
            <a:off x="6096000" y="1399032"/>
            <a:ext cx="5501834" cy="4471416"/>
          </a:xfrm>
        </p:spPr>
        <p:txBody>
          <a:bodyPr anchor="ctr">
            <a:normAutofit/>
          </a:bodyPr>
          <a:lstStyle/>
          <a:p>
            <a:pPr marL="0" indent="0">
              <a:buNone/>
            </a:pPr>
            <a:r>
              <a:rPr lang="es-CL" sz="2200">
                <a:solidFill>
                  <a:schemeClr val="bg1"/>
                </a:solidFill>
              </a:rPr>
              <a:t>Clase 3: Costo/ Beneficio</a:t>
            </a:r>
          </a:p>
          <a:p>
            <a:r>
              <a:rPr lang="es-CL" sz="2200">
                <a:solidFill>
                  <a:schemeClr val="bg1"/>
                </a:solidFill>
              </a:rPr>
              <a:t>Costo de oportunidad</a:t>
            </a:r>
          </a:p>
          <a:p>
            <a:r>
              <a:rPr lang="es-CL" sz="2200">
                <a:solidFill>
                  <a:schemeClr val="bg1"/>
                </a:solidFill>
              </a:rPr>
              <a:t>Costo Hundido</a:t>
            </a:r>
          </a:p>
          <a:p>
            <a:r>
              <a:rPr lang="es-CL" sz="2200">
                <a:solidFill>
                  <a:schemeClr val="bg1"/>
                </a:solidFill>
              </a:rPr>
              <a:t>Pensamiento Marginal</a:t>
            </a:r>
          </a:p>
          <a:p>
            <a:r>
              <a:rPr lang="es-CL" sz="2200">
                <a:solidFill>
                  <a:schemeClr val="bg1"/>
                </a:solidFill>
              </a:rPr>
              <a:t>Análisis Costo Beneficio</a:t>
            </a:r>
          </a:p>
        </p:txBody>
      </p:sp>
    </p:spTree>
    <p:extLst>
      <p:ext uri="{BB962C8B-B14F-4D97-AF65-F5344CB8AC3E}">
        <p14:creationId xmlns:p14="http://schemas.microsoft.com/office/powerpoint/2010/main" val="192786399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409526-C85F-4651-A967-C52BAB9705FD}"/>
              </a:ext>
            </a:extLst>
          </p:cNvPr>
          <p:cNvSpPr>
            <a:spLocks noGrp="1"/>
          </p:cNvSpPr>
          <p:nvPr>
            <p:ph type="title"/>
          </p:nvPr>
        </p:nvSpPr>
        <p:spPr>
          <a:xfrm>
            <a:off x="804673" y="1445494"/>
            <a:ext cx="3616856" cy="4376572"/>
          </a:xfrm>
        </p:spPr>
        <p:txBody>
          <a:bodyPr anchor="ctr">
            <a:normAutofit/>
          </a:bodyPr>
          <a:lstStyle/>
          <a:p>
            <a:r>
              <a:rPr lang="es-CL" sz="4800"/>
              <a:t>En resumen…</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F37A9C92-FB05-4978-85B8-BBCAB19E4555}"/>
              </a:ext>
            </a:extLst>
          </p:cNvPr>
          <p:cNvSpPr>
            <a:spLocks noGrp="1"/>
          </p:cNvSpPr>
          <p:nvPr>
            <p:ph idx="1"/>
          </p:nvPr>
        </p:nvSpPr>
        <p:spPr>
          <a:xfrm>
            <a:off x="6096000" y="1399032"/>
            <a:ext cx="5501834" cy="4471416"/>
          </a:xfrm>
        </p:spPr>
        <p:txBody>
          <a:bodyPr anchor="ctr">
            <a:normAutofit/>
          </a:bodyPr>
          <a:lstStyle/>
          <a:p>
            <a:r>
              <a:rPr lang="es-CL" sz="2200">
                <a:solidFill>
                  <a:schemeClr val="bg1"/>
                </a:solidFill>
              </a:rPr>
              <a:t>Hoy hemos aprendido 4 conceptos importantes de aprender, discutir y aplicar:</a:t>
            </a:r>
          </a:p>
          <a:p>
            <a:endParaRPr lang="es-CL" sz="2200">
              <a:solidFill>
                <a:schemeClr val="bg1"/>
              </a:solidFill>
            </a:endParaRPr>
          </a:p>
          <a:p>
            <a:pPr>
              <a:buFontTx/>
              <a:buChar char="-"/>
            </a:pPr>
            <a:r>
              <a:rPr lang="es-CL" sz="2200">
                <a:solidFill>
                  <a:schemeClr val="bg1"/>
                </a:solidFill>
              </a:rPr>
              <a:t>Costo de Oportunidad</a:t>
            </a:r>
          </a:p>
          <a:p>
            <a:pPr>
              <a:buFontTx/>
              <a:buChar char="-"/>
            </a:pPr>
            <a:r>
              <a:rPr lang="es-CL" sz="2200">
                <a:solidFill>
                  <a:schemeClr val="bg1"/>
                </a:solidFill>
              </a:rPr>
              <a:t>Costo Hundido</a:t>
            </a:r>
          </a:p>
          <a:p>
            <a:pPr>
              <a:buFontTx/>
              <a:buChar char="-"/>
            </a:pPr>
            <a:r>
              <a:rPr lang="es-CL" sz="2200">
                <a:solidFill>
                  <a:schemeClr val="bg1"/>
                </a:solidFill>
              </a:rPr>
              <a:t>El razonamiento marginal en la economía</a:t>
            </a:r>
          </a:p>
          <a:p>
            <a:pPr>
              <a:buFontTx/>
              <a:buChar char="-"/>
            </a:pPr>
            <a:r>
              <a:rPr lang="es-CL" sz="2200">
                <a:solidFill>
                  <a:schemeClr val="bg1"/>
                </a:solidFill>
              </a:rPr>
              <a:t>El análisis costo beneficio </a:t>
            </a:r>
          </a:p>
        </p:txBody>
      </p:sp>
    </p:spTree>
    <p:extLst>
      <p:ext uri="{BB962C8B-B14F-4D97-AF65-F5344CB8AC3E}">
        <p14:creationId xmlns:p14="http://schemas.microsoft.com/office/powerpoint/2010/main" val="293552421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9196EF-7896-4461-9B62-6E3A9272DAF6}"/>
              </a:ext>
            </a:extLst>
          </p:cNvPr>
          <p:cNvSpPr>
            <a:spLocks noGrp="1"/>
          </p:cNvSpPr>
          <p:nvPr>
            <p:ph type="title"/>
          </p:nvPr>
        </p:nvSpPr>
        <p:spPr>
          <a:xfrm>
            <a:off x="801099" y="1396289"/>
            <a:ext cx="4399093" cy="1325563"/>
          </a:xfrm>
        </p:spPr>
        <p:txBody>
          <a:bodyPr>
            <a:normAutofit/>
          </a:bodyPr>
          <a:lstStyle/>
          <a:p>
            <a:r>
              <a:rPr lang="es-CL" dirty="0"/>
              <a:t>¿</a:t>
            </a:r>
            <a:r>
              <a:rPr lang="es-CL" dirty="0" err="1"/>
              <a:t>XBox</a:t>
            </a:r>
            <a:r>
              <a:rPr lang="es-CL" dirty="0"/>
              <a:t> o </a:t>
            </a:r>
            <a:r>
              <a:rPr lang="es-CL" dirty="0" err="1"/>
              <a:t>Playstation</a:t>
            </a:r>
            <a:r>
              <a:rPr lang="es-CL" dirty="0"/>
              <a:t>?</a:t>
            </a:r>
          </a:p>
        </p:txBody>
      </p:sp>
      <p:sp>
        <p:nvSpPr>
          <p:cNvPr id="3" name="Marcador de contenido 2">
            <a:extLst>
              <a:ext uri="{FF2B5EF4-FFF2-40B4-BE49-F238E27FC236}">
                <a16:creationId xmlns:a16="http://schemas.microsoft.com/office/drawing/2014/main" id="{0720E4BB-7737-4BE0-A72E-986B894BFF04}"/>
              </a:ext>
            </a:extLst>
          </p:cNvPr>
          <p:cNvSpPr>
            <a:spLocks noGrp="1"/>
          </p:cNvSpPr>
          <p:nvPr>
            <p:ph idx="1"/>
          </p:nvPr>
        </p:nvSpPr>
        <p:spPr>
          <a:xfrm>
            <a:off x="805544" y="2871982"/>
            <a:ext cx="4399094" cy="3181684"/>
          </a:xfrm>
        </p:spPr>
        <p:txBody>
          <a:bodyPr anchor="t">
            <a:normAutofit/>
          </a:bodyPr>
          <a:lstStyle/>
          <a:p>
            <a:r>
              <a:rPr lang="es-CL" sz="1800">
                <a:hlinkClick r:id="rId2"/>
              </a:rPr>
              <a:t>https://www.youtube.com/watch?v=cpQ3M3PwNMA</a:t>
            </a:r>
            <a:endParaRPr lang="es-CL" sz="1800"/>
          </a:p>
        </p:txBody>
      </p:sp>
      <p:sp>
        <p:nvSpPr>
          <p:cNvPr id="14" name="Freeform: Shape 13">
            <a:extLst>
              <a:ext uri="{FF2B5EF4-FFF2-40B4-BE49-F238E27FC236}">
                <a16:creationId xmlns:a16="http://schemas.microsoft.com/office/drawing/2014/main" id="{C62225A2-D3F0-45D1-9C47-B10375316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1B9FBFA8-6AF4-4091-9C8B-DEC6D8933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Imagen 8" descr="Imagen que contiene monitor, pantalla, computadora, sostener&#10;&#10;Descripción generada automáticamente">
            <a:extLst>
              <a:ext uri="{FF2B5EF4-FFF2-40B4-BE49-F238E27FC236}">
                <a16:creationId xmlns:a16="http://schemas.microsoft.com/office/drawing/2014/main" id="{A0992A26-A228-4AF2-B447-AE806A4F1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7611" y="669961"/>
            <a:ext cx="4622052" cy="2599904"/>
          </a:xfrm>
          <a:prstGeom prst="rect">
            <a:avLst/>
          </a:prstGeom>
        </p:spPr>
      </p:pic>
      <p:pic>
        <p:nvPicPr>
          <p:cNvPr id="7" name="Imagen 6" descr="Imagen que contiene Interfaz de usuario gráfica&#10;&#10;Descripción generada automáticamente">
            <a:extLst>
              <a:ext uri="{FF2B5EF4-FFF2-40B4-BE49-F238E27FC236}">
                <a16:creationId xmlns:a16="http://schemas.microsoft.com/office/drawing/2014/main" id="{DED8656C-5580-43B3-80BF-2B7A4AF72A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7612" y="3708994"/>
            <a:ext cx="4622052" cy="2599904"/>
          </a:xfrm>
          <a:prstGeom prst="rect">
            <a:avLst/>
          </a:prstGeom>
        </p:spPr>
      </p:pic>
    </p:spTree>
    <p:extLst>
      <p:ext uri="{BB962C8B-B14F-4D97-AF65-F5344CB8AC3E}">
        <p14:creationId xmlns:p14="http://schemas.microsoft.com/office/powerpoint/2010/main" val="95917016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A19F60-CFB7-4FD6-A2C1-222C7A99578E}"/>
              </a:ext>
            </a:extLst>
          </p:cNvPr>
          <p:cNvSpPr>
            <a:spLocks noGrp="1"/>
          </p:cNvSpPr>
          <p:nvPr>
            <p:ph type="title"/>
          </p:nvPr>
        </p:nvSpPr>
        <p:spPr>
          <a:xfrm>
            <a:off x="804673" y="1445494"/>
            <a:ext cx="3616856" cy="4376572"/>
          </a:xfrm>
        </p:spPr>
        <p:txBody>
          <a:bodyPr anchor="ctr">
            <a:normAutofit/>
          </a:bodyPr>
          <a:lstStyle/>
          <a:p>
            <a:r>
              <a:rPr lang="es-MX" sz="3700">
                <a:effectLst/>
                <a:latin typeface="Arial" panose="020B0604020202020204" pitchFamily="34" charset="0"/>
              </a:rPr>
              <a:t>El costo de una cosa es aquello a lo que se renuncia para obtenerla- ¿A qué renuncia en los siguientes casos?</a:t>
            </a:r>
            <a:endParaRPr lang="es-CL" sz="370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F839488D-3770-4A0E-99FD-F3E7F48BBFC1}"/>
              </a:ext>
            </a:extLst>
          </p:cNvPr>
          <p:cNvSpPr>
            <a:spLocks noGrp="1"/>
          </p:cNvSpPr>
          <p:nvPr>
            <p:ph idx="1"/>
          </p:nvPr>
        </p:nvSpPr>
        <p:spPr>
          <a:xfrm>
            <a:off x="6096000" y="1399032"/>
            <a:ext cx="5501834" cy="4471416"/>
          </a:xfrm>
        </p:spPr>
        <p:txBody>
          <a:bodyPr anchor="ctr">
            <a:normAutofit/>
          </a:bodyPr>
          <a:lstStyle/>
          <a:p>
            <a:r>
              <a:rPr lang="es-CL" sz="2200">
                <a:solidFill>
                  <a:schemeClr val="bg1"/>
                </a:solidFill>
              </a:rPr>
              <a:t>¿Salir con amigos o con la pareja?</a:t>
            </a:r>
          </a:p>
          <a:p>
            <a:endParaRPr lang="es-CL" sz="2200">
              <a:solidFill>
                <a:schemeClr val="bg1"/>
              </a:solidFill>
            </a:endParaRPr>
          </a:p>
          <a:p>
            <a:r>
              <a:rPr lang="es-CL" sz="2200">
                <a:solidFill>
                  <a:schemeClr val="bg1"/>
                </a:solidFill>
              </a:rPr>
              <a:t>¿Comer Sushi o Comida China?</a:t>
            </a:r>
          </a:p>
          <a:p>
            <a:endParaRPr lang="es-CL" sz="2200">
              <a:solidFill>
                <a:schemeClr val="bg1"/>
              </a:solidFill>
            </a:endParaRPr>
          </a:p>
          <a:p>
            <a:r>
              <a:rPr lang="es-CL" sz="2200">
                <a:solidFill>
                  <a:schemeClr val="bg1"/>
                </a:solidFill>
              </a:rPr>
              <a:t>¿Ir a clases o quedarse en casa? (cuando eran presenciales)</a:t>
            </a:r>
          </a:p>
          <a:p>
            <a:endParaRPr lang="es-CL" sz="2200">
              <a:solidFill>
                <a:schemeClr val="bg1"/>
              </a:solidFill>
            </a:endParaRPr>
          </a:p>
          <a:p>
            <a:r>
              <a:rPr lang="es-CL" sz="2200">
                <a:solidFill>
                  <a:schemeClr val="bg1"/>
                </a:solidFill>
              </a:rPr>
              <a:t>¿Estudiar Economía o Física?</a:t>
            </a:r>
          </a:p>
          <a:p>
            <a:pPr marL="0" indent="0">
              <a:buNone/>
            </a:pPr>
            <a:endParaRPr lang="es-CL" sz="2200">
              <a:solidFill>
                <a:schemeClr val="bg1"/>
              </a:solidFill>
            </a:endParaRPr>
          </a:p>
          <a:p>
            <a:pPr marL="0" indent="0">
              <a:buNone/>
            </a:pPr>
            <a:endParaRPr lang="es-CL" sz="2200">
              <a:solidFill>
                <a:schemeClr val="bg1"/>
              </a:solidFill>
            </a:endParaRPr>
          </a:p>
        </p:txBody>
      </p:sp>
    </p:spTree>
    <p:extLst>
      <p:ext uri="{BB962C8B-B14F-4D97-AF65-F5344CB8AC3E}">
        <p14:creationId xmlns:p14="http://schemas.microsoft.com/office/powerpoint/2010/main" val="148673002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273E65-05A0-4BFD-A3BB-7AABBB7B0FD1}"/>
              </a:ext>
            </a:extLst>
          </p:cNvPr>
          <p:cNvSpPr>
            <a:spLocks noGrp="1"/>
          </p:cNvSpPr>
          <p:nvPr>
            <p:ph type="title"/>
          </p:nvPr>
        </p:nvSpPr>
        <p:spPr/>
        <p:txBody>
          <a:bodyPr/>
          <a:lstStyle/>
          <a:p>
            <a:r>
              <a:rPr lang="es-CL" dirty="0"/>
              <a:t>Ejemplo: ¿Cuáles son los costos de entrar a la universidad?</a:t>
            </a:r>
          </a:p>
        </p:txBody>
      </p:sp>
      <p:pic>
        <p:nvPicPr>
          <p:cNvPr id="8" name="Imagen 7">
            <a:extLst>
              <a:ext uri="{FF2B5EF4-FFF2-40B4-BE49-F238E27FC236}">
                <a16:creationId xmlns:a16="http://schemas.microsoft.com/office/drawing/2014/main" id="{77066F65-5886-4BA5-9250-4DA9E4E9EC7E}"/>
              </a:ext>
            </a:extLst>
          </p:cNvPr>
          <p:cNvPicPr>
            <a:picLocks noChangeAspect="1"/>
          </p:cNvPicPr>
          <p:nvPr/>
        </p:nvPicPr>
        <p:blipFill>
          <a:blip r:embed="rId2"/>
          <a:stretch>
            <a:fillRect/>
          </a:stretch>
        </p:blipFill>
        <p:spPr>
          <a:xfrm>
            <a:off x="1048907" y="2143125"/>
            <a:ext cx="3221504" cy="2142431"/>
          </a:xfrm>
          <a:prstGeom prst="rect">
            <a:avLst/>
          </a:prstGeom>
        </p:spPr>
      </p:pic>
      <p:sp>
        <p:nvSpPr>
          <p:cNvPr id="10" name="Flecha: a la derecha 9">
            <a:extLst>
              <a:ext uri="{FF2B5EF4-FFF2-40B4-BE49-F238E27FC236}">
                <a16:creationId xmlns:a16="http://schemas.microsoft.com/office/drawing/2014/main" id="{762E25C6-A76B-4C6C-B820-8E1A484B33AA}"/>
              </a:ext>
            </a:extLst>
          </p:cNvPr>
          <p:cNvSpPr/>
          <p:nvPr/>
        </p:nvSpPr>
        <p:spPr>
          <a:xfrm>
            <a:off x="4966789" y="1821533"/>
            <a:ext cx="1100831" cy="550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Flecha: a la derecha 13">
            <a:extLst>
              <a:ext uri="{FF2B5EF4-FFF2-40B4-BE49-F238E27FC236}">
                <a16:creationId xmlns:a16="http://schemas.microsoft.com/office/drawing/2014/main" id="{349D7AA0-A468-40EC-891F-0CF4051B120F}"/>
              </a:ext>
            </a:extLst>
          </p:cNvPr>
          <p:cNvSpPr/>
          <p:nvPr/>
        </p:nvSpPr>
        <p:spPr>
          <a:xfrm>
            <a:off x="4995169" y="3575321"/>
            <a:ext cx="1100831" cy="550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Flecha: a la derecha 15">
            <a:extLst>
              <a:ext uri="{FF2B5EF4-FFF2-40B4-BE49-F238E27FC236}">
                <a16:creationId xmlns:a16="http://schemas.microsoft.com/office/drawing/2014/main" id="{05EFF04E-80AD-45F7-9F1D-EFA424513A18}"/>
              </a:ext>
            </a:extLst>
          </p:cNvPr>
          <p:cNvSpPr/>
          <p:nvPr/>
        </p:nvSpPr>
        <p:spPr>
          <a:xfrm>
            <a:off x="4995169" y="5459954"/>
            <a:ext cx="1100831" cy="550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8" name="Imagen 17" descr="Imagen que contiene banca, hecho de madera, exterior, tabla&#10;&#10;Descripción generada automáticamente">
            <a:extLst>
              <a:ext uri="{FF2B5EF4-FFF2-40B4-BE49-F238E27FC236}">
                <a16:creationId xmlns:a16="http://schemas.microsoft.com/office/drawing/2014/main" id="{DBF7B059-6C81-4C92-9DF8-DE62492EE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9568" y="1258370"/>
            <a:ext cx="1971027" cy="1326748"/>
          </a:xfrm>
          <a:prstGeom prst="rect">
            <a:avLst/>
          </a:prstGeom>
        </p:spPr>
      </p:pic>
      <p:pic>
        <p:nvPicPr>
          <p:cNvPr id="1028" name="Picture 4" descr="Cómo elegir habitaciones en una residencia de estudiantes">
            <a:extLst>
              <a:ext uri="{FF2B5EF4-FFF2-40B4-BE49-F238E27FC236}">
                <a16:creationId xmlns:a16="http://schemas.microsoft.com/office/drawing/2014/main" id="{E19EBE16-0923-4305-813C-4093F59917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9754" y="3444652"/>
            <a:ext cx="1971027" cy="1309169"/>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n 19">
            <a:extLst>
              <a:ext uri="{FF2B5EF4-FFF2-40B4-BE49-F238E27FC236}">
                <a16:creationId xmlns:a16="http://schemas.microsoft.com/office/drawing/2014/main" id="{02F1D16C-1D65-44B3-BD84-64FC0D7CC0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9754" y="5324961"/>
            <a:ext cx="2105025" cy="1182824"/>
          </a:xfrm>
          <a:prstGeom prst="rect">
            <a:avLst/>
          </a:prstGeom>
        </p:spPr>
      </p:pic>
      <p:sp>
        <p:nvSpPr>
          <p:cNvPr id="21" name="CuadroTexto 20">
            <a:extLst>
              <a:ext uri="{FF2B5EF4-FFF2-40B4-BE49-F238E27FC236}">
                <a16:creationId xmlns:a16="http://schemas.microsoft.com/office/drawing/2014/main" id="{F1BD63B3-B6E3-4DCA-951B-776DEF60C7DC}"/>
              </a:ext>
            </a:extLst>
          </p:cNvPr>
          <p:cNvSpPr txBox="1"/>
          <p:nvPr/>
        </p:nvSpPr>
        <p:spPr>
          <a:xfrm>
            <a:off x="9205159" y="1690688"/>
            <a:ext cx="745204" cy="369332"/>
          </a:xfrm>
          <a:prstGeom prst="rect">
            <a:avLst/>
          </a:prstGeom>
          <a:noFill/>
        </p:spPr>
        <p:txBody>
          <a:bodyPr wrap="none" rtlCol="0">
            <a:spAutoFit/>
          </a:bodyPr>
          <a:lstStyle/>
          <a:p>
            <a:r>
              <a:rPr lang="es-CL" dirty="0"/>
              <a:t>Libros</a:t>
            </a:r>
          </a:p>
        </p:txBody>
      </p:sp>
      <p:sp>
        <p:nvSpPr>
          <p:cNvPr id="22" name="CuadroTexto 21">
            <a:extLst>
              <a:ext uri="{FF2B5EF4-FFF2-40B4-BE49-F238E27FC236}">
                <a16:creationId xmlns:a16="http://schemas.microsoft.com/office/drawing/2014/main" id="{B75CAB39-A321-4971-8BB9-7A792F61873E}"/>
              </a:ext>
            </a:extLst>
          </p:cNvPr>
          <p:cNvSpPr txBox="1"/>
          <p:nvPr/>
        </p:nvSpPr>
        <p:spPr>
          <a:xfrm>
            <a:off x="9095882" y="3824381"/>
            <a:ext cx="1326453" cy="369332"/>
          </a:xfrm>
          <a:prstGeom prst="rect">
            <a:avLst/>
          </a:prstGeom>
          <a:noFill/>
        </p:spPr>
        <p:txBody>
          <a:bodyPr wrap="none" rtlCol="0">
            <a:spAutoFit/>
          </a:bodyPr>
          <a:lstStyle/>
          <a:p>
            <a:r>
              <a:rPr lang="es-CL" dirty="0"/>
              <a:t>Alojamiento</a:t>
            </a:r>
          </a:p>
        </p:txBody>
      </p:sp>
      <p:sp>
        <p:nvSpPr>
          <p:cNvPr id="23" name="CuadroTexto 22">
            <a:extLst>
              <a:ext uri="{FF2B5EF4-FFF2-40B4-BE49-F238E27FC236}">
                <a16:creationId xmlns:a16="http://schemas.microsoft.com/office/drawing/2014/main" id="{65163C70-BA67-41CB-B72E-0F858B909EB7}"/>
              </a:ext>
            </a:extLst>
          </p:cNvPr>
          <p:cNvSpPr txBox="1"/>
          <p:nvPr/>
        </p:nvSpPr>
        <p:spPr>
          <a:xfrm>
            <a:off x="9095882" y="5641037"/>
            <a:ext cx="1442126" cy="369332"/>
          </a:xfrm>
          <a:prstGeom prst="rect">
            <a:avLst/>
          </a:prstGeom>
          <a:noFill/>
        </p:spPr>
        <p:txBody>
          <a:bodyPr wrap="none" rtlCol="0">
            <a:spAutoFit/>
          </a:bodyPr>
          <a:lstStyle/>
          <a:p>
            <a:r>
              <a:rPr lang="es-CL" dirty="0"/>
              <a:t>Manutención</a:t>
            </a:r>
          </a:p>
        </p:txBody>
      </p:sp>
    </p:spTree>
    <p:extLst>
      <p:ext uri="{BB962C8B-B14F-4D97-AF65-F5344CB8AC3E}">
        <p14:creationId xmlns:p14="http://schemas.microsoft.com/office/powerpoint/2010/main" val="2101839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C811EE-45A6-45B5-8DCB-0C43E6840856}"/>
              </a:ext>
            </a:extLst>
          </p:cNvPr>
          <p:cNvSpPr>
            <a:spLocks noGrp="1"/>
          </p:cNvSpPr>
          <p:nvPr>
            <p:ph type="title"/>
          </p:nvPr>
        </p:nvSpPr>
        <p:spPr>
          <a:xfrm>
            <a:off x="804673" y="1445494"/>
            <a:ext cx="3616856" cy="4376572"/>
          </a:xfrm>
        </p:spPr>
        <p:txBody>
          <a:bodyPr anchor="ctr">
            <a:normAutofit/>
          </a:bodyPr>
          <a:lstStyle/>
          <a:p>
            <a:r>
              <a:rPr lang="es-CL" sz="4800"/>
              <a:t>Razonemos un poco:</a:t>
            </a:r>
          </a:p>
        </p:txBody>
      </p:sp>
      <p:sp>
        <p:nvSpPr>
          <p:cNvPr id="9" name="Freeform: Shape 8">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AE5F3F42-807D-447A-AB50-CA60092CD456}"/>
              </a:ext>
            </a:extLst>
          </p:cNvPr>
          <p:cNvSpPr>
            <a:spLocks noGrp="1"/>
          </p:cNvSpPr>
          <p:nvPr>
            <p:ph idx="1"/>
          </p:nvPr>
        </p:nvSpPr>
        <p:spPr>
          <a:xfrm>
            <a:off x="6096000" y="1399032"/>
            <a:ext cx="5501834" cy="4471416"/>
          </a:xfrm>
        </p:spPr>
        <p:txBody>
          <a:bodyPr anchor="ctr">
            <a:normAutofit/>
          </a:bodyPr>
          <a:lstStyle/>
          <a:p>
            <a:r>
              <a:rPr lang="es-CL" sz="2200">
                <a:solidFill>
                  <a:schemeClr val="bg1"/>
                </a:solidFill>
              </a:rPr>
              <a:t>¿Es el alojamiento y alimentación realmente un costo? Pues sin ir a la universidad, también tiene que dormir y comer.</a:t>
            </a:r>
          </a:p>
          <a:p>
            <a:r>
              <a:rPr lang="es-CL" sz="2200">
                <a:solidFill>
                  <a:schemeClr val="bg1"/>
                </a:solidFill>
              </a:rPr>
              <a:t>Existe otro costo que no se ha tomado en cuenta y que es importante: El tiempo</a:t>
            </a:r>
          </a:p>
          <a:p>
            <a:r>
              <a:rPr lang="es-CL" sz="2200">
                <a:solidFill>
                  <a:schemeClr val="bg1"/>
                </a:solidFill>
              </a:rPr>
              <a:t>Decidir estudiar implica que en ese tiempo no puede dedicarse a un trabajo de tiempo completo</a:t>
            </a:r>
          </a:p>
          <a:p>
            <a:r>
              <a:rPr lang="es-CL" sz="2200" b="1">
                <a:solidFill>
                  <a:schemeClr val="bg1"/>
                </a:solidFill>
              </a:rPr>
              <a:t>Definición: Se entiende por costo de oportunidad a todo aquello que se esta renunciando cuando nos decidimos por una opción, rechazando las otras disponibles. </a:t>
            </a:r>
          </a:p>
          <a:p>
            <a:endParaRPr lang="es-CL" sz="2200">
              <a:solidFill>
                <a:schemeClr val="bg1"/>
              </a:solidFill>
            </a:endParaRPr>
          </a:p>
        </p:txBody>
      </p:sp>
      <p:sp>
        <p:nvSpPr>
          <p:cNvPr id="4" name="Rectángulo 3">
            <a:extLst>
              <a:ext uri="{FF2B5EF4-FFF2-40B4-BE49-F238E27FC236}">
                <a16:creationId xmlns:a16="http://schemas.microsoft.com/office/drawing/2014/main" id="{D355F43C-77B4-4228-A79C-30140F6C2C2C}"/>
              </a:ext>
            </a:extLst>
          </p:cNvPr>
          <p:cNvSpPr/>
          <p:nvPr/>
        </p:nvSpPr>
        <p:spPr>
          <a:xfrm>
            <a:off x="6039955" y="4117282"/>
            <a:ext cx="5613924" cy="17047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rgbClr val="FF0000"/>
                </a:solidFill>
              </a:ln>
            </a:endParaRPr>
          </a:p>
        </p:txBody>
      </p:sp>
    </p:spTree>
    <p:extLst>
      <p:ext uri="{BB962C8B-B14F-4D97-AF65-F5344CB8AC3E}">
        <p14:creationId xmlns:p14="http://schemas.microsoft.com/office/powerpoint/2010/main" val="277206898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Imagen 4" descr="Imagen que contiene libro, dibujo&#10;&#10;Descripción generada automáticamente">
            <a:extLst>
              <a:ext uri="{FF2B5EF4-FFF2-40B4-BE49-F238E27FC236}">
                <a16:creationId xmlns:a16="http://schemas.microsoft.com/office/drawing/2014/main" id="{1F6E3E22-103A-4A1C-88FF-39A6C6245DE8}"/>
              </a:ext>
            </a:extLst>
          </p:cNvPr>
          <p:cNvPicPr>
            <a:picLocks noChangeAspect="1"/>
          </p:cNvPicPr>
          <p:nvPr/>
        </p:nvPicPr>
        <p:blipFill rotWithShape="1">
          <a:blip r:embed="rId2">
            <a:extLst>
              <a:ext uri="{28A0092B-C50C-407E-A947-70E740481C1C}">
                <a14:useLocalDpi xmlns:a14="http://schemas.microsoft.com/office/drawing/2010/main" val="0"/>
              </a:ext>
            </a:extLst>
          </a:blip>
          <a:srcRect l="18058" r="24446"/>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15" name="Freeform: Shape 14">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7" name="Freeform: Shape 16">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37611BFC-98AF-43D3-AC97-B9BEEA4626C6}"/>
              </a:ext>
            </a:extLst>
          </p:cNvPr>
          <p:cNvSpPr>
            <a:spLocks noGrp="1"/>
          </p:cNvSpPr>
          <p:nvPr>
            <p:ph type="title"/>
          </p:nvPr>
        </p:nvSpPr>
        <p:spPr>
          <a:xfrm>
            <a:off x="804673" y="1396289"/>
            <a:ext cx="4782458" cy="1325563"/>
          </a:xfrm>
        </p:spPr>
        <p:txBody>
          <a:bodyPr>
            <a:normAutofit/>
          </a:bodyPr>
          <a:lstStyle/>
          <a:p>
            <a:r>
              <a:rPr lang="es-CL" dirty="0"/>
              <a:t>Ejemplo aplicado:</a:t>
            </a:r>
          </a:p>
        </p:txBody>
      </p:sp>
      <p:sp>
        <p:nvSpPr>
          <p:cNvPr id="3" name="Marcador de contenido 2">
            <a:extLst>
              <a:ext uri="{FF2B5EF4-FFF2-40B4-BE49-F238E27FC236}">
                <a16:creationId xmlns:a16="http://schemas.microsoft.com/office/drawing/2014/main" id="{0564325B-5583-4442-912A-E96A4C903F9A}"/>
              </a:ext>
            </a:extLst>
          </p:cNvPr>
          <p:cNvSpPr>
            <a:spLocks noGrp="1"/>
          </p:cNvSpPr>
          <p:nvPr>
            <p:ph idx="1"/>
          </p:nvPr>
        </p:nvSpPr>
        <p:spPr>
          <a:xfrm>
            <a:off x="804672" y="2871982"/>
            <a:ext cx="4782458" cy="3181684"/>
          </a:xfrm>
        </p:spPr>
        <p:txBody>
          <a:bodyPr anchor="t">
            <a:normAutofit/>
          </a:bodyPr>
          <a:lstStyle/>
          <a:p>
            <a:r>
              <a:rPr lang="es-CL" sz="1500"/>
              <a:t>¿Producir Cobre o producir Vino?</a:t>
            </a:r>
          </a:p>
          <a:p>
            <a:r>
              <a:rPr lang="es-CL" sz="1500"/>
              <a:t>Un país tiene un número determinado de trabajadores, llamaremos a esto la Fuerza laboral</a:t>
            </a:r>
          </a:p>
          <a:p>
            <a:r>
              <a:rPr lang="es-CL" sz="1500"/>
              <a:t>Si un trabajador se especializa para trabajar en vinos, no podrá trabajar en cobre</a:t>
            </a:r>
          </a:p>
          <a:p>
            <a:r>
              <a:rPr lang="es-CL" sz="1500"/>
              <a:t>Si un trabajador se especializa para trabajar en cobre, no podrá trabajar en vinos. </a:t>
            </a:r>
          </a:p>
          <a:p>
            <a:endParaRPr lang="es-CL" sz="1500"/>
          </a:p>
          <a:p>
            <a:r>
              <a:rPr lang="es-CL" sz="1500"/>
              <a:t>Es decir, No solo hay un costo de “capacitar” a un trabajador, sino que también hay un: </a:t>
            </a:r>
            <a:r>
              <a:rPr lang="es-CL" sz="1500" b="1"/>
              <a:t>Costo de Oportunidad</a:t>
            </a:r>
          </a:p>
        </p:txBody>
      </p:sp>
    </p:spTree>
    <p:extLst>
      <p:ext uri="{BB962C8B-B14F-4D97-AF65-F5344CB8AC3E}">
        <p14:creationId xmlns:p14="http://schemas.microsoft.com/office/powerpoint/2010/main" val="340481951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F665C5F-0E89-4CB1-AE1E-DB5CFF968226}"/>
              </a:ext>
            </a:extLst>
          </p:cNvPr>
          <p:cNvSpPr>
            <a:spLocks noGrp="1"/>
          </p:cNvSpPr>
          <p:nvPr>
            <p:ph type="title"/>
          </p:nvPr>
        </p:nvSpPr>
        <p:spPr>
          <a:xfrm>
            <a:off x="838200" y="631825"/>
            <a:ext cx="10515600" cy="1325563"/>
          </a:xfrm>
        </p:spPr>
        <p:txBody>
          <a:bodyPr>
            <a:normAutofit/>
          </a:bodyPr>
          <a:lstStyle/>
          <a:p>
            <a:r>
              <a:rPr lang="es-CL" dirty="0"/>
              <a:t>Costo Hundido</a:t>
            </a:r>
          </a:p>
        </p:txBody>
      </p:sp>
      <p:sp>
        <p:nvSpPr>
          <p:cNvPr id="3" name="Marcador de contenido 2">
            <a:extLst>
              <a:ext uri="{FF2B5EF4-FFF2-40B4-BE49-F238E27FC236}">
                <a16:creationId xmlns:a16="http://schemas.microsoft.com/office/drawing/2014/main" id="{202A659F-3AF0-4CB2-810B-97E71B3463FA}"/>
              </a:ext>
            </a:extLst>
          </p:cNvPr>
          <p:cNvSpPr>
            <a:spLocks noGrp="1"/>
          </p:cNvSpPr>
          <p:nvPr>
            <p:ph idx="1"/>
          </p:nvPr>
        </p:nvSpPr>
        <p:spPr>
          <a:xfrm>
            <a:off x="838200" y="2057400"/>
            <a:ext cx="10515600" cy="3871762"/>
          </a:xfrm>
        </p:spPr>
        <p:txBody>
          <a:bodyPr>
            <a:normAutofit/>
          </a:bodyPr>
          <a:lstStyle/>
          <a:p>
            <a:r>
              <a:rPr lang="es-CL" sz="2200"/>
              <a:t>Caso 1: Usted va a un fino restaurant y pide un plato de Langosta. Sin embargo, una vez que la prueba, se da cuenta que no le gusta. ¿Qué tipo de costo está enfrentando?</a:t>
            </a:r>
          </a:p>
          <a:p>
            <a:endParaRPr lang="es-CL" sz="2200"/>
          </a:p>
          <a:p>
            <a:r>
              <a:rPr lang="es-CL" sz="2200"/>
              <a:t>Caso 2: Usted compra entradas para ir a ver AVENGERS. Sin embargo, debido al tráfico, se da cuenta que no alcanza a llegar a la película. ¿Continúa en camino al cine? ¿Es racional tomar en cuenta la cantidad de dinero que pagó por la entrada?</a:t>
            </a:r>
          </a:p>
          <a:p>
            <a:r>
              <a:rPr lang="es-CL" sz="2200" b="1"/>
              <a:t>Definición: Un costo hundido es aquel en el que ya se ha incurrido independiente de si se realiza o no el proyecto, por lo que no es relevante en la toma de decisiones. </a:t>
            </a:r>
          </a:p>
          <a:p>
            <a:endParaRPr lang="es-CL" sz="2200"/>
          </a:p>
          <a:p>
            <a:endParaRPr lang="es-CL" sz="2200"/>
          </a:p>
          <a:p>
            <a:endParaRPr lang="es-CL" sz="2200"/>
          </a:p>
        </p:txBody>
      </p:sp>
      <p:sp>
        <p:nvSpPr>
          <p:cNvPr id="4" name="Rectángulo 3">
            <a:extLst>
              <a:ext uri="{FF2B5EF4-FFF2-40B4-BE49-F238E27FC236}">
                <a16:creationId xmlns:a16="http://schemas.microsoft.com/office/drawing/2014/main" id="{9FD9CFEE-C41C-4D67-93E3-0E567A72D606}"/>
              </a:ext>
            </a:extLst>
          </p:cNvPr>
          <p:cNvSpPr/>
          <p:nvPr/>
        </p:nvSpPr>
        <p:spPr>
          <a:xfrm>
            <a:off x="838200" y="4207092"/>
            <a:ext cx="10289219" cy="8887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030581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1E3303-C86D-4CE7-B78A-D88C1AF3D26E}"/>
              </a:ext>
            </a:extLst>
          </p:cNvPr>
          <p:cNvSpPr>
            <a:spLocks noGrp="1"/>
          </p:cNvSpPr>
          <p:nvPr>
            <p:ph type="title"/>
          </p:nvPr>
        </p:nvSpPr>
        <p:spPr>
          <a:xfrm>
            <a:off x="801099" y="1396289"/>
            <a:ext cx="5006336" cy="1325563"/>
          </a:xfrm>
        </p:spPr>
        <p:txBody>
          <a:bodyPr>
            <a:normAutofit/>
          </a:bodyPr>
          <a:lstStyle/>
          <a:p>
            <a:r>
              <a:rPr lang="es-CL" dirty="0"/>
              <a:t>Ejemplo Aplicado:</a:t>
            </a:r>
          </a:p>
        </p:txBody>
      </p:sp>
      <p:sp>
        <p:nvSpPr>
          <p:cNvPr id="3" name="Marcador de contenido 2">
            <a:extLst>
              <a:ext uri="{FF2B5EF4-FFF2-40B4-BE49-F238E27FC236}">
                <a16:creationId xmlns:a16="http://schemas.microsoft.com/office/drawing/2014/main" id="{699E512C-54B3-41E4-8266-208AA47D1BBE}"/>
              </a:ext>
            </a:extLst>
          </p:cNvPr>
          <p:cNvSpPr>
            <a:spLocks noGrp="1"/>
          </p:cNvSpPr>
          <p:nvPr>
            <p:ph idx="1"/>
          </p:nvPr>
        </p:nvSpPr>
        <p:spPr>
          <a:xfrm>
            <a:off x="805543" y="2871982"/>
            <a:ext cx="5006336" cy="3181684"/>
          </a:xfrm>
        </p:spPr>
        <p:txBody>
          <a:bodyPr anchor="t">
            <a:normAutofit/>
          </a:bodyPr>
          <a:lstStyle/>
          <a:p>
            <a:r>
              <a:rPr lang="es-CL" sz="1800"/>
              <a:t>EEUU gastó millones de dólares y tuvo que sufrir 58.126 pérdidas humanas en la guerra de Vietnam, aparte la población empezó a manifestarse en contra de la participación norteamericana. </a:t>
            </a:r>
          </a:p>
          <a:p>
            <a:r>
              <a:rPr lang="es-CL" sz="1800"/>
              <a:t>Un General del ejército en el congreso dice en su discurso: ”¡Esta guerra ha costado millones y miles han muerto! Si no seguimos esta guerra, entonces esto se volverá un costo irrecuperable para la nación”</a:t>
            </a:r>
          </a:p>
          <a:p>
            <a:r>
              <a:rPr lang="es-CL" sz="1800"/>
              <a:t>¿Está en lo correcto el General con su análisis? </a:t>
            </a:r>
          </a:p>
          <a:p>
            <a:endParaRPr lang="es-CL" sz="1800"/>
          </a:p>
        </p:txBody>
      </p:sp>
      <p:sp>
        <p:nvSpPr>
          <p:cNvPr id="15" name="Freeform: Shape 1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4" descr="Imagen que contiene texto, libro, mapa&#10;&#10;Descripción generada automáticamente">
            <a:extLst>
              <a:ext uri="{FF2B5EF4-FFF2-40B4-BE49-F238E27FC236}">
                <a16:creationId xmlns:a16="http://schemas.microsoft.com/office/drawing/2014/main" id="{76C4D876-D7E0-47A1-BDA3-52784D42224C}"/>
              </a:ext>
            </a:extLst>
          </p:cNvPr>
          <p:cNvPicPr>
            <a:picLocks noChangeAspect="1"/>
          </p:cNvPicPr>
          <p:nvPr/>
        </p:nvPicPr>
        <p:blipFill rotWithShape="1">
          <a:blip r:embed="rId2">
            <a:extLst>
              <a:ext uri="{28A0092B-C50C-407E-A947-70E740481C1C}">
                <a14:useLocalDpi xmlns:a14="http://schemas.microsoft.com/office/drawing/2010/main" val="0"/>
              </a:ext>
            </a:extLst>
          </a:blip>
          <a:srcRect l="16374" r="33556"/>
          <a:stretch/>
        </p:blipFill>
        <p:spPr>
          <a:xfrm>
            <a:off x="6167846" y="10"/>
            <a:ext cx="6024154" cy="6857990"/>
          </a:xfrm>
          <a:custGeom>
            <a:avLst/>
            <a:gdLst/>
            <a:ahLst/>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172256556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78</TotalTime>
  <Words>1330</Words>
  <Application>Microsoft Office PowerPoint</Application>
  <PresentationFormat>Panorámica</PresentationFormat>
  <Paragraphs>110</Paragraphs>
  <Slides>20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Calibri</vt:lpstr>
      <vt:lpstr>Calibri Light</vt:lpstr>
      <vt:lpstr>Tema de Office</vt:lpstr>
      <vt:lpstr>ECONOMÍA Clase 3: Costo/Beneficio</vt:lpstr>
      <vt:lpstr>Agenda</vt:lpstr>
      <vt:lpstr>¿XBox o Playstation?</vt:lpstr>
      <vt:lpstr>El costo de una cosa es aquello a lo que se renuncia para obtenerla- ¿A qué renuncia en los siguientes casos?</vt:lpstr>
      <vt:lpstr>Ejemplo: ¿Cuáles son los costos de entrar a la universidad?</vt:lpstr>
      <vt:lpstr>Razonemos un poco:</vt:lpstr>
      <vt:lpstr>Ejemplo aplicado:</vt:lpstr>
      <vt:lpstr>Costo Hundido</vt:lpstr>
      <vt:lpstr>Ejemplo Aplicado:</vt:lpstr>
      <vt:lpstr>No confundir costo hundido con costo de oportunidad</vt:lpstr>
      <vt:lpstr>Racionalidad y pensamiento marginal</vt:lpstr>
      <vt:lpstr>Ejemplo Aplicado</vt:lpstr>
      <vt:lpstr>Una coca light por favor </vt:lpstr>
      <vt:lpstr>Ejemplo aplicado</vt:lpstr>
      <vt:lpstr>¿Cómo decidimos? El costo vs. beneficio</vt:lpstr>
      <vt:lpstr>Una disyuntiva social: Eficiencia y Equidad</vt:lpstr>
      <vt:lpstr>Presentación de PowerPoint</vt:lpstr>
      <vt:lpstr>Presentación de PowerPoint</vt:lpstr>
      <vt:lpstr>La importancia de la sustentabilidad</vt:lpstr>
      <vt:lpstr>En resumen…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ECONOMÍA Clase 3: Costo/Beneficio</dc:title>
  <dc:creator>Christian Belmar Belmar Castro</dc:creator>
  <cp:lastModifiedBy>Matias Eduardo Philipp Fontecilla</cp:lastModifiedBy>
  <cp:revision>8</cp:revision>
  <dcterms:created xsi:type="dcterms:W3CDTF">2020-09-28T09:34:55Z</dcterms:created>
  <dcterms:modified xsi:type="dcterms:W3CDTF">2021-08-02T10:45:07Z</dcterms:modified>
</cp:coreProperties>
</file>