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256" r:id="rId3"/>
    <p:sldId id="497" r:id="rId4"/>
    <p:sldId id="498" r:id="rId5"/>
    <p:sldId id="499" r:id="rId6"/>
    <p:sldId id="431" r:id="rId7"/>
    <p:sldId id="434" r:id="rId8"/>
    <p:sldId id="436" r:id="rId9"/>
    <p:sldId id="439" r:id="rId10"/>
    <p:sldId id="440" r:id="rId11"/>
    <p:sldId id="489" r:id="rId12"/>
    <p:sldId id="490" r:id="rId13"/>
    <p:sldId id="491" r:id="rId14"/>
    <p:sldId id="486" r:id="rId15"/>
    <p:sldId id="483" r:id="rId16"/>
    <p:sldId id="404" r:id="rId17"/>
    <p:sldId id="492" r:id="rId18"/>
    <p:sldId id="494" r:id="rId19"/>
    <p:sldId id="495" r:id="rId20"/>
    <p:sldId id="496" r:id="rId2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86" d="100"/>
          <a:sy n="86" d="100"/>
        </p:scale>
        <p:origin x="4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9FB2C8-5549-425C-AB3F-A0ED4AE1AAF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6BEDC497-136D-4044-BFFE-39FBE61B7E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A8F21A28-1A19-4FC9-BBAD-423E1E037B6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FF4F8EF0-7216-4B99-AEF8-2FA8D7A8450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D4445A8-864F-4824-9D17-3B23C2922879}"/>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08614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B49FED-23DB-4716-8974-6714E0221CD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0C39D0F-7879-4684-8AC5-A0444C84E3C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4D5C377-5769-4AB2-9D03-CEAF890FD945}"/>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EBCE73A3-1E67-4CA7-8D42-299D50943B4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F65C59E-1474-443F-AC50-A79211D3F731}"/>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1975672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939B1E9-7E9A-43B9-9340-D473B0C563A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2D0603A-B52D-41D4-902A-E2EBD464B1D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8291CF9-026F-4BB4-9A12-124B86294C11}"/>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1B91522A-A25F-4253-9C61-AA0B365EC71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A99A07E-7F75-45D4-B6A7-0B3068CCC96D}"/>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8888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0CF4B8-B8F1-49C3-A437-FAAE650F3E6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5260C2D-810F-4CDE-BA61-D5244E1D11D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C5FFE1E-E4D0-41FA-9ECF-AFDD98A1F6BB}"/>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5D7C4779-D6AD-4B15-A1DC-D4FEC5C48C9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7E1CF43-E08C-45F8-AB0B-CEF32A2A7840}"/>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93400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AE452B-830B-4154-979C-E6C4CE524D3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12538FC-97DC-49D8-84D9-A5E61D6CF6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07AA565-020A-4CD2-A28C-F3A61D0BC3D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50D15284-C3D9-42DD-8035-AA3DD0C0F68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F7A2A0D-2508-475D-9784-56CBCD629965}"/>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239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13FB73-1C6B-4ADF-8A88-E578CED03CE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4DE797B-2EC9-4587-88DB-22618D0213D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D6E9F142-E938-4221-AC9B-0387108DD5A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05DD9E70-2282-48A5-9B60-4D42455FA0D2}"/>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2357AEB6-D0F0-46AF-865F-4EB5D8766AE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323DA63-73A4-412A-9538-74CEFFF33DCE}"/>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2466323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BF2614-677A-4BBE-8954-C492E8B80F0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BA4D79E-7A35-4FAB-8169-6B353733B2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666D0E-05EA-4CF0-B391-41DB78FD263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B8D875A6-F9DF-4831-A0A2-7B21411FC6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7BA792D-1DB7-4FE1-B805-42FBED56094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ACC1C66-D0C0-4E02-9ED7-FBF627D925EA}"/>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8" name="Marcador de pie de página 7">
            <a:extLst>
              <a:ext uri="{FF2B5EF4-FFF2-40B4-BE49-F238E27FC236}">
                <a16:creationId xmlns:a16="http://schemas.microsoft.com/office/drawing/2014/main" id="{4786E461-7EE9-427F-8C22-E293B140E76A}"/>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B7AB0ADD-6F2F-4C39-9328-A45926FEC6C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209613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1286F3-6898-42D6-9D7A-855E4211BFB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D88C841C-C9CD-4C7D-AAD1-91CB6671C2B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4" name="Marcador de pie de página 3">
            <a:extLst>
              <a:ext uri="{FF2B5EF4-FFF2-40B4-BE49-F238E27FC236}">
                <a16:creationId xmlns:a16="http://schemas.microsoft.com/office/drawing/2014/main" id="{6336418C-0720-4B83-8F03-1EF0B9755363}"/>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8842E380-CA50-4553-BEDE-E71F1CEA15B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906501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DAC0EAC-4267-4717-90CB-5C7B9532AB6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3" name="Marcador de pie de página 2">
            <a:extLst>
              <a:ext uri="{FF2B5EF4-FFF2-40B4-BE49-F238E27FC236}">
                <a16:creationId xmlns:a16="http://schemas.microsoft.com/office/drawing/2014/main" id="{396595CB-9ADE-4EC9-B60B-EAAB277DC0D5}"/>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40479356-32D0-4707-9FFE-E61C9A4A12F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6949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102F72-FE89-4FE5-BE17-283CBFAF176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9E0728C-70DB-4228-ABBD-780E0ABA1E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7FA8C538-8318-4606-8DCF-B8D5573D59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812ED7C-674E-441C-B870-2D75BF6A658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E0703F30-EA86-4223-896F-3C815AEBCDE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EAA2E6B-4DAD-483F-939A-9C07D3C1E2DD}"/>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008459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C47011-6A66-4648-8DF1-FB5E71FC5A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1F191211-30C5-4219-B4DD-6807924FBE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16B7891B-725D-4A48-8567-466A63BB9E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DD7B936-ACAA-4551-B1A2-A7DF6BE89CD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07B05DA5-10CA-40B3-8B3A-C9B8F9FB008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11B1B3B-3A36-4778-B12A-968C0EB0412F}"/>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1490053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B8CDF36-E363-4588-8F35-B205CDD28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6CC7607-49D8-4239-8554-3684F5C52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C123786-6187-4500-9FAF-994AD8716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29B0DEC4-74BF-49B8-9BAA-5FA8BEE7A0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F98972D2-91FD-4F1B-B795-6A7FEA0C3F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434A0-06B0-4B83-A0CE-A95BF451ECBC}" type="slidenum">
              <a:rPr lang="es-CL" smtClean="0"/>
              <a:t>‹Nº›</a:t>
            </a:fld>
            <a:endParaRPr lang="es-CL"/>
          </a:p>
        </p:txBody>
      </p:sp>
    </p:spTree>
    <p:extLst>
      <p:ext uri="{BB962C8B-B14F-4D97-AF65-F5344CB8AC3E}">
        <p14:creationId xmlns:p14="http://schemas.microsoft.com/office/powerpoint/2010/main" val="410452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rotWithShape="1">
          <a:blip r:embed="rId2" cstate="print"/>
          <a:srcRect l="2223" t="9091" r="24521" b="-2"/>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1 Título"/>
          <p:cNvSpPr>
            <a:spLocks noGrp="1"/>
          </p:cNvSpPr>
          <p:nvPr>
            <p:ph type="ctrTitle"/>
          </p:nvPr>
        </p:nvSpPr>
        <p:spPr>
          <a:xfrm>
            <a:off x="477981" y="1122363"/>
            <a:ext cx="4023360" cy="3204134"/>
          </a:xfrm>
        </p:spPr>
        <p:txBody>
          <a:bodyPr anchor="b">
            <a:normAutofit/>
          </a:bodyPr>
          <a:lstStyle/>
          <a:p>
            <a:pPr algn="l"/>
            <a:r>
              <a:rPr lang="es-CL" sz="4800" dirty="0"/>
              <a:t>Clase 17-</a:t>
            </a:r>
            <a:br>
              <a:rPr lang="es-CL" sz="4800" dirty="0"/>
            </a:br>
            <a:r>
              <a:rPr lang="es-CL" sz="4800" dirty="0"/>
              <a:t>Desempleo y Curva de Phillips</a:t>
            </a:r>
            <a:endParaRPr lang="es-CL" sz="4800" i="1" dirty="0"/>
          </a:p>
        </p:txBody>
      </p:sp>
      <p:sp>
        <p:nvSpPr>
          <p:cNvPr id="7" name="2 Subtítulo"/>
          <p:cNvSpPr>
            <a:spLocks noGrp="1"/>
          </p:cNvSpPr>
          <p:nvPr>
            <p:ph type="subTitle" idx="1"/>
          </p:nvPr>
        </p:nvSpPr>
        <p:spPr>
          <a:xfrm>
            <a:off x="477980" y="4872922"/>
            <a:ext cx="4218307" cy="1448827"/>
          </a:xfrm>
        </p:spPr>
        <p:txBody>
          <a:bodyPr>
            <a:normAutofit lnSpcReduction="10000"/>
          </a:bodyPr>
          <a:lstStyle/>
          <a:p>
            <a:pPr algn="l"/>
            <a:r>
              <a:rPr lang="es-CL" sz="2000" b="1" dirty="0"/>
              <a:t>Profesores</a:t>
            </a:r>
            <a:r>
              <a:rPr lang="es-CL" sz="2000" dirty="0"/>
              <a:t>:                                                              Christian Belmar (C), Manuel Aguilar, Natalia Bernal, José Cárdenas, Javier Diaz, Francisco Leiva, Boris Pasten e Ignacio Silva</a:t>
            </a:r>
          </a:p>
        </p:txBody>
      </p:sp>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lnSpc>
                <a:spcPct val="90000"/>
              </a:lnSpc>
              <a:spcBef>
                <a:spcPct val="20000"/>
              </a:spcBef>
              <a:defRPr/>
            </a:pPr>
            <a:r>
              <a:rPr lang="es-CL" sz="2700">
                <a:solidFill>
                  <a:schemeClr val="tx1">
                    <a:tint val="75000"/>
                  </a:schemeClr>
                </a:solidFill>
              </a:rPr>
              <a:t>Programa Académico de Bachillerato</a:t>
            </a: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Desempleo y su Tasa Natural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i="1" dirty="0"/>
              <a:t>Desempleo Cíclico</a:t>
            </a:r>
            <a:r>
              <a:rPr lang="es-CL" dirty="0"/>
              <a:t>: “desempleo que se debe a que el número de puestos de trabajos existentes en algunos mercados de trabajo es insuficiente para dar empleo a todo el que quiere trabajar”.</a:t>
            </a:r>
          </a:p>
          <a:p>
            <a:pPr lvl="2" algn="just"/>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spTree>
    <p:extLst>
      <p:ext uri="{BB962C8B-B14F-4D97-AF65-F5344CB8AC3E}">
        <p14:creationId xmlns:p14="http://schemas.microsoft.com/office/powerpoint/2010/main" val="3176882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20 Imagen" descr="Phillips_curve-v2.jpg"/>
          <p:cNvPicPr>
            <a:picLocks noChangeAspect="1"/>
          </p:cNvPicPr>
          <p:nvPr/>
        </p:nvPicPr>
        <p:blipFill>
          <a:blip r:embed="rId2"/>
          <a:srcRect b="2187"/>
          <a:stretch>
            <a:fillRect/>
          </a:stretch>
        </p:blipFill>
        <p:spPr>
          <a:xfrm>
            <a:off x="1954140" y="2987088"/>
            <a:ext cx="2784539" cy="3870913"/>
          </a:xfrm>
          <a:prstGeom prst="rect">
            <a:avLst/>
          </a:prstGeom>
        </p:spPr>
      </p:pic>
      <p:sp>
        <p:nvSpPr>
          <p:cNvPr id="2" name="1 Título"/>
          <p:cNvSpPr>
            <a:spLocks noGrp="1"/>
          </p:cNvSpPr>
          <p:nvPr>
            <p:ph type="title"/>
          </p:nvPr>
        </p:nvSpPr>
        <p:spPr/>
        <p:txBody>
          <a:bodyPr>
            <a:normAutofit/>
          </a:bodyPr>
          <a:lstStyle/>
          <a:p>
            <a:r>
              <a:rPr lang="es-CL" dirty="0"/>
              <a:t>Producción, Desempleo e Inflación</a:t>
            </a:r>
          </a:p>
        </p:txBody>
      </p:sp>
      <p:sp>
        <p:nvSpPr>
          <p:cNvPr id="27" name="2 Marcador de contenido"/>
          <p:cNvSpPr>
            <a:spLocks noGrp="1"/>
          </p:cNvSpPr>
          <p:nvPr>
            <p:ph idx="1"/>
          </p:nvPr>
        </p:nvSpPr>
        <p:spPr>
          <a:xfrm>
            <a:off x="2009804" y="1600201"/>
            <a:ext cx="8229600" cy="4525963"/>
          </a:xfrm>
        </p:spPr>
        <p:txBody>
          <a:bodyPr>
            <a:normAutofit/>
          </a:bodyPr>
          <a:lstStyle/>
          <a:p>
            <a:pPr algn="just"/>
            <a:r>
              <a:rPr lang="es-CL" b="1" dirty="0"/>
              <a:t>Curva de Phillips (corto plazo):</a:t>
            </a:r>
          </a:p>
          <a:p>
            <a:pPr lvl="1" algn="just"/>
            <a:r>
              <a:rPr lang="es-CL" dirty="0"/>
              <a:t>Curva que muestra la disyuntiva a corto plazo entre la inflación y el desempleo.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11</a:t>
            </a:fld>
            <a:endParaRPr lang="es-CL"/>
          </a:p>
        </p:txBody>
      </p:sp>
      <p:pic>
        <p:nvPicPr>
          <p:cNvPr id="5" name="4 Imagen" descr="Professor_A.W.H_(Bill)_Phillips.jpg"/>
          <p:cNvPicPr>
            <a:picLocks noChangeAspect="1"/>
          </p:cNvPicPr>
          <p:nvPr/>
        </p:nvPicPr>
        <p:blipFill>
          <a:blip r:embed="rId3"/>
          <a:stretch>
            <a:fillRect/>
          </a:stretch>
        </p:blipFill>
        <p:spPr>
          <a:xfrm>
            <a:off x="7567830" y="2695119"/>
            <a:ext cx="2286016" cy="2983251"/>
          </a:xfrm>
          <a:prstGeom prst="rect">
            <a:avLst/>
          </a:prstGeom>
        </p:spPr>
      </p:pic>
      <p:sp>
        <p:nvSpPr>
          <p:cNvPr id="6" name="5 CuadroTexto"/>
          <p:cNvSpPr txBox="1"/>
          <p:nvPr/>
        </p:nvSpPr>
        <p:spPr>
          <a:xfrm>
            <a:off x="7567830" y="5889248"/>
            <a:ext cx="2286016" cy="369332"/>
          </a:xfrm>
          <a:prstGeom prst="rect">
            <a:avLst/>
          </a:prstGeom>
          <a:noFill/>
        </p:spPr>
        <p:txBody>
          <a:bodyPr wrap="square" rtlCol="0">
            <a:spAutoFit/>
          </a:bodyPr>
          <a:lstStyle/>
          <a:p>
            <a:pPr algn="ctr"/>
            <a:r>
              <a:rPr lang="es-CL" dirty="0"/>
              <a:t>A. W. Phillips</a:t>
            </a:r>
          </a:p>
        </p:txBody>
      </p:sp>
      <p:sp>
        <p:nvSpPr>
          <p:cNvPr id="25" name="24 Rectángulo"/>
          <p:cNvSpPr/>
          <p:nvPr/>
        </p:nvSpPr>
        <p:spPr>
          <a:xfrm>
            <a:off x="4738679" y="5929331"/>
            <a:ext cx="1836783" cy="830997"/>
          </a:xfrm>
          <a:prstGeom prst="rect">
            <a:avLst/>
          </a:prstGeom>
        </p:spPr>
        <p:txBody>
          <a:bodyPr wrap="square">
            <a:spAutoFit/>
          </a:bodyPr>
          <a:lstStyle/>
          <a:p>
            <a:r>
              <a:rPr lang="es-CL" sz="1200" dirty="0"/>
              <a:t>Datos de desempleo (%) y tasa de variación de los salarios monetarios (%) para 1913 - 1948 </a:t>
            </a:r>
          </a:p>
        </p:txBody>
      </p:sp>
    </p:spTree>
    <p:extLst>
      <p:ext uri="{BB962C8B-B14F-4D97-AF65-F5344CB8AC3E}">
        <p14:creationId xmlns:p14="http://schemas.microsoft.com/office/powerpoint/2010/main" val="836567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20 Imagen" descr="Phillips_curve-v2.jpg"/>
          <p:cNvPicPr>
            <a:picLocks noChangeAspect="1"/>
          </p:cNvPicPr>
          <p:nvPr/>
        </p:nvPicPr>
        <p:blipFill>
          <a:blip r:embed="rId2"/>
          <a:srcRect b="2187"/>
          <a:stretch>
            <a:fillRect/>
          </a:stretch>
        </p:blipFill>
        <p:spPr>
          <a:xfrm>
            <a:off x="1954140" y="2987088"/>
            <a:ext cx="2784539" cy="3870913"/>
          </a:xfrm>
          <a:prstGeom prst="rect">
            <a:avLst/>
          </a:prstGeom>
        </p:spPr>
      </p:pic>
      <p:sp>
        <p:nvSpPr>
          <p:cNvPr id="20" name="19 Forma libre"/>
          <p:cNvSpPr/>
          <p:nvPr/>
        </p:nvSpPr>
        <p:spPr>
          <a:xfrm>
            <a:off x="2523812" y="3150158"/>
            <a:ext cx="1924259" cy="1934308"/>
          </a:xfrm>
          <a:custGeom>
            <a:avLst/>
            <a:gdLst>
              <a:gd name="connsiteX0" fmla="*/ 0 w 1924259"/>
              <a:gd name="connsiteY0" fmla="*/ 0 h 1934308"/>
              <a:gd name="connsiteX1" fmla="*/ 45218 w 1924259"/>
              <a:gd name="connsiteY1" fmla="*/ 1019908 h 1934308"/>
              <a:gd name="connsiteX2" fmla="*/ 60290 w 1924259"/>
              <a:gd name="connsiteY2" fmla="*/ 1411794 h 1934308"/>
              <a:gd name="connsiteX3" fmla="*/ 115556 w 1924259"/>
              <a:gd name="connsiteY3" fmla="*/ 1663002 h 1934308"/>
              <a:gd name="connsiteX4" fmla="*/ 246185 w 1924259"/>
              <a:gd name="connsiteY4" fmla="*/ 1813728 h 1934308"/>
              <a:gd name="connsiteX5" fmla="*/ 507442 w 1924259"/>
              <a:gd name="connsiteY5" fmla="*/ 1889090 h 1934308"/>
              <a:gd name="connsiteX6" fmla="*/ 924448 w 1924259"/>
              <a:gd name="connsiteY6" fmla="*/ 1919235 h 1934308"/>
              <a:gd name="connsiteX7" fmla="*/ 1924259 w 1924259"/>
              <a:gd name="connsiteY7" fmla="*/ 1934308 h 1934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4259" h="1934308">
                <a:moveTo>
                  <a:pt x="0" y="0"/>
                </a:moveTo>
                <a:cubicBezTo>
                  <a:pt x="17585" y="392304"/>
                  <a:pt x="35170" y="784609"/>
                  <a:pt x="45218" y="1019908"/>
                </a:cubicBezTo>
                <a:cubicBezTo>
                  <a:pt x="55266" y="1255207"/>
                  <a:pt x="48567" y="1304612"/>
                  <a:pt x="60290" y="1411794"/>
                </a:cubicBezTo>
                <a:cubicBezTo>
                  <a:pt x="72013" y="1518976"/>
                  <a:pt x="84574" y="1596013"/>
                  <a:pt x="115556" y="1663002"/>
                </a:cubicBezTo>
                <a:cubicBezTo>
                  <a:pt x="146539" y="1729991"/>
                  <a:pt x="180871" y="1776047"/>
                  <a:pt x="246185" y="1813728"/>
                </a:cubicBezTo>
                <a:cubicBezTo>
                  <a:pt x="311499" y="1851409"/>
                  <a:pt x="394398" y="1871506"/>
                  <a:pt x="507442" y="1889090"/>
                </a:cubicBezTo>
                <a:cubicBezTo>
                  <a:pt x="620486" y="1906675"/>
                  <a:pt x="688312" y="1911699"/>
                  <a:pt x="924448" y="1919235"/>
                </a:cubicBezTo>
                <a:cubicBezTo>
                  <a:pt x="1160584" y="1926771"/>
                  <a:pt x="1542421" y="1930539"/>
                  <a:pt x="1924259" y="1934308"/>
                </a:cubicBezTo>
              </a:path>
            </a:pathLst>
          </a:custGeom>
          <a:ln w="158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p>
        </p:txBody>
      </p:sp>
      <p:sp>
        <p:nvSpPr>
          <p:cNvPr id="2" name="1 Título"/>
          <p:cNvSpPr>
            <a:spLocks noGrp="1"/>
          </p:cNvSpPr>
          <p:nvPr>
            <p:ph type="title"/>
          </p:nvPr>
        </p:nvSpPr>
        <p:spPr/>
        <p:txBody>
          <a:bodyPr>
            <a:normAutofit/>
          </a:bodyPr>
          <a:lstStyle/>
          <a:p>
            <a:r>
              <a:rPr lang="es-CL" dirty="0"/>
              <a:t>Producción, Desempleo e Inflación</a:t>
            </a:r>
          </a:p>
        </p:txBody>
      </p:sp>
      <p:sp>
        <p:nvSpPr>
          <p:cNvPr id="14" name="2 Marcador de contenido"/>
          <p:cNvSpPr>
            <a:spLocks noGrp="1"/>
          </p:cNvSpPr>
          <p:nvPr>
            <p:ph idx="1"/>
          </p:nvPr>
        </p:nvSpPr>
        <p:spPr>
          <a:xfrm>
            <a:off x="2009804" y="1600201"/>
            <a:ext cx="8229600" cy="4525963"/>
          </a:xfrm>
        </p:spPr>
        <p:txBody>
          <a:bodyPr>
            <a:normAutofit/>
          </a:bodyPr>
          <a:lstStyle/>
          <a:p>
            <a:pPr algn="just"/>
            <a:r>
              <a:rPr lang="es-CL" b="1" dirty="0"/>
              <a:t>Curva de Phillips (corto plazo):</a:t>
            </a:r>
          </a:p>
          <a:p>
            <a:pPr lvl="1" algn="just"/>
            <a:r>
              <a:rPr lang="es-CL" dirty="0"/>
              <a:t>Curva que muestra la disyuntiva a corto plazo entre la inflación y el desempleo.</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12</a:t>
            </a:fld>
            <a:endParaRPr lang="es-CL"/>
          </a:p>
        </p:txBody>
      </p:sp>
      <p:pic>
        <p:nvPicPr>
          <p:cNvPr id="5" name="4 Imagen" descr="Professor_A.W.H_(Bill)_Phillips.jpg"/>
          <p:cNvPicPr>
            <a:picLocks noChangeAspect="1"/>
          </p:cNvPicPr>
          <p:nvPr/>
        </p:nvPicPr>
        <p:blipFill>
          <a:blip r:embed="rId3"/>
          <a:stretch>
            <a:fillRect/>
          </a:stretch>
        </p:blipFill>
        <p:spPr>
          <a:xfrm>
            <a:off x="7524760" y="3231832"/>
            <a:ext cx="2286016" cy="2983251"/>
          </a:xfrm>
          <a:prstGeom prst="rect">
            <a:avLst/>
          </a:prstGeom>
        </p:spPr>
      </p:pic>
      <p:sp>
        <p:nvSpPr>
          <p:cNvPr id="6" name="5 CuadroTexto"/>
          <p:cNvSpPr txBox="1"/>
          <p:nvPr/>
        </p:nvSpPr>
        <p:spPr>
          <a:xfrm>
            <a:off x="7524760" y="6215082"/>
            <a:ext cx="2286016" cy="369332"/>
          </a:xfrm>
          <a:prstGeom prst="rect">
            <a:avLst/>
          </a:prstGeom>
          <a:noFill/>
        </p:spPr>
        <p:txBody>
          <a:bodyPr wrap="square" rtlCol="0">
            <a:spAutoFit/>
          </a:bodyPr>
          <a:lstStyle/>
          <a:p>
            <a:pPr algn="ctr"/>
            <a:r>
              <a:rPr lang="es-CL" dirty="0"/>
              <a:t>A. W. Phillips</a:t>
            </a:r>
          </a:p>
        </p:txBody>
      </p:sp>
      <p:sp>
        <p:nvSpPr>
          <p:cNvPr id="23" name="22 CuadroTexto"/>
          <p:cNvSpPr txBox="1"/>
          <p:nvPr/>
        </p:nvSpPr>
        <p:spPr>
          <a:xfrm>
            <a:off x="2481896" y="3272057"/>
            <a:ext cx="2756848" cy="276999"/>
          </a:xfrm>
          <a:prstGeom prst="rect">
            <a:avLst/>
          </a:prstGeom>
          <a:noFill/>
        </p:spPr>
        <p:txBody>
          <a:bodyPr wrap="square" rtlCol="0">
            <a:spAutoFit/>
          </a:bodyPr>
          <a:lstStyle/>
          <a:p>
            <a:r>
              <a:rPr lang="es-CL" sz="1200" dirty="0"/>
              <a:t>Curva ajustada para datos de 1861-1913</a:t>
            </a:r>
          </a:p>
        </p:txBody>
      </p:sp>
      <p:sp>
        <p:nvSpPr>
          <p:cNvPr id="25" name="24 Rectángulo"/>
          <p:cNvSpPr/>
          <p:nvPr/>
        </p:nvSpPr>
        <p:spPr>
          <a:xfrm>
            <a:off x="4738679" y="5929331"/>
            <a:ext cx="1836783" cy="830997"/>
          </a:xfrm>
          <a:prstGeom prst="rect">
            <a:avLst/>
          </a:prstGeom>
        </p:spPr>
        <p:txBody>
          <a:bodyPr wrap="square">
            <a:spAutoFit/>
          </a:bodyPr>
          <a:lstStyle/>
          <a:p>
            <a:r>
              <a:rPr lang="es-CL" sz="1200" dirty="0"/>
              <a:t>Datos de desempleo (%) y tasa de variación de los salarios monetarios (%) para 1913 - 1948 </a:t>
            </a:r>
          </a:p>
        </p:txBody>
      </p:sp>
    </p:spTree>
    <p:extLst>
      <p:ext uri="{BB962C8B-B14F-4D97-AF65-F5344CB8AC3E}">
        <p14:creationId xmlns:p14="http://schemas.microsoft.com/office/powerpoint/2010/main" val="30997981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7569" y="2846114"/>
            <a:ext cx="5220429" cy="3229426"/>
          </a:xfrm>
          <a:prstGeom prst="rect">
            <a:avLst/>
          </a:prstGeom>
        </p:spPr>
      </p:pic>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(corto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13</a:t>
            </a:fld>
            <a:endParaRPr lang="es-CL"/>
          </a:p>
        </p:txBody>
      </p:sp>
      <p:sp>
        <p:nvSpPr>
          <p:cNvPr id="8" name="7 Rectángulo"/>
          <p:cNvSpPr/>
          <p:nvPr/>
        </p:nvSpPr>
        <p:spPr>
          <a:xfrm>
            <a:off x="2238348" y="6143645"/>
            <a:ext cx="5214974" cy="461665"/>
          </a:xfrm>
          <a:prstGeom prst="rect">
            <a:avLst/>
          </a:prstGeom>
        </p:spPr>
        <p:txBody>
          <a:bodyPr wrap="square">
            <a:spAutoFit/>
          </a:bodyPr>
          <a:lstStyle/>
          <a:p>
            <a:pPr algn="ctr"/>
            <a:r>
              <a:rPr lang="es-CL" sz="1200" dirty="0"/>
              <a:t>La relación entre la variación de la inflación y el desempleo en Estados Unidos desde 1970</a:t>
            </a:r>
          </a:p>
        </p:txBody>
      </p:sp>
    </p:spTree>
    <p:extLst>
      <p:ext uri="{BB962C8B-B14F-4D97-AF65-F5344CB8AC3E}">
        <p14:creationId xmlns:p14="http://schemas.microsoft.com/office/powerpoint/2010/main" val="2444442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7569" y="2846114"/>
            <a:ext cx="5220429" cy="3229426"/>
          </a:xfrm>
          <a:prstGeom prst="rect">
            <a:avLst/>
          </a:prstGeom>
        </p:spPr>
      </p:pic>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(corto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14</a:t>
            </a:fld>
            <a:endParaRPr lang="es-CL"/>
          </a:p>
        </p:txBody>
      </p:sp>
      <p:cxnSp>
        <p:nvCxnSpPr>
          <p:cNvPr id="7" name="6 Conector recto"/>
          <p:cNvCxnSpPr/>
          <p:nvPr/>
        </p:nvCxnSpPr>
        <p:spPr>
          <a:xfrm>
            <a:off x="2711624" y="3933056"/>
            <a:ext cx="4536504" cy="108012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 name="11 Objeto"/>
          <p:cNvGraphicFramePr>
            <a:graphicFrameLocks noChangeAspect="1"/>
          </p:cNvGraphicFramePr>
          <p:nvPr/>
        </p:nvGraphicFramePr>
        <p:xfrm>
          <a:off x="5879976" y="4437856"/>
          <a:ext cx="1423238" cy="215280"/>
        </p:xfrm>
        <a:graphic>
          <a:graphicData uri="http://schemas.openxmlformats.org/presentationml/2006/ole">
            <mc:AlternateContent xmlns:mc="http://schemas.openxmlformats.org/markup-compatibility/2006">
              <mc:Choice xmlns:v="urn:schemas-microsoft-com:vml" Requires="v">
                <p:oleObj name="Ecuación" r:id="rId3" imgW="1511300" imgH="228600" progId="Equation.3">
                  <p:embed/>
                </p:oleObj>
              </mc:Choice>
              <mc:Fallback>
                <p:oleObj name="Ecuación" r:id="rId3" imgW="1511300" imgH="228600" progId="Equation.3">
                  <p:embed/>
                  <p:pic>
                    <p:nvPicPr>
                      <p:cNvPr id="12" name="11 Obje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79976" y="4437856"/>
                        <a:ext cx="1423238" cy="2152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7 Rectángulo"/>
          <p:cNvSpPr/>
          <p:nvPr/>
        </p:nvSpPr>
        <p:spPr>
          <a:xfrm>
            <a:off x="2238348" y="6143645"/>
            <a:ext cx="5214974" cy="461665"/>
          </a:xfrm>
          <a:prstGeom prst="rect">
            <a:avLst/>
          </a:prstGeom>
        </p:spPr>
        <p:txBody>
          <a:bodyPr wrap="square">
            <a:spAutoFit/>
          </a:bodyPr>
          <a:lstStyle/>
          <a:p>
            <a:pPr algn="ctr"/>
            <a:r>
              <a:rPr lang="es-CL" sz="1200" dirty="0"/>
              <a:t>La relación entre la variación de la inflación y el desempleo en Estados Unidos desde 1970</a:t>
            </a:r>
          </a:p>
        </p:txBody>
      </p:sp>
    </p:spTree>
    <p:extLst>
      <p:ext uri="{BB962C8B-B14F-4D97-AF65-F5344CB8AC3E}">
        <p14:creationId xmlns:p14="http://schemas.microsoft.com/office/powerpoint/2010/main" val="36496963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07569" y="2846114"/>
            <a:ext cx="5220429" cy="3229426"/>
          </a:xfrm>
          <a:prstGeom prst="rect">
            <a:avLst/>
          </a:prstGeom>
        </p:spPr>
      </p:pic>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(corto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15</a:t>
            </a:fld>
            <a:endParaRPr lang="es-CL"/>
          </a:p>
        </p:txBody>
      </p:sp>
      <p:cxnSp>
        <p:nvCxnSpPr>
          <p:cNvPr id="7" name="6 Conector recto"/>
          <p:cNvCxnSpPr/>
          <p:nvPr/>
        </p:nvCxnSpPr>
        <p:spPr>
          <a:xfrm>
            <a:off x="2711624" y="3933056"/>
            <a:ext cx="4536504" cy="108012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 name="11 Objeto"/>
          <p:cNvGraphicFramePr>
            <a:graphicFrameLocks noChangeAspect="1"/>
          </p:cNvGraphicFramePr>
          <p:nvPr/>
        </p:nvGraphicFramePr>
        <p:xfrm>
          <a:off x="5879976" y="4437856"/>
          <a:ext cx="1423238" cy="215280"/>
        </p:xfrm>
        <a:graphic>
          <a:graphicData uri="http://schemas.openxmlformats.org/presentationml/2006/ole">
            <mc:AlternateContent xmlns:mc="http://schemas.openxmlformats.org/markup-compatibility/2006">
              <mc:Choice xmlns:v="urn:schemas-microsoft-com:vml" Requires="v">
                <p:oleObj name="Ecuación" r:id="rId3" imgW="1511300" imgH="228600" progId="Equation.3">
                  <p:embed/>
                </p:oleObj>
              </mc:Choice>
              <mc:Fallback>
                <p:oleObj name="Ecuación" r:id="rId3" imgW="1511300" imgH="228600" progId="Equation.3">
                  <p:embed/>
                  <p:pic>
                    <p:nvPicPr>
                      <p:cNvPr id="12" name="11 Obje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79976" y="4437856"/>
                        <a:ext cx="1423238" cy="2152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4 CuadroTexto"/>
          <p:cNvSpPr txBox="1"/>
          <p:nvPr/>
        </p:nvSpPr>
        <p:spPr>
          <a:xfrm>
            <a:off x="7427998" y="2604968"/>
            <a:ext cx="3132499" cy="3416320"/>
          </a:xfrm>
          <a:prstGeom prst="rect">
            <a:avLst/>
          </a:prstGeom>
          <a:noFill/>
        </p:spPr>
        <p:txBody>
          <a:bodyPr wrap="square" rtlCol="0">
            <a:spAutoFit/>
          </a:bodyPr>
          <a:lstStyle/>
          <a:p>
            <a:pPr algn="just"/>
            <a:r>
              <a:rPr lang="es-CL" dirty="0"/>
              <a:t>La lógica de corto plazo es:</a:t>
            </a:r>
          </a:p>
          <a:p>
            <a:pPr marL="285750" indent="-285750" algn="just">
              <a:buFont typeface="Arial" pitchFamily="34" charset="0"/>
              <a:buChar char="•"/>
            </a:pPr>
            <a:r>
              <a:rPr lang="es-CL" dirty="0"/>
              <a:t>Frente a un aumento de la actividad económica (mayor PIB) disminuirá el desempleo.</a:t>
            </a:r>
          </a:p>
          <a:p>
            <a:pPr marL="285750" indent="-285750" algn="just">
              <a:buFont typeface="Arial" pitchFamily="34" charset="0"/>
              <a:buChar char="•"/>
            </a:pPr>
            <a:r>
              <a:rPr lang="es-CL" dirty="0"/>
              <a:t>Lo que implicará un ingreso país mayor.</a:t>
            </a:r>
          </a:p>
          <a:p>
            <a:pPr marL="285750" indent="-285750" algn="just">
              <a:buFont typeface="Arial" pitchFamily="34" charset="0"/>
              <a:buChar char="•"/>
            </a:pPr>
            <a:r>
              <a:rPr lang="es-CL" dirty="0"/>
              <a:t>Lo que hará que se expanda la demanda por bienes y servicios.</a:t>
            </a:r>
          </a:p>
          <a:p>
            <a:pPr marL="285750" indent="-285750" algn="just">
              <a:buFont typeface="Arial" pitchFamily="34" charset="0"/>
              <a:buChar char="•"/>
            </a:pPr>
            <a:r>
              <a:rPr lang="es-CL" dirty="0"/>
              <a:t>Haciendo subir su precio, por ende inflación.</a:t>
            </a:r>
          </a:p>
        </p:txBody>
      </p:sp>
      <p:sp>
        <p:nvSpPr>
          <p:cNvPr id="9" name="8 Rectángulo"/>
          <p:cNvSpPr/>
          <p:nvPr/>
        </p:nvSpPr>
        <p:spPr>
          <a:xfrm>
            <a:off x="2238348" y="6143645"/>
            <a:ext cx="5214974" cy="461665"/>
          </a:xfrm>
          <a:prstGeom prst="rect">
            <a:avLst/>
          </a:prstGeom>
        </p:spPr>
        <p:txBody>
          <a:bodyPr wrap="square">
            <a:spAutoFit/>
          </a:bodyPr>
          <a:lstStyle/>
          <a:p>
            <a:pPr algn="ctr"/>
            <a:r>
              <a:rPr lang="es-CL" sz="1200" dirty="0"/>
              <a:t>La relación entre la variación de la inflación y el desempleo en Estados Unidos desde 1970</a:t>
            </a:r>
          </a:p>
        </p:txBody>
      </p:sp>
    </p:spTree>
    <p:extLst>
      <p:ext uri="{BB962C8B-B14F-4D97-AF65-F5344CB8AC3E}">
        <p14:creationId xmlns:p14="http://schemas.microsoft.com/office/powerpoint/2010/main" val="1785740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(largo plazo)</a:t>
            </a:r>
          </a:p>
          <a:p>
            <a:pPr lvl="1" algn="just"/>
            <a:r>
              <a:rPr lang="es-CL" dirty="0"/>
              <a:t>Sin embargo a largo plazo, esta relación (entre desempleo e inflación) no se da. Es decir la curva de Phillips es vertical.</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16</a:t>
            </a:fld>
            <a:endParaRPr lang="es-CL"/>
          </a:p>
        </p:txBody>
      </p:sp>
      <p:pic>
        <p:nvPicPr>
          <p:cNvPr id="5" name="4 Imagen" descr="phillips-LP.png"/>
          <p:cNvPicPr>
            <a:picLocks noChangeAspect="1"/>
          </p:cNvPicPr>
          <p:nvPr/>
        </p:nvPicPr>
        <p:blipFill>
          <a:blip r:embed="rId2">
            <a:clrChange>
              <a:clrFrom>
                <a:srgbClr val="F6E0B7"/>
              </a:clrFrom>
              <a:clrTo>
                <a:srgbClr val="F6E0B7">
                  <a:alpha val="0"/>
                </a:srgbClr>
              </a:clrTo>
            </a:clrChange>
          </a:blip>
          <a:stretch>
            <a:fillRect/>
          </a:stretch>
        </p:blipFill>
        <p:spPr>
          <a:xfrm>
            <a:off x="3452794" y="3571876"/>
            <a:ext cx="5715040" cy="3114376"/>
          </a:xfrm>
          <a:prstGeom prst="rect">
            <a:avLst/>
          </a:prstGeom>
        </p:spPr>
      </p:pic>
    </p:spTree>
    <p:extLst>
      <p:ext uri="{BB962C8B-B14F-4D97-AF65-F5344CB8AC3E}">
        <p14:creationId xmlns:p14="http://schemas.microsoft.com/office/powerpoint/2010/main" val="2391757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(largo plazo)</a:t>
            </a:r>
          </a:p>
          <a:p>
            <a:pPr lvl="1" algn="just"/>
            <a:r>
              <a:rPr lang="es-CL" dirty="0"/>
              <a:t>La razón principal se debe a que a largo plazo la tasa de desempleo se encuentra en su nivel de tasa natural, por lo tanto la aplicación de cualquier política, principalmente la variación de la oferta monetaria, determinará la inflación.</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17</a:t>
            </a:fld>
            <a:endParaRPr lang="es-CL"/>
          </a:p>
        </p:txBody>
      </p:sp>
    </p:spTree>
    <p:extLst>
      <p:ext uri="{BB962C8B-B14F-4D97-AF65-F5344CB8AC3E}">
        <p14:creationId xmlns:p14="http://schemas.microsoft.com/office/powerpoint/2010/main" val="34513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(largo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18</a:t>
            </a:fld>
            <a:endParaRPr lang="es-CL"/>
          </a:p>
        </p:txBody>
      </p:sp>
      <p:pic>
        <p:nvPicPr>
          <p:cNvPr id="5" name="4 Imagen" descr="phillips-LP2.png"/>
          <p:cNvPicPr>
            <a:picLocks noChangeAspect="1"/>
          </p:cNvPicPr>
          <p:nvPr/>
        </p:nvPicPr>
        <p:blipFill>
          <a:blip r:embed="rId2">
            <a:clrChange>
              <a:clrFrom>
                <a:srgbClr val="F6E0B7"/>
              </a:clrFrom>
              <a:clrTo>
                <a:srgbClr val="F6E0B7">
                  <a:alpha val="0"/>
                </a:srgbClr>
              </a:clrTo>
            </a:clrChange>
          </a:blip>
          <a:stretch>
            <a:fillRect/>
          </a:stretch>
        </p:blipFill>
        <p:spPr>
          <a:xfrm>
            <a:off x="6036435" y="2814220"/>
            <a:ext cx="4591691" cy="3115110"/>
          </a:xfrm>
          <a:prstGeom prst="rect">
            <a:avLst/>
          </a:prstGeom>
        </p:spPr>
      </p:pic>
      <p:sp>
        <p:nvSpPr>
          <p:cNvPr id="6" name="2 Marcador de contenido"/>
          <p:cNvSpPr txBox="1">
            <a:spLocks/>
          </p:cNvSpPr>
          <p:nvPr/>
        </p:nvSpPr>
        <p:spPr>
          <a:xfrm>
            <a:off x="1628772" y="2143116"/>
            <a:ext cx="4467228" cy="4071966"/>
          </a:xfrm>
          <a:prstGeom prst="rect">
            <a:avLst/>
          </a:prstGeom>
        </p:spPr>
        <p:txBody>
          <a:bodyPr vert="horz" lIns="91440" tIns="45720" rIns="91440" bIns="45720" rtlCol="0">
            <a:noAutofit/>
          </a:bodyPr>
          <a:lstStyle/>
          <a:p>
            <a:pPr marL="285750" indent="-285750" algn="just">
              <a:spcBef>
                <a:spcPct val="20000"/>
              </a:spcBef>
              <a:buFont typeface="Arial" pitchFamily="34" charset="0"/>
              <a:buChar char="–"/>
            </a:pPr>
            <a:r>
              <a:rPr lang="es-CL" sz="1750" dirty="0"/>
              <a:t>Si nos encontramos en un punto donde la inflación esperada es igual a la inflación efectiva, nos encontraremos en un equilibrio consistente con el largo plazo: (A).</a:t>
            </a:r>
          </a:p>
        </p:txBody>
      </p:sp>
    </p:spTree>
    <p:extLst>
      <p:ext uri="{BB962C8B-B14F-4D97-AF65-F5344CB8AC3E}">
        <p14:creationId xmlns:p14="http://schemas.microsoft.com/office/powerpoint/2010/main" val="3440240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(largo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19</a:t>
            </a:fld>
            <a:endParaRPr lang="es-CL"/>
          </a:p>
        </p:txBody>
      </p:sp>
      <p:pic>
        <p:nvPicPr>
          <p:cNvPr id="5" name="4 Imagen" descr="phillips-LP2.png"/>
          <p:cNvPicPr>
            <a:picLocks noChangeAspect="1"/>
          </p:cNvPicPr>
          <p:nvPr/>
        </p:nvPicPr>
        <p:blipFill>
          <a:blip r:embed="rId2">
            <a:clrChange>
              <a:clrFrom>
                <a:srgbClr val="F6E0B7"/>
              </a:clrFrom>
              <a:clrTo>
                <a:srgbClr val="F6E0B7">
                  <a:alpha val="0"/>
                </a:srgbClr>
              </a:clrTo>
            </a:clrChange>
          </a:blip>
          <a:stretch>
            <a:fillRect/>
          </a:stretch>
        </p:blipFill>
        <p:spPr>
          <a:xfrm>
            <a:off x="6036435" y="2814220"/>
            <a:ext cx="4591691" cy="3115110"/>
          </a:xfrm>
          <a:prstGeom prst="rect">
            <a:avLst/>
          </a:prstGeom>
        </p:spPr>
      </p:pic>
      <p:sp>
        <p:nvSpPr>
          <p:cNvPr id="6" name="2 Marcador de contenido"/>
          <p:cNvSpPr txBox="1">
            <a:spLocks/>
          </p:cNvSpPr>
          <p:nvPr/>
        </p:nvSpPr>
        <p:spPr>
          <a:xfrm>
            <a:off x="1628772" y="2143116"/>
            <a:ext cx="4467228" cy="4071966"/>
          </a:xfrm>
          <a:prstGeom prst="rect">
            <a:avLst/>
          </a:prstGeom>
        </p:spPr>
        <p:txBody>
          <a:bodyPr vert="horz" lIns="91440" tIns="45720" rIns="91440" bIns="45720" rtlCol="0">
            <a:noAutofit/>
          </a:bodyPr>
          <a:lstStyle/>
          <a:p>
            <a:pPr marL="285750" indent="-285750" algn="just">
              <a:spcBef>
                <a:spcPct val="20000"/>
              </a:spcBef>
              <a:buFont typeface="Arial" pitchFamily="34" charset="0"/>
              <a:buChar char="–"/>
            </a:pPr>
            <a:r>
              <a:rPr lang="es-CL" sz="1750" dirty="0"/>
              <a:t>Si nos encontramos en un punto donde la inflación esperada es igual a la inflación efectiva, nos encontraremos en un equilibrio consistente con el largo plazo: (A).</a:t>
            </a:r>
          </a:p>
          <a:p>
            <a:pPr marL="285750" indent="-285750" algn="just">
              <a:spcBef>
                <a:spcPct val="20000"/>
              </a:spcBef>
              <a:buFont typeface="Arial" pitchFamily="34" charset="0"/>
              <a:buChar char="–"/>
            </a:pPr>
            <a:endParaRPr lang="es-CL" sz="1200" dirty="0"/>
          </a:p>
          <a:p>
            <a:pPr marL="285750" indent="-285750" algn="just">
              <a:spcBef>
                <a:spcPct val="20000"/>
              </a:spcBef>
              <a:buFont typeface="Arial" pitchFamily="34" charset="0"/>
              <a:buChar char="–"/>
            </a:pPr>
            <a:r>
              <a:rPr lang="es-CL" sz="1750" dirty="0"/>
              <a:t>Sin embargo, si debido a la emisión de más dinero para reactivar la economía, la inflación efectiva aumentará y el desempleo será menor, lo que implica un movimiento sobre la curva de Phillips de corto plazo: (B).</a:t>
            </a:r>
          </a:p>
        </p:txBody>
      </p:sp>
    </p:spTree>
    <p:extLst>
      <p:ext uri="{BB962C8B-B14F-4D97-AF65-F5344CB8AC3E}">
        <p14:creationId xmlns:p14="http://schemas.microsoft.com/office/powerpoint/2010/main" val="368008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539B103-C7FB-4949-AF57-A30FD878DD17}"/>
              </a:ext>
            </a:extLst>
          </p:cNvPr>
          <p:cNvSpPr>
            <a:spLocks noGrp="1"/>
          </p:cNvSpPr>
          <p:nvPr>
            <p:ph type="title"/>
          </p:nvPr>
        </p:nvSpPr>
        <p:spPr/>
        <p:txBody>
          <a:bodyPr/>
          <a:lstStyle/>
          <a:p>
            <a:r>
              <a:rPr lang="es-CL" dirty="0"/>
              <a:t>Agenda</a:t>
            </a:r>
          </a:p>
        </p:txBody>
      </p:sp>
      <p:sp>
        <p:nvSpPr>
          <p:cNvPr id="5" name="Marcador de contenido 4">
            <a:extLst>
              <a:ext uri="{FF2B5EF4-FFF2-40B4-BE49-F238E27FC236}">
                <a16:creationId xmlns:a16="http://schemas.microsoft.com/office/drawing/2014/main" id="{70DD61BE-9690-42BD-B385-B93746D74E12}"/>
              </a:ext>
            </a:extLst>
          </p:cNvPr>
          <p:cNvSpPr>
            <a:spLocks noGrp="1"/>
          </p:cNvSpPr>
          <p:nvPr>
            <p:ph idx="1"/>
          </p:nvPr>
        </p:nvSpPr>
        <p:spPr/>
        <p:txBody>
          <a:bodyPr/>
          <a:lstStyle/>
          <a:p>
            <a:r>
              <a:rPr lang="es-CL" dirty="0"/>
              <a:t>Tres definiciones importantes</a:t>
            </a:r>
          </a:p>
          <a:p>
            <a:r>
              <a:rPr lang="es-CL" dirty="0"/>
              <a:t>Desempleo y su tasa natural</a:t>
            </a:r>
          </a:p>
          <a:p>
            <a:r>
              <a:rPr lang="es-CL" dirty="0"/>
              <a:t>Curva de Phillips</a:t>
            </a:r>
          </a:p>
        </p:txBody>
      </p:sp>
    </p:spTree>
    <p:extLst>
      <p:ext uri="{BB962C8B-B14F-4D97-AF65-F5344CB8AC3E}">
        <p14:creationId xmlns:p14="http://schemas.microsoft.com/office/powerpoint/2010/main" val="3983986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Producción, Desempleo e Inflación</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dirty="0"/>
              <a:t>Curva de Phillips (largo plazo)</a:t>
            </a: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20</a:t>
            </a:fld>
            <a:endParaRPr lang="es-CL"/>
          </a:p>
        </p:txBody>
      </p:sp>
      <p:pic>
        <p:nvPicPr>
          <p:cNvPr id="5" name="4 Imagen" descr="phillips-LP2.png"/>
          <p:cNvPicPr>
            <a:picLocks noChangeAspect="1"/>
          </p:cNvPicPr>
          <p:nvPr/>
        </p:nvPicPr>
        <p:blipFill>
          <a:blip r:embed="rId2">
            <a:clrChange>
              <a:clrFrom>
                <a:srgbClr val="F6E0B7"/>
              </a:clrFrom>
              <a:clrTo>
                <a:srgbClr val="F6E0B7">
                  <a:alpha val="0"/>
                </a:srgbClr>
              </a:clrTo>
            </a:clrChange>
          </a:blip>
          <a:stretch>
            <a:fillRect/>
          </a:stretch>
        </p:blipFill>
        <p:spPr>
          <a:xfrm>
            <a:off x="6036435" y="2814220"/>
            <a:ext cx="4591691" cy="3115110"/>
          </a:xfrm>
          <a:prstGeom prst="rect">
            <a:avLst/>
          </a:prstGeom>
        </p:spPr>
      </p:pic>
      <p:sp>
        <p:nvSpPr>
          <p:cNvPr id="6" name="2 Marcador de contenido"/>
          <p:cNvSpPr txBox="1">
            <a:spLocks/>
          </p:cNvSpPr>
          <p:nvPr/>
        </p:nvSpPr>
        <p:spPr>
          <a:xfrm>
            <a:off x="1628772" y="2143116"/>
            <a:ext cx="4467228" cy="4071966"/>
          </a:xfrm>
          <a:prstGeom prst="rect">
            <a:avLst/>
          </a:prstGeom>
        </p:spPr>
        <p:txBody>
          <a:bodyPr vert="horz" lIns="91440" tIns="45720" rIns="91440" bIns="45720" rtlCol="0">
            <a:noAutofit/>
          </a:bodyPr>
          <a:lstStyle/>
          <a:p>
            <a:pPr marL="285750" indent="-285750" algn="just">
              <a:spcBef>
                <a:spcPct val="20000"/>
              </a:spcBef>
              <a:buFont typeface="Arial" pitchFamily="34" charset="0"/>
              <a:buChar char="–"/>
            </a:pPr>
            <a:r>
              <a:rPr lang="es-CL" sz="1750" dirty="0"/>
              <a:t>Si nos encontramos en un punto donde la inflación esperada es igual a la inflación efectiva, nos encontraremos en un equilibrio consistente con el largo plazo: (A).</a:t>
            </a:r>
          </a:p>
          <a:p>
            <a:pPr marL="285750" indent="-285750" algn="just">
              <a:spcBef>
                <a:spcPct val="20000"/>
              </a:spcBef>
              <a:buFont typeface="Arial" pitchFamily="34" charset="0"/>
              <a:buChar char="–"/>
            </a:pPr>
            <a:endParaRPr lang="es-CL" sz="1200" dirty="0"/>
          </a:p>
          <a:p>
            <a:pPr marL="285750" indent="-285750" algn="just">
              <a:spcBef>
                <a:spcPct val="20000"/>
              </a:spcBef>
              <a:buFont typeface="Arial" pitchFamily="34" charset="0"/>
              <a:buChar char="–"/>
            </a:pPr>
            <a:r>
              <a:rPr lang="es-CL" sz="1750" dirty="0"/>
              <a:t>Sin embargo, si debido a la emisión de más dinero para reactivar la economía, la inflación efectiva aumentará y el desempleo será menor, lo que implica un movimiento sobre la curva de Phillips de corto plazo: (B).</a:t>
            </a:r>
          </a:p>
          <a:p>
            <a:pPr marL="285750" indent="-285750" algn="just">
              <a:spcBef>
                <a:spcPct val="20000"/>
              </a:spcBef>
              <a:buFont typeface="Arial" pitchFamily="34" charset="0"/>
              <a:buChar char="–"/>
            </a:pPr>
            <a:endParaRPr lang="es-CL" sz="1200" dirty="0"/>
          </a:p>
          <a:p>
            <a:pPr marL="285750" indent="-285750" algn="just">
              <a:spcBef>
                <a:spcPct val="20000"/>
              </a:spcBef>
              <a:buFont typeface="Arial" pitchFamily="34" charset="0"/>
              <a:buChar char="–"/>
            </a:pPr>
            <a:r>
              <a:rPr lang="es-CL" sz="1750" dirty="0"/>
              <a:t>Sin embargo, el cambio de la inflación hará que cambien las expectativas de inflación haciendo que la curva de Phillips de corto Plazo se expanda, y a largo plazo, el desempleo volverá a su nivel de tasa natural: (C).</a:t>
            </a:r>
          </a:p>
        </p:txBody>
      </p:sp>
    </p:spTree>
    <p:extLst>
      <p:ext uri="{BB962C8B-B14F-4D97-AF65-F5344CB8AC3E}">
        <p14:creationId xmlns:p14="http://schemas.microsoft.com/office/powerpoint/2010/main" val="817699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9">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73FABAE9-FCEB-4F39-A228-83AE6BB2BC8D}"/>
              </a:ext>
            </a:extLst>
          </p:cNvPr>
          <p:cNvSpPr>
            <a:spLocks noGrp="1"/>
          </p:cNvSpPr>
          <p:nvPr>
            <p:ph type="title"/>
          </p:nvPr>
        </p:nvSpPr>
        <p:spPr>
          <a:xfrm>
            <a:off x="838200" y="365760"/>
            <a:ext cx="10515600" cy="1325563"/>
          </a:xfrm>
        </p:spPr>
        <p:txBody>
          <a:bodyPr>
            <a:normAutofit/>
          </a:bodyPr>
          <a:lstStyle/>
          <a:p>
            <a:r>
              <a:rPr lang="es-CL">
                <a:solidFill>
                  <a:schemeClr val="bg1"/>
                </a:solidFill>
              </a:rPr>
              <a:t>Tres definiciones importantes</a:t>
            </a:r>
          </a:p>
        </p:txBody>
      </p:sp>
      <p:sp>
        <p:nvSpPr>
          <p:cNvPr id="3" name="Marcador de contenido 2">
            <a:extLst>
              <a:ext uri="{FF2B5EF4-FFF2-40B4-BE49-F238E27FC236}">
                <a16:creationId xmlns:a16="http://schemas.microsoft.com/office/drawing/2014/main" id="{95024152-9EFA-48AD-BA89-52CE948C1235}"/>
              </a:ext>
            </a:extLst>
          </p:cNvPr>
          <p:cNvSpPr>
            <a:spLocks noGrp="1"/>
          </p:cNvSpPr>
          <p:nvPr>
            <p:ph idx="1"/>
          </p:nvPr>
        </p:nvSpPr>
        <p:spPr>
          <a:xfrm>
            <a:off x="841248" y="2276857"/>
            <a:ext cx="5015484" cy="3900106"/>
          </a:xfrm>
        </p:spPr>
        <p:txBody>
          <a:bodyPr anchor="ctr">
            <a:normAutofit/>
          </a:bodyPr>
          <a:lstStyle/>
          <a:p>
            <a:r>
              <a:rPr lang="es-MX" sz="2000" b="1">
                <a:effectLst/>
              </a:rPr>
              <a:t>Empleado: </a:t>
            </a:r>
            <a:r>
              <a:rPr lang="es-MX" sz="2000">
                <a:effectLst/>
              </a:rPr>
              <a:t>esta categoría incluye a los que trabajaron como empleados asalaria-dos, los que trabajaron en su propio negocio o lo hicieron sin pago en el negocio de un miembro de la familia. Se cuenta a los trabajadores tanto de tiempo completo como por horas. Esta categoría también incluye a aquellos que no estaban trabajando, pero que tenían empleos de los que se ausentaron temporalmente, por ejemplo debido a una enfermedad, por vacaciones o por mal tiempo.</a:t>
            </a:r>
            <a:endParaRPr lang="es-CL" sz="2000"/>
          </a:p>
        </p:txBody>
      </p:sp>
      <p:pic>
        <p:nvPicPr>
          <p:cNvPr id="5" name="Imagen 4" descr="Foto en blanco y negro de un grupo de personas en una tienda&#10;&#10;Descripción generada automáticamente">
            <a:extLst>
              <a:ext uri="{FF2B5EF4-FFF2-40B4-BE49-F238E27FC236}">
                <a16:creationId xmlns:a16="http://schemas.microsoft.com/office/drawing/2014/main" id="{7CD1EED8-275A-46C4-88B2-5C7A7CB060CC}"/>
              </a:ext>
            </a:extLst>
          </p:cNvPr>
          <p:cNvPicPr>
            <a:picLocks noChangeAspect="1"/>
          </p:cNvPicPr>
          <p:nvPr/>
        </p:nvPicPr>
        <p:blipFill rotWithShape="1">
          <a:blip r:embed="rId2">
            <a:extLst>
              <a:ext uri="{28A0092B-C50C-407E-A947-70E740481C1C}">
                <a14:useLocalDpi xmlns:a14="http://schemas.microsoft.com/office/drawing/2010/main" val="0"/>
              </a:ext>
            </a:extLst>
          </a:blip>
          <a:srcRect r="1619" b="-3"/>
          <a:stretch/>
        </p:blipFill>
        <p:spPr>
          <a:xfrm>
            <a:off x="6335270" y="2276857"/>
            <a:ext cx="5015484" cy="3900106"/>
          </a:xfrm>
          <a:prstGeom prst="rect">
            <a:avLst/>
          </a:prstGeom>
        </p:spPr>
      </p:pic>
    </p:spTree>
    <p:extLst>
      <p:ext uri="{BB962C8B-B14F-4D97-AF65-F5344CB8AC3E}">
        <p14:creationId xmlns:p14="http://schemas.microsoft.com/office/powerpoint/2010/main" val="3603619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F31ECF1-1CB5-4878-AA74-F3506876076B}"/>
              </a:ext>
            </a:extLst>
          </p:cNvPr>
          <p:cNvSpPr>
            <a:spLocks noGrp="1"/>
          </p:cNvSpPr>
          <p:nvPr>
            <p:ph type="title"/>
          </p:nvPr>
        </p:nvSpPr>
        <p:spPr>
          <a:xfrm>
            <a:off x="838200" y="365760"/>
            <a:ext cx="10515600" cy="1325563"/>
          </a:xfrm>
        </p:spPr>
        <p:txBody>
          <a:bodyPr>
            <a:normAutofit/>
          </a:bodyPr>
          <a:lstStyle/>
          <a:p>
            <a:r>
              <a:rPr lang="es-CL">
                <a:solidFill>
                  <a:schemeClr val="bg1"/>
                </a:solidFill>
              </a:rPr>
              <a:t>Tres definiciones importantes</a:t>
            </a:r>
          </a:p>
        </p:txBody>
      </p:sp>
      <p:sp>
        <p:nvSpPr>
          <p:cNvPr id="3" name="Marcador de contenido 2">
            <a:extLst>
              <a:ext uri="{FF2B5EF4-FFF2-40B4-BE49-F238E27FC236}">
                <a16:creationId xmlns:a16="http://schemas.microsoft.com/office/drawing/2014/main" id="{DA6B4A6C-13DB-4725-A000-140911B21C9D}"/>
              </a:ext>
            </a:extLst>
          </p:cNvPr>
          <p:cNvSpPr>
            <a:spLocks noGrp="1"/>
          </p:cNvSpPr>
          <p:nvPr>
            <p:ph idx="1"/>
          </p:nvPr>
        </p:nvSpPr>
        <p:spPr>
          <a:xfrm>
            <a:off x="841248" y="2276857"/>
            <a:ext cx="5015484" cy="3900106"/>
          </a:xfrm>
        </p:spPr>
        <p:txBody>
          <a:bodyPr anchor="ctr">
            <a:normAutofit/>
          </a:bodyPr>
          <a:lstStyle/>
          <a:p>
            <a:r>
              <a:rPr lang="es-MX" sz="2000" b="1">
                <a:effectLst/>
              </a:rPr>
              <a:t>Desempleado: </a:t>
            </a:r>
            <a:r>
              <a:rPr lang="es-MX" sz="2000">
                <a:effectLst/>
              </a:rPr>
              <a:t>esta categoría incluye a aquellos que no estuvieron empleados, pero que estaban disponibles para trabajar e intentaron encontrar un empleo durante las últimas cuatro semanas. También incluye a quienes están espe-rando que los vuelvan a llamar de un empleo del que fueron despedidos. </a:t>
            </a:r>
          </a:p>
          <a:p>
            <a:r>
              <a:rPr lang="es-MX" sz="2000" b="1">
                <a:effectLst/>
              </a:rPr>
              <a:t>Fuera de la fuerza laboral: </a:t>
            </a:r>
            <a:r>
              <a:rPr lang="es-MX" sz="2000">
                <a:effectLst/>
              </a:rPr>
              <a:t>esta categoría incluye a todos los que no se ajustan a ninguna de las dos categorías anteriores, como estudiantes de tiempo com-pleto, amas de casa y jubilados.</a:t>
            </a:r>
            <a:endParaRPr lang="es-CL" sz="2000"/>
          </a:p>
        </p:txBody>
      </p:sp>
      <p:pic>
        <p:nvPicPr>
          <p:cNvPr id="5" name="Imagen 4" descr="Imagen que contiene periódico, texto, persona, firmar&#10;&#10;Descripción generada automáticamente">
            <a:extLst>
              <a:ext uri="{FF2B5EF4-FFF2-40B4-BE49-F238E27FC236}">
                <a16:creationId xmlns:a16="http://schemas.microsoft.com/office/drawing/2014/main" id="{CEA78C4E-7282-4D28-8B6E-98AFC61B28BB}"/>
              </a:ext>
            </a:extLst>
          </p:cNvPr>
          <p:cNvPicPr>
            <a:picLocks noChangeAspect="1"/>
          </p:cNvPicPr>
          <p:nvPr/>
        </p:nvPicPr>
        <p:blipFill rotWithShape="1">
          <a:blip r:embed="rId2">
            <a:extLst>
              <a:ext uri="{28A0092B-C50C-407E-A947-70E740481C1C}">
                <a14:useLocalDpi xmlns:a14="http://schemas.microsoft.com/office/drawing/2010/main" val="0"/>
              </a:ext>
            </a:extLst>
          </a:blip>
          <a:srcRect l="21227" r="7421"/>
          <a:stretch/>
        </p:blipFill>
        <p:spPr>
          <a:xfrm>
            <a:off x="6335270" y="2276857"/>
            <a:ext cx="5015484" cy="3900106"/>
          </a:xfrm>
          <a:prstGeom prst="rect">
            <a:avLst/>
          </a:prstGeom>
        </p:spPr>
      </p:pic>
    </p:spTree>
    <p:extLst>
      <p:ext uri="{BB962C8B-B14F-4D97-AF65-F5344CB8AC3E}">
        <p14:creationId xmlns:p14="http://schemas.microsoft.com/office/powerpoint/2010/main" val="3772306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rgbClr val="3F3F3F"/>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044A9C11-FB75-4F6E-AB26-13CD59EC4019}"/>
              </a:ext>
            </a:extLst>
          </p:cNvPr>
          <p:cNvSpPr>
            <a:spLocks noGrp="1"/>
          </p:cNvSpPr>
          <p:nvPr>
            <p:ph type="title"/>
          </p:nvPr>
        </p:nvSpPr>
        <p:spPr>
          <a:xfrm>
            <a:off x="643468" y="623392"/>
            <a:ext cx="3363974" cy="1607060"/>
          </a:xfrm>
          <a:noFill/>
          <a:ln w="19050">
            <a:solidFill>
              <a:schemeClr val="tx1"/>
            </a:solidFill>
          </a:ln>
        </p:spPr>
        <p:txBody>
          <a:bodyPr wrap="square" anchor="ctr">
            <a:normAutofit/>
          </a:bodyPr>
          <a:lstStyle/>
          <a:p>
            <a:pPr algn="ctr"/>
            <a:r>
              <a:rPr lang="es-CL" sz="2800"/>
              <a:t>Desempleo y su Tasa Natural</a:t>
            </a:r>
          </a:p>
        </p:txBody>
      </p:sp>
      <p:sp>
        <p:nvSpPr>
          <p:cNvPr id="3" name="Marcador de contenido 2">
            <a:extLst>
              <a:ext uri="{FF2B5EF4-FFF2-40B4-BE49-F238E27FC236}">
                <a16:creationId xmlns:a16="http://schemas.microsoft.com/office/drawing/2014/main" id="{8927318A-54D8-4D90-AB61-D762E6E10C94}"/>
              </a:ext>
            </a:extLst>
          </p:cNvPr>
          <p:cNvSpPr>
            <a:spLocks noGrp="1"/>
          </p:cNvSpPr>
          <p:nvPr>
            <p:ph idx="1"/>
          </p:nvPr>
        </p:nvSpPr>
        <p:spPr>
          <a:xfrm>
            <a:off x="643468" y="2638043"/>
            <a:ext cx="3363974" cy="3415623"/>
          </a:xfrm>
        </p:spPr>
        <p:txBody>
          <a:bodyPr>
            <a:normAutofit/>
          </a:bodyPr>
          <a:lstStyle/>
          <a:p>
            <a:r>
              <a:rPr lang="es-CL" sz="2000"/>
              <a:t>Se evidencia que el desempleo fluctúa entre el nivel de “tasa natural de desempleo”, tal como muestra la siguiente figura:</a:t>
            </a:r>
          </a:p>
          <a:p>
            <a:endParaRPr lang="es-CL" sz="2000"/>
          </a:p>
        </p:txBody>
      </p:sp>
      <p:grpSp>
        <p:nvGrpSpPr>
          <p:cNvPr id="4" name="72 Grupo">
            <a:extLst>
              <a:ext uri="{FF2B5EF4-FFF2-40B4-BE49-F238E27FC236}">
                <a16:creationId xmlns:a16="http://schemas.microsoft.com/office/drawing/2014/main" id="{3C7ADBE4-C2CC-49E3-88B4-32DCD339603F}"/>
              </a:ext>
            </a:extLst>
          </p:cNvPr>
          <p:cNvGrpSpPr/>
          <p:nvPr/>
        </p:nvGrpSpPr>
        <p:grpSpPr>
          <a:xfrm>
            <a:off x="5297763" y="2013743"/>
            <a:ext cx="6250769" cy="2669647"/>
            <a:chOff x="-16482" y="1871663"/>
            <a:chExt cx="8843486" cy="3776972"/>
          </a:xfrm>
        </p:grpSpPr>
        <p:sp>
          <p:nvSpPr>
            <p:cNvPr id="5" name="Rectangle 5">
              <a:extLst>
                <a:ext uri="{FF2B5EF4-FFF2-40B4-BE49-F238E27FC236}">
                  <a16:creationId xmlns:a16="http://schemas.microsoft.com/office/drawing/2014/main" id="{B7248DBD-B972-47ED-BB8E-1D8A9D8DAACD}"/>
                </a:ext>
              </a:extLst>
            </p:cNvPr>
            <p:cNvSpPr>
              <a:spLocks noChangeArrowheads="1"/>
            </p:cNvSpPr>
            <p:nvPr/>
          </p:nvSpPr>
          <p:spPr bwMode="auto">
            <a:xfrm>
              <a:off x="1265238" y="2033588"/>
              <a:ext cx="7380287" cy="3424237"/>
            </a:xfrm>
            <a:prstGeom prst="rect">
              <a:avLst/>
            </a:prstGeom>
            <a:solidFill>
              <a:srgbClr val="F3F6F9"/>
            </a:solidFill>
            <a:ln w="152400">
              <a:solidFill>
                <a:srgbClr val="F3F6F9"/>
              </a:solidFill>
              <a:miter lim="800000"/>
              <a:headEnd/>
              <a:tailEnd/>
            </a:ln>
          </p:spPr>
          <p:txBody>
            <a:bodyPr/>
            <a:lstStyle/>
            <a:p>
              <a:endParaRPr lang="es-CL"/>
            </a:p>
          </p:txBody>
        </p:sp>
        <p:sp>
          <p:nvSpPr>
            <p:cNvPr id="6" name="Rectangle 6">
              <a:extLst>
                <a:ext uri="{FF2B5EF4-FFF2-40B4-BE49-F238E27FC236}">
                  <a16:creationId xmlns:a16="http://schemas.microsoft.com/office/drawing/2014/main" id="{34382177-0020-45D9-83D9-B092A998958A}"/>
                </a:ext>
              </a:extLst>
            </p:cNvPr>
            <p:cNvSpPr>
              <a:spLocks noChangeArrowheads="1"/>
            </p:cNvSpPr>
            <p:nvPr/>
          </p:nvSpPr>
          <p:spPr bwMode="auto">
            <a:xfrm>
              <a:off x="1265238" y="2033588"/>
              <a:ext cx="7380287" cy="3424237"/>
            </a:xfrm>
            <a:prstGeom prst="rect">
              <a:avLst/>
            </a:prstGeom>
            <a:solidFill>
              <a:srgbClr val="F2F4F8"/>
            </a:solidFill>
            <a:ln w="138113">
              <a:solidFill>
                <a:srgbClr val="F2F4F8"/>
              </a:solidFill>
              <a:miter lim="800000"/>
              <a:headEnd/>
              <a:tailEnd/>
            </a:ln>
          </p:spPr>
          <p:txBody>
            <a:bodyPr/>
            <a:lstStyle/>
            <a:p>
              <a:endParaRPr lang="es-CL"/>
            </a:p>
          </p:txBody>
        </p:sp>
        <p:sp>
          <p:nvSpPr>
            <p:cNvPr id="7" name="Rectangle 7">
              <a:extLst>
                <a:ext uri="{FF2B5EF4-FFF2-40B4-BE49-F238E27FC236}">
                  <a16:creationId xmlns:a16="http://schemas.microsoft.com/office/drawing/2014/main" id="{2B6A021C-5C31-4B81-B339-9B5C6DE2BCE7}"/>
                </a:ext>
              </a:extLst>
            </p:cNvPr>
            <p:cNvSpPr>
              <a:spLocks noChangeArrowheads="1"/>
            </p:cNvSpPr>
            <p:nvPr/>
          </p:nvSpPr>
          <p:spPr bwMode="auto">
            <a:xfrm>
              <a:off x="1265238" y="2033588"/>
              <a:ext cx="7380287" cy="3424237"/>
            </a:xfrm>
            <a:prstGeom prst="rect">
              <a:avLst/>
            </a:prstGeom>
            <a:solidFill>
              <a:srgbClr val="F1F4F7"/>
            </a:solidFill>
            <a:ln w="123825">
              <a:solidFill>
                <a:srgbClr val="F1F4F7"/>
              </a:solidFill>
              <a:miter lim="800000"/>
              <a:headEnd/>
              <a:tailEnd/>
            </a:ln>
          </p:spPr>
          <p:txBody>
            <a:bodyPr/>
            <a:lstStyle/>
            <a:p>
              <a:endParaRPr lang="es-CL"/>
            </a:p>
          </p:txBody>
        </p:sp>
        <p:sp>
          <p:nvSpPr>
            <p:cNvPr id="8" name="Rectangle 8">
              <a:extLst>
                <a:ext uri="{FF2B5EF4-FFF2-40B4-BE49-F238E27FC236}">
                  <a16:creationId xmlns:a16="http://schemas.microsoft.com/office/drawing/2014/main" id="{505B565D-7C03-4743-BC01-FAED4E3C97C9}"/>
                </a:ext>
              </a:extLst>
            </p:cNvPr>
            <p:cNvSpPr>
              <a:spLocks noChangeArrowheads="1"/>
            </p:cNvSpPr>
            <p:nvPr/>
          </p:nvSpPr>
          <p:spPr bwMode="auto">
            <a:xfrm>
              <a:off x="1265238" y="2033588"/>
              <a:ext cx="7380287" cy="3424237"/>
            </a:xfrm>
            <a:prstGeom prst="rect">
              <a:avLst/>
            </a:prstGeom>
            <a:solidFill>
              <a:srgbClr val="F0F2F5"/>
            </a:solidFill>
            <a:ln w="111125">
              <a:solidFill>
                <a:srgbClr val="F0F2F5"/>
              </a:solidFill>
              <a:miter lim="800000"/>
              <a:headEnd/>
              <a:tailEnd/>
            </a:ln>
          </p:spPr>
          <p:txBody>
            <a:bodyPr/>
            <a:lstStyle/>
            <a:p>
              <a:endParaRPr lang="es-CL"/>
            </a:p>
          </p:txBody>
        </p:sp>
        <p:sp>
          <p:nvSpPr>
            <p:cNvPr id="9" name="Rectangle 9">
              <a:extLst>
                <a:ext uri="{FF2B5EF4-FFF2-40B4-BE49-F238E27FC236}">
                  <a16:creationId xmlns:a16="http://schemas.microsoft.com/office/drawing/2014/main" id="{6280BC22-5289-4E65-9341-68D909878674}"/>
                </a:ext>
              </a:extLst>
            </p:cNvPr>
            <p:cNvSpPr>
              <a:spLocks noChangeArrowheads="1"/>
            </p:cNvSpPr>
            <p:nvPr/>
          </p:nvSpPr>
          <p:spPr bwMode="auto">
            <a:xfrm>
              <a:off x="1265238" y="2033588"/>
              <a:ext cx="7380287" cy="3424237"/>
            </a:xfrm>
            <a:prstGeom prst="rect">
              <a:avLst/>
            </a:prstGeom>
            <a:solidFill>
              <a:srgbClr val="EEF1F4"/>
            </a:solidFill>
            <a:ln w="96838">
              <a:solidFill>
                <a:srgbClr val="EEF1F4"/>
              </a:solidFill>
              <a:miter lim="800000"/>
              <a:headEnd/>
              <a:tailEnd/>
            </a:ln>
          </p:spPr>
          <p:txBody>
            <a:bodyPr/>
            <a:lstStyle/>
            <a:p>
              <a:endParaRPr lang="es-CL"/>
            </a:p>
          </p:txBody>
        </p:sp>
        <p:sp>
          <p:nvSpPr>
            <p:cNvPr id="10" name="Rectangle 10">
              <a:extLst>
                <a:ext uri="{FF2B5EF4-FFF2-40B4-BE49-F238E27FC236}">
                  <a16:creationId xmlns:a16="http://schemas.microsoft.com/office/drawing/2014/main" id="{0776D55F-123F-41AA-965E-E012817A8F36}"/>
                </a:ext>
              </a:extLst>
            </p:cNvPr>
            <p:cNvSpPr>
              <a:spLocks noChangeArrowheads="1"/>
            </p:cNvSpPr>
            <p:nvPr/>
          </p:nvSpPr>
          <p:spPr bwMode="auto">
            <a:xfrm>
              <a:off x="1265238" y="2033588"/>
              <a:ext cx="7380287" cy="3424237"/>
            </a:xfrm>
            <a:prstGeom prst="rect">
              <a:avLst/>
            </a:prstGeom>
            <a:solidFill>
              <a:srgbClr val="EDEFF3"/>
            </a:solidFill>
            <a:ln w="82550">
              <a:solidFill>
                <a:srgbClr val="EDEFF3"/>
              </a:solidFill>
              <a:miter lim="800000"/>
              <a:headEnd/>
              <a:tailEnd/>
            </a:ln>
          </p:spPr>
          <p:txBody>
            <a:bodyPr/>
            <a:lstStyle/>
            <a:p>
              <a:endParaRPr lang="es-CL"/>
            </a:p>
          </p:txBody>
        </p:sp>
        <p:sp>
          <p:nvSpPr>
            <p:cNvPr id="11" name="Rectangle 11">
              <a:extLst>
                <a:ext uri="{FF2B5EF4-FFF2-40B4-BE49-F238E27FC236}">
                  <a16:creationId xmlns:a16="http://schemas.microsoft.com/office/drawing/2014/main" id="{FDABC148-1BB3-4E7A-96FC-EE84F3288677}"/>
                </a:ext>
              </a:extLst>
            </p:cNvPr>
            <p:cNvSpPr>
              <a:spLocks noChangeArrowheads="1"/>
            </p:cNvSpPr>
            <p:nvPr/>
          </p:nvSpPr>
          <p:spPr bwMode="auto">
            <a:xfrm>
              <a:off x="1265238" y="2033588"/>
              <a:ext cx="7380287" cy="3424237"/>
            </a:xfrm>
            <a:prstGeom prst="rect">
              <a:avLst/>
            </a:prstGeom>
            <a:solidFill>
              <a:srgbClr val="EBEEF2"/>
            </a:solidFill>
            <a:ln w="68263">
              <a:solidFill>
                <a:srgbClr val="EBEEF2"/>
              </a:solidFill>
              <a:miter lim="800000"/>
              <a:headEnd/>
              <a:tailEnd/>
            </a:ln>
          </p:spPr>
          <p:txBody>
            <a:bodyPr/>
            <a:lstStyle/>
            <a:p>
              <a:endParaRPr lang="es-CL"/>
            </a:p>
          </p:txBody>
        </p:sp>
        <p:sp>
          <p:nvSpPr>
            <p:cNvPr id="12" name="Rectangle 12">
              <a:extLst>
                <a:ext uri="{FF2B5EF4-FFF2-40B4-BE49-F238E27FC236}">
                  <a16:creationId xmlns:a16="http://schemas.microsoft.com/office/drawing/2014/main" id="{C631D556-7059-4351-BA86-D47C646C761D}"/>
                </a:ext>
              </a:extLst>
            </p:cNvPr>
            <p:cNvSpPr>
              <a:spLocks noChangeArrowheads="1"/>
            </p:cNvSpPr>
            <p:nvPr/>
          </p:nvSpPr>
          <p:spPr bwMode="auto">
            <a:xfrm>
              <a:off x="1265238" y="2033588"/>
              <a:ext cx="7380287" cy="3424237"/>
            </a:xfrm>
            <a:prstGeom prst="rect">
              <a:avLst/>
            </a:prstGeom>
            <a:solidFill>
              <a:srgbClr val="EAECF1"/>
            </a:solidFill>
            <a:ln w="55563">
              <a:solidFill>
                <a:srgbClr val="EAECF1"/>
              </a:solidFill>
              <a:miter lim="800000"/>
              <a:headEnd/>
              <a:tailEnd/>
            </a:ln>
          </p:spPr>
          <p:txBody>
            <a:bodyPr/>
            <a:lstStyle/>
            <a:p>
              <a:endParaRPr lang="es-CL"/>
            </a:p>
          </p:txBody>
        </p:sp>
        <p:sp>
          <p:nvSpPr>
            <p:cNvPr id="13" name="Rectangle 13">
              <a:extLst>
                <a:ext uri="{FF2B5EF4-FFF2-40B4-BE49-F238E27FC236}">
                  <a16:creationId xmlns:a16="http://schemas.microsoft.com/office/drawing/2014/main" id="{EFF72A66-FFD9-4B0C-9D1D-787F5D987551}"/>
                </a:ext>
              </a:extLst>
            </p:cNvPr>
            <p:cNvSpPr>
              <a:spLocks noChangeArrowheads="1"/>
            </p:cNvSpPr>
            <p:nvPr/>
          </p:nvSpPr>
          <p:spPr bwMode="auto">
            <a:xfrm>
              <a:off x="1265238" y="2033588"/>
              <a:ext cx="7380287" cy="3424237"/>
            </a:xfrm>
            <a:prstGeom prst="rect">
              <a:avLst/>
            </a:prstGeom>
            <a:solidFill>
              <a:srgbClr val="E9EBF0"/>
            </a:solidFill>
            <a:ln w="41275">
              <a:solidFill>
                <a:srgbClr val="E9EBF0"/>
              </a:solidFill>
              <a:miter lim="800000"/>
              <a:headEnd/>
              <a:tailEnd/>
            </a:ln>
          </p:spPr>
          <p:txBody>
            <a:bodyPr/>
            <a:lstStyle/>
            <a:p>
              <a:endParaRPr lang="es-CL"/>
            </a:p>
          </p:txBody>
        </p:sp>
        <p:sp>
          <p:nvSpPr>
            <p:cNvPr id="14" name="Rectangle 14">
              <a:extLst>
                <a:ext uri="{FF2B5EF4-FFF2-40B4-BE49-F238E27FC236}">
                  <a16:creationId xmlns:a16="http://schemas.microsoft.com/office/drawing/2014/main" id="{7856565C-74AF-4728-BC5A-FB08A75C3C21}"/>
                </a:ext>
              </a:extLst>
            </p:cNvPr>
            <p:cNvSpPr>
              <a:spLocks noChangeArrowheads="1"/>
            </p:cNvSpPr>
            <p:nvPr/>
          </p:nvSpPr>
          <p:spPr bwMode="auto">
            <a:xfrm>
              <a:off x="1265238" y="2033588"/>
              <a:ext cx="7380287" cy="3424237"/>
            </a:xfrm>
            <a:prstGeom prst="rect">
              <a:avLst/>
            </a:prstGeom>
            <a:solidFill>
              <a:srgbClr val="E7EAEF"/>
            </a:solidFill>
            <a:ln w="26988">
              <a:solidFill>
                <a:srgbClr val="E7EAEF"/>
              </a:solidFill>
              <a:miter lim="800000"/>
              <a:headEnd/>
              <a:tailEnd/>
            </a:ln>
          </p:spPr>
          <p:txBody>
            <a:bodyPr/>
            <a:lstStyle/>
            <a:p>
              <a:endParaRPr lang="es-CL"/>
            </a:p>
          </p:txBody>
        </p:sp>
        <p:sp>
          <p:nvSpPr>
            <p:cNvPr id="15" name="Rectangle 15">
              <a:extLst>
                <a:ext uri="{FF2B5EF4-FFF2-40B4-BE49-F238E27FC236}">
                  <a16:creationId xmlns:a16="http://schemas.microsoft.com/office/drawing/2014/main" id="{95AF072B-9E2E-4FF3-9D41-1E3A8F9A759F}"/>
                </a:ext>
              </a:extLst>
            </p:cNvPr>
            <p:cNvSpPr>
              <a:spLocks noChangeArrowheads="1"/>
            </p:cNvSpPr>
            <p:nvPr/>
          </p:nvSpPr>
          <p:spPr bwMode="auto">
            <a:xfrm>
              <a:off x="1265238" y="2033588"/>
              <a:ext cx="7380287" cy="3424237"/>
            </a:xfrm>
            <a:prstGeom prst="rect">
              <a:avLst/>
            </a:prstGeom>
            <a:solidFill>
              <a:srgbClr val="E6E9EF"/>
            </a:solidFill>
            <a:ln w="14288">
              <a:solidFill>
                <a:srgbClr val="E6E9EF"/>
              </a:solidFill>
              <a:miter lim="800000"/>
              <a:headEnd/>
              <a:tailEnd/>
            </a:ln>
          </p:spPr>
          <p:txBody>
            <a:bodyPr/>
            <a:lstStyle/>
            <a:p>
              <a:endParaRPr lang="es-CL"/>
            </a:p>
          </p:txBody>
        </p:sp>
        <p:sp>
          <p:nvSpPr>
            <p:cNvPr id="16" name="Rectangle 16">
              <a:extLst>
                <a:ext uri="{FF2B5EF4-FFF2-40B4-BE49-F238E27FC236}">
                  <a16:creationId xmlns:a16="http://schemas.microsoft.com/office/drawing/2014/main" id="{8F4C8D39-9E41-45D1-B9E0-0B441CA01689}"/>
                </a:ext>
              </a:extLst>
            </p:cNvPr>
            <p:cNvSpPr>
              <a:spLocks noChangeArrowheads="1"/>
            </p:cNvSpPr>
            <p:nvPr/>
          </p:nvSpPr>
          <p:spPr bwMode="auto">
            <a:xfrm>
              <a:off x="1139825" y="1895475"/>
              <a:ext cx="7478713" cy="3508375"/>
            </a:xfrm>
            <a:prstGeom prst="rect">
              <a:avLst/>
            </a:prstGeom>
            <a:solidFill>
              <a:srgbClr val="FFFFFF"/>
            </a:solidFill>
            <a:ln w="9525">
              <a:noFill/>
              <a:miter lim="800000"/>
              <a:headEnd/>
              <a:tailEnd/>
            </a:ln>
          </p:spPr>
          <p:txBody>
            <a:bodyPr/>
            <a:lstStyle/>
            <a:p>
              <a:endParaRPr lang="es-CL"/>
            </a:p>
          </p:txBody>
        </p:sp>
        <p:sp>
          <p:nvSpPr>
            <p:cNvPr id="17" name="Freeform 17">
              <a:extLst>
                <a:ext uri="{FF2B5EF4-FFF2-40B4-BE49-F238E27FC236}">
                  <a16:creationId xmlns:a16="http://schemas.microsoft.com/office/drawing/2014/main" id="{3109620E-7184-449F-9C13-D20FB4F3F40B}"/>
                </a:ext>
              </a:extLst>
            </p:cNvPr>
            <p:cNvSpPr>
              <a:spLocks/>
            </p:cNvSpPr>
            <p:nvPr/>
          </p:nvSpPr>
          <p:spPr bwMode="auto">
            <a:xfrm>
              <a:off x="1139825" y="1895475"/>
              <a:ext cx="7493000" cy="3508375"/>
            </a:xfrm>
            <a:custGeom>
              <a:avLst/>
              <a:gdLst/>
              <a:ahLst/>
              <a:cxnLst>
                <a:cxn ang="0">
                  <a:pos x="0" y="0"/>
                </a:cxn>
                <a:cxn ang="0">
                  <a:pos x="0" y="2210"/>
                </a:cxn>
                <a:cxn ang="0">
                  <a:pos x="4720" y="2210"/>
                </a:cxn>
              </a:cxnLst>
              <a:rect l="0" t="0" r="r" b="b"/>
              <a:pathLst>
                <a:path w="4720" h="2210">
                  <a:moveTo>
                    <a:pt x="0" y="0"/>
                  </a:moveTo>
                  <a:lnTo>
                    <a:pt x="0" y="2210"/>
                  </a:lnTo>
                  <a:lnTo>
                    <a:pt x="4720" y="2210"/>
                  </a:lnTo>
                </a:path>
              </a:pathLst>
            </a:custGeom>
            <a:noFill/>
            <a:ln w="14288">
              <a:solidFill>
                <a:srgbClr val="000000"/>
              </a:solidFill>
              <a:prstDash val="solid"/>
              <a:round/>
              <a:headEnd/>
              <a:tailEnd/>
            </a:ln>
          </p:spPr>
          <p:txBody>
            <a:bodyPr/>
            <a:lstStyle/>
            <a:p>
              <a:endParaRPr lang="es-CL"/>
            </a:p>
          </p:txBody>
        </p:sp>
        <p:sp>
          <p:nvSpPr>
            <p:cNvPr id="18" name="Line 18">
              <a:extLst>
                <a:ext uri="{FF2B5EF4-FFF2-40B4-BE49-F238E27FC236}">
                  <a16:creationId xmlns:a16="http://schemas.microsoft.com/office/drawing/2014/main" id="{D4C4E24E-D8CA-464F-B155-95C9C377BD40}"/>
                </a:ext>
              </a:extLst>
            </p:cNvPr>
            <p:cNvSpPr>
              <a:spLocks noChangeShapeType="1"/>
            </p:cNvSpPr>
            <p:nvPr/>
          </p:nvSpPr>
          <p:spPr bwMode="auto">
            <a:xfrm flipV="1">
              <a:off x="1360488" y="5292725"/>
              <a:ext cx="1587" cy="111125"/>
            </a:xfrm>
            <a:prstGeom prst="line">
              <a:avLst/>
            </a:prstGeom>
            <a:noFill/>
            <a:ln w="14288">
              <a:solidFill>
                <a:srgbClr val="000000"/>
              </a:solidFill>
              <a:round/>
              <a:headEnd/>
              <a:tailEnd/>
            </a:ln>
          </p:spPr>
          <p:txBody>
            <a:bodyPr/>
            <a:lstStyle/>
            <a:p>
              <a:endParaRPr lang="es-CL"/>
            </a:p>
          </p:txBody>
        </p:sp>
        <p:sp>
          <p:nvSpPr>
            <p:cNvPr id="19" name="Line 19">
              <a:extLst>
                <a:ext uri="{FF2B5EF4-FFF2-40B4-BE49-F238E27FC236}">
                  <a16:creationId xmlns:a16="http://schemas.microsoft.com/office/drawing/2014/main" id="{862FA70B-ED89-41E4-BED6-6FD306642EFE}"/>
                </a:ext>
              </a:extLst>
            </p:cNvPr>
            <p:cNvSpPr>
              <a:spLocks noChangeShapeType="1"/>
            </p:cNvSpPr>
            <p:nvPr/>
          </p:nvSpPr>
          <p:spPr bwMode="auto">
            <a:xfrm flipV="1">
              <a:off x="2174875" y="5292725"/>
              <a:ext cx="1588" cy="111125"/>
            </a:xfrm>
            <a:prstGeom prst="line">
              <a:avLst/>
            </a:prstGeom>
            <a:noFill/>
            <a:ln w="14288">
              <a:solidFill>
                <a:srgbClr val="000000"/>
              </a:solidFill>
              <a:round/>
              <a:headEnd/>
              <a:tailEnd/>
            </a:ln>
          </p:spPr>
          <p:txBody>
            <a:bodyPr/>
            <a:lstStyle/>
            <a:p>
              <a:endParaRPr lang="es-CL"/>
            </a:p>
          </p:txBody>
        </p:sp>
        <p:sp>
          <p:nvSpPr>
            <p:cNvPr id="20" name="Line 20">
              <a:extLst>
                <a:ext uri="{FF2B5EF4-FFF2-40B4-BE49-F238E27FC236}">
                  <a16:creationId xmlns:a16="http://schemas.microsoft.com/office/drawing/2014/main" id="{CA41A0D6-80E5-4021-8161-CE3313E77D82}"/>
                </a:ext>
              </a:extLst>
            </p:cNvPr>
            <p:cNvSpPr>
              <a:spLocks noChangeShapeType="1"/>
            </p:cNvSpPr>
            <p:nvPr/>
          </p:nvSpPr>
          <p:spPr bwMode="auto">
            <a:xfrm flipV="1">
              <a:off x="4589463" y="5292725"/>
              <a:ext cx="1587" cy="111125"/>
            </a:xfrm>
            <a:prstGeom prst="line">
              <a:avLst/>
            </a:prstGeom>
            <a:noFill/>
            <a:ln w="14288">
              <a:solidFill>
                <a:srgbClr val="000000"/>
              </a:solidFill>
              <a:round/>
              <a:headEnd/>
              <a:tailEnd/>
            </a:ln>
          </p:spPr>
          <p:txBody>
            <a:bodyPr/>
            <a:lstStyle/>
            <a:p>
              <a:endParaRPr lang="es-CL"/>
            </a:p>
          </p:txBody>
        </p:sp>
        <p:sp>
          <p:nvSpPr>
            <p:cNvPr id="21" name="Line 21">
              <a:extLst>
                <a:ext uri="{FF2B5EF4-FFF2-40B4-BE49-F238E27FC236}">
                  <a16:creationId xmlns:a16="http://schemas.microsoft.com/office/drawing/2014/main" id="{67DADFFA-6D4F-44C8-83AB-0291840E9AAE}"/>
                </a:ext>
              </a:extLst>
            </p:cNvPr>
            <p:cNvSpPr>
              <a:spLocks noChangeShapeType="1"/>
            </p:cNvSpPr>
            <p:nvPr/>
          </p:nvSpPr>
          <p:spPr bwMode="auto">
            <a:xfrm flipV="1">
              <a:off x="5389563" y="5292725"/>
              <a:ext cx="1587" cy="111125"/>
            </a:xfrm>
            <a:prstGeom prst="line">
              <a:avLst/>
            </a:prstGeom>
            <a:noFill/>
            <a:ln w="14288">
              <a:solidFill>
                <a:srgbClr val="000000"/>
              </a:solidFill>
              <a:round/>
              <a:headEnd/>
              <a:tailEnd/>
            </a:ln>
          </p:spPr>
          <p:txBody>
            <a:bodyPr/>
            <a:lstStyle/>
            <a:p>
              <a:endParaRPr lang="es-CL"/>
            </a:p>
          </p:txBody>
        </p:sp>
        <p:sp>
          <p:nvSpPr>
            <p:cNvPr id="22" name="Line 22">
              <a:extLst>
                <a:ext uri="{FF2B5EF4-FFF2-40B4-BE49-F238E27FC236}">
                  <a16:creationId xmlns:a16="http://schemas.microsoft.com/office/drawing/2014/main" id="{04073E66-E15A-4B69-A443-83814CA3CA8C}"/>
                </a:ext>
              </a:extLst>
            </p:cNvPr>
            <p:cNvSpPr>
              <a:spLocks noChangeShapeType="1"/>
            </p:cNvSpPr>
            <p:nvPr/>
          </p:nvSpPr>
          <p:spPr bwMode="auto">
            <a:xfrm flipV="1">
              <a:off x="6203950" y="5292725"/>
              <a:ext cx="1588" cy="111125"/>
            </a:xfrm>
            <a:prstGeom prst="line">
              <a:avLst/>
            </a:prstGeom>
            <a:noFill/>
            <a:ln w="14288">
              <a:solidFill>
                <a:srgbClr val="000000"/>
              </a:solidFill>
              <a:round/>
              <a:headEnd/>
              <a:tailEnd/>
            </a:ln>
          </p:spPr>
          <p:txBody>
            <a:bodyPr/>
            <a:lstStyle/>
            <a:p>
              <a:endParaRPr lang="es-CL"/>
            </a:p>
          </p:txBody>
        </p:sp>
        <p:sp>
          <p:nvSpPr>
            <p:cNvPr id="23" name="Line 23">
              <a:extLst>
                <a:ext uri="{FF2B5EF4-FFF2-40B4-BE49-F238E27FC236}">
                  <a16:creationId xmlns:a16="http://schemas.microsoft.com/office/drawing/2014/main" id="{BB4AB073-ADFC-45AA-BCFC-E750D6F0F2F8}"/>
                </a:ext>
              </a:extLst>
            </p:cNvPr>
            <p:cNvSpPr>
              <a:spLocks noChangeShapeType="1"/>
            </p:cNvSpPr>
            <p:nvPr/>
          </p:nvSpPr>
          <p:spPr bwMode="auto">
            <a:xfrm flipV="1">
              <a:off x="7004050" y="5292725"/>
              <a:ext cx="1588" cy="111125"/>
            </a:xfrm>
            <a:prstGeom prst="line">
              <a:avLst/>
            </a:prstGeom>
            <a:noFill/>
            <a:ln w="14288">
              <a:solidFill>
                <a:srgbClr val="000000"/>
              </a:solidFill>
              <a:round/>
              <a:headEnd/>
              <a:tailEnd/>
            </a:ln>
          </p:spPr>
          <p:txBody>
            <a:bodyPr/>
            <a:lstStyle/>
            <a:p>
              <a:endParaRPr lang="es-CL"/>
            </a:p>
          </p:txBody>
        </p:sp>
        <p:sp>
          <p:nvSpPr>
            <p:cNvPr id="24" name="Line 24">
              <a:extLst>
                <a:ext uri="{FF2B5EF4-FFF2-40B4-BE49-F238E27FC236}">
                  <a16:creationId xmlns:a16="http://schemas.microsoft.com/office/drawing/2014/main" id="{11BDDD62-2233-40CD-82B4-E0AFDCD6D5B1}"/>
                </a:ext>
              </a:extLst>
            </p:cNvPr>
            <p:cNvSpPr>
              <a:spLocks noChangeShapeType="1"/>
            </p:cNvSpPr>
            <p:nvPr/>
          </p:nvSpPr>
          <p:spPr bwMode="auto">
            <a:xfrm flipV="1">
              <a:off x="7818438" y="5292725"/>
              <a:ext cx="1587" cy="111125"/>
            </a:xfrm>
            <a:prstGeom prst="line">
              <a:avLst/>
            </a:prstGeom>
            <a:noFill/>
            <a:ln w="14288">
              <a:solidFill>
                <a:srgbClr val="000000"/>
              </a:solidFill>
              <a:round/>
              <a:headEnd/>
              <a:tailEnd/>
            </a:ln>
          </p:spPr>
          <p:txBody>
            <a:bodyPr/>
            <a:lstStyle/>
            <a:p>
              <a:endParaRPr lang="es-CL"/>
            </a:p>
          </p:txBody>
        </p:sp>
        <p:sp>
          <p:nvSpPr>
            <p:cNvPr id="25" name="Line 25">
              <a:extLst>
                <a:ext uri="{FF2B5EF4-FFF2-40B4-BE49-F238E27FC236}">
                  <a16:creationId xmlns:a16="http://schemas.microsoft.com/office/drawing/2014/main" id="{992F2EFE-0E81-40E6-901B-2987DAA7926F}"/>
                </a:ext>
              </a:extLst>
            </p:cNvPr>
            <p:cNvSpPr>
              <a:spLocks noChangeShapeType="1"/>
            </p:cNvSpPr>
            <p:nvPr/>
          </p:nvSpPr>
          <p:spPr bwMode="auto">
            <a:xfrm flipV="1">
              <a:off x="8618538" y="5292725"/>
              <a:ext cx="1587" cy="111125"/>
            </a:xfrm>
            <a:prstGeom prst="line">
              <a:avLst/>
            </a:prstGeom>
            <a:noFill/>
            <a:ln w="14288">
              <a:solidFill>
                <a:srgbClr val="000000"/>
              </a:solidFill>
              <a:round/>
              <a:headEnd/>
              <a:tailEnd/>
            </a:ln>
          </p:spPr>
          <p:txBody>
            <a:bodyPr/>
            <a:lstStyle/>
            <a:p>
              <a:endParaRPr lang="es-CL"/>
            </a:p>
          </p:txBody>
        </p:sp>
        <p:sp>
          <p:nvSpPr>
            <p:cNvPr id="26" name="Line 26">
              <a:extLst>
                <a:ext uri="{FF2B5EF4-FFF2-40B4-BE49-F238E27FC236}">
                  <a16:creationId xmlns:a16="http://schemas.microsoft.com/office/drawing/2014/main" id="{89BDAA2F-8FFE-45EF-88E5-1B339F18C95A}"/>
                </a:ext>
              </a:extLst>
            </p:cNvPr>
            <p:cNvSpPr>
              <a:spLocks noChangeShapeType="1"/>
            </p:cNvSpPr>
            <p:nvPr/>
          </p:nvSpPr>
          <p:spPr bwMode="auto">
            <a:xfrm>
              <a:off x="1139825" y="4810125"/>
              <a:ext cx="111125" cy="1588"/>
            </a:xfrm>
            <a:prstGeom prst="line">
              <a:avLst/>
            </a:prstGeom>
            <a:noFill/>
            <a:ln w="14288">
              <a:solidFill>
                <a:srgbClr val="000000"/>
              </a:solidFill>
              <a:round/>
              <a:headEnd/>
              <a:tailEnd/>
            </a:ln>
          </p:spPr>
          <p:txBody>
            <a:bodyPr/>
            <a:lstStyle/>
            <a:p>
              <a:endParaRPr lang="es-CL"/>
            </a:p>
          </p:txBody>
        </p:sp>
        <p:sp>
          <p:nvSpPr>
            <p:cNvPr id="27" name="Line 27">
              <a:extLst>
                <a:ext uri="{FF2B5EF4-FFF2-40B4-BE49-F238E27FC236}">
                  <a16:creationId xmlns:a16="http://schemas.microsoft.com/office/drawing/2014/main" id="{F4A5F480-6B0E-466B-BE03-0597F9AE7CAA}"/>
                </a:ext>
              </a:extLst>
            </p:cNvPr>
            <p:cNvSpPr>
              <a:spLocks noChangeShapeType="1"/>
            </p:cNvSpPr>
            <p:nvPr/>
          </p:nvSpPr>
          <p:spPr bwMode="auto">
            <a:xfrm>
              <a:off x="1139825" y="3041650"/>
              <a:ext cx="111125" cy="1588"/>
            </a:xfrm>
            <a:prstGeom prst="line">
              <a:avLst/>
            </a:prstGeom>
            <a:noFill/>
            <a:ln w="14288">
              <a:solidFill>
                <a:srgbClr val="000000"/>
              </a:solidFill>
              <a:round/>
              <a:headEnd/>
              <a:tailEnd/>
            </a:ln>
          </p:spPr>
          <p:txBody>
            <a:bodyPr/>
            <a:lstStyle/>
            <a:p>
              <a:endParaRPr lang="es-CL"/>
            </a:p>
          </p:txBody>
        </p:sp>
        <p:sp>
          <p:nvSpPr>
            <p:cNvPr id="28" name="Line 28">
              <a:extLst>
                <a:ext uri="{FF2B5EF4-FFF2-40B4-BE49-F238E27FC236}">
                  <a16:creationId xmlns:a16="http://schemas.microsoft.com/office/drawing/2014/main" id="{2D0B40A1-7DE3-43C1-8FF7-0A779B5F3388}"/>
                </a:ext>
              </a:extLst>
            </p:cNvPr>
            <p:cNvSpPr>
              <a:spLocks noChangeShapeType="1"/>
            </p:cNvSpPr>
            <p:nvPr/>
          </p:nvSpPr>
          <p:spPr bwMode="auto">
            <a:xfrm>
              <a:off x="1139825" y="2447925"/>
              <a:ext cx="111125" cy="1588"/>
            </a:xfrm>
            <a:prstGeom prst="line">
              <a:avLst/>
            </a:prstGeom>
            <a:noFill/>
            <a:ln w="14288">
              <a:solidFill>
                <a:srgbClr val="000000"/>
              </a:solidFill>
              <a:round/>
              <a:headEnd/>
              <a:tailEnd/>
            </a:ln>
          </p:spPr>
          <p:txBody>
            <a:bodyPr/>
            <a:lstStyle/>
            <a:p>
              <a:endParaRPr lang="es-CL"/>
            </a:p>
          </p:txBody>
        </p:sp>
        <p:sp>
          <p:nvSpPr>
            <p:cNvPr id="29" name="Line 29">
              <a:extLst>
                <a:ext uri="{FF2B5EF4-FFF2-40B4-BE49-F238E27FC236}">
                  <a16:creationId xmlns:a16="http://schemas.microsoft.com/office/drawing/2014/main" id="{E3BBC572-400A-4E06-935F-106ABA4E9D6F}"/>
                </a:ext>
              </a:extLst>
            </p:cNvPr>
            <p:cNvSpPr>
              <a:spLocks noChangeShapeType="1"/>
            </p:cNvSpPr>
            <p:nvPr/>
          </p:nvSpPr>
          <p:spPr bwMode="auto">
            <a:xfrm>
              <a:off x="1139825" y="3787775"/>
              <a:ext cx="7064375" cy="1588"/>
            </a:xfrm>
            <a:prstGeom prst="line">
              <a:avLst/>
            </a:prstGeom>
            <a:noFill/>
            <a:ln w="41275">
              <a:solidFill>
                <a:srgbClr val="004EA0"/>
              </a:solidFill>
              <a:round/>
              <a:headEnd/>
              <a:tailEnd/>
            </a:ln>
          </p:spPr>
          <p:txBody>
            <a:bodyPr/>
            <a:lstStyle/>
            <a:p>
              <a:endParaRPr lang="es-CL"/>
            </a:p>
          </p:txBody>
        </p:sp>
        <p:sp>
          <p:nvSpPr>
            <p:cNvPr id="30" name="Line 30">
              <a:extLst>
                <a:ext uri="{FF2B5EF4-FFF2-40B4-BE49-F238E27FC236}">
                  <a16:creationId xmlns:a16="http://schemas.microsoft.com/office/drawing/2014/main" id="{A2391BD6-375D-4A7D-9064-AB8DC64C918D}"/>
                </a:ext>
              </a:extLst>
            </p:cNvPr>
            <p:cNvSpPr>
              <a:spLocks noChangeShapeType="1"/>
            </p:cNvSpPr>
            <p:nvPr/>
          </p:nvSpPr>
          <p:spPr bwMode="auto">
            <a:xfrm flipV="1">
              <a:off x="2974975" y="5292725"/>
              <a:ext cx="1588" cy="111125"/>
            </a:xfrm>
            <a:prstGeom prst="line">
              <a:avLst/>
            </a:prstGeom>
            <a:noFill/>
            <a:ln w="14288">
              <a:solidFill>
                <a:srgbClr val="000000"/>
              </a:solidFill>
              <a:round/>
              <a:headEnd/>
              <a:tailEnd/>
            </a:ln>
          </p:spPr>
          <p:txBody>
            <a:bodyPr/>
            <a:lstStyle/>
            <a:p>
              <a:endParaRPr lang="es-CL"/>
            </a:p>
          </p:txBody>
        </p:sp>
        <p:sp>
          <p:nvSpPr>
            <p:cNvPr id="31" name="Line 31">
              <a:extLst>
                <a:ext uri="{FF2B5EF4-FFF2-40B4-BE49-F238E27FC236}">
                  <a16:creationId xmlns:a16="http://schemas.microsoft.com/office/drawing/2014/main" id="{A6649492-7CFE-4FE2-B451-789D1B997A66}"/>
                </a:ext>
              </a:extLst>
            </p:cNvPr>
            <p:cNvSpPr>
              <a:spLocks noChangeShapeType="1"/>
            </p:cNvSpPr>
            <p:nvPr/>
          </p:nvSpPr>
          <p:spPr bwMode="auto">
            <a:xfrm flipV="1">
              <a:off x="3789363" y="5292725"/>
              <a:ext cx="1587" cy="111125"/>
            </a:xfrm>
            <a:prstGeom prst="line">
              <a:avLst/>
            </a:prstGeom>
            <a:noFill/>
            <a:ln w="14288">
              <a:solidFill>
                <a:srgbClr val="000000"/>
              </a:solidFill>
              <a:round/>
              <a:headEnd/>
              <a:tailEnd/>
            </a:ln>
          </p:spPr>
          <p:txBody>
            <a:bodyPr/>
            <a:lstStyle/>
            <a:p>
              <a:endParaRPr lang="es-CL"/>
            </a:p>
          </p:txBody>
        </p:sp>
        <p:sp>
          <p:nvSpPr>
            <p:cNvPr id="32" name="Line 32">
              <a:extLst>
                <a:ext uri="{FF2B5EF4-FFF2-40B4-BE49-F238E27FC236}">
                  <a16:creationId xmlns:a16="http://schemas.microsoft.com/office/drawing/2014/main" id="{C5DCADA2-21E3-4415-84D8-30BDF5D0C6B0}"/>
                </a:ext>
              </a:extLst>
            </p:cNvPr>
            <p:cNvSpPr>
              <a:spLocks noChangeShapeType="1"/>
            </p:cNvSpPr>
            <p:nvPr/>
          </p:nvSpPr>
          <p:spPr bwMode="auto">
            <a:xfrm>
              <a:off x="1139825" y="4214813"/>
              <a:ext cx="111125" cy="1587"/>
            </a:xfrm>
            <a:prstGeom prst="line">
              <a:avLst/>
            </a:prstGeom>
            <a:noFill/>
            <a:ln w="14288">
              <a:solidFill>
                <a:srgbClr val="000000"/>
              </a:solidFill>
              <a:round/>
              <a:headEnd/>
              <a:tailEnd/>
            </a:ln>
          </p:spPr>
          <p:txBody>
            <a:bodyPr/>
            <a:lstStyle/>
            <a:p>
              <a:endParaRPr lang="es-CL"/>
            </a:p>
          </p:txBody>
        </p:sp>
        <p:sp>
          <p:nvSpPr>
            <p:cNvPr id="33" name="Line 33">
              <a:extLst>
                <a:ext uri="{FF2B5EF4-FFF2-40B4-BE49-F238E27FC236}">
                  <a16:creationId xmlns:a16="http://schemas.microsoft.com/office/drawing/2014/main" id="{75964D73-542C-4B96-8E2E-34ACEB78F948}"/>
                </a:ext>
              </a:extLst>
            </p:cNvPr>
            <p:cNvSpPr>
              <a:spLocks noChangeShapeType="1"/>
            </p:cNvSpPr>
            <p:nvPr/>
          </p:nvSpPr>
          <p:spPr bwMode="auto">
            <a:xfrm>
              <a:off x="1139825" y="3635375"/>
              <a:ext cx="111125" cy="1588"/>
            </a:xfrm>
            <a:prstGeom prst="line">
              <a:avLst/>
            </a:prstGeom>
            <a:noFill/>
            <a:ln w="14288">
              <a:solidFill>
                <a:srgbClr val="000000"/>
              </a:solidFill>
              <a:round/>
              <a:headEnd/>
              <a:tailEnd/>
            </a:ln>
          </p:spPr>
          <p:txBody>
            <a:bodyPr/>
            <a:lstStyle/>
            <a:p>
              <a:endParaRPr lang="es-CL"/>
            </a:p>
          </p:txBody>
        </p:sp>
        <p:sp>
          <p:nvSpPr>
            <p:cNvPr id="34" name="Rectangle 34">
              <a:extLst>
                <a:ext uri="{FF2B5EF4-FFF2-40B4-BE49-F238E27FC236}">
                  <a16:creationId xmlns:a16="http://schemas.microsoft.com/office/drawing/2014/main" id="{6928625D-4122-40F2-8F54-A009861D2547}"/>
                </a:ext>
              </a:extLst>
            </p:cNvPr>
            <p:cNvSpPr>
              <a:spLocks noChangeArrowheads="1"/>
            </p:cNvSpPr>
            <p:nvPr/>
          </p:nvSpPr>
          <p:spPr bwMode="auto">
            <a:xfrm>
              <a:off x="922337" y="2379663"/>
              <a:ext cx="201864"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10</a:t>
              </a:r>
              <a:endParaRPr lang="en-US" sz="900"/>
            </a:p>
          </p:txBody>
        </p:sp>
        <p:sp>
          <p:nvSpPr>
            <p:cNvPr id="35" name="Rectangle 35">
              <a:extLst>
                <a:ext uri="{FF2B5EF4-FFF2-40B4-BE49-F238E27FC236}">
                  <a16:creationId xmlns:a16="http://schemas.microsoft.com/office/drawing/2014/main" id="{AD2EF597-1EBC-4844-B2BE-665DA80ECF4A}"/>
                </a:ext>
              </a:extLst>
            </p:cNvPr>
            <p:cNvSpPr>
              <a:spLocks noChangeArrowheads="1"/>
            </p:cNvSpPr>
            <p:nvPr/>
          </p:nvSpPr>
          <p:spPr bwMode="auto">
            <a:xfrm>
              <a:off x="1000125" y="2963863"/>
              <a:ext cx="100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8</a:t>
              </a:r>
              <a:endParaRPr lang="en-US" sz="900"/>
            </a:p>
          </p:txBody>
        </p:sp>
        <p:sp>
          <p:nvSpPr>
            <p:cNvPr id="36" name="Rectangle 36">
              <a:extLst>
                <a:ext uri="{FF2B5EF4-FFF2-40B4-BE49-F238E27FC236}">
                  <a16:creationId xmlns:a16="http://schemas.microsoft.com/office/drawing/2014/main" id="{C8EB720E-006E-4BD9-8D27-46F65A6CAD94}"/>
                </a:ext>
              </a:extLst>
            </p:cNvPr>
            <p:cNvSpPr>
              <a:spLocks noChangeArrowheads="1"/>
            </p:cNvSpPr>
            <p:nvPr/>
          </p:nvSpPr>
          <p:spPr bwMode="auto">
            <a:xfrm>
              <a:off x="1000125" y="3548063"/>
              <a:ext cx="100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6</a:t>
              </a:r>
              <a:endParaRPr lang="en-US" sz="900"/>
            </a:p>
          </p:txBody>
        </p:sp>
        <p:sp>
          <p:nvSpPr>
            <p:cNvPr id="37" name="Rectangle 37">
              <a:extLst>
                <a:ext uri="{FF2B5EF4-FFF2-40B4-BE49-F238E27FC236}">
                  <a16:creationId xmlns:a16="http://schemas.microsoft.com/office/drawing/2014/main" id="{1682B5AB-316B-4BE1-B6A3-FCDD3D1C0B6C}"/>
                </a:ext>
              </a:extLst>
            </p:cNvPr>
            <p:cNvSpPr>
              <a:spLocks noChangeArrowheads="1"/>
            </p:cNvSpPr>
            <p:nvPr/>
          </p:nvSpPr>
          <p:spPr bwMode="auto">
            <a:xfrm>
              <a:off x="1000125" y="4132263"/>
              <a:ext cx="100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4</a:t>
              </a:r>
              <a:endParaRPr lang="en-US" sz="900"/>
            </a:p>
          </p:txBody>
        </p:sp>
        <p:sp>
          <p:nvSpPr>
            <p:cNvPr id="38" name="Rectangle 38">
              <a:extLst>
                <a:ext uri="{FF2B5EF4-FFF2-40B4-BE49-F238E27FC236}">
                  <a16:creationId xmlns:a16="http://schemas.microsoft.com/office/drawing/2014/main" id="{26431161-5195-4EF2-864B-A4912C21E908}"/>
                </a:ext>
              </a:extLst>
            </p:cNvPr>
            <p:cNvSpPr>
              <a:spLocks noChangeArrowheads="1"/>
            </p:cNvSpPr>
            <p:nvPr/>
          </p:nvSpPr>
          <p:spPr bwMode="auto">
            <a:xfrm>
              <a:off x="1000125" y="4716463"/>
              <a:ext cx="100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2</a:t>
              </a:r>
              <a:endParaRPr lang="en-US" sz="900"/>
            </a:p>
          </p:txBody>
        </p:sp>
        <p:sp>
          <p:nvSpPr>
            <p:cNvPr id="39" name="Rectangle 39">
              <a:extLst>
                <a:ext uri="{FF2B5EF4-FFF2-40B4-BE49-F238E27FC236}">
                  <a16:creationId xmlns:a16="http://schemas.microsoft.com/office/drawing/2014/main" id="{B1A280C9-FF26-4ABF-A626-197E40979B9F}"/>
                </a:ext>
              </a:extLst>
            </p:cNvPr>
            <p:cNvSpPr>
              <a:spLocks noChangeArrowheads="1"/>
            </p:cNvSpPr>
            <p:nvPr/>
          </p:nvSpPr>
          <p:spPr bwMode="auto">
            <a:xfrm>
              <a:off x="1000125" y="5300662"/>
              <a:ext cx="100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0</a:t>
              </a:r>
              <a:endParaRPr lang="en-US" sz="900"/>
            </a:p>
          </p:txBody>
        </p:sp>
        <p:sp>
          <p:nvSpPr>
            <p:cNvPr id="40" name="Rectangle 40">
              <a:extLst>
                <a:ext uri="{FF2B5EF4-FFF2-40B4-BE49-F238E27FC236}">
                  <a16:creationId xmlns:a16="http://schemas.microsoft.com/office/drawing/2014/main" id="{85EEC453-7F03-4AC0-B7C4-A027D13F32AA}"/>
                </a:ext>
              </a:extLst>
            </p:cNvPr>
            <p:cNvSpPr>
              <a:spLocks noChangeArrowheads="1"/>
            </p:cNvSpPr>
            <p:nvPr/>
          </p:nvSpPr>
          <p:spPr bwMode="auto">
            <a:xfrm>
              <a:off x="2789238"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1970</a:t>
              </a:r>
              <a:endParaRPr lang="en-US" sz="900"/>
            </a:p>
          </p:txBody>
        </p:sp>
        <p:sp>
          <p:nvSpPr>
            <p:cNvPr id="41" name="Rectangle 41">
              <a:extLst>
                <a:ext uri="{FF2B5EF4-FFF2-40B4-BE49-F238E27FC236}">
                  <a16:creationId xmlns:a16="http://schemas.microsoft.com/office/drawing/2014/main" id="{263E720C-FA23-4A2A-BE9F-43EB0657639F}"/>
                </a:ext>
              </a:extLst>
            </p:cNvPr>
            <p:cNvSpPr>
              <a:spLocks noChangeArrowheads="1"/>
            </p:cNvSpPr>
            <p:nvPr/>
          </p:nvSpPr>
          <p:spPr bwMode="auto">
            <a:xfrm>
              <a:off x="3594100"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1975</a:t>
              </a:r>
              <a:endParaRPr lang="en-US" sz="900"/>
            </a:p>
          </p:txBody>
        </p:sp>
        <p:sp>
          <p:nvSpPr>
            <p:cNvPr id="42" name="Rectangle 42">
              <a:extLst>
                <a:ext uri="{FF2B5EF4-FFF2-40B4-BE49-F238E27FC236}">
                  <a16:creationId xmlns:a16="http://schemas.microsoft.com/office/drawing/2014/main" id="{9DE9F3B3-94B4-4C83-A570-C5A9441B58ED}"/>
                </a:ext>
              </a:extLst>
            </p:cNvPr>
            <p:cNvSpPr>
              <a:spLocks noChangeArrowheads="1"/>
            </p:cNvSpPr>
            <p:nvPr/>
          </p:nvSpPr>
          <p:spPr bwMode="auto">
            <a:xfrm>
              <a:off x="1177925"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1960</a:t>
              </a:r>
              <a:endParaRPr lang="en-US" sz="900"/>
            </a:p>
          </p:txBody>
        </p:sp>
        <p:sp>
          <p:nvSpPr>
            <p:cNvPr id="43" name="Rectangle 43">
              <a:extLst>
                <a:ext uri="{FF2B5EF4-FFF2-40B4-BE49-F238E27FC236}">
                  <a16:creationId xmlns:a16="http://schemas.microsoft.com/office/drawing/2014/main" id="{AEE607E1-3CBB-45CE-BA30-9FD764655521}"/>
                </a:ext>
              </a:extLst>
            </p:cNvPr>
            <p:cNvSpPr>
              <a:spLocks noChangeArrowheads="1"/>
            </p:cNvSpPr>
            <p:nvPr/>
          </p:nvSpPr>
          <p:spPr bwMode="auto">
            <a:xfrm>
              <a:off x="1981201"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1965</a:t>
              </a:r>
              <a:endParaRPr lang="en-US" sz="900"/>
            </a:p>
          </p:txBody>
        </p:sp>
        <p:sp>
          <p:nvSpPr>
            <p:cNvPr id="44" name="Rectangle 44">
              <a:extLst>
                <a:ext uri="{FF2B5EF4-FFF2-40B4-BE49-F238E27FC236}">
                  <a16:creationId xmlns:a16="http://schemas.microsoft.com/office/drawing/2014/main" id="{7F4C4DE8-964A-4A08-AB10-36AF2D02E731}"/>
                </a:ext>
              </a:extLst>
            </p:cNvPr>
            <p:cNvSpPr>
              <a:spLocks noChangeArrowheads="1"/>
            </p:cNvSpPr>
            <p:nvPr/>
          </p:nvSpPr>
          <p:spPr bwMode="auto">
            <a:xfrm>
              <a:off x="4402138"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1980</a:t>
              </a:r>
              <a:endParaRPr lang="en-US" sz="900"/>
            </a:p>
          </p:txBody>
        </p:sp>
        <p:sp>
          <p:nvSpPr>
            <p:cNvPr id="45" name="Rectangle 45">
              <a:extLst>
                <a:ext uri="{FF2B5EF4-FFF2-40B4-BE49-F238E27FC236}">
                  <a16:creationId xmlns:a16="http://schemas.microsoft.com/office/drawing/2014/main" id="{0BC8F25E-A894-4D9F-8B31-AEC5A568F391}"/>
                </a:ext>
              </a:extLst>
            </p:cNvPr>
            <p:cNvSpPr>
              <a:spLocks noChangeArrowheads="1"/>
            </p:cNvSpPr>
            <p:nvPr/>
          </p:nvSpPr>
          <p:spPr bwMode="auto">
            <a:xfrm>
              <a:off x="5205414"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1985</a:t>
              </a:r>
              <a:endParaRPr lang="en-US" sz="900"/>
            </a:p>
          </p:txBody>
        </p:sp>
        <p:sp>
          <p:nvSpPr>
            <p:cNvPr id="46" name="Rectangle 46">
              <a:extLst>
                <a:ext uri="{FF2B5EF4-FFF2-40B4-BE49-F238E27FC236}">
                  <a16:creationId xmlns:a16="http://schemas.microsoft.com/office/drawing/2014/main" id="{37AD6A64-CAE0-48A8-A580-C86D4AB19066}"/>
                </a:ext>
              </a:extLst>
            </p:cNvPr>
            <p:cNvSpPr>
              <a:spLocks noChangeArrowheads="1"/>
            </p:cNvSpPr>
            <p:nvPr/>
          </p:nvSpPr>
          <p:spPr bwMode="auto">
            <a:xfrm>
              <a:off x="6008688"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1990</a:t>
              </a:r>
              <a:endParaRPr lang="en-US" sz="900"/>
            </a:p>
          </p:txBody>
        </p:sp>
        <p:sp>
          <p:nvSpPr>
            <p:cNvPr id="47" name="Rectangle 47">
              <a:extLst>
                <a:ext uri="{FF2B5EF4-FFF2-40B4-BE49-F238E27FC236}">
                  <a16:creationId xmlns:a16="http://schemas.microsoft.com/office/drawing/2014/main" id="{D1813AC8-B657-4F75-84AE-0C7CE4402B73}"/>
                </a:ext>
              </a:extLst>
            </p:cNvPr>
            <p:cNvSpPr>
              <a:spLocks noChangeArrowheads="1"/>
            </p:cNvSpPr>
            <p:nvPr/>
          </p:nvSpPr>
          <p:spPr bwMode="auto">
            <a:xfrm>
              <a:off x="8423275"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2005</a:t>
              </a:r>
              <a:endParaRPr lang="en-US" sz="900"/>
            </a:p>
          </p:txBody>
        </p:sp>
        <p:sp>
          <p:nvSpPr>
            <p:cNvPr id="48" name="Rectangle 48">
              <a:extLst>
                <a:ext uri="{FF2B5EF4-FFF2-40B4-BE49-F238E27FC236}">
                  <a16:creationId xmlns:a16="http://schemas.microsoft.com/office/drawing/2014/main" id="{4FAFC574-B5AC-463F-8B9A-FC2047738D87}"/>
                </a:ext>
              </a:extLst>
            </p:cNvPr>
            <p:cNvSpPr>
              <a:spLocks noChangeArrowheads="1"/>
            </p:cNvSpPr>
            <p:nvPr/>
          </p:nvSpPr>
          <p:spPr bwMode="auto">
            <a:xfrm>
              <a:off x="153256" y="1871663"/>
              <a:ext cx="893156"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b="1">
                  <a:solidFill>
                    <a:srgbClr val="000000"/>
                  </a:solidFill>
                  <a:latin typeface="Arial" charset="0"/>
                </a:rPr>
                <a:t>Percent of</a:t>
              </a:r>
              <a:endParaRPr lang="en-US" sz="900"/>
            </a:p>
          </p:txBody>
        </p:sp>
        <p:sp>
          <p:nvSpPr>
            <p:cNvPr id="49" name="Rectangle 49">
              <a:extLst>
                <a:ext uri="{FF2B5EF4-FFF2-40B4-BE49-F238E27FC236}">
                  <a16:creationId xmlns:a16="http://schemas.microsoft.com/office/drawing/2014/main" id="{67EE88C3-9015-4ACD-8724-263B89A1C187}"/>
                </a:ext>
              </a:extLst>
            </p:cNvPr>
            <p:cNvSpPr>
              <a:spLocks noChangeArrowheads="1"/>
            </p:cNvSpPr>
            <p:nvPr/>
          </p:nvSpPr>
          <p:spPr bwMode="auto">
            <a:xfrm>
              <a:off x="-16482" y="2054226"/>
              <a:ext cx="1056933"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b="1">
                  <a:solidFill>
                    <a:srgbClr val="000000"/>
                  </a:solidFill>
                  <a:latin typeface="Arial" charset="0"/>
                </a:rPr>
                <a:t>Labor Force</a:t>
              </a:r>
              <a:endParaRPr lang="en-US" sz="900"/>
            </a:p>
          </p:txBody>
        </p:sp>
        <p:sp>
          <p:nvSpPr>
            <p:cNvPr id="50" name="Rectangle 50">
              <a:extLst>
                <a:ext uri="{FF2B5EF4-FFF2-40B4-BE49-F238E27FC236}">
                  <a16:creationId xmlns:a16="http://schemas.microsoft.com/office/drawing/2014/main" id="{AF54DBA4-F8C4-4DD3-8108-6C29DA3FB1E4}"/>
                </a:ext>
              </a:extLst>
            </p:cNvPr>
            <p:cNvSpPr>
              <a:spLocks noChangeArrowheads="1"/>
            </p:cNvSpPr>
            <p:nvPr/>
          </p:nvSpPr>
          <p:spPr bwMode="auto">
            <a:xfrm>
              <a:off x="6816725"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1995</a:t>
              </a:r>
              <a:endParaRPr lang="en-US" sz="900"/>
            </a:p>
          </p:txBody>
        </p:sp>
        <p:pic>
          <p:nvPicPr>
            <p:cNvPr id="51" name="Picture 51">
              <a:extLst>
                <a:ext uri="{FF2B5EF4-FFF2-40B4-BE49-F238E27FC236}">
                  <a16:creationId xmlns:a16="http://schemas.microsoft.com/office/drawing/2014/main" id="{7F04758E-09B4-4E2C-A744-3244C0669D6F}"/>
                </a:ext>
              </a:extLst>
            </p:cNvPr>
            <p:cNvPicPr>
              <a:picLocks noChangeAspect="1" noChangeArrowheads="1"/>
            </p:cNvPicPr>
            <p:nvPr/>
          </p:nvPicPr>
          <p:blipFill>
            <a:blip r:embed="rId2" cstate="print"/>
            <a:srcRect/>
            <a:stretch>
              <a:fillRect/>
            </a:stretch>
          </p:blipFill>
          <p:spPr bwMode="auto">
            <a:xfrm>
              <a:off x="1352550" y="2505075"/>
              <a:ext cx="6848475" cy="1933575"/>
            </a:xfrm>
            <a:prstGeom prst="rect">
              <a:avLst/>
            </a:prstGeom>
            <a:noFill/>
            <a:ln w="9525">
              <a:noFill/>
              <a:miter lim="800000"/>
              <a:headEnd/>
              <a:tailEnd/>
            </a:ln>
            <a:effectLst/>
          </p:spPr>
        </p:pic>
        <p:sp>
          <p:nvSpPr>
            <p:cNvPr id="52" name="Rectangle 52">
              <a:extLst>
                <a:ext uri="{FF2B5EF4-FFF2-40B4-BE49-F238E27FC236}">
                  <a16:creationId xmlns:a16="http://schemas.microsoft.com/office/drawing/2014/main" id="{9AA6627F-C997-4151-8A02-338B26FFDE67}"/>
                </a:ext>
              </a:extLst>
            </p:cNvPr>
            <p:cNvSpPr>
              <a:spLocks noChangeArrowheads="1"/>
            </p:cNvSpPr>
            <p:nvPr/>
          </p:nvSpPr>
          <p:spPr bwMode="auto">
            <a:xfrm>
              <a:off x="7620000" y="5429250"/>
              <a:ext cx="403729" cy="219385"/>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2000</a:t>
              </a:r>
              <a:endParaRPr lang="en-US" sz="900"/>
            </a:p>
          </p:txBody>
        </p:sp>
        <p:grpSp>
          <p:nvGrpSpPr>
            <p:cNvPr id="53" name="Group 53">
              <a:extLst>
                <a:ext uri="{FF2B5EF4-FFF2-40B4-BE49-F238E27FC236}">
                  <a16:creationId xmlns:a16="http://schemas.microsoft.com/office/drawing/2014/main" id="{B0B3D0AE-3B74-45F8-907B-537E1E02E101}"/>
                </a:ext>
              </a:extLst>
            </p:cNvPr>
            <p:cNvGrpSpPr>
              <a:grpSpLocks/>
            </p:cNvGrpSpPr>
            <p:nvPr/>
          </p:nvGrpSpPr>
          <p:grpSpPr bwMode="auto">
            <a:xfrm>
              <a:off x="3794133" y="3800489"/>
              <a:ext cx="1193803" cy="655640"/>
              <a:chOff x="2390" y="2394"/>
              <a:chExt cx="752" cy="413"/>
            </a:xfrm>
          </p:grpSpPr>
          <p:sp>
            <p:nvSpPr>
              <p:cNvPr id="57" name="Line 54">
                <a:extLst>
                  <a:ext uri="{FF2B5EF4-FFF2-40B4-BE49-F238E27FC236}">
                    <a16:creationId xmlns:a16="http://schemas.microsoft.com/office/drawing/2014/main" id="{1452C4CB-F672-4D09-B3AE-AB06172BC508}"/>
                  </a:ext>
                </a:extLst>
              </p:cNvPr>
              <p:cNvSpPr>
                <a:spLocks noChangeShapeType="1"/>
              </p:cNvSpPr>
              <p:nvPr/>
            </p:nvSpPr>
            <p:spPr bwMode="auto">
              <a:xfrm flipH="1">
                <a:off x="2709" y="2394"/>
                <a:ext cx="121" cy="148"/>
              </a:xfrm>
              <a:prstGeom prst="line">
                <a:avLst/>
              </a:prstGeom>
              <a:noFill/>
              <a:ln w="14288">
                <a:solidFill>
                  <a:srgbClr val="000000"/>
                </a:solidFill>
                <a:round/>
                <a:headEnd/>
                <a:tailEnd/>
              </a:ln>
            </p:spPr>
            <p:txBody>
              <a:bodyPr/>
              <a:lstStyle/>
              <a:p>
                <a:endParaRPr lang="es-CL"/>
              </a:p>
            </p:txBody>
          </p:sp>
          <p:sp>
            <p:nvSpPr>
              <p:cNvPr id="58" name="Rectangle 55">
                <a:extLst>
                  <a:ext uri="{FF2B5EF4-FFF2-40B4-BE49-F238E27FC236}">
                    <a16:creationId xmlns:a16="http://schemas.microsoft.com/office/drawing/2014/main" id="{67739E13-92A8-4D01-BD76-F4F8744BEBB9}"/>
                  </a:ext>
                </a:extLst>
              </p:cNvPr>
              <p:cNvSpPr>
                <a:spLocks noChangeArrowheads="1"/>
              </p:cNvSpPr>
              <p:nvPr/>
            </p:nvSpPr>
            <p:spPr bwMode="auto">
              <a:xfrm>
                <a:off x="2399" y="2554"/>
                <a:ext cx="728" cy="138"/>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Natural rate of</a:t>
                </a:r>
                <a:endParaRPr lang="en-US" sz="900"/>
              </a:p>
            </p:txBody>
          </p:sp>
          <p:sp>
            <p:nvSpPr>
              <p:cNvPr id="59" name="Rectangle 56">
                <a:extLst>
                  <a:ext uri="{FF2B5EF4-FFF2-40B4-BE49-F238E27FC236}">
                    <a16:creationId xmlns:a16="http://schemas.microsoft.com/office/drawing/2014/main" id="{1687FC7A-7217-45B1-B6D2-6CE947004E1B}"/>
                  </a:ext>
                </a:extLst>
              </p:cNvPr>
              <p:cNvSpPr>
                <a:spLocks noChangeArrowheads="1"/>
              </p:cNvSpPr>
              <p:nvPr/>
            </p:nvSpPr>
            <p:spPr bwMode="auto">
              <a:xfrm>
                <a:off x="2390" y="2669"/>
                <a:ext cx="752" cy="138"/>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unemployment</a:t>
                </a:r>
                <a:endParaRPr lang="en-US" sz="900"/>
              </a:p>
            </p:txBody>
          </p:sp>
        </p:grpSp>
        <p:grpSp>
          <p:nvGrpSpPr>
            <p:cNvPr id="54" name="Group 57">
              <a:extLst>
                <a:ext uri="{FF2B5EF4-FFF2-40B4-BE49-F238E27FC236}">
                  <a16:creationId xmlns:a16="http://schemas.microsoft.com/office/drawing/2014/main" id="{9F8DD14E-255D-470C-BE04-CEE7C99BA06A}"/>
                </a:ext>
              </a:extLst>
            </p:cNvPr>
            <p:cNvGrpSpPr>
              <a:grpSpLocks/>
            </p:cNvGrpSpPr>
            <p:nvPr/>
          </p:nvGrpSpPr>
          <p:grpSpPr bwMode="auto">
            <a:xfrm>
              <a:off x="5156211" y="2401895"/>
              <a:ext cx="1785942" cy="334963"/>
              <a:chOff x="3248" y="1513"/>
              <a:chExt cx="1125" cy="211"/>
            </a:xfrm>
          </p:grpSpPr>
          <p:sp>
            <p:nvSpPr>
              <p:cNvPr id="55" name="Line 58">
                <a:extLst>
                  <a:ext uri="{FF2B5EF4-FFF2-40B4-BE49-F238E27FC236}">
                    <a16:creationId xmlns:a16="http://schemas.microsoft.com/office/drawing/2014/main" id="{BD4B1F39-0803-47D9-A5D3-8AECF33CF870}"/>
                  </a:ext>
                </a:extLst>
              </p:cNvPr>
              <p:cNvSpPr>
                <a:spLocks noChangeShapeType="1"/>
              </p:cNvSpPr>
              <p:nvPr/>
            </p:nvSpPr>
            <p:spPr bwMode="auto">
              <a:xfrm flipH="1">
                <a:off x="3248" y="1568"/>
                <a:ext cx="121" cy="156"/>
              </a:xfrm>
              <a:prstGeom prst="line">
                <a:avLst/>
              </a:prstGeom>
              <a:noFill/>
              <a:ln w="14288">
                <a:solidFill>
                  <a:srgbClr val="000000"/>
                </a:solidFill>
                <a:round/>
                <a:headEnd/>
                <a:tailEnd/>
              </a:ln>
            </p:spPr>
            <p:txBody>
              <a:bodyPr/>
              <a:lstStyle/>
              <a:p>
                <a:endParaRPr lang="es-CL"/>
              </a:p>
            </p:txBody>
          </p:sp>
          <p:sp>
            <p:nvSpPr>
              <p:cNvPr id="56" name="Rectangle 59">
                <a:extLst>
                  <a:ext uri="{FF2B5EF4-FFF2-40B4-BE49-F238E27FC236}">
                    <a16:creationId xmlns:a16="http://schemas.microsoft.com/office/drawing/2014/main" id="{02FB490A-64F5-42C0-9555-7214BEE52BAC}"/>
                  </a:ext>
                </a:extLst>
              </p:cNvPr>
              <p:cNvSpPr>
                <a:spLocks noChangeArrowheads="1"/>
              </p:cNvSpPr>
              <p:nvPr/>
            </p:nvSpPr>
            <p:spPr bwMode="auto">
              <a:xfrm>
                <a:off x="3371" y="1513"/>
                <a:ext cx="1002" cy="138"/>
              </a:xfrm>
              <a:prstGeom prst="rect">
                <a:avLst/>
              </a:prstGeom>
              <a:noFill/>
              <a:ln w="9525">
                <a:noFill/>
                <a:miter lim="800000"/>
                <a:headEnd/>
                <a:tailEnd/>
              </a:ln>
            </p:spPr>
            <p:txBody>
              <a:bodyPr wrap="none" lIns="0" tIns="0" rIns="0" bIns="0">
                <a:normAutofit/>
              </a:bodyPr>
              <a:lstStyle/>
              <a:p>
                <a:pPr>
                  <a:lnSpc>
                    <a:spcPct val="90000"/>
                  </a:lnSpc>
                  <a:spcAft>
                    <a:spcPts val="600"/>
                  </a:spcAft>
                </a:pPr>
                <a:r>
                  <a:rPr lang="en-US" sz="900">
                    <a:solidFill>
                      <a:srgbClr val="000000"/>
                    </a:solidFill>
                    <a:latin typeface="Arial" charset="0"/>
                  </a:rPr>
                  <a:t>Unemployment rate</a:t>
                </a:r>
                <a:endParaRPr lang="en-US" sz="900"/>
              </a:p>
            </p:txBody>
          </p:sp>
        </p:grpSp>
      </p:grpSp>
    </p:spTree>
    <p:extLst>
      <p:ext uri="{BB962C8B-B14F-4D97-AF65-F5344CB8AC3E}">
        <p14:creationId xmlns:p14="http://schemas.microsoft.com/office/powerpoint/2010/main" val="45759408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Desempleo y su Tasa Natural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i="1" dirty="0"/>
              <a:t>Tasa Natural de Desempleo</a:t>
            </a:r>
            <a:r>
              <a:rPr lang="es-CL" dirty="0"/>
              <a:t>: “tasa normal de desempleo en torno a la cual fluctúa la tasa de desempleo”.</a:t>
            </a:r>
          </a:p>
          <a:p>
            <a:pPr algn="just"/>
            <a:endParaRPr lang="es-CL" dirty="0"/>
          </a:p>
          <a:p>
            <a:pPr algn="just"/>
            <a:r>
              <a:rPr lang="es-CL" b="1" i="1" dirty="0"/>
              <a:t>Desempleo Cíclico</a:t>
            </a:r>
            <a:r>
              <a:rPr lang="es-CL" dirty="0"/>
              <a:t>: “desviación del desempleo de su tasa natural”.</a:t>
            </a:r>
          </a:p>
          <a:p>
            <a:pPr lvl="2" algn="just"/>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6</a:t>
            </a:fld>
            <a:endParaRPr lang="es-CL"/>
          </a:p>
        </p:txBody>
      </p:sp>
    </p:spTree>
    <p:extLst>
      <p:ext uri="{BB962C8B-B14F-4D97-AF65-F5344CB8AC3E}">
        <p14:creationId xmlns:p14="http://schemas.microsoft.com/office/powerpoint/2010/main" val="706396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Desempleo y su Tasa Natural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Las condiciones particulares de un país (productividad, cantidad de factores, etc.) determinan cual es su tasa natural de desempleo, sin embargo, esto no quiere decir que esta tasa este dada.</a:t>
            </a:r>
          </a:p>
          <a:p>
            <a:pPr algn="just"/>
            <a:r>
              <a:rPr lang="es-CL" dirty="0"/>
              <a:t>Así, la tasa “normal” será tal dadas las condiciones del país, y si estas cambian, también cambiará la tasa que consideraremos “normal”.</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7</a:t>
            </a:fld>
            <a:endParaRPr lang="es-CL"/>
          </a:p>
        </p:txBody>
      </p:sp>
    </p:spTree>
    <p:extLst>
      <p:ext uri="{BB962C8B-B14F-4D97-AF65-F5344CB8AC3E}">
        <p14:creationId xmlns:p14="http://schemas.microsoft.com/office/powerpoint/2010/main" val="2413269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Desempleo y su Tasa Natural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dirty="0"/>
              <a:t>Dentro de la población, existen lo que se llama “</a:t>
            </a:r>
            <a:r>
              <a:rPr lang="es-CL" b="1" u="sng" dirty="0"/>
              <a:t>trabajadores desanimados</a:t>
            </a:r>
            <a:r>
              <a:rPr lang="es-CL" dirty="0"/>
              <a:t>”, los cuales dado que no encuentran empleo, finalmente se </a:t>
            </a:r>
            <a:r>
              <a:rPr lang="es-CL" i="1" dirty="0"/>
              <a:t>cansan</a:t>
            </a:r>
            <a:r>
              <a:rPr lang="es-CL" dirty="0"/>
              <a:t> y dejan de buscar, pasando a ser </a:t>
            </a:r>
            <a:r>
              <a:rPr lang="es-CL" u="sng" dirty="0"/>
              <a:t>inactivos</a:t>
            </a:r>
            <a:r>
              <a:rPr lang="es-CL" dirty="0"/>
              <a:t>.</a:t>
            </a:r>
          </a:p>
          <a:p>
            <a:pPr marL="342900" lvl="2" indent="-342900" algn="just"/>
            <a:endParaRPr lang="es-CL" sz="3200" dirty="0"/>
          </a:p>
          <a:p>
            <a:pPr marL="342900" lvl="2" indent="-342900" algn="just"/>
            <a:r>
              <a:rPr lang="es-CL" sz="3200" dirty="0"/>
              <a:t>Esto implica que el desempleo, finalmente puede no medir lo que efectivamente buscamos.</a:t>
            </a:r>
          </a:p>
          <a:p>
            <a:pPr lvl="2" algn="just">
              <a:buNone/>
            </a:pPr>
            <a:endParaRPr lang="es-CL"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8</a:t>
            </a:fld>
            <a:endParaRPr lang="es-CL"/>
          </a:p>
        </p:txBody>
      </p:sp>
    </p:spTree>
    <p:extLst>
      <p:ext uri="{BB962C8B-B14F-4D97-AF65-F5344CB8AC3E}">
        <p14:creationId xmlns:p14="http://schemas.microsoft.com/office/powerpoint/2010/main" val="284185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a:t>Desempleo y su Tasa Natural</a:t>
            </a:r>
          </a:p>
        </p:txBody>
      </p:sp>
      <p:sp>
        <p:nvSpPr>
          <p:cNvPr id="3" name="2 Marcador de contenido"/>
          <p:cNvSpPr>
            <a:spLocks noGrp="1"/>
          </p:cNvSpPr>
          <p:nvPr>
            <p:ph idx="1"/>
          </p:nvPr>
        </p:nvSpPr>
        <p:spPr>
          <a:xfrm>
            <a:off x="2009804" y="1600201"/>
            <a:ext cx="8229600" cy="4525963"/>
          </a:xfrm>
        </p:spPr>
        <p:txBody>
          <a:bodyPr>
            <a:normAutofit/>
          </a:bodyPr>
          <a:lstStyle/>
          <a:p>
            <a:pPr algn="just"/>
            <a:r>
              <a:rPr lang="es-CL" b="1" i="1" dirty="0"/>
              <a:t>Desempleo </a:t>
            </a:r>
            <a:r>
              <a:rPr lang="es-CL" b="1" i="1" dirty="0" err="1"/>
              <a:t>Friccional</a:t>
            </a:r>
            <a:r>
              <a:rPr lang="es-CL" dirty="0"/>
              <a:t>: “desempleo que se debe a que los trabajadores tardan en encontrar el trabajo que mejor se ajusta a sus gustos y a sus cualificaciones”.</a:t>
            </a:r>
          </a:p>
          <a:p>
            <a:pPr lvl="1" algn="just"/>
            <a:r>
              <a:rPr lang="es-CL" dirty="0"/>
              <a:t>Es “difícil” que ocurra un </a:t>
            </a:r>
            <a:r>
              <a:rPr lang="es-CL" i="1" dirty="0"/>
              <a:t>pareo</a:t>
            </a:r>
            <a:r>
              <a:rPr lang="es-CL" dirty="0"/>
              <a:t> entre quienes demandan ciertas características en un trabajador, y el trabajador que las ofrece. (por ejemplo: un puesto de trabajo disponible en otra ciudad, y uno no esta dispuesto a mudarse).</a:t>
            </a:r>
          </a:p>
        </p:txBody>
      </p:sp>
      <p:sp>
        <p:nvSpPr>
          <p:cNvPr id="13" name="12 Marcador de número de diapositiva"/>
          <p:cNvSpPr>
            <a:spLocks noGrp="1"/>
          </p:cNvSpPr>
          <p:nvPr>
            <p:ph type="sldNum" sz="quarter" idx="12"/>
          </p:nvPr>
        </p:nvSpPr>
        <p:spPr/>
        <p:txBody>
          <a:bodyPr/>
          <a:lstStyle/>
          <a:p>
            <a:fld id="{E5AF13BF-99AF-4603-AF85-A71E03691828}" type="slidenum">
              <a:rPr lang="es-CL" smtClean="0"/>
              <a:pPr/>
              <a:t>9</a:t>
            </a:fld>
            <a:endParaRPr lang="es-CL"/>
          </a:p>
        </p:txBody>
      </p:sp>
    </p:spTree>
    <p:extLst>
      <p:ext uri="{BB962C8B-B14F-4D97-AF65-F5344CB8AC3E}">
        <p14:creationId xmlns:p14="http://schemas.microsoft.com/office/powerpoint/2010/main" val="20617448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1172</Words>
  <Application>Microsoft Office PowerPoint</Application>
  <PresentationFormat>Panorámica</PresentationFormat>
  <Paragraphs>112</Paragraphs>
  <Slides>20</Slides>
  <Notes>0</Notes>
  <HiddenSlides>0</HiddenSlides>
  <MMClips>0</MMClips>
  <ScaleCrop>false</ScaleCrop>
  <HeadingPairs>
    <vt:vector size="8" baseType="variant">
      <vt:variant>
        <vt:lpstr>Fuentes usadas</vt:lpstr>
      </vt:variant>
      <vt:variant>
        <vt:i4>3</vt:i4>
      </vt:variant>
      <vt:variant>
        <vt:lpstr>Tema</vt:lpstr>
      </vt:variant>
      <vt:variant>
        <vt:i4>1</vt:i4>
      </vt:variant>
      <vt:variant>
        <vt:lpstr>Servidores OLE incrustados</vt:lpstr>
      </vt:variant>
      <vt:variant>
        <vt:i4>1</vt:i4>
      </vt:variant>
      <vt:variant>
        <vt:lpstr>Títulos de diapositiva</vt:lpstr>
      </vt:variant>
      <vt:variant>
        <vt:i4>20</vt:i4>
      </vt:variant>
    </vt:vector>
  </HeadingPairs>
  <TitlesOfParts>
    <vt:vector size="25" baseType="lpstr">
      <vt:lpstr>Arial</vt:lpstr>
      <vt:lpstr>Calibri</vt:lpstr>
      <vt:lpstr>Calibri Light</vt:lpstr>
      <vt:lpstr>Tema de Office</vt:lpstr>
      <vt:lpstr>Ecuación</vt:lpstr>
      <vt:lpstr>Clase 17- Desempleo y Curva de Phillips</vt:lpstr>
      <vt:lpstr>Agenda</vt:lpstr>
      <vt:lpstr>Tres definiciones importantes</vt:lpstr>
      <vt:lpstr>Tres definiciones importantes</vt:lpstr>
      <vt:lpstr>Desempleo y su Tasa Natural</vt:lpstr>
      <vt:lpstr>Desempleo y su Tasa Natural</vt:lpstr>
      <vt:lpstr>Desempleo y su Tasa Natural</vt:lpstr>
      <vt:lpstr>Desempleo y su Tasa Natural</vt:lpstr>
      <vt:lpstr>Desempleo y su Tasa Natural</vt:lpstr>
      <vt:lpstr>Desempleo y su Tasa Natural</vt:lpstr>
      <vt:lpstr>Producción, Desempleo e Inflación</vt:lpstr>
      <vt:lpstr>Producción, Desempleo e Inflación</vt:lpstr>
      <vt:lpstr>Producción, Desempleo e Inflación</vt:lpstr>
      <vt:lpstr>Producción, Desempleo e Inflación</vt:lpstr>
      <vt:lpstr>Producción, Desempleo e Inflación</vt:lpstr>
      <vt:lpstr>Producción, Desempleo e Inflación</vt:lpstr>
      <vt:lpstr>Producción, Desempleo e Inflación</vt:lpstr>
      <vt:lpstr>Producción, Desempleo e Inflación</vt:lpstr>
      <vt:lpstr>Producción, Desempleo e Inflación</vt:lpstr>
      <vt:lpstr>Producción, Desempleo e Inflación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17: Desempleo y Curva de Phillips</dc:title>
  <dc:creator>Christian Belmar Belmar Castro</dc:creator>
  <cp:lastModifiedBy>Matias Eduardo Philipp Fontecilla</cp:lastModifiedBy>
  <cp:revision>5</cp:revision>
  <dcterms:created xsi:type="dcterms:W3CDTF">2020-12-14T20:31:59Z</dcterms:created>
  <dcterms:modified xsi:type="dcterms:W3CDTF">2021-08-02T12:35:44Z</dcterms:modified>
</cp:coreProperties>
</file>