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5" r:id="rId2"/>
    <p:sldId id="1035" r:id="rId3"/>
    <p:sldId id="1021" r:id="rId4"/>
    <p:sldId id="1023" r:id="rId5"/>
    <p:sldId id="767" r:id="rId6"/>
    <p:sldId id="769" r:id="rId7"/>
    <p:sldId id="768" r:id="rId8"/>
    <p:sldId id="770" r:id="rId9"/>
    <p:sldId id="771" r:id="rId10"/>
    <p:sldId id="772" r:id="rId11"/>
    <p:sldId id="773" r:id="rId12"/>
    <p:sldId id="1030" r:id="rId13"/>
    <p:sldId id="774" r:id="rId14"/>
    <p:sldId id="776" r:id="rId15"/>
    <p:sldId id="936" r:id="rId16"/>
    <p:sldId id="937" r:id="rId17"/>
    <p:sldId id="938" r:id="rId18"/>
    <p:sldId id="939" r:id="rId19"/>
    <p:sldId id="932" r:id="rId20"/>
    <p:sldId id="934" r:id="rId2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6560DE-9FE5-40CD-921B-9A33B885784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043497-2F67-4A9D-AC26-F287553FFCCC}">
      <dgm:prSet/>
      <dgm:spPr/>
      <dgm:t>
        <a:bodyPr/>
        <a:lstStyle/>
        <a:p>
          <a:pPr>
            <a:defRPr cap="all"/>
          </a:pPr>
          <a:r>
            <a:rPr lang="es-CL" dirty="0"/>
            <a:t>Los economistas estudian el modo en que se producen y se consumen los bienes porque la gente desea consumir mucho más de lo que puede producir una economía.</a:t>
          </a:r>
          <a:endParaRPr lang="en-US" dirty="0"/>
        </a:p>
      </dgm:t>
    </dgm:pt>
    <dgm:pt modelId="{591F1C82-55F8-4F2F-9AE1-A93A65ABA67C}" type="parTrans" cxnId="{5101D9F9-A86D-4C71-B1D6-3E00EE6E5AA5}">
      <dgm:prSet/>
      <dgm:spPr/>
      <dgm:t>
        <a:bodyPr/>
        <a:lstStyle/>
        <a:p>
          <a:endParaRPr lang="en-US"/>
        </a:p>
      </dgm:t>
    </dgm:pt>
    <dgm:pt modelId="{E7A3B13D-9EF0-458A-919A-22102BAF9C42}" type="sibTrans" cxnId="{5101D9F9-A86D-4C71-B1D6-3E00EE6E5AA5}">
      <dgm:prSet/>
      <dgm:spPr/>
      <dgm:t>
        <a:bodyPr/>
        <a:lstStyle/>
        <a:p>
          <a:endParaRPr lang="en-US"/>
        </a:p>
      </dgm:t>
    </dgm:pt>
    <dgm:pt modelId="{2FA1DB46-B0CA-4AB0-80BB-6FD3C2BECF46}">
      <dgm:prSet/>
      <dgm:spPr/>
      <dgm:t>
        <a:bodyPr/>
        <a:lstStyle/>
        <a:p>
          <a:pPr>
            <a:defRPr cap="all"/>
          </a:pPr>
          <a:r>
            <a:rPr lang="es-CL" dirty="0"/>
            <a:t>La ley de la escasez, rige para la economía y señala </a:t>
          </a:r>
          <a:r>
            <a:rPr lang="es-CL" b="1" dirty="0"/>
            <a:t>que los bienes son escasos porque no hay suficientes recursos para producir todo lo que deseamos consumir.</a:t>
          </a:r>
          <a:endParaRPr lang="en-US" dirty="0"/>
        </a:p>
      </dgm:t>
    </dgm:pt>
    <dgm:pt modelId="{E096371F-7475-4F58-A684-3964E81224FA}" type="parTrans" cxnId="{B094459B-A533-4504-87F7-2A114C6EED16}">
      <dgm:prSet/>
      <dgm:spPr/>
      <dgm:t>
        <a:bodyPr/>
        <a:lstStyle/>
        <a:p>
          <a:endParaRPr lang="en-US"/>
        </a:p>
      </dgm:t>
    </dgm:pt>
    <dgm:pt modelId="{3F063492-4977-4345-9D98-8B0AA510AF18}" type="sibTrans" cxnId="{B094459B-A533-4504-87F7-2A114C6EED16}">
      <dgm:prSet/>
      <dgm:spPr/>
      <dgm:t>
        <a:bodyPr/>
        <a:lstStyle/>
        <a:p>
          <a:endParaRPr lang="en-US"/>
        </a:p>
      </dgm:t>
    </dgm:pt>
    <dgm:pt modelId="{FB57740E-392D-44C0-B060-19DFA1A24800}">
      <dgm:prSet/>
      <dgm:spPr/>
      <dgm:t>
        <a:bodyPr/>
        <a:lstStyle/>
        <a:p>
          <a:pPr>
            <a:defRPr cap="all"/>
          </a:pPr>
          <a:r>
            <a:rPr lang="es-CL" dirty="0"/>
            <a:t>Bienes: se definen como aquellos medios capaces de satisfacer una necesidad, tanto de los individuos como de la sociedad en su conjunto. Existen bienes libres y bienes económicos.</a:t>
          </a:r>
          <a:endParaRPr lang="en-US" dirty="0"/>
        </a:p>
      </dgm:t>
    </dgm:pt>
    <dgm:pt modelId="{F641DCC1-9910-4CA8-A55C-2163C316D017}" type="parTrans" cxnId="{309E7EE3-194C-4A0F-AAEE-856E17A8C381}">
      <dgm:prSet/>
      <dgm:spPr/>
      <dgm:t>
        <a:bodyPr/>
        <a:lstStyle/>
        <a:p>
          <a:endParaRPr lang="en-US"/>
        </a:p>
      </dgm:t>
    </dgm:pt>
    <dgm:pt modelId="{2B9F9CE2-7FDC-4C9C-B65E-E26EE5F13A9E}" type="sibTrans" cxnId="{309E7EE3-194C-4A0F-AAEE-856E17A8C381}">
      <dgm:prSet/>
      <dgm:spPr/>
      <dgm:t>
        <a:bodyPr/>
        <a:lstStyle/>
        <a:p>
          <a:endParaRPr lang="en-US"/>
        </a:p>
      </dgm:t>
    </dgm:pt>
    <dgm:pt modelId="{1DF6F9BB-BEA9-48CD-A746-08AD89BF5EBA}" type="pres">
      <dgm:prSet presAssocID="{C86560DE-9FE5-40CD-921B-9A33B8857844}" presName="outerComposite" presStyleCnt="0">
        <dgm:presLayoutVars>
          <dgm:chMax val="5"/>
          <dgm:dir/>
          <dgm:resizeHandles val="exact"/>
        </dgm:presLayoutVars>
      </dgm:prSet>
      <dgm:spPr/>
    </dgm:pt>
    <dgm:pt modelId="{B2D69209-F71B-47F3-9657-0E31C3D6606A}" type="pres">
      <dgm:prSet presAssocID="{C86560DE-9FE5-40CD-921B-9A33B8857844}" presName="dummyMaxCanvas" presStyleCnt="0">
        <dgm:presLayoutVars/>
      </dgm:prSet>
      <dgm:spPr/>
    </dgm:pt>
    <dgm:pt modelId="{B5DB4884-1DD7-4AA1-98BA-74752214AD0E}" type="pres">
      <dgm:prSet presAssocID="{C86560DE-9FE5-40CD-921B-9A33B8857844}" presName="ThreeNodes_1" presStyleLbl="node1" presStyleIdx="0" presStyleCnt="3" custLinFactNeighborX="-1044" custLinFactNeighborY="883">
        <dgm:presLayoutVars>
          <dgm:bulletEnabled val="1"/>
        </dgm:presLayoutVars>
      </dgm:prSet>
      <dgm:spPr/>
    </dgm:pt>
    <dgm:pt modelId="{07F548F8-8EA3-4F03-BFB2-A3AF0537D13C}" type="pres">
      <dgm:prSet presAssocID="{C86560DE-9FE5-40CD-921B-9A33B8857844}" presName="ThreeNodes_2" presStyleLbl="node1" presStyleIdx="1" presStyleCnt="3">
        <dgm:presLayoutVars>
          <dgm:bulletEnabled val="1"/>
        </dgm:presLayoutVars>
      </dgm:prSet>
      <dgm:spPr/>
    </dgm:pt>
    <dgm:pt modelId="{FB71C37A-5F40-4676-8A50-A2E02807F1E3}" type="pres">
      <dgm:prSet presAssocID="{C86560DE-9FE5-40CD-921B-9A33B8857844}" presName="ThreeNodes_3" presStyleLbl="node1" presStyleIdx="2" presStyleCnt="3">
        <dgm:presLayoutVars>
          <dgm:bulletEnabled val="1"/>
        </dgm:presLayoutVars>
      </dgm:prSet>
      <dgm:spPr/>
    </dgm:pt>
    <dgm:pt modelId="{9BAC724D-60A4-478B-8EC8-9177268B6BDB}" type="pres">
      <dgm:prSet presAssocID="{C86560DE-9FE5-40CD-921B-9A33B8857844}" presName="ThreeConn_1-2" presStyleLbl="fgAccFollowNode1" presStyleIdx="0" presStyleCnt="2">
        <dgm:presLayoutVars>
          <dgm:bulletEnabled val="1"/>
        </dgm:presLayoutVars>
      </dgm:prSet>
      <dgm:spPr/>
    </dgm:pt>
    <dgm:pt modelId="{90CE2932-C0ED-423C-890A-7972B2F99E96}" type="pres">
      <dgm:prSet presAssocID="{C86560DE-9FE5-40CD-921B-9A33B8857844}" presName="ThreeConn_2-3" presStyleLbl="fgAccFollowNode1" presStyleIdx="1" presStyleCnt="2">
        <dgm:presLayoutVars>
          <dgm:bulletEnabled val="1"/>
        </dgm:presLayoutVars>
      </dgm:prSet>
      <dgm:spPr/>
    </dgm:pt>
    <dgm:pt modelId="{C4594CE7-76C6-4E47-82F5-6BB32A8E4311}" type="pres">
      <dgm:prSet presAssocID="{C86560DE-9FE5-40CD-921B-9A33B8857844}" presName="ThreeNodes_1_text" presStyleLbl="node1" presStyleIdx="2" presStyleCnt="3">
        <dgm:presLayoutVars>
          <dgm:bulletEnabled val="1"/>
        </dgm:presLayoutVars>
      </dgm:prSet>
      <dgm:spPr/>
    </dgm:pt>
    <dgm:pt modelId="{4BA5C361-E3F7-494B-81BC-E6671E0DBB71}" type="pres">
      <dgm:prSet presAssocID="{C86560DE-9FE5-40CD-921B-9A33B8857844}" presName="ThreeNodes_2_text" presStyleLbl="node1" presStyleIdx="2" presStyleCnt="3">
        <dgm:presLayoutVars>
          <dgm:bulletEnabled val="1"/>
        </dgm:presLayoutVars>
      </dgm:prSet>
      <dgm:spPr/>
    </dgm:pt>
    <dgm:pt modelId="{C78E5011-5E44-4C24-8091-3A66DCEBCECE}" type="pres">
      <dgm:prSet presAssocID="{C86560DE-9FE5-40CD-921B-9A33B885784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D342901-6D5F-4C16-91F0-118C1F3CE75E}" type="presOf" srcId="{F2043497-2F67-4A9D-AC26-F287553FFCCC}" destId="{B5DB4884-1DD7-4AA1-98BA-74752214AD0E}" srcOrd="0" destOrd="0" presId="urn:microsoft.com/office/officeart/2005/8/layout/vProcess5"/>
    <dgm:cxn modelId="{CA1A9F0C-7D45-4572-A0B4-6E7C57C2E13E}" type="presOf" srcId="{E7A3B13D-9EF0-458A-919A-22102BAF9C42}" destId="{9BAC724D-60A4-478B-8EC8-9177268B6BDB}" srcOrd="0" destOrd="0" presId="urn:microsoft.com/office/officeart/2005/8/layout/vProcess5"/>
    <dgm:cxn modelId="{BE5E1C1B-7C6D-4A52-A0A5-9FEB16CAE0F1}" type="presOf" srcId="{2FA1DB46-B0CA-4AB0-80BB-6FD3C2BECF46}" destId="{4BA5C361-E3F7-494B-81BC-E6671E0DBB71}" srcOrd="1" destOrd="0" presId="urn:microsoft.com/office/officeart/2005/8/layout/vProcess5"/>
    <dgm:cxn modelId="{EA1C913C-EBA1-4D27-8848-8F90AE94BC24}" type="presOf" srcId="{F2043497-2F67-4A9D-AC26-F287553FFCCC}" destId="{C4594CE7-76C6-4E47-82F5-6BB32A8E4311}" srcOrd="1" destOrd="0" presId="urn:microsoft.com/office/officeart/2005/8/layout/vProcess5"/>
    <dgm:cxn modelId="{85CEF062-4AAB-4751-907E-6794A2BC466B}" type="presOf" srcId="{C86560DE-9FE5-40CD-921B-9A33B8857844}" destId="{1DF6F9BB-BEA9-48CD-A746-08AD89BF5EBA}" srcOrd="0" destOrd="0" presId="urn:microsoft.com/office/officeart/2005/8/layout/vProcess5"/>
    <dgm:cxn modelId="{B094459B-A533-4504-87F7-2A114C6EED16}" srcId="{C86560DE-9FE5-40CD-921B-9A33B8857844}" destId="{2FA1DB46-B0CA-4AB0-80BB-6FD3C2BECF46}" srcOrd="1" destOrd="0" parTransId="{E096371F-7475-4F58-A684-3964E81224FA}" sibTransId="{3F063492-4977-4345-9D98-8B0AA510AF18}"/>
    <dgm:cxn modelId="{6EBF99A2-3937-41E1-A49C-AA8F42F018B8}" type="presOf" srcId="{FB57740E-392D-44C0-B060-19DFA1A24800}" destId="{C78E5011-5E44-4C24-8091-3A66DCEBCECE}" srcOrd="1" destOrd="0" presId="urn:microsoft.com/office/officeart/2005/8/layout/vProcess5"/>
    <dgm:cxn modelId="{6D2AB7A4-F50E-4D1C-AF94-B76466D65B1E}" type="presOf" srcId="{3F063492-4977-4345-9D98-8B0AA510AF18}" destId="{90CE2932-C0ED-423C-890A-7972B2F99E96}" srcOrd="0" destOrd="0" presId="urn:microsoft.com/office/officeart/2005/8/layout/vProcess5"/>
    <dgm:cxn modelId="{4E09A9A9-6083-4988-BDBF-8AABEF045E11}" type="presOf" srcId="{2FA1DB46-B0CA-4AB0-80BB-6FD3C2BECF46}" destId="{07F548F8-8EA3-4F03-BFB2-A3AF0537D13C}" srcOrd="0" destOrd="0" presId="urn:microsoft.com/office/officeart/2005/8/layout/vProcess5"/>
    <dgm:cxn modelId="{309E7EE3-194C-4A0F-AAEE-856E17A8C381}" srcId="{C86560DE-9FE5-40CD-921B-9A33B8857844}" destId="{FB57740E-392D-44C0-B060-19DFA1A24800}" srcOrd="2" destOrd="0" parTransId="{F641DCC1-9910-4CA8-A55C-2163C316D017}" sibTransId="{2B9F9CE2-7FDC-4C9C-B65E-E26EE5F13A9E}"/>
    <dgm:cxn modelId="{FE26CAEB-5C10-4C77-A4EF-34B4FB66D7AD}" type="presOf" srcId="{FB57740E-392D-44C0-B060-19DFA1A24800}" destId="{FB71C37A-5F40-4676-8A50-A2E02807F1E3}" srcOrd="0" destOrd="0" presId="urn:microsoft.com/office/officeart/2005/8/layout/vProcess5"/>
    <dgm:cxn modelId="{5101D9F9-A86D-4C71-B1D6-3E00EE6E5AA5}" srcId="{C86560DE-9FE5-40CD-921B-9A33B8857844}" destId="{F2043497-2F67-4A9D-AC26-F287553FFCCC}" srcOrd="0" destOrd="0" parTransId="{591F1C82-55F8-4F2F-9AE1-A93A65ABA67C}" sibTransId="{E7A3B13D-9EF0-458A-919A-22102BAF9C42}"/>
    <dgm:cxn modelId="{0F975E64-4F97-449A-90FB-B38C1EF3CCC4}" type="presParOf" srcId="{1DF6F9BB-BEA9-48CD-A746-08AD89BF5EBA}" destId="{B2D69209-F71B-47F3-9657-0E31C3D6606A}" srcOrd="0" destOrd="0" presId="urn:microsoft.com/office/officeart/2005/8/layout/vProcess5"/>
    <dgm:cxn modelId="{CCF3DF6E-ACDE-414E-91FD-5E93BE9D3153}" type="presParOf" srcId="{1DF6F9BB-BEA9-48CD-A746-08AD89BF5EBA}" destId="{B5DB4884-1DD7-4AA1-98BA-74752214AD0E}" srcOrd="1" destOrd="0" presId="urn:microsoft.com/office/officeart/2005/8/layout/vProcess5"/>
    <dgm:cxn modelId="{52BF821B-A47C-48AA-8160-6E19DF234029}" type="presParOf" srcId="{1DF6F9BB-BEA9-48CD-A746-08AD89BF5EBA}" destId="{07F548F8-8EA3-4F03-BFB2-A3AF0537D13C}" srcOrd="2" destOrd="0" presId="urn:microsoft.com/office/officeart/2005/8/layout/vProcess5"/>
    <dgm:cxn modelId="{32DEA7E0-4187-42BE-99A6-84C74760BF41}" type="presParOf" srcId="{1DF6F9BB-BEA9-48CD-A746-08AD89BF5EBA}" destId="{FB71C37A-5F40-4676-8A50-A2E02807F1E3}" srcOrd="3" destOrd="0" presId="urn:microsoft.com/office/officeart/2005/8/layout/vProcess5"/>
    <dgm:cxn modelId="{DF3FB63D-FE09-468A-B861-3A2B9C50AE77}" type="presParOf" srcId="{1DF6F9BB-BEA9-48CD-A746-08AD89BF5EBA}" destId="{9BAC724D-60A4-478B-8EC8-9177268B6BDB}" srcOrd="4" destOrd="0" presId="urn:microsoft.com/office/officeart/2005/8/layout/vProcess5"/>
    <dgm:cxn modelId="{FA4EDC0E-973D-4C51-AE26-6C5FA165F0C8}" type="presParOf" srcId="{1DF6F9BB-BEA9-48CD-A746-08AD89BF5EBA}" destId="{90CE2932-C0ED-423C-890A-7972B2F99E96}" srcOrd="5" destOrd="0" presId="urn:microsoft.com/office/officeart/2005/8/layout/vProcess5"/>
    <dgm:cxn modelId="{990863F8-EFEF-4C6E-AE45-B5BBC504A48F}" type="presParOf" srcId="{1DF6F9BB-BEA9-48CD-A746-08AD89BF5EBA}" destId="{C4594CE7-76C6-4E47-82F5-6BB32A8E4311}" srcOrd="6" destOrd="0" presId="urn:microsoft.com/office/officeart/2005/8/layout/vProcess5"/>
    <dgm:cxn modelId="{6D436678-EF99-48CC-95F3-14AF473DA99D}" type="presParOf" srcId="{1DF6F9BB-BEA9-48CD-A746-08AD89BF5EBA}" destId="{4BA5C361-E3F7-494B-81BC-E6671E0DBB71}" srcOrd="7" destOrd="0" presId="urn:microsoft.com/office/officeart/2005/8/layout/vProcess5"/>
    <dgm:cxn modelId="{63A586F5-9CF8-4C91-858E-A044582F2757}" type="presParOf" srcId="{1DF6F9BB-BEA9-48CD-A746-08AD89BF5EBA}" destId="{C78E5011-5E44-4C24-8091-3A66DCEBCEC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B4884-1DD7-4AA1-98BA-74752214AD0E}">
      <dsp:nvSpPr>
        <dsp:cNvPr id="0" name=""/>
        <dsp:cNvSpPr/>
      </dsp:nvSpPr>
      <dsp:spPr>
        <a:xfrm>
          <a:off x="0" y="12344"/>
          <a:ext cx="4253462" cy="1397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1400" kern="1200" dirty="0"/>
            <a:t>Los economistas estudian el modo en que se producen y se consumen los bienes porque la gente desea consumir mucho más de lo que puede producir una economía.</a:t>
          </a:r>
          <a:endParaRPr lang="en-US" sz="1400" kern="1200" dirty="0"/>
        </a:p>
      </dsp:txBody>
      <dsp:txXfrm>
        <a:off x="40945" y="53289"/>
        <a:ext cx="2744952" cy="1316071"/>
      </dsp:txXfrm>
    </dsp:sp>
    <dsp:sp modelId="{07F548F8-8EA3-4F03-BFB2-A3AF0537D13C}">
      <dsp:nvSpPr>
        <dsp:cNvPr id="0" name=""/>
        <dsp:cNvSpPr/>
      </dsp:nvSpPr>
      <dsp:spPr>
        <a:xfrm>
          <a:off x="375305" y="1630955"/>
          <a:ext cx="4253462" cy="1397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1400" kern="1200" dirty="0"/>
            <a:t>La ley de la escasez, rige para la economía y señala </a:t>
          </a:r>
          <a:r>
            <a:rPr lang="es-CL" sz="1400" b="1" kern="1200" dirty="0"/>
            <a:t>que los bienes son escasos porque no hay suficientes recursos para producir todo lo que deseamos consumir.</a:t>
          </a:r>
          <a:endParaRPr lang="en-US" sz="1400" kern="1200" dirty="0"/>
        </a:p>
      </dsp:txBody>
      <dsp:txXfrm>
        <a:off x="416250" y="1671900"/>
        <a:ext cx="2887591" cy="1316071"/>
      </dsp:txXfrm>
    </dsp:sp>
    <dsp:sp modelId="{FB71C37A-5F40-4676-8A50-A2E02807F1E3}">
      <dsp:nvSpPr>
        <dsp:cNvPr id="0" name=""/>
        <dsp:cNvSpPr/>
      </dsp:nvSpPr>
      <dsp:spPr>
        <a:xfrm>
          <a:off x="750610" y="3261910"/>
          <a:ext cx="4253462" cy="1397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1400" kern="1200" dirty="0"/>
            <a:t>Bienes: se definen como aquellos medios capaces de satisfacer una necesidad, tanto de los individuos como de la sociedad en su conjunto. Existen bienes libres y bienes económicos.</a:t>
          </a:r>
          <a:endParaRPr lang="en-US" sz="1400" kern="1200" dirty="0"/>
        </a:p>
      </dsp:txBody>
      <dsp:txXfrm>
        <a:off x="791555" y="3302855"/>
        <a:ext cx="2887591" cy="1316071"/>
      </dsp:txXfrm>
    </dsp:sp>
    <dsp:sp modelId="{9BAC724D-60A4-478B-8EC8-9177268B6BDB}">
      <dsp:nvSpPr>
        <dsp:cNvPr id="0" name=""/>
        <dsp:cNvSpPr/>
      </dsp:nvSpPr>
      <dsp:spPr>
        <a:xfrm>
          <a:off x="3344787" y="1060120"/>
          <a:ext cx="908675" cy="9086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549239" y="1060120"/>
        <a:ext cx="499771" cy="683778"/>
      </dsp:txXfrm>
    </dsp:sp>
    <dsp:sp modelId="{90CE2932-C0ED-423C-890A-7972B2F99E96}">
      <dsp:nvSpPr>
        <dsp:cNvPr id="0" name=""/>
        <dsp:cNvSpPr/>
      </dsp:nvSpPr>
      <dsp:spPr>
        <a:xfrm>
          <a:off x="3720092" y="2681756"/>
          <a:ext cx="908675" cy="9086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924544" y="2681756"/>
        <a:ext cx="499771" cy="683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871169-B518-4BDE-88B7-701DD1034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A45C8C-E7ED-44CC-9946-466D07AEB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97EAE4-091F-4F1C-BCC4-114C98A86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A0FC-FB7E-478B-B264-DFFD26FB3E54}" type="datetimeFigureOut">
              <a:rPr lang="es-CL" smtClean="0"/>
              <a:t>02-08-2021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7A0CEF-13B8-4990-8526-1D37EEDC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2EECCA-47F2-42A0-8C3B-D35ED5AF4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6F2B-185A-4414-AC54-B7C8D6A2A3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760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76318-7CBC-4579-9A8F-97865E8AA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A9CEF6-DF7B-4F38-A45C-D4B27961F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590812-C855-4D50-B2BD-ECE74C998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A0FC-FB7E-478B-B264-DFFD26FB3E54}" type="datetimeFigureOut">
              <a:rPr lang="es-CL" smtClean="0"/>
              <a:t>02-08-2021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CC56A-20B6-478C-AF93-B6E92611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424528-1ABE-4146-A86F-C3CBDF297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6F2B-185A-4414-AC54-B7C8D6A2A3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268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34F5C84-F69D-4BB5-81AC-32A37B7852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9CA7B5-87DB-4201-8538-734D865747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12EF3B-840C-4A47-BEE8-A0133DF09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A0FC-FB7E-478B-B264-DFFD26FB3E54}" type="datetimeFigureOut">
              <a:rPr lang="es-CL" smtClean="0"/>
              <a:t>02-08-2021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577376-8387-4B3A-A41B-F237EDAE6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FE7406-71B2-49C2-8F82-89B1CB28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6F2B-185A-4414-AC54-B7C8D6A2A3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267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670A6E-D89E-4DE0-97EF-6B712B3CC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69D312-5328-416A-A4C4-59629B8DB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5BC252-78D0-46DF-B3B3-6AB41933E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A0FC-FB7E-478B-B264-DFFD26FB3E54}" type="datetimeFigureOut">
              <a:rPr lang="es-CL" smtClean="0"/>
              <a:t>02-08-2021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E9BC61-8B91-42BD-8B50-4052DF1D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E24708-54C4-40E9-8C0D-C1CC4D52E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6F2B-185A-4414-AC54-B7C8D6A2A3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214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B85EC2-3B02-44A9-9C56-6BF40C2CB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9A18B9-83BB-4AD9-BA22-5D529F61E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5642EE-1FFC-43F0-97F8-30F43C338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A0FC-FB7E-478B-B264-DFFD26FB3E54}" type="datetimeFigureOut">
              <a:rPr lang="es-CL" smtClean="0"/>
              <a:t>02-08-2021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A0F606-CB36-4CC2-87DD-5634B15AE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33DCF1-A04A-43A6-8CC6-C9650D70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6F2B-185A-4414-AC54-B7C8D6A2A3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263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F2E79B-F337-4C40-B555-EA7BE7C4D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76758B-500F-4AC8-B0BB-3B03751B9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DA8068-A1EF-46AD-8541-E64FFF7EC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887AD5-1BF5-420E-827F-98DEF64B2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A0FC-FB7E-478B-B264-DFFD26FB3E54}" type="datetimeFigureOut">
              <a:rPr lang="es-CL" smtClean="0"/>
              <a:t>02-08-2021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764BC2-65DA-4177-A61A-2E4289573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EFB6CB-1496-4159-A835-1AB1760D7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6F2B-185A-4414-AC54-B7C8D6A2A3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4561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0E646-F8BD-4A68-A70B-BED346C24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CB193D-40CA-4F37-8E79-5CA836D5F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16678C-4299-484B-A078-6B739B334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53EEBDB-6C42-441C-92FC-63B1319EF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D3C462-E501-4BED-BE1A-7786BED833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C28656-EDEF-4FA6-A589-4C8418220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A0FC-FB7E-478B-B264-DFFD26FB3E54}" type="datetimeFigureOut">
              <a:rPr lang="es-CL" smtClean="0"/>
              <a:t>02-08-2021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757CED-3CA3-4317-BAA9-E958AB133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6AE9910-67D5-4B72-AE23-F6652E48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6F2B-185A-4414-AC54-B7C8D6A2A3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544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106EB-F7CD-4DFD-8ECE-50F652006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000F8A-B902-4F84-9D08-92B889B7A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A0FC-FB7E-478B-B264-DFFD26FB3E54}" type="datetimeFigureOut">
              <a:rPr lang="es-CL" smtClean="0"/>
              <a:t>02-08-2021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CD92562-41EB-4A66-9DB1-5FC116F63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387F868-5342-49BC-8E5E-B83C75534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6F2B-185A-4414-AC54-B7C8D6A2A3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138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16810D-E29A-4B63-BE99-5B9C5C4BE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A0FC-FB7E-478B-B264-DFFD26FB3E54}" type="datetimeFigureOut">
              <a:rPr lang="es-CL" smtClean="0"/>
              <a:t>02-08-2021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4E15BB8-8536-472A-9684-10FF13597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3990F2-5650-409E-9D6F-A9D84183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6F2B-185A-4414-AC54-B7C8D6A2A3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234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4A36D3-7A59-45A5-9956-071D9D61A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184212-357D-48BC-87B1-2D1B8EB91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F648B3F-BC9D-497D-832C-03286E947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F2CC2C-5D02-4A36-BEBF-9C62E60B9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A0FC-FB7E-478B-B264-DFFD26FB3E54}" type="datetimeFigureOut">
              <a:rPr lang="es-CL" smtClean="0"/>
              <a:t>02-08-2021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FB2974-7F3B-4383-BFF3-5BA030CFE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ECC856-ECDC-46F0-AA71-B2E2C1E1E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6F2B-185A-4414-AC54-B7C8D6A2A3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230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27815A-6FB4-46A9-B294-6AF4172F5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8DBF0A8-DFD8-4B2C-AB1F-82885D74C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F2B59C-7390-40C0-9898-3C6E24F57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1F1081-29EB-441A-976C-037956930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A0FC-FB7E-478B-B264-DFFD26FB3E54}" type="datetimeFigureOut">
              <a:rPr lang="es-CL" smtClean="0"/>
              <a:t>02-08-2021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73826F-564D-4B6A-A5EF-73134A39D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FFF5E0-ADCE-4556-A364-70C471C4C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56F2B-185A-4414-AC54-B7C8D6A2A3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798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63C60A3-889B-4DF6-BECB-79312FE0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235353-211E-4F8C-A9EA-11C0AFAEA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EBC5F3-2ABF-4B53-902C-012543B34C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8A0FC-FB7E-478B-B264-DFFD26FB3E54}" type="datetimeFigureOut">
              <a:rPr lang="es-CL" smtClean="0"/>
              <a:t>02-08-2021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6934F4-F6E9-47DE-B7EB-9D7974FA95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A1B1FF-55A7-4515-A677-87CD4AF61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56F2B-185A-4414-AC54-B7C8D6A2A3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735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JFAoUU2alE&amp;feature=youtu.be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s-CL" sz="4700">
                <a:solidFill>
                  <a:schemeClr val="bg1"/>
                </a:solidFill>
              </a:rPr>
              <a:t>ECONOMÍA</a:t>
            </a:r>
            <a:br>
              <a:rPr lang="es-CL" sz="4700">
                <a:solidFill>
                  <a:schemeClr val="bg1"/>
                </a:solidFill>
              </a:rPr>
            </a:br>
            <a:r>
              <a:rPr lang="es-CL" sz="4700">
                <a:solidFill>
                  <a:schemeClr val="bg1"/>
                </a:solidFill>
              </a:rPr>
              <a:t>Clase 2:</a:t>
            </a:r>
            <a:br>
              <a:rPr lang="es-CL" sz="4700">
                <a:solidFill>
                  <a:schemeClr val="bg1"/>
                </a:solidFill>
              </a:rPr>
            </a:br>
            <a:r>
              <a:rPr lang="es-CL" sz="4700">
                <a:solidFill>
                  <a:schemeClr val="bg1"/>
                </a:solidFill>
              </a:rPr>
              <a:t>Introducción</a:t>
            </a:r>
            <a:br>
              <a:rPr lang="es-CL" sz="4700">
                <a:solidFill>
                  <a:schemeClr val="bg1"/>
                </a:solidFill>
              </a:rPr>
            </a:br>
            <a:r>
              <a:rPr lang="es-CL" sz="4700">
                <a:solidFill>
                  <a:schemeClr val="bg1"/>
                </a:solidFill>
              </a:rPr>
              <a:t>(Parte 2)</a:t>
            </a:r>
            <a:endParaRPr lang="es-CL" sz="4700" i="1">
              <a:solidFill>
                <a:schemeClr val="bg1"/>
              </a:solidFill>
            </a:endParaRPr>
          </a:p>
        </p:txBody>
      </p:sp>
      <p:sp>
        <p:nvSpPr>
          <p:cNvPr id="7" name="2 Subtítulo"/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s-CL" sz="1900" b="1" dirty="0">
                <a:solidFill>
                  <a:schemeClr val="bg1"/>
                </a:solidFill>
              </a:rPr>
              <a:t>Profesores</a:t>
            </a:r>
            <a:r>
              <a:rPr lang="es-CL" sz="1900" dirty="0">
                <a:solidFill>
                  <a:schemeClr val="bg1"/>
                </a:solidFill>
              </a:rPr>
              <a:t>:                                                              Christian Belmar (C), Manuel Aguilar, Natalia Bernal, José Cárdenas, Javier Diaz, Francisco Leiva, Boris Pasten e Ignacio Silva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9 Imagen">
            <a:extLst>
              <a:ext uri="{FF2B5EF4-FFF2-40B4-BE49-F238E27FC236}">
                <a16:creationId xmlns:a16="http://schemas.microsoft.com/office/drawing/2014/main" id="{D54E500B-F18F-498B-AE32-B8F41392253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382" y="1454664"/>
            <a:ext cx="4047843" cy="2580501"/>
          </a:xfrm>
          <a:prstGeom prst="rect">
            <a:avLst/>
          </a:prstGeom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3386693" y="536251"/>
            <a:ext cx="6400800" cy="694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CL" sz="3200" dirty="0">
                <a:solidFill>
                  <a:schemeClr val="tx1">
                    <a:tint val="75000"/>
                  </a:schemeClr>
                </a:solidFill>
              </a:rPr>
              <a:t>Programa Académico de Bachillerato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Problemas en el Medio Ambiente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Documents and Settings\Marta\Escritorio\Carmen\Otoño 2009\Ayudantías\Intro Eco\180 (mineraII) pascualama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98008" y="2426818"/>
            <a:ext cx="3323035" cy="3997637"/>
          </a:xfrm>
          <a:prstGeom prst="rect">
            <a:avLst/>
          </a:prstGeom>
          <a:noFill/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[110+(contaminacion).jpg]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063461" y="2426818"/>
            <a:ext cx="4219141" cy="3997637"/>
          </a:xfrm>
          <a:prstGeom prst="rect">
            <a:avLst/>
          </a:prstGeom>
          <a:noFill/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3343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5AF13BF-99AF-4603-AF85-A71E03691828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Problemas en las Pymes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www.elrepuertero.cl/tmp_images/290/noticia_14461_normal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4434" y="2426818"/>
            <a:ext cx="5330182" cy="3997637"/>
          </a:xfrm>
          <a:prstGeom prst="rect">
            <a:avLst/>
          </a:prstGeom>
          <a:noFill/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7 Imagen" descr="n649152750_921509_76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507940" y="2426818"/>
            <a:ext cx="5330182" cy="3997637"/>
          </a:xfrm>
          <a:prstGeom prst="rect">
            <a:avLst/>
          </a:prstGeom>
          <a:noFill/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03343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5AF13BF-99AF-4603-AF85-A71E03691828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AFC09D3-6C92-47C4-96AA-DDC12B431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702151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Problemas por COVID-19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D4D33F-3622-46A3-A6D4-97166C23A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4" y="3809999"/>
            <a:ext cx="7025753" cy="101277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  <a:hlinkClick r:id="rId3"/>
              </a:rPr>
              <a:t>https://www.youtube.com/watch?v=HJFAoUU2alE&amp;feature=youtu.be</a:t>
            </a:r>
            <a:endParaRPr lang="en-US" sz="24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252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Globalmente</a:t>
            </a:r>
          </a:p>
        </p:txBody>
      </p:sp>
      <p:pic>
        <p:nvPicPr>
          <p:cNvPr id="7" name="Picture 2" descr="[14+(vampigas).jpg]"/>
          <p:cNvPicPr>
            <a:picLocks noChangeAspect="1" noChangeArrowheads="1"/>
          </p:cNvPicPr>
          <p:nvPr/>
        </p:nvPicPr>
        <p:blipFill>
          <a:blip r:embed="rId2"/>
          <a:srcRect t="6889" b="6140"/>
          <a:stretch>
            <a:fillRect/>
          </a:stretch>
        </p:blipFill>
        <p:spPr bwMode="auto">
          <a:xfrm>
            <a:off x="5894924" y="492573"/>
            <a:ext cx="5071341" cy="5880796"/>
          </a:xfrm>
          <a:prstGeom prst="rect">
            <a:avLst/>
          </a:prstGeom>
          <a:noFill/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926317" y="6423025"/>
            <a:ext cx="7715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5AF13BF-99AF-4603-AF85-A71E03691828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http://s3.amazonaws.com/elespectador/files/images/26dd17adfa9c5af652f9bf4fb39bf9bf.jpg"/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</a:blip>
          <a:srcRect r="18060"/>
          <a:stretch/>
        </p:blipFill>
        <p:spPr bwMode="auto">
          <a:xfrm>
            <a:off x="20" y="10"/>
            <a:ext cx="8450297" cy="685799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es-CL">
                <a:solidFill>
                  <a:srgbClr val="FFFFFF"/>
                </a:solidFill>
              </a:rPr>
              <a:t>En América Latina y en el Mundo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r>
              <a:rPr lang="es-CL" sz="2000">
                <a:solidFill>
                  <a:srgbClr val="FFFFFF"/>
                </a:solidFill>
              </a:rPr>
              <a:t>Pobreza</a:t>
            </a:r>
          </a:p>
          <a:p>
            <a:endParaRPr lang="es-CL" sz="2000">
              <a:solidFill>
                <a:srgbClr val="FFFFFF"/>
              </a:solidFill>
            </a:endParaRPr>
          </a:p>
          <a:p>
            <a:r>
              <a:rPr lang="es-CL" sz="2000">
                <a:solidFill>
                  <a:srgbClr val="FFFFFF"/>
                </a:solidFill>
              </a:rPr>
              <a:t>Trabajo Infantil</a:t>
            </a:r>
          </a:p>
          <a:p>
            <a:endParaRPr lang="es-CL" sz="2000">
              <a:solidFill>
                <a:srgbClr val="FFFFFF"/>
              </a:solidFill>
            </a:endParaRPr>
          </a:p>
          <a:p>
            <a:r>
              <a:rPr lang="es-CL" sz="2000">
                <a:solidFill>
                  <a:srgbClr val="FFFFFF"/>
                </a:solidFill>
              </a:rPr>
              <a:t>Informalidad del empleo</a:t>
            </a:r>
          </a:p>
          <a:p>
            <a:endParaRPr lang="es-CL" sz="2000">
              <a:solidFill>
                <a:srgbClr val="FFFFFF"/>
              </a:solidFill>
            </a:endParaRPr>
          </a:p>
          <a:p>
            <a:r>
              <a:rPr lang="es-CL" sz="2000">
                <a:solidFill>
                  <a:srgbClr val="FFFFFF"/>
                </a:solidFill>
              </a:rPr>
              <a:t>Previsión social</a:t>
            </a:r>
          </a:p>
          <a:p>
            <a:endParaRPr lang="es-CL" sz="2000">
              <a:solidFill>
                <a:srgbClr val="FFFFFF"/>
              </a:solidFill>
            </a:endParaRPr>
          </a:p>
          <a:p>
            <a:r>
              <a:rPr lang="es-CL" sz="2000">
                <a:solidFill>
                  <a:srgbClr val="FFFFFF"/>
                </a:solidFill>
              </a:rPr>
              <a:t>Salud</a:t>
            </a:r>
          </a:p>
        </p:txBody>
      </p:sp>
      <p:pic>
        <p:nvPicPr>
          <p:cNvPr id="6" name="Picture 7" descr="http://aristotelizar.com/web/wp-content/2008/07/85.jpg"/>
          <p:cNvPicPr>
            <a:picLocks noChangeAspect="1" noChangeArrowheads="1"/>
          </p:cNvPicPr>
          <p:nvPr/>
        </p:nvPicPr>
        <p:blipFill rotWithShape="1">
          <a:blip r:embed="rId3"/>
          <a:srcRect l="16488" r="17651" b="2"/>
          <a:stretch/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5AF13BF-99AF-4603-AF85-A71E03691828}" type="slidenum">
              <a:rPr lang="es-CL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s-CL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s-CL" sz="4800"/>
              <a:t>Divisiones de la Economía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4672" y="603504"/>
            <a:ext cx="548640" cy="548640"/>
          </a:xfrm>
          <a:prstGeom prst="ellipse">
            <a:avLst/>
          </a:prstGeom>
          <a:solidFill>
            <a:srgbClr val="808080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E5AF13BF-99AF-4603-AF85-A71E03691828}" type="slidenum">
              <a:rPr lang="es-CL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15</a:t>
            </a:fld>
            <a:endParaRPr lang="es-CL" sz="1500">
              <a:solidFill>
                <a:srgbClr val="FFFFFF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r>
              <a:rPr lang="es-CL" sz="2200">
                <a:solidFill>
                  <a:schemeClr val="bg1"/>
                </a:solidFill>
              </a:rPr>
              <a:t>Fundamentalmente para propósitos pedagógicos la economía se clasifica o divide de varias maneras:</a:t>
            </a:r>
          </a:p>
          <a:p>
            <a:endParaRPr lang="es-CL" sz="2200">
              <a:solidFill>
                <a:schemeClr val="bg1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s-CL" sz="2200">
                <a:solidFill>
                  <a:schemeClr val="bg1"/>
                </a:solidFill>
              </a:rPr>
              <a:t>Microeconomía y Macroeconomía.</a:t>
            </a:r>
          </a:p>
          <a:p>
            <a:pPr marL="914400" lvl="1" indent="-514350">
              <a:buFont typeface="+mj-lt"/>
              <a:buAutoNum type="arabicPeriod"/>
            </a:pPr>
            <a:endParaRPr lang="es-CL" sz="2200">
              <a:solidFill>
                <a:schemeClr val="bg1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s-CL" sz="2200">
                <a:solidFill>
                  <a:schemeClr val="bg1"/>
                </a:solidFill>
              </a:rPr>
              <a:t>Economía positiva y economía normativa.</a:t>
            </a:r>
          </a:p>
          <a:p>
            <a:pPr marL="914400" lvl="1" indent="-514350">
              <a:buFont typeface="+mj-lt"/>
              <a:buAutoNum type="arabicPeriod"/>
            </a:pPr>
            <a:endParaRPr lang="es-CL" sz="2200">
              <a:solidFill>
                <a:schemeClr val="bg1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s-CL" sz="2200">
                <a:solidFill>
                  <a:schemeClr val="bg1"/>
                </a:solidFill>
              </a:rPr>
              <a:t>Según áreas de aplicación de la metodología de la economía.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s-CL" sz="4100"/>
              <a:t>Microeconomía vs. Macroeconomía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4672" y="603504"/>
            <a:ext cx="548640" cy="548640"/>
          </a:xfrm>
          <a:prstGeom prst="ellipse">
            <a:avLst/>
          </a:prstGeom>
          <a:solidFill>
            <a:srgbClr val="808080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E5AF13BF-99AF-4603-AF85-A71E03691828}" type="slidenum">
              <a:rPr lang="es-CL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16</a:t>
            </a:fld>
            <a:endParaRPr lang="es-CL" sz="1500">
              <a:solidFill>
                <a:srgbClr val="FFFFFF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r>
              <a:rPr lang="es-CL" sz="2200" b="1">
                <a:solidFill>
                  <a:schemeClr val="bg1"/>
                </a:solidFill>
              </a:rPr>
              <a:t>Microeconomía</a:t>
            </a:r>
            <a:r>
              <a:rPr lang="es-CL" sz="2200">
                <a:solidFill>
                  <a:schemeClr val="bg1"/>
                </a:solidFill>
              </a:rPr>
              <a:t>: estudia el problema económico desde la perspectiva de los pequeños agentes económicos o de los agentes individualmente considerados. </a:t>
            </a:r>
          </a:p>
          <a:p>
            <a:pPr lvl="1"/>
            <a:r>
              <a:rPr lang="es-CL" sz="2200" u="sng">
                <a:solidFill>
                  <a:schemeClr val="bg1"/>
                </a:solidFill>
              </a:rPr>
              <a:t>Ejemplo</a:t>
            </a:r>
            <a:r>
              <a:rPr lang="es-CL" sz="2200">
                <a:solidFill>
                  <a:schemeClr val="bg1"/>
                </a:solidFill>
              </a:rPr>
              <a:t>: qué hago cuando aumenta el precio de un bien, o decido si contratar o no a un trabajador, o si producir o no más bienes.</a:t>
            </a:r>
          </a:p>
          <a:p>
            <a:pPr lvl="2"/>
            <a:r>
              <a:rPr lang="es-CL" sz="2200" i="1">
                <a:solidFill>
                  <a:schemeClr val="bg1"/>
                </a:solidFill>
              </a:rPr>
              <a:t>¿Qué modelo utilizamos?</a:t>
            </a:r>
            <a:r>
              <a:rPr lang="es-CL" sz="2200">
                <a:solidFill>
                  <a:schemeClr val="bg1"/>
                </a:solidFill>
              </a:rPr>
              <a:t>, al inicio el estudio comienza por entender el modelo de mercado.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s-CL" sz="4100"/>
              <a:t>Microeconomía vs. Macroeconomía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4672" y="603504"/>
            <a:ext cx="548640" cy="548640"/>
          </a:xfrm>
          <a:prstGeom prst="ellipse">
            <a:avLst/>
          </a:prstGeom>
          <a:solidFill>
            <a:srgbClr val="808080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E5AF13BF-99AF-4603-AF85-A71E03691828}" type="slidenum">
              <a:rPr lang="es-CL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17</a:t>
            </a:fld>
            <a:endParaRPr lang="es-CL" sz="1500">
              <a:solidFill>
                <a:srgbClr val="FFFFFF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r>
              <a:rPr lang="es-CL" sz="2200" b="1">
                <a:solidFill>
                  <a:schemeClr val="bg1"/>
                </a:solidFill>
              </a:rPr>
              <a:t>Macroeconomía</a:t>
            </a:r>
            <a:r>
              <a:rPr lang="es-CL" sz="2200">
                <a:solidFill>
                  <a:schemeClr val="bg1"/>
                </a:solidFill>
              </a:rPr>
              <a:t>: estudia el problema económico desde la perspectiva de los grandes agregados económicos o del conjunto de los agentes económicos. </a:t>
            </a:r>
          </a:p>
          <a:p>
            <a:pPr lvl="1"/>
            <a:r>
              <a:rPr lang="es-CL" sz="2200" u="sng">
                <a:solidFill>
                  <a:schemeClr val="bg1"/>
                </a:solidFill>
              </a:rPr>
              <a:t>Ejemplo</a:t>
            </a:r>
            <a:r>
              <a:rPr lang="es-CL" sz="2200">
                <a:solidFill>
                  <a:schemeClr val="bg1"/>
                </a:solidFill>
              </a:rPr>
              <a:t>: la inflación, el desempleo, el gobierno o el fisco, el sector externo o resto del mundo, crecimiento, etc.</a:t>
            </a:r>
          </a:p>
          <a:p>
            <a:pPr lvl="1"/>
            <a:r>
              <a:rPr lang="es-CL" sz="2200" i="1">
                <a:solidFill>
                  <a:schemeClr val="bg1"/>
                </a:solidFill>
              </a:rPr>
              <a:t>¿Qúe modelo utilizamos?</a:t>
            </a:r>
            <a:r>
              <a:rPr lang="es-CL" sz="2200">
                <a:solidFill>
                  <a:schemeClr val="bg1"/>
                </a:solidFill>
              </a:rPr>
              <a:t> : Modelo de demanda y oferta agregada.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s-CL" sz="4800"/>
              <a:t>Eco. Normativa vs. Eco. Positiva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4672" y="603504"/>
            <a:ext cx="548640" cy="548640"/>
          </a:xfrm>
          <a:prstGeom prst="ellipse">
            <a:avLst/>
          </a:prstGeom>
          <a:solidFill>
            <a:srgbClr val="808080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E5AF13BF-99AF-4603-AF85-A71E03691828}" type="slidenum">
              <a:rPr lang="es-CL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18</a:t>
            </a:fld>
            <a:endParaRPr lang="es-CL" sz="1500">
              <a:solidFill>
                <a:srgbClr val="FFFFFF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r>
              <a:rPr lang="es-CL" sz="2000">
                <a:solidFill>
                  <a:schemeClr val="bg1"/>
                </a:solidFill>
              </a:rPr>
              <a:t>La </a:t>
            </a:r>
            <a:r>
              <a:rPr lang="es-CL" sz="2000" b="1" u="sng">
                <a:solidFill>
                  <a:schemeClr val="bg1"/>
                </a:solidFill>
              </a:rPr>
              <a:t>economía positiva</a:t>
            </a:r>
            <a:r>
              <a:rPr lang="es-CL" sz="2000">
                <a:solidFill>
                  <a:schemeClr val="bg1"/>
                </a:solidFill>
              </a:rPr>
              <a:t> describe los fenómenos económicos tal cual son y se preocupa de su medición. </a:t>
            </a:r>
          </a:p>
          <a:p>
            <a:r>
              <a:rPr lang="es-CL" sz="2000">
                <a:solidFill>
                  <a:schemeClr val="bg1"/>
                </a:solidFill>
              </a:rPr>
              <a:t>La </a:t>
            </a:r>
            <a:r>
              <a:rPr lang="es-CL" sz="2000" b="1" u="sng">
                <a:solidFill>
                  <a:schemeClr val="bg1"/>
                </a:solidFill>
              </a:rPr>
              <a:t>economía normativa</a:t>
            </a:r>
            <a:r>
              <a:rPr lang="es-CL" sz="2000">
                <a:solidFill>
                  <a:schemeClr val="bg1"/>
                </a:solidFill>
              </a:rPr>
              <a:t> estudia los fenómenos económicos desde la perspectiva de cómo a uno le gustaría que fuesen u ocurriesen las cosas en la economía normativa se fijan metas u objetivos hacia donde se desea llevar las diferentes variables económicas. </a:t>
            </a:r>
          </a:p>
          <a:p>
            <a:pPr lvl="1"/>
            <a:r>
              <a:rPr lang="es-CL" sz="2000" u="sng">
                <a:solidFill>
                  <a:schemeClr val="bg1"/>
                </a:solidFill>
              </a:rPr>
              <a:t>Ejemplo</a:t>
            </a:r>
            <a:r>
              <a:rPr lang="es-CL" sz="2000">
                <a:solidFill>
                  <a:schemeClr val="bg1"/>
                </a:solidFill>
              </a:rPr>
              <a:t>: “Se observan distribuciones inequitativas del ingreso” (Economía Positiva) vs. “Desarrollar programas para lograr una asignación más equitativa del ingreso” (Economía Normativa).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s-CL" sz="4800"/>
              <a:t>Áreas de aplicación de la metodología de la economía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4672" y="603504"/>
            <a:ext cx="548640" cy="548640"/>
          </a:xfrm>
          <a:prstGeom prst="ellipse">
            <a:avLst/>
          </a:prstGeom>
          <a:solidFill>
            <a:srgbClr val="808080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E5AF13BF-99AF-4603-AF85-A71E03691828}" type="slidenum">
              <a:rPr lang="es-CL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19</a:t>
            </a:fld>
            <a:endParaRPr lang="es-CL" sz="1500">
              <a:solidFill>
                <a:srgbClr val="FFFFFF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s-CL" sz="2000">
                <a:solidFill>
                  <a:schemeClr val="bg1"/>
                </a:solidFill>
              </a:rPr>
              <a:t>Economía fiscal o finanzas públicas (gobierno)</a:t>
            </a:r>
          </a:p>
          <a:p>
            <a:pPr marL="514350" indent="-514350">
              <a:buFont typeface="+mj-lt"/>
              <a:buAutoNum type="arabicParenR"/>
            </a:pPr>
            <a:r>
              <a:rPr lang="es-CL" sz="2000">
                <a:solidFill>
                  <a:schemeClr val="bg1"/>
                </a:solidFill>
              </a:rPr>
              <a:t>Economía monetaria (banca)</a:t>
            </a:r>
          </a:p>
          <a:p>
            <a:pPr marL="514350" indent="-514350">
              <a:buFont typeface="+mj-lt"/>
              <a:buAutoNum type="arabicParenR"/>
            </a:pPr>
            <a:r>
              <a:rPr lang="es-CL" sz="2000">
                <a:solidFill>
                  <a:schemeClr val="bg1"/>
                </a:solidFill>
              </a:rPr>
              <a:t>Economía laboral (capital humano)</a:t>
            </a:r>
          </a:p>
          <a:p>
            <a:pPr marL="514350" indent="-514350">
              <a:buFont typeface="+mj-lt"/>
              <a:buAutoNum type="arabicParenR"/>
            </a:pPr>
            <a:r>
              <a:rPr lang="es-CL" sz="2000">
                <a:solidFill>
                  <a:schemeClr val="bg1"/>
                </a:solidFill>
              </a:rPr>
              <a:t>Economía de la salud (instituciones de salud)</a:t>
            </a:r>
          </a:p>
          <a:p>
            <a:pPr marL="514350" indent="-514350">
              <a:buFont typeface="+mj-lt"/>
              <a:buAutoNum type="arabicParenR"/>
            </a:pPr>
            <a:r>
              <a:rPr lang="es-CL" sz="2000">
                <a:solidFill>
                  <a:schemeClr val="bg1"/>
                </a:solidFill>
              </a:rPr>
              <a:t>Economía de la educación (instituciones de educación)</a:t>
            </a:r>
          </a:p>
          <a:p>
            <a:pPr marL="514350" indent="-514350">
              <a:buFont typeface="+mj-lt"/>
              <a:buAutoNum type="arabicParenR"/>
            </a:pPr>
            <a:r>
              <a:rPr lang="es-CL" sz="2000">
                <a:solidFill>
                  <a:schemeClr val="bg1"/>
                </a:solidFill>
              </a:rPr>
              <a:t>Economía de la energía</a:t>
            </a:r>
          </a:p>
          <a:p>
            <a:pPr marL="514350" indent="-514350">
              <a:buFont typeface="+mj-lt"/>
              <a:buAutoNum type="arabicParenR"/>
            </a:pPr>
            <a:r>
              <a:rPr lang="es-CL" sz="2000">
                <a:solidFill>
                  <a:schemeClr val="bg1"/>
                </a:solidFill>
              </a:rPr>
              <a:t>Economía de los recursos naturales</a:t>
            </a:r>
          </a:p>
          <a:p>
            <a:pPr marL="514350" indent="-514350">
              <a:buFont typeface="+mj-lt"/>
              <a:buAutoNum type="arabicParenR"/>
            </a:pPr>
            <a:r>
              <a:rPr lang="es-CL" sz="2000">
                <a:solidFill>
                  <a:schemeClr val="bg1"/>
                </a:solidFill>
              </a:rPr>
              <a:t>Economía del medio ambiente (contaminación o polución)</a:t>
            </a:r>
          </a:p>
          <a:p>
            <a:pPr marL="514350" indent="-514350">
              <a:buFont typeface="+mj-lt"/>
              <a:buAutoNum type="arabicParenR"/>
            </a:pPr>
            <a:r>
              <a:rPr lang="es-CL" sz="2000">
                <a:solidFill>
                  <a:schemeClr val="bg1"/>
                </a:solidFill>
              </a:rPr>
              <a:t>Desarrollo local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45FCD3-2752-44A2-82A2-7789B10D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s-MX" sz="4800"/>
              <a:t>Agenda:</a:t>
            </a:r>
            <a:endParaRPr lang="es-CL" sz="48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832861-FBF4-4E04-86E1-CB685887D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2200">
                <a:solidFill>
                  <a:schemeClr val="bg1"/>
                </a:solidFill>
              </a:rPr>
              <a:t>Clase 2: Introducción </a:t>
            </a:r>
          </a:p>
          <a:p>
            <a:r>
              <a:rPr lang="es-MX" sz="2200">
                <a:solidFill>
                  <a:schemeClr val="bg1"/>
                </a:solidFill>
              </a:rPr>
              <a:t>La escasez</a:t>
            </a:r>
          </a:p>
          <a:p>
            <a:r>
              <a:rPr lang="es-MX" sz="2200">
                <a:solidFill>
                  <a:schemeClr val="bg1"/>
                </a:solidFill>
              </a:rPr>
              <a:t>Problemas que estudia la Economía</a:t>
            </a:r>
          </a:p>
          <a:p>
            <a:r>
              <a:rPr lang="es-MX" sz="2200">
                <a:solidFill>
                  <a:schemeClr val="bg1"/>
                </a:solidFill>
              </a:rPr>
              <a:t>Divisiones de la Economía</a:t>
            </a:r>
          </a:p>
        </p:txBody>
      </p:sp>
    </p:spTree>
    <p:extLst>
      <p:ext uri="{BB962C8B-B14F-4D97-AF65-F5344CB8AC3E}">
        <p14:creationId xmlns:p14="http://schemas.microsoft.com/office/powerpoint/2010/main" val="1376448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s-CL" sz="4800"/>
              <a:t>Áreas de aplicación de la metodología de la economía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4672" y="603504"/>
            <a:ext cx="548640" cy="548640"/>
          </a:xfrm>
          <a:prstGeom prst="ellipse">
            <a:avLst/>
          </a:prstGeom>
          <a:solidFill>
            <a:srgbClr val="808080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E5AF13BF-99AF-4603-AF85-A71E03691828}" type="slidenum">
              <a:rPr lang="es-CL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20</a:t>
            </a:fld>
            <a:endParaRPr lang="es-CL" sz="1500">
              <a:solidFill>
                <a:srgbClr val="FFFFFF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pPr marL="514350" indent="-514350"/>
            <a:r>
              <a:rPr lang="es-CL" sz="1700">
                <a:solidFill>
                  <a:schemeClr val="bg1"/>
                </a:solidFill>
              </a:rPr>
              <a:t>Nombres de artículos en los diferentes ámbitos mencionados:</a:t>
            </a:r>
          </a:p>
          <a:p>
            <a:pPr marL="914400" lvl="1" indent="-514350"/>
            <a:r>
              <a:rPr lang="es-CL" sz="1700">
                <a:solidFill>
                  <a:schemeClr val="bg1"/>
                </a:solidFill>
              </a:rPr>
              <a:t>Benavente J.M. y E. Melo (2003) “</a:t>
            </a:r>
            <a:r>
              <a:rPr lang="es-CL" sz="1700" b="1">
                <a:solidFill>
                  <a:schemeClr val="bg1"/>
                </a:solidFill>
              </a:rPr>
              <a:t>Determinantes socioeconómicos de la criminalidad en Chile durante los noventa</a:t>
            </a:r>
            <a:r>
              <a:rPr lang="es-CL" sz="1700">
                <a:solidFill>
                  <a:schemeClr val="bg1"/>
                </a:solidFill>
              </a:rPr>
              <a:t>” </a:t>
            </a:r>
          </a:p>
          <a:p>
            <a:pPr marL="914400" lvl="1" indent="-514350"/>
            <a:r>
              <a:rPr lang="es-CL" sz="1700">
                <a:solidFill>
                  <a:schemeClr val="bg1"/>
                </a:solidFill>
              </a:rPr>
              <a:t>D.Bravo, G.Crespi and I.Gutiérrez, “</a:t>
            </a:r>
            <a:r>
              <a:rPr lang="es-CL" sz="1700" b="1">
                <a:solidFill>
                  <a:schemeClr val="bg1"/>
                </a:solidFill>
              </a:rPr>
              <a:t>Desarrollo se escribe con Pyme: el caso chileno</a:t>
            </a:r>
            <a:r>
              <a:rPr lang="es-CL" sz="1700">
                <a:solidFill>
                  <a:schemeClr val="bg1"/>
                </a:solidFill>
              </a:rPr>
              <a:t>”</a:t>
            </a:r>
          </a:p>
          <a:p>
            <a:pPr marL="914400" lvl="1" indent="-514350"/>
            <a:r>
              <a:rPr lang="es-CL" sz="1700">
                <a:solidFill>
                  <a:schemeClr val="bg1"/>
                </a:solidFill>
              </a:rPr>
              <a:t>Figueroa, E. (ed.); “</a:t>
            </a:r>
            <a:r>
              <a:rPr lang="es-CL" sz="1700" b="1">
                <a:solidFill>
                  <a:schemeClr val="bg1"/>
                </a:solidFill>
              </a:rPr>
              <a:t>Marine Biodiversity: Valuation, Use and Perspectives; Where is Chile Going?</a:t>
            </a:r>
            <a:r>
              <a:rPr lang="es-CL" sz="1700">
                <a:solidFill>
                  <a:schemeClr val="bg1"/>
                </a:solidFill>
              </a:rPr>
              <a:t>”</a:t>
            </a:r>
          </a:p>
          <a:p>
            <a:pPr marL="914400" lvl="1" indent="-514350"/>
            <a:r>
              <a:rPr lang="es-CL" sz="1700">
                <a:solidFill>
                  <a:schemeClr val="bg1"/>
                </a:solidFill>
              </a:rPr>
              <a:t>Sánchez J.M., Kunze V. y Castillo J “</a:t>
            </a:r>
            <a:r>
              <a:rPr lang="es-CL" sz="1700" b="1">
                <a:solidFill>
                  <a:schemeClr val="bg1"/>
                </a:solidFill>
              </a:rPr>
              <a:t>Environmental, Social, Cultural and Economic Analysis of Large Mining and the Community: Case Study from Chile</a:t>
            </a:r>
            <a:r>
              <a:rPr lang="es-CL" sz="1700">
                <a:solidFill>
                  <a:schemeClr val="bg1"/>
                </a:solidFill>
              </a:rPr>
              <a:t>” </a:t>
            </a:r>
          </a:p>
          <a:p>
            <a:pPr marL="914400" lvl="1" indent="-514350"/>
            <a:r>
              <a:rPr lang="es-CL" sz="1700">
                <a:solidFill>
                  <a:schemeClr val="bg1"/>
                </a:solidFill>
              </a:rPr>
              <a:t>Landerretche, O. “</a:t>
            </a:r>
            <a:r>
              <a:rPr lang="es-CL" sz="1700" b="1">
                <a:solidFill>
                  <a:schemeClr val="bg1"/>
                </a:solidFill>
              </a:rPr>
              <a:t>Construyendo Solvencia Fiscal: el éxito macroeconómico de la Concertación</a:t>
            </a:r>
            <a:r>
              <a:rPr lang="es-CL" sz="1700">
                <a:solidFill>
                  <a:schemeClr val="bg1"/>
                </a:solidFill>
              </a:rPr>
              <a:t>”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284" y="1147965"/>
            <a:ext cx="50063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Introducción</a:t>
            </a:r>
            <a:r>
              <a:rPr lang="en-US" dirty="0"/>
              <a:t>: La </a:t>
            </a:r>
            <a:r>
              <a:rPr lang="en-US" dirty="0" err="1"/>
              <a:t>escasez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00232" y="599325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E5AF13BF-99AF-4603-AF85-A71E03691828}" type="slidenum">
              <a:rPr lang="en-US" sz="1500">
                <a:solidFill>
                  <a:srgbClr val="FFFFFF"/>
                </a:solidFill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3</a:t>
            </a:fld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65625B9-7CE5-44C4-8ECA-B8053A5D3A4F}"/>
              </a:ext>
            </a:extLst>
          </p:cNvPr>
          <p:cNvSpPr txBox="1"/>
          <p:nvPr/>
        </p:nvSpPr>
        <p:spPr>
          <a:xfrm>
            <a:off x="311160" y="2940530"/>
            <a:ext cx="6094520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CL" sz="2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Objetivo de la Economía</a:t>
            </a:r>
            <a:r>
              <a:rPr lang="es-CL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1">
              <a:spcAft>
                <a:spcPts val="600"/>
              </a:spcAft>
            </a:pPr>
            <a:r>
              <a:rPr lang="es-CL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Asignación eficiente de los recursos escasos.</a:t>
            </a:r>
          </a:p>
          <a:p>
            <a:pPr lvl="2">
              <a:spcAft>
                <a:spcPts val="600"/>
              </a:spcAft>
            </a:pPr>
            <a:r>
              <a:rPr lang="es-CL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- Eficiencia.</a:t>
            </a:r>
          </a:p>
          <a:p>
            <a:pPr lvl="2">
              <a:spcAft>
                <a:spcPts val="600"/>
              </a:spcAft>
            </a:pPr>
            <a:r>
              <a:rPr lang="es-CL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- Recursos </a:t>
            </a:r>
            <a:r>
              <a:rPr lang="es-CL" sz="2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escasos</a:t>
            </a:r>
            <a:r>
              <a:rPr lang="es-CL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en términos económicos.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F0B859C-D527-4721-BAE3-5D906CA37A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390865"/>
              </p:ext>
            </p:extLst>
          </p:nvPr>
        </p:nvGraphicFramePr>
        <p:xfrm>
          <a:off x="6638578" y="1393794"/>
          <a:ext cx="5004073" cy="465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0268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Introducción: el problema económico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b="1" dirty="0"/>
              <a:t>¿</a:t>
            </a:r>
            <a:r>
              <a:rPr lang="en-US" sz="1800" b="1" dirty="0" err="1"/>
              <a:t>Qué</a:t>
            </a:r>
            <a:r>
              <a:rPr lang="en-US" sz="1800" b="1" dirty="0"/>
              <a:t> es el </a:t>
            </a:r>
            <a:r>
              <a:rPr lang="en-US" sz="1800" b="1" dirty="0" err="1"/>
              <a:t>problema</a:t>
            </a:r>
            <a:r>
              <a:rPr lang="en-US" sz="1800" b="1" dirty="0"/>
              <a:t> </a:t>
            </a:r>
            <a:r>
              <a:rPr lang="en-US" sz="1800" b="1" dirty="0" err="1"/>
              <a:t>Económico</a:t>
            </a:r>
            <a:r>
              <a:rPr lang="en-US" sz="1800" b="1" dirty="0"/>
              <a:t>?</a:t>
            </a:r>
          </a:p>
          <a:p>
            <a:pPr marL="0" indent="0">
              <a:buNone/>
            </a:pPr>
            <a:r>
              <a:rPr lang="en-US" sz="1800" dirty="0"/>
              <a:t>“El </a:t>
            </a:r>
            <a:r>
              <a:rPr lang="en-US" sz="1800" dirty="0" err="1"/>
              <a:t>problema</a:t>
            </a:r>
            <a:r>
              <a:rPr lang="en-US" sz="1800" dirty="0"/>
              <a:t> </a:t>
            </a:r>
            <a:r>
              <a:rPr lang="en-US" sz="1800" dirty="0" err="1"/>
              <a:t>económico</a:t>
            </a:r>
            <a:r>
              <a:rPr lang="en-US" sz="1800" dirty="0"/>
              <a:t> se </a:t>
            </a:r>
            <a:r>
              <a:rPr lang="en-US" sz="1800" dirty="0" err="1"/>
              <a:t>plantea</a:t>
            </a:r>
            <a:r>
              <a:rPr lang="en-US" sz="1800" dirty="0"/>
              <a:t> a </a:t>
            </a:r>
            <a:r>
              <a:rPr lang="en-US" sz="1800" dirty="0" err="1"/>
              <a:t>través</a:t>
            </a:r>
            <a:r>
              <a:rPr lang="en-US" sz="1800" dirty="0"/>
              <a:t> de una </a:t>
            </a:r>
            <a:r>
              <a:rPr lang="en-US" sz="1800" dirty="0" err="1"/>
              <a:t>serie</a:t>
            </a:r>
            <a:r>
              <a:rPr lang="en-US" sz="1800" dirty="0"/>
              <a:t> de </a:t>
            </a:r>
            <a:r>
              <a:rPr lang="en-US" sz="1800" dirty="0" err="1"/>
              <a:t>preguntas</a:t>
            </a:r>
            <a:r>
              <a:rPr lang="en-US" sz="1800" dirty="0"/>
              <a:t>, </a:t>
            </a:r>
            <a:r>
              <a:rPr lang="en-US" sz="1800" dirty="0" err="1"/>
              <a:t>cuyas</a:t>
            </a:r>
            <a:r>
              <a:rPr lang="en-US" sz="1800" dirty="0"/>
              <a:t> </a:t>
            </a:r>
            <a:r>
              <a:rPr lang="en-US" sz="1800" dirty="0" err="1"/>
              <a:t>respuestas</a:t>
            </a:r>
            <a:r>
              <a:rPr lang="en-US" sz="1800" dirty="0"/>
              <a:t> se </a:t>
            </a:r>
            <a:r>
              <a:rPr lang="en-US" sz="1800" dirty="0" err="1"/>
              <a:t>encarga</a:t>
            </a:r>
            <a:r>
              <a:rPr lang="en-US" sz="1800" dirty="0"/>
              <a:t> de </a:t>
            </a:r>
            <a:r>
              <a:rPr lang="en-US" sz="1800" dirty="0" err="1"/>
              <a:t>dar</a:t>
            </a:r>
            <a:r>
              <a:rPr lang="en-US" sz="1800" dirty="0"/>
              <a:t> la </a:t>
            </a:r>
            <a:r>
              <a:rPr lang="en-US" sz="1800" dirty="0" err="1"/>
              <a:t>economía</a:t>
            </a:r>
            <a:r>
              <a:rPr lang="en-US" sz="1800" dirty="0"/>
              <a:t>”.</a:t>
            </a:r>
          </a:p>
          <a:p>
            <a:endParaRPr lang="en-US" sz="1800" dirty="0"/>
          </a:p>
          <a:p>
            <a:pPr marL="914400" lvl="1"/>
            <a:r>
              <a:rPr lang="en-US" sz="1800" dirty="0"/>
              <a:t>¿</a:t>
            </a:r>
            <a:r>
              <a:rPr lang="en-US" sz="1800" dirty="0" err="1"/>
              <a:t>Qué</a:t>
            </a:r>
            <a:r>
              <a:rPr lang="en-US" sz="1800" dirty="0"/>
              <a:t> </a:t>
            </a:r>
            <a:r>
              <a:rPr lang="en-US" sz="1800" dirty="0" err="1"/>
              <a:t>producir</a:t>
            </a:r>
            <a:r>
              <a:rPr lang="en-US" sz="1800" dirty="0"/>
              <a:t>?</a:t>
            </a:r>
          </a:p>
          <a:p>
            <a:pPr marL="914400" lvl="1"/>
            <a:r>
              <a:rPr lang="en-US" sz="1800" dirty="0"/>
              <a:t>¿</a:t>
            </a:r>
            <a:r>
              <a:rPr lang="en-US" sz="1800" dirty="0" err="1"/>
              <a:t>Cuánto</a:t>
            </a:r>
            <a:r>
              <a:rPr lang="en-US" sz="1800" dirty="0"/>
              <a:t> </a:t>
            </a:r>
            <a:r>
              <a:rPr lang="en-US" sz="1800" dirty="0" err="1"/>
              <a:t>producir</a:t>
            </a:r>
            <a:r>
              <a:rPr lang="en-US" sz="1800" dirty="0"/>
              <a:t>?</a:t>
            </a:r>
          </a:p>
          <a:p>
            <a:pPr marL="914400" lvl="1"/>
            <a:r>
              <a:rPr lang="en-US" sz="1800" dirty="0"/>
              <a:t>¿Para </a:t>
            </a:r>
            <a:r>
              <a:rPr lang="en-US" sz="1800" dirty="0" err="1"/>
              <a:t>quién</a:t>
            </a:r>
            <a:r>
              <a:rPr lang="en-US" sz="1800" dirty="0"/>
              <a:t> </a:t>
            </a:r>
            <a:r>
              <a:rPr lang="en-US" sz="1800" dirty="0" err="1"/>
              <a:t>producir</a:t>
            </a:r>
            <a:r>
              <a:rPr lang="en-US" sz="1800" dirty="0"/>
              <a:t>?</a:t>
            </a:r>
          </a:p>
          <a:p>
            <a:pPr marL="914400" lvl="1"/>
            <a:r>
              <a:rPr lang="en-US" sz="1800" dirty="0"/>
              <a:t>¿</a:t>
            </a:r>
            <a:r>
              <a:rPr lang="en-US" sz="1800" dirty="0" err="1"/>
              <a:t>Cómo</a:t>
            </a:r>
            <a:r>
              <a:rPr lang="en-US" sz="1800" dirty="0"/>
              <a:t> </a:t>
            </a:r>
            <a:r>
              <a:rPr lang="en-US" sz="1800" dirty="0" err="1"/>
              <a:t>producir</a:t>
            </a:r>
            <a:r>
              <a:rPr lang="en-US" sz="1800" dirty="0"/>
              <a:t>?</a:t>
            </a:r>
          </a:p>
          <a:p>
            <a:pPr marL="914400" lvl="1"/>
            <a:r>
              <a:rPr lang="en-US" sz="1800" dirty="0"/>
              <a:t>¿</a:t>
            </a:r>
            <a:r>
              <a:rPr lang="en-US" sz="1800" dirty="0" err="1"/>
              <a:t>Dónde</a:t>
            </a:r>
            <a:r>
              <a:rPr lang="en-US" sz="1800" dirty="0"/>
              <a:t> </a:t>
            </a:r>
            <a:r>
              <a:rPr lang="en-US" sz="1800" dirty="0" err="1"/>
              <a:t>producir</a:t>
            </a:r>
            <a:r>
              <a:rPr lang="en-US" sz="1800" dirty="0"/>
              <a:t>?</a:t>
            </a:r>
          </a:p>
          <a:p>
            <a:pPr marL="914400" lvl="1"/>
            <a:r>
              <a:rPr lang="en-US" sz="1800" dirty="0"/>
              <a:t>¿</a:t>
            </a:r>
            <a:r>
              <a:rPr lang="en-US" sz="1800" dirty="0" err="1"/>
              <a:t>Cuándo</a:t>
            </a:r>
            <a:r>
              <a:rPr lang="en-US" sz="1800" dirty="0"/>
              <a:t> </a:t>
            </a:r>
            <a:r>
              <a:rPr lang="en-US" sz="1800" dirty="0" err="1"/>
              <a:t>producir</a:t>
            </a:r>
            <a:r>
              <a:rPr lang="en-US" sz="1800" dirty="0"/>
              <a:t>?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 rotWithShape="1">
          <a:blip r:embed="rId2"/>
          <a:srcRect l="7276" r="14932" b="2"/>
          <a:stretch/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37321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5AF13BF-99AF-4603-AF85-A71E03691828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308052" y="6172201"/>
            <a:ext cx="6883948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" altLang="es-ES_tradnl" sz="1300" dirty="0">
                <a:solidFill>
                  <a:srgbClr val="FFFFFF"/>
                </a:solidFill>
              </a:rPr>
              <a:t>La educación como servicio también se enfrenta al problema económico</a:t>
            </a:r>
          </a:p>
        </p:txBody>
      </p:sp>
    </p:spTree>
    <p:extLst>
      <p:ext uri="{BB962C8B-B14F-4D97-AF65-F5344CB8AC3E}">
        <p14:creationId xmlns:p14="http://schemas.microsoft.com/office/powerpoint/2010/main" val="1006863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s-CL" sz="4800"/>
              <a:t>Problemas Económicos en en Chile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4672" y="603504"/>
            <a:ext cx="548640" cy="548640"/>
          </a:xfrm>
          <a:prstGeom prst="ellipse">
            <a:avLst/>
          </a:prstGeom>
          <a:solidFill>
            <a:srgbClr val="808080"/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E5AF13BF-99AF-4603-AF85-A71E03691828}" type="slidenum">
              <a:rPr lang="es-CL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5</a:t>
            </a:fld>
            <a:endParaRPr lang="es-CL" sz="1500">
              <a:solidFill>
                <a:srgbClr val="FFFFFF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r>
              <a:rPr lang="es-CL" sz="1500"/>
              <a:t>Problema Económico en la Salud.</a:t>
            </a:r>
          </a:p>
          <a:p>
            <a:endParaRPr lang="es-CL" sz="1500"/>
          </a:p>
          <a:p>
            <a:r>
              <a:rPr lang="es-CL" sz="1500"/>
              <a:t>Problema Económico en Educación.</a:t>
            </a:r>
          </a:p>
          <a:p>
            <a:endParaRPr lang="es-CL" sz="1500"/>
          </a:p>
          <a:p>
            <a:r>
              <a:rPr lang="es-CL" sz="1500"/>
              <a:t>Problema Económico en Construcción.</a:t>
            </a:r>
          </a:p>
          <a:p>
            <a:endParaRPr lang="es-CL" sz="1500"/>
          </a:p>
          <a:p>
            <a:r>
              <a:rPr lang="es-CL" sz="1500"/>
              <a:t>Problema Económico en el Transporte</a:t>
            </a:r>
          </a:p>
          <a:p>
            <a:endParaRPr lang="es-CL" sz="1500"/>
          </a:p>
          <a:p>
            <a:r>
              <a:rPr lang="es-CL" sz="1500"/>
              <a:t>Problema Económico con el Medio ambiente.</a:t>
            </a:r>
          </a:p>
          <a:p>
            <a:endParaRPr lang="es-CL" sz="1500"/>
          </a:p>
          <a:p>
            <a:r>
              <a:rPr lang="es-CL" sz="1500"/>
              <a:t>Problema Económico en la Pyme Y Microempresa.</a:t>
            </a:r>
          </a:p>
          <a:p>
            <a:endParaRPr lang="es-CL" sz="1500"/>
          </a:p>
          <a:p>
            <a:r>
              <a:rPr lang="es-CL" sz="1500"/>
              <a:t>Problema Económico de la pandemia COVID-19</a:t>
            </a:r>
          </a:p>
          <a:p>
            <a:endParaRPr lang="es-CL" sz="1500"/>
          </a:p>
          <a:p>
            <a:pPr marL="0" indent="0">
              <a:buNone/>
            </a:pPr>
            <a:endParaRPr lang="es-CL" sz="1500"/>
          </a:p>
          <a:p>
            <a:pPr marL="0" indent="0">
              <a:buNone/>
            </a:pPr>
            <a:endParaRPr lang="es-CL" sz="15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2" descr="[61+(TALCA).jpg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675" y="2022475"/>
            <a:ext cx="4213225" cy="4154488"/>
          </a:xfrm>
          <a:prstGeom prst="rect">
            <a:avLst/>
          </a:prstGeom>
        </p:spPr>
      </p:pic>
      <p:pic>
        <p:nvPicPr>
          <p:cNvPr id="7" name="Picture 4" descr="[148+(defuncion).jpg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0" y="2022475"/>
            <a:ext cx="5995988" cy="415448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s-CL" dirty="0"/>
              <a:t>Problemas en la Salud</a:t>
            </a: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5AF13BF-99AF-4603-AF85-A71E03691828}" type="slidenum">
              <a:rPr lang="es-CL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s-CL">
              <a:solidFill>
                <a:schemeClr val="tx1">
                  <a:alpha val="8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Problemas en la Educación</a:t>
            </a:r>
          </a:p>
        </p:txBody>
      </p:sp>
      <p:pic>
        <p:nvPicPr>
          <p:cNvPr id="9" name="Picture 4" descr="http://www.pedagogiasocial.cl/campa/educacion40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59056" y="307731"/>
            <a:ext cx="3577885" cy="3997637"/>
          </a:xfrm>
          <a:prstGeom prst="rect">
            <a:avLst/>
          </a:prstGeom>
          <a:noFill/>
        </p:spPr>
      </p:pic>
      <p:pic>
        <p:nvPicPr>
          <p:cNvPr id="8" name="Picture 2" descr="[educacionperu.png]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552127" y="307731"/>
            <a:ext cx="5183748" cy="3997637"/>
          </a:xfrm>
          <a:prstGeom prst="rect">
            <a:avLst/>
          </a:prstGeom>
          <a:noFill/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5AF13BF-99AF-4603-AF85-A71E03691828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Problemas en la Construcción</a:t>
            </a:r>
          </a:p>
        </p:txBody>
      </p:sp>
      <p:pic>
        <p:nvPicPr>
          <p:cNvPr id="6" name="7 Imagen" descr="costanera7.jpg"/>
          <p:cNvPicPr>
            <a:picLocks noChangeAspect="1"/>
          </p:cNvPicPr>
          <p:nvPr/>
        </p:nvPicPr>
        <p:blipFill rotWithShape="1">
          <a:blip r:embed="rId2"/>
          <a:srcRect l="2085" r="16950" b="3"/>
          <a:stretch/>
        </p:blipFill>
        <p:spPr bwMode="auto">
          <a:xfrm>
            <a:off x="20" y="10"/>
            <a:ext cx="4059916" cy="4242806"/>
          </a:xfrm>
          <a:prstGeom prst="rect">
            <a:avLst/>
          </a:prstGeom>
          <a:noFill/>
        </p:spPr>
      </p:pic>
      <p:pic>
        <p:nvPicPr>
          <p:cNvPr id="11" name="Picture 8" descr="http://danieljadue.cl/blog/wp-content/uploads/2008/04/casascopeva.jpg"/>
          <p:cNvPicPr>
            <a:picLocks noChangeAspect="1" noChangeArrowheads="1"/>
          </p:cNvPicPr>
          <p:nvPr/>
        </p:nvPicPr>
        <p:blipFill rotWithShape="1">
          <a:blip r:embed="rId3"/>
          <a:srcRect l="24686" r="26237" b="2"/>
          <a:stretch/>
        </p:blipFill>
        <p:spPr bwMode="auto">
          <a:xfrm>
            <a:off x="4090482" y="-1"/>
            <a:ext cx="4062918" cy="4242816"/>
          </a:xfrm>
          <a:prstGeom prst="rect">
            <a:avLst/>
          </a:prstGeom>
          <a:noFill/>
        </p:spPr>
      </p:pic>
      <p:pic>
        <p:nvPicPr>
          <p:cNvPr id="7" name="8 Imagen" descr="costanera11.jpg"/>
          <p:cNvPicPr>
            <a:picLocks noChangeAspect="1"/>
          </p:cNvPicPr>
          <p:nvPr/>
        </p:nvPicPr>
        <p:blipFill rotWithShape="1">
          <a:blip r:embed="rId4"/>
          <a:srcRect l="18490" r="12980" b="-2"/>
          <a:stretch/>
        </p:blipFill>
        <p:spPr bwMode="auto">
          <a:xfrm>
            <a:off x="8132064" y="10"/>
            <a:ext cx="4059936" cy="4242806"/>
          </a:xfrm>
          <a:prstGeom prst="rect">
            <a:avLst/>
          </a:prstGeom>
          <a:noFill/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919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5838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739336" y="6356350"/>
            <a:ext cx="61446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5AF13BF-99AF-4603-AF85-A71E03691828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Problemas en el Transporte</a:t>
            </a:r>
          </a:p>
        </p:txBody>
      </p:sp>
      <p:pic>
        <p:nvPicPr>
          <p:cNvPr id="8" name="Picture 2" descr="C:\Documents and Settings\Marta\Escritorio\Carmen\Otoño 2009\Ayudantías\Intro Eco\183 (BUSES)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92668" y="307731"/>
            <a:ext cx="3110661" cy="3997637"/>
          </a:xfrm>
          <a:prstGeom prst="rect">
            <a:avLst/>
          </a:prstGeom>
          <a:noFill/>
        </p:spPr>
      </p:pic>
      <p:pic>
        <p:nvPicPr>
          <p:cNvPr id="9" name="Picture 5" descr="[147+(book).jpg]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637646" y="307731"/>
            <a:ext cx="5012710" cy="3997637"/>
          </a:xfrm>
          <a:prstGeom prst="rect">
            <a:avLst/>
          </a:prstGeom>
          <a:noFill/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5AF13BF-99AF-4603-AF85-A71E03691828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850</Words>
  <Application>Microsoft Office PowerPoint</Application>
  <PresentationFormat>Panorámica</PresentationFormat>
  <Paragraphs>115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de Office</vt:lpstr>
      <vt:lpstr>ECONOMÍA Clase 2: Introducción (Parte 2)</vt:lpstr>
      <vt:lpstr>Agenda:</vt:lpstr>
      <vt:lpstr>Introducción: La escasez</vt:lpstr>
      <vt:lpstr>Introducción: el problema económico</vt:lpstr>
      <vt:lpstr>Problemas Económicos en en Chile</vt:lpstr>
      <vt:lpstr>Problemas en la Salud</vt:lpstr>
      <vt:lpstr>Problemas en la Educación</vt:lpstr>
      <vt:lpstr>Problemas en la Construcción</vt:lpstr>
      <vt:lpstr>Problemas en el Transporte</vt:lpstr>
      <vt:lpstr>Problemas en el Medio Ambiente</vt:lpstr>
      <vt:lpstr>Problemas en las Pymes</vt:lpstr>
      <vt:lpstr>Problemas por COVID-19</vt:lpstr>
      <vt:lpstr>Globalmente</vt:lpstr>
      <vt:lpstr>En América Latina y en el Mundo</vt:lpstr>
      <vt:lpstr>Divisiones de la Economía</vt:lpstr>
      <vt:lpstr>Microeconomía vs. Macroeconomía</vt:lpstr>
      <vt:lpstr>Microeconomía vs. Macroeconomía</vt:lpstr>
      <vt:lpstr>Eco. Normativa vs. Eco. Positiva</vt:lpstr>
      <vt:lpstr>Áreas de aplicación de la metodología de la economía</vt:lpstr>
      <vt:lpstr>Áreas de aplicación de la metodología de la economía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ECONOMÍA Clase 2: Introducción (Parte 2)</dc:title>
  <dc:creator>Christian Belmar Belmar Castro</dc:creator>
  <cp:lastModifiedBy>Matias Eduardo Philipp Fontecilla</cp:lastModifiedBy>
  <cp:revision>6</cp:revision>
  <dcterms:created xsi:type="dcterms:W3CDTF">2020-09-21T00:11:08Z</dcterms:created>
  <dcterms:modified xsi:type="dcterms:W3CDTF">2021-08-02T10:39:59Z</dcterms:modified>
</cp:coreProperties>
</file>