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notesSlides/notesSlide1.xml" ContentType="application/vnd.openxmlformats-officedocument.presentationml.notesSl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notesSlides/notesSlide2.xml" ContentType="application/vnd.openxmlformats-officedocument.presentationml.notesSlide+xml"/>
  <Override PartName="/ppt/theme/themeOverride11.xml" ContentType="application/vnd.openxmlformats-officedocument.themeOverride+xml"/>
  <Override PartName="/ppt/notesSlides/notesSlide3.xml" ContentType="application/vnd.openxmlformats-officedocument.presentationml.notesSl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25.xml" ContentType="application/vnd.openxmlformats-officedocument.themeOverride+xml"/>
  <Override PartName="/ppt/theme/themeOverride26.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5"/>
  </p:notesMasterIdLst>
  <p:sldIdLst>
    <p:sldId id="256" r:id="rId2"/>
    <p:sldId id="301" r:id="rId3"/>
    <p:sldId id="257" r:id="rId4"/>
    <p:sldId id="277" r:id="rId5"/>
    <p:sldId id="278" r:id="rId6"/>
    <p:sldId id="345" r:id="rId7"/>
    <p:sldId id="347" r:id="rId8"/>
    <p:sldId id="349" r:id="rId9"/>
    <p:sldId id="346" r:id="rId10"/>
    <p:sldId id="348" r:id="rId11"/>
    <p:sldId id="350" r:id="rId12"/>
    <p:sldId id="351" r:id="rId13"/>
    <p:sldId id="352" r:id="rId14"/>
    <p:sldId id="353" r:id="rId15"/>
    <p:sldId id="354" r:id="rId16"/>
    <p:sldId id="355" r:id="rId17"/>
    <p:sldId id="356" r:id="rId18"/>
    <p:sldId id="357" r:id="rId19"/>
    <p:sldId id="359" r:id="rId20"/>
    <p:sldId id="360" r:id="rId21"/>
    <p:sldId id="358" r:id="rId22"/>
    <p:sldId id="286" r:id="rId23"/>
    <p:sldId id="299" r:id="rId24"/>
    <p:sldId id="361" r:id="rId25"/>
    <p:sldId id="362" r:id="rId26"/>
    <p:sldId id="363" r:id="rId27"/>
    <p:sldId id="309" r:id="rId28"/>
    <p:sldId id="364" r:id="rId29"/>
    <p:sldId id="365" r:id="rId30"/>
    <p:sldId id="368" r:id="rId31"/>
    <p:sldId id="367" r:id="rId32"/>
    <p:sldId id="366" r:id="rId33"/>
    <p:sldId id="369" r:id="rId34"/>
    <p:sldId id="371" r:id="rId35"/>
    <p:sldId id="370" r:id="rId36"/>
    <p:sldId id="372" r:id="rId37"/>
    <p:sldId id="374" r:id="rId38"/>
    <p:sldId id="375" r:id="rId39"/>
    <p:sldId id="373" r:id="rId40"/>
    <p:sldId id="330" r:id="rId41"/>
    <p:sldId id="376" r:id="rId42"/>
    <p:sldId id="379" r:id="rId43"/>
    <p:sldId id="377" r:id="rId44"/>
    <p:sldId id="380" r:id="rId45"/>
    <p:sldId id="378" r:id="rId46"/>
    <p:sldId id="381" r:id="rId47"/>
    <p:sldId id="382" r:id="rId48"/>
    <p:sldId id="391" r:id="rId49"/>
    <p:sldId id="383" r:id="rId50"/>
    <p:sldId id="384" r:id="rId51"/>
    <p:sldId id="385" r:id="rId52"/>
    <p:sldId id="386" r:id="rId53"/>
    <p:sldId id="390" r:id="rId54"/>
    <p:sldId id="387" r:id="rId55"/>
    <p:sldId id="388" r:id="rId56"/>
    <p:sldId id="389" r:id="rId57"/>
    <p:sldId id="392" r:id="rId58"/>
    <p:sldId id="393" r:id="rId59"/>
    <p:sldId id="394" r:id="rId60"/>
    <p:sldId id="395" r:id="rId61"/>
    <p:sldId id="396" r:id="rId62"/>
    <p:sldId id="397" r:id="rId63"/>
    <p:sldId id="300" r:id="rId6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ristian Belmar Belmar Castro" initials="CBBC" lastIdx="1" clrIdx="0">
    <p:extLst>
      <p:ext uri="{19B8F6BF-5375-455C-9EA6-DF929625EA0E}">
        <p15:presenceInfo xmlns:p15="http://schemas.microsoft.com/office/powerpoint/2012/main" userId="Christian Belmar Belmar Castr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89" autoAdjust="0"/>
    <p:restoredTop sz="90834" autoAdjust="0"/>
  </p:normalViewPr>
  <p:slideViewPr>
    <p:cSldViewPr snapToGrid="0">
      <p:cViewPr varScale="1">
        <p:scale>
          <a:sx n="100" d="100"/>
          <a:sy n="100" d="100"/>
        </p:scale>
        <p:origin x="930" y="78"/>
      </p:cViewPr>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00B52F-CFEC-458D-8D05-43139E5C4D5E}" type="datetimeFigureOut">
              <a:rPr lang="es-CL" smtClean="0"/>
              <a:t>05-09-2021</a:t>
            </a:fld>
            <a:endParaRPr lang="es-C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5C26AB-D7F6-4872-94EB-D044622D4CA8}" type="slidenum">
              <a:rPr lang="es-CL" smtClean="0"/>
              <a:t>‹Nº›</a:t>
            </a:fld>
            <a:endParaRPr lang="es-CL"/>
          </a:p>
        </p:txBody>
      </p:sp>
    </p:spTree>
    <p:extLst>
      <p:ext uri="{BB962C8B-B14F-4D97-AF65-F5344CB8AC3E}">
        <p14:creationId xmlns:p14="http://schemas.microsoft.com/office/powerpoint/2010/main" val="3436718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a:t>Leer con CALMA. Primera información importante: LA OFERTA DISMINUYE. En el enunciado lo azul es constante. Hay cambios respecto a si hay escasez y sobre si </a:t>
            </a:r>
            <a:r>
              <a:rPr lang="es-CL" dirty="0" err="1"/>
              <a:t>Qo</a:t>
            </a:r>
            <a:r>
              <a:rPr lang="es-CL" dirty="0"/>
              <a:t>&gt;&lt; </a:t>
            </a:r>
            <a:r>
              <a:rPr lang="es-CL" dirty="0" err="1"/>
              <a:t>Qd</a:t>
            </a:r>
            <a:r>
              <a:rPr lang="es-CL" dirty="0"/>
              <a:t>.</a:t>
            </a:r>
          </a:p>
        </p:txBody>
      </p:sp>
      <p:sp>
        <p:nvSpPr>
          <p:cNvPr id="4" name="Marcador de número de diapositiva 3"/>
          <p:cNvSpPr>
            <a:spLocks noGrp="1"/>
          </p:cNvSpPr>
          <p:nvPr>
            <p:ph type="sldNum" sz="quarter" idx="5"/>
          </p:nvPr>
        </p:nvSpPr>
        <p:spPr/>
        <p:txBody>
          <a:bodyPr/>
          <a:lstStyle/>
          <a:p>
            <a:fld id="{1D5C26AB-D7F6-4872-94EB-D044622D4CA8}" type="slidenum">
              <a:rPr lang="es-CL" smtClean="0"/>
              <a:t>8</a:t>
            </a:fld>
            <a:endParaRPr lang="es-CL"/>
          </a:p>
        </p:txBody>
      </p:sp>
    </p:spTree>
    <p:extLst>
      <p:ext uri="{BB962C8B-B14F-4D97-AF65-F5344CB8AC3E}">
        <p14:creationId xmlns:p14="http://schemas.microsoft.com/office/powerpoint/2010/main" val="35767635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1D5C26AB-D7F6-4872-94EB-D044622D4CA8}" type="slidenum">
              <a:rPr lang="es-CL" smtClean="0"/>
              <a:t>15</a:t>
            </a:fld>
            <a:endParaRPr lang="es-CL"/>
          </a:p>
        </p:txBody>
      </p:sp>
    </p:spTree>
    <p:extLst>
      <p:ext uri="{BB962C8B-B14F-4D97-AF65-F5344CB8AC3E}">
        <p14:creationId xmlns:p14="http://schemas.microsoft.com/office/powerpoint/2010/main" val="42888588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1D5C26AB-D7F6-4872-94EB-D044622D4CA8}" type="slidenum">
              <a:rPr lang="es-CL" smtClean="0"/>
              <a:t>16</a:t>
            </a:fld>
            <a:endParaRPr lang="es-CL"/>
          </a:p>
        </p:txBody>
      </p:sp>
    </p:spTree>
    <p:extLst>
      <p:ext uri="{BB962C8B-B14F-4D97-AF65-F5344CB8AC3E}">
        <p14:creationId xmlns:p14="http://schemas.microsoft.com/office/powerpoint/2010/main" val="1351534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1D5C26AB-D7F6-4872-94EB-D044622D4CA8}" type="slidenum">
              <a:rPr lang="es-CL" smtClean="0"/>
              <a:t>52</a:t>
            </a:fld>
            <a:endParaRPr lang="es-CL"/>
          </a:p>
        </p:txBody>
      </p:sp>
    </p:spTree>
    <p:extLst>
      <p:ext uri="{BB962C8B-B14F-4D97-AF65-F5344CB8AC3E}">
        <p14:creationId xmlns:p14="http://schemas.microsoft.com/office/powerpoint/2010/main" val="258300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1D5C26AB-D7F6-4872-94EB-D044622D4CA8}" type="slidenum">
              <a:rPr lang="es-CL" smtClean="0"/>
              <a:t>60</a:t>
            </a:fld>
            <a:endParaRPr lang="es-CL"/>
          </a:p>
        </p:txBody>
      </p:sp>
    </p:spTree>
    <p:extLst>
      <p:ext uri="{BB962C8B-B14F-4D97-AF65-F5344CB8AC3E}">
        <p14:creationId xmlns:p14="http://schemas.microsoft.com/office/powerpoint/2010/main" val="5212700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D5C26AB-D7F6-4872-94EB-D044622D4CA8}" type="slidenum">
              <a:rPr kumimoji="0" lang="es-C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0" lang="es-C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973242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D5C26AB-D7F6-4872-94EB-D044622D4CA8}" type="slidenum">
              <a:rPr kumimoji="0" lang="es-C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62</a:t>
            </a:fld>
            <a:endParaRPr kumimoji="0" lang="es-C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98675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870F3F8E-B377-4F30-B8A3-E2132FDC6409}" type="datetimeFigureOut">
              <a:rPr lang="es-CL" smtClean="0"/>
              <a:t>05-09-2021</a:t>
            </a:fld>
            <a:endParaRPr lang="es-CL"/>
          </a:p>
        </p:txBody>
      </p:sp>
      <p:sp>
        <p:nvSpPr>
          <p:cNvPr id="5" name="Footer Placeholder 4"/>
          <p:cNvSpPr>
            <a:spLocks noGrp="1"/>
          </p:cNvSpPr>
          <p:nvPr>
            <p:ph type="ftr" sz="quarter" idx="11"/>
          </p:nvPr>
        </p:nvSpPr>
        <p:spPr>
          <a:xfrm>
            <a:off x="2416500" y="329307"/>
            <a:ext cx="4973915" cy="309201"/>
          </a:xfrm>
        </p:spPr>
        <p:txBody>
          <a:bodyPr/>
          <a:lstStyle/>
          <a:p>
            <a:endParaRPr lang="es-CL"/>
          </a:p>
        </p:txBody>
      </p:sp>
      <p:sp>
        <p:nvSpPr>
          <p:cNvPr id="6" name="Slide Number Placeholder 5"/>
          <p:cNvSpPr>
            <a:spLocks noGrp="1"/>
          </p:cNvSpPr>
          <p:nvPr>
            <p:ph type="sldNum" sz="quarter" idx="12"/>
          </p:nvPr>
        </p:nvSpPr>
        <p:spPr>
          <a:xfrm>
            <a:off x="1437664" y="798973"/>
            <a:ext cx="811019" cy="503578"/>
          </a:xfrm>
        </p:spPr>
        <p:txBody>
          <a:bodyPr/>
          <a:lstStyle/>
          <a:p>
            <a:fld id="{10BF3C14-B82D-46C3-B104-D6CBF693A9F8}" type="slidenum">
              <a:rPr lang="es-CL" smtClean="0"/>
              <a:t>‹Nº›</a:t>
            </a:fld>
            <a:endParaRPr lang="es-CL"/>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57351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70F3F8E-B377-4F30-B8A3-E2132FDC6409}" type="datetimeFigureOut">
              <a:rPr lang="es-CL" smtClean="0"/>
              <a:t>05-09-2021</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10BF3C14-B82D-46C3-B104-D6CBF693A9F8}" type="slidenum">
              <a:rPr lang="es-CL" smtClean="0"/>
              <a:t>‹Nº›</a:t>
            </a:fld>
            <a:endParaRPr lang="es-CL"/>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2953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70F3F8E-B377-4F30-B8A3-E2132FDC6409}" type="datetimeFigureOut">
              <a:rPr lang="es-CL" smtClean="0"/>
              <a:t>05-09-2021</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10BF3C14-B82D-46C3-B104-D6CBF693A9F8}" type="slidenum">
              <a:rPr lang="es-CL" smtClean="0"/>
              <a:t>‹Nº›</a:t>
            </a:fld>
            <a:endParaRPr lang="es-CL"/>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401951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70F3F8E-B377-4F30-B8A3-E2132FDC6409}" type="datetimeFigureOut">
              <a:rPr lang="es-CL" smtClean="0"/>
              <a:t>05-09-2021</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10BF3C14-B82D-46C3-B104-D6CBF693A9F8}" type="slidenum">
              <a:rPr lang="es-CL" smtClean="0"/>
              <a:t>‹Nº›</a:t>
            </a:fld>
            <a:endParaRPr lang="es-CL"/>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89290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870F3F8E-B377-4F30-B8A3-E2132FDC6409}" type="datetimeFigureOut">
              <a:rPr lang="es-CL" smtClean="0"/>
              <a:t>05-09-2021</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10BF3C14-B82D-46C3-B104-D6CBF693A9F8}" type="slidenum">
              <a:rPr lang="es-CL" smtClean="0"/>
              <a:t>‹Nº›</a:t>
            </a:fld>
            <a:endParaRPr lang="es-CL"/>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834825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870F3F8E-B377-4F30-B8A3-E2132FDC6409}" type="datetimeFigureOut">
              <a:rPr lang="es-CL" smtClean="0"/>
              <a:t>05-09-2021</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10BF3C14-B82D-46C3-B104-D6CBF693A9F8}" type="slidenum">
              <a:rPr lang="es-CL" smtClean="0"/>
              <a:t>‹Nº›</a:t>
            </a:fld>
            <a:endParaRPr lang="es-CL"/>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40998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447191" y="2824269"/>
            <a:ext cx="4645152" cy="2644457"/>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412362" y="2821491"/>
            <a:ext cx="4645152" cy="263737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870F3F8E-B377-4F30-B8A3-E2132FDC6409}" type="datetimeFigureOut">
              <a:rPr lang="es-CL" smtClean="0"/>
              <a:t>05-09-2021</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10BF3C14-B82D-46C3-B104-D6CBF693A9F8}" type="slidenum">
              <a:rPr lang="es-CL" smtClean="0"/>
              <a:t>‹Nº›</a:t>
            </a:fld>
            <a:endParaRPr lang="es-CL"/>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71621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870F3F8E-B377-4F30-B8A3-E2132FDC6409}" type="datetimeFigureOut">
              <a:rPr lang="es-CL" smtClean="0"/>
              <a:t>05-09-2021</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10BF3C14-B82D-46C3-B104-D6CBF693A9F8}" type="slidenum">
              <a:rPr lang="es-CL" smtClean="0"/>
              <a:t>‹Nº›</a:t>
            </a:fld>
            <a:endParaRPr lang="es-CL"/>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3482436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0F3F8E-B377-4F30-B8A3-E2132FDC6409}" type="datetimeFigureOut">
              <a:rPr lang="es-CL" smtClean="0"/>
              <a:t>05-09-2021</a:t>
            </a:fld>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fld id="{10BF3C14-B82D-46C3-B104-D6CBF693A9F8}" type="slidenum">
              <a:rPr lang="es-CL" smtClean="0"/>
              <a:t>‹Nº›</a:t>
            </a:fld>
            <a:endParaRPr lang="es-CL"/>
          </a:p>
        </p:txBody>
      </p:sp>
    </p:spTree>
    <p:extLst>
      <p:ext uri="{BB962C8B-B14F-4D97-AF65-F5344CB8AC3E}">
        <p14:creationId xmlns:p14="http://schemas.microsoft.com/office/powerpoint/2010/main" val="859484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870F3F8E-B377-4F30-B8A3-E2132FDC6409}" type="datetimeFigureOut">
              <a:rPr lang="es-CL" smtClean="0"/>
              <a:t>05-09-2021</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10BF3C14-B82D-46C3-B104-D6CBF693A9F8}" type="slidenum">
              <a:rPr lang="es-CL" smtClean="0"/>
              <a:t>‹Nº›</a:t>
            </a:fld>
            <a:endParaRPr lang="es-CL"/>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19494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870F3F8E-B377-4F30-B8A3-E2132FDC6409}" type="datetimeFigureOut">
              <a:rPr lang="es-CL" smtClean="0"/>
              <a:t>05-09-2021</a:t>
            </a:fld>
            <a:endParaRPr lang="es-CL"/>
          </a:p>
        </p:txBody>
      </p:sp>
      <p:sp>
        <p:nvSpPr>
          <p:cNvPr id="6" name="Footer Placeholder 5"/>
          <p:cNvSpPr>
            <a:spLocks noGrp="1"/>
          </p:cNvSpPr>
          <p:nvPr>
            <p:ph type="ftr" sz="quarter" idx="11"/>
          </p:nvPr>
        </p:nvSpPr>
        <p:spPr>
          <a:xfrm>
            <a:off x="1447382" y="318640"/>
            <a:ext cx="5541004" cy="320931"/>
          </a:xfrm>
        </p:spPr>
        <p:txBody>
          <a:bodyPr/>
          <a:lstStyle/>
          <a:p>
            <a:endParaRPr lang="es-CL"/>
          </a:p>
        </p:txBody>
      </p:sp>
      <p:sp>
        <p:nvSpPr>
          <p:cNvPr id="7" name="Slide Number Placeholder 6"/>
          <p:cNvSpPr>
            <a:spLocks noGrp="1"/>
          </p:cNvSpPr>
          <p:nvPr>
            <p:ph type="sldNum" sz="quarter" idx="12"/>
          </p:nvPr>
        </p:nvSpPr>
        <p:spPr/>
        <p:txBody>
          <a:bodyPr/>
          <a:lstStyle/>
          <a:p>
            <a:fld id="{10BF3C14-B82D-46C3-B104-D6CBF693A9F8}" type="slidenum">
              <a:rPr lang="es-CL" smtClean="0"/>
              <a:t>‹Nº›</a:t>
            </a:fld>
            <a:endParaRPr lang="es-CL"/>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48262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870F3F8E-B377-4F30-B8A3-E2132FDC6409}" type="datetimeFigureOut">
              <a:rPr lang="es-CL" smtClean="0"/>
              <a:t>05-09-2021</a:t>
            </a:fld>
            <a:endParaRPr lang="es-CL"/>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s-CL"/>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10BF3C14-B82D-46C3-B104-D6CBF693A9F8}" type="slidenum">
              <a:rPr lang="es-CL" smtClean="0"/>
              <a:t>‹Nº›</a:t>
            </a:fld>
            <a:endParaRPr lang="es-CL"/>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19132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hemeOverride" Target="../theme/themeOverride8.xml"/><Relationship Id="rId4" Type="http://schemas.openxmlformats.org/officeDocument/2006/relationships/image" Target="../media/image4.jp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hemeOverride" Target="../theme/themeOverride9.xml"/><Relationship Id="rId5" Type="http://schemas.openxmlformats.org/officeDocument/2006/relationships/image" Target="../media/image5.png"/><Relationship Id="rId4" Type="http://schemas.openxmlformats.org/officeDocument/2006/relationships/image" Target="../media/image4.jp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10.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hemeOverride" Target="../theme/themeOverride14.xml"/><Relationship Id="rId4" Type="http://schemas.openxmlformats.org/officeDocument/2006/relationships/image" Target="../media/image7.sv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hemeOverride" Target="../theme/themeOverride15.xml"/><Relationship Id="rId4" Type="http://schemas.openxmlformats.org/officeDocument/2006/relationships/image" Target="../media/image7.sv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6.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9.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hemeOverride" Target="../theme/themeOverride21.xml"/><Relationship Id="rId4" Type="http://schemas.openxmlformats.org/officeDocument/2006/relationships/image" Target="../media/image10.png"/></Relationships>
</file>

<file path=ppt/slides/_rels/slide4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hemeOverride" Target="../theme/themeOverride22.xml"/><Relationship Id="rId4" Type="http://schemas.openxmlformats.org/officeDocument/2006/relationships/image" Target="../media/image10.png"/></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hemeOverride" Target="../theme/themeOverride23.xml"/><Relationship Id="rId4" Type="http://schemas.openxmlformats.org/officeDocument/2006/relationships/image" Target="../media/image10.png"/></Relationships>
</file>

<file path=ppt/slides/_rels/slide4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hemeOverride" Target="../theme/themeOverride24.xml"/><Relationship Id="rId4" Type="http://schemas.openxmlformats.org/officeDocument/2006/relationships/image" Target="../media/image10.png"/></Relationships>
</file>

<file path=ppt/slides/_rels/slide4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hemeOverride" Target="../theme/themeOverride25.xml"/><Relationship Id="rId4" Type="http://schemas.openxmlformats.org/officeDocument/2006/relationships/image" Target="../media/image1.jpg"/></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hemeOverride" Target="../theme/themeOverride26.xml"/><Relationship Id="rId4" Type="http://schemas.openxmlformats.org/officeDocument/2006/relationships/image" Target="../media/image1.jpg"/></Relationships>
</file>

<file path=ppt/slides/_rels/slide4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5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5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5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5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5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5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6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6.png"/><Relationship Id="rId4" Type="http://schemas.openxmlformats.org/officeDocument/2006/relationships/image" Target="../media/image19.png"/></Relationships>
</file>

<file path=ppt/slides/_rels/slide6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5.png"/><Relationship Id="rId4" Type="http://schemas.openxmlformats.org/officeDocument/2006/relationships/image" Target="../media/image19.png"/></Relationships>
</file>

<file path=ppt/slides/_rels/slide62.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5.png"/><Relationship Id="rId4" Type="http://schemas.openxmlformats.org/officeDocument/2006/relationships/image" Target="../media/image19.png"/></Relationships>
</file>

<file path=ppt/slides/_rels/slide6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84B8DDA8-18D1-4CBA-885C-EEB61DA5B004}"/>
              </a:ext>
            </a:extLst>
          </p:cNvPr>
          <p:cNvSpPr txBox="1">
            <a:spLocks/>
          </p:cNvSpPr>
          <p:nvPr/>
        </p:nvSpPr>
        <p:spPr>
          <a:xfrm>
            <a:off x="1403049" y="2724430"/>
            <a:ext cx="10228119" cy="92294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CL" sz="4800" dirty="0"/>
              <a:t>ECONOMÍA Ayudantía 5</a:t>
            </a:r>
            <a:endParaRPr lang="es-CL" sz="4800" i="1" dirty="0"/>
          </a:p>
        </p:txBody>
      </p:sp>
      <p:sp>
        <p:nvSpPr>
          <p:cNvPr id="9" name="2 Subtítulo">
            <a:extLst>
              <a:ext uri="{FF2B5EF4-FFF2-40B4-BE49-F238E27FC236}">
                <a16:creationId xmlns:a16="http://schemas.microsoft.com/office/drawing/2014/main" id="{7199FBC8-6A05-462A-BB9E-00FEEAD3B321}"/>
              </a:ext>
            </a:extLst>
          </p:cNvPr>
          <p:cNvSpPr txBox="1">
            <a:spLocks/>
          </p:cNvSpPr>
          <p:nvPr/>
        </p:nvSpPr>
        <p:spPr>
          <a:xfrm>
            <a:off x="2340865" y="3759649"/>
            <a:ext cx="6276196" cy="120814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CL" sz="2000" b="1" dirty="0"/>
              <a:t>Profesores</a:t>
            </a:r>
            <a:r>
              <a:rPr lang="es-CL" sz="2000" dirty="0"/>
              <a:t>:                                                              Christian Belmar (C), Manuel Aguilar, Natalia Bernal, José Cárdenas, Javier Diaz, Francisco Javier Leiva e Ignacio Silva.</a:t>
            </a:r>
          </a:p>
        </p:txBody>
      </p:sp>
      <p:sp>
        <p:nvSpPr>
          <p:cNvPr id="10" name="2 Subtítulo">
            <a:extLst>
              <a:ext uri="{FF2B5EF4-FFF2-40B4-BE49-F238E27FC236}">
                <a16:creationId xmlns:a16="http://schemas.microsoft.com/office/drawing/2014/main" id="{E365B9AA-AD1B-4951-95D4-E0036C534A80}"/>
              </a:ext>
            </a:extLst>
          </p:cNvPr>
          <p:cNvSpPr txBox="1">
            <a:spLocks/>
          </p:cNvSpPr>
          <p:nvPr/>
        </p:nvSpPr>
        <p:spPr>
          <a:xfrm>
            <a:off x="3386693" y="536251"/>
            <a:ext cx="6400800" cy="694026"/>
          </a:xfrm>
          <a:prstGeom prst="rect">
            <a:avLst/>
          </a:prstGeom>
        </p:spPr>
        <p:txBody>
          <a:bodyPr vert="horz" lIns="91440" tIns="45720" rIns="91440" bIns="45720" rtlCol="0">
            <a:normAutofit/>
          </a:bodyPr>
          <a:lstStyle/>
          <a:p>
            <a:pPr algn="ctr">
              <a:spcBef>
                <a:spcPct val="20000"/>
              </a:spcBef>
              <a:defRPr/>
            </a:pPr>
            <a:r>
              <a:rPr lang="es-CL" sz="3200" dirty="0">
                <a:solidFill>
                  <a:schemeClr val="tx1">
                    <a:tint val="75000"/>
                  </a:schemeClr>
                </a:solidFill>
              </a:rPr>
              <a:t>Programa Académico de Bachillerato</a:t>
            </a:r>
          </a:p>
        </p:txBody>
      </p:sp>
      <p:pic>
        <p:nvPicPr>
          <p:cNvPr id="11" name="9 Imagen">
            <a:extLst>
              <a:ext uri="{FF2B5EF4-FFF2-40B4-BE49-F238E27FC236}">
                <a16:creationId xmlns:a16="http://schemas.microsoft.com/office/drawing/2014/main" id="{77122E68-9325-4C2C-A980-371E36BAB678}"/>
              </a:ext>
            </a:extLst>
          </p:cNvPr>
          <p:cNvPicPr>
            <a:picLocks noChangeAspect="1"/>
          </p:cNvPicPr>
          <p:nvPr/>
        </p:nvPicPr>
        <p:blipFill>
          <a:blip r:embed="rId2" cstate="print"/>
          <a:stretch>
            <a:fillRect/>
          </a:stretch>
        </p:blipFill>
        <p:spPr>
          <a:xfrm>
            <a:off x="5070915" y="1054701"/>
            <a:ext cx="2619746" cy="1669729"/>
          </a:xfrm>
          <a:prstGeom prst="rect">
            <a:avLst/>
          </a:prstGeom>
        </p:spPr>
      </p:pic>
      <p:sp>
        <p:nvSpPr>
          <p:cNvPr id="6" name="2 Subtítulo">
            <a:extLst>
              <a:ext uri="{FF2B5EF4-FFF2-40B4-BE49-F238E27FC236}">
                <a16:creationId xmlns:a16="http://schemas.microsoft.com/office/drawing/2014/main" id="{AC4B737E-809C-459D-A460-212E49DCDF58}"/>
              </a:ext>
            </a:extLst>
          </p:cNvPr>
          <p:cNvSpPr txBox="1">
            <a:spLocks/>
          </p:cNvSpPr>
          <p:nvPr/>
        </p:nvSpPr>
        <p:spPr>
          <a:xfrm>
            <a:off x="2340865" y="4725865"/>
            <a:ext cx="6276196" cy="120814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CL" sz="2000" b="1" dirty="0"/>
              <a:t>Ayudantes</a:t>
            </a:r>
            <a:r>
              <a:rPr lang="es-CL" sz="2000" dirty="0"/>
              <a:t>:                                                              </a:t>
            </a:r>
            <a:r>
              <a:rPr lang="es-CL" sz="2000" dirty="0" err="1"/>
              <a:t>Matias</a:t>
            </a:r>
            <a:r>
              <a:rPr lang="es-CL" sz="2000" dirty="0"/>
              <a:t> Philipp (C), María José Briones, Catalina </a:t>
            </a:r>
            <a:r>
              <a:rPr lang="es-CL" sz="2000" dirty="0" err="1"/>
              <a:t>Celedon</a:t>
            </a:r>
            <a:r>
              <a:rPr lang="es-CL" sz="2000" dirty="0"/>
              <a:t>, Enzo </a:t>
            </a:r>
            <a:r>
              <a:rPr lang="es-CL" sz="2000" dirty="0" err="1"/>
              <a:t>Faulbaum</a:t>
            </a:r>
            <a:r>
              <a:rPr lang="es-CL" sz="2000" dirty="0"/>
              <a:t>, Luis </a:t>
            </a:r>
            <a:r>
              <a:rPr lang="es-CL" sz="2000" dirty="0" err="1"/>
              <a:t>Hernandez</a:t>
            </a:r>
            <a:r>
              <a:rPr lang="es-CL" sz="2000" dirty="0"/>
              <a:t>, Juan Pablo Villarroel.</a:t>
            </a:r>
          </a:p>
        </p:txBody>
      </p:sp>
      <p:sp>
        <p:nvSpPr>
          <p:cNvPr id="2" name="Rectángulo: una sola esquina cortada 1">
            <a:extLst>
              <a:ext uri="{FF2B5EF4-FFF2-40B4-BE49-F238E27FC236}">
                <a16:creationId xmlns:a16="http://schemas.microsoft.com/office/drawing/2014/main" id="{34D1F74B-BAC8-454D-8087-8CCF3F9948C0}"/>
              </a:ext>
            </a:extLst>
          </p:cNvPr>
          <p:cNvSpPr/>
          <p:nvPr/>
        </p:nvSpPr>
        <p:spPr>
          <a:xfrm rot="21016432">
            <a:off x="3095343" y="1218584"/>
            <a:ext cx="6001312" cy="3759533"/>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6000" dirty="0"/>
              <a:t>Comenzamos a las 10:15!!</a:t>
            </a:r>
          </a:p>
        </p:txBody>
      </p:sp>
    </p:spTree>
    <p:extLst>
      <p:ext uri="{BB962C8B-B14F-4D97-AF65-F5344CB8AC3E}">
        <p14:creationId xmlns:p14="http://schemas.microsoft.com/office/powerpoint/2010/main" val="39483929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04757C-28CF-45CF-85CD-78E49AC27FF7}"/>
              </a:ext>
            </a:extLst>
          </p:cNvPr>
          <p:cNvSpPr>
            <a:spLocks noGrp="1"/>
          </p:cNvSpPr>
          <p:nvPr>
            <p:ph type="title"/>
          </p:nvPr>
        </p:nvSpPr>
        <p:spPr>
          <a:xfrm>
            <a:off x="1455987" y="771228"/>
            <a:ext cx="9603275" cy="1049235"/>
          </a:xfrm>
        </p:spPr>
        <p:txBody>
          <a:bodyPr>
            <a:normAutofit fontScale="90000"/>
          </a:bodyPr>
          <a:lstStyle/>
          <a:p>
            <a:r>
              <a:rPr lang="es-MX" sz="2400" cap="none" dirty="0">
                <a:latin typeface="CMR12"/>
              </a:rPr>
              <a:t>1. ¿</a:t>
            </a:r>
            <a:r>
              <a:rPr lang="es-MX" sz="2400" b="0" i="0" u="none" strike="noStrike" cap="none" baseline="0" dirty="0">
                <a:latin typeface="CMR12"/>
              </a:rPr>
              <a:t>Cuál de las siguientes opciones describe mejor la secuencia de eventos que conducen a un aumento del precio y una disminución de la cantidad </a:t>
            </a:r>
            <a:r>
              <a:rPr lang="es-MX" sz="2400" b="1" i="0" u="none" strike="noStrike" cap="none" baseline="0" dirty="0">
                <a:latin typeface="CMR12"/>
              </a:rPr>
              <a:t>cuando la oferta disminuye</a:t>
            </a:r>
            <a:r>
              <a:rPr lang="es-MX" sz="1800" b="0" i="0" u="none" strike="noStrike" baseline="0" dirty="0">
                <a:latin typeface="CMR12"/>
              </a:rPr>
              <a:t>?</a:t>
            </a:r>
            <a:endParaRPr lang="es-CL" dirty="0"/>
          </a:p>
        </p:txBody>
      </p:sp>
      <p:cxnSp>
        <p:nvCxnSpPr>
          <p:cNvPr id="7" name="Conector recto de flecha 6">
            <a:extLst>
              <a:ext uri="{FF2B5EF4-FFF2-40B4-BE49-F238E27FC236}">
                <a16:creationId xmlns:a16="http://schemas.microsoft.com/office/drawing/2014/main" id="{C6F5A48A-4783-4EF3-88F3-3C65E3AD7CA2}"/>
              </a:ext>
            </a:extLst>
          </p:cNvPr>
          <p:cNvCxnSpPr>
            <a:cxnSpLocks/>
          </p:cNvCxnSpPr>
          <p:nvPr/>
        </p:nvCxnSpPr>
        <p:spPr>
          <a:xfrm flipV="1">
            <a:off x="3918858" y="2059839"/>
            <a:ext cx="0" cy="3657601"/>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8" name="Conector recto de flecha 7">
            <a:extLst>
              <a:ext uri="{FF2B5EF4-FFF2-40B4-BE49-F238E27FC236}">
                <a16:creationId xmlns:a16="http://schemas.microsoft.com/office/drawing/2014/main" id="{32440EA7-D403-4B02-B2BC-1EED85F1AB98}"/>
              </a:ext>
            </a:extLst>
          </p:cNvPr>
          <p:cNvCxnSpPr>
            <a:cxnSpLocks/>
          </p:cNvCxnSpPr>
          <p:nvPr/>
        </p:nvCxnSpPr>
        <p:spPr>
          <a:xfrm flipV="1">
            <a:off x="3918858" y="5717440"/>
            <a:ext cx="3997234" cy="2"/>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15" name="Conector recto 14">
            <a:extLst>
              <a:ext uri="{FF2B5EF4-FFF2-40B4-BE49-F238E27FC236}">
                <a16:creationId xmlns:a16="http://schemas.microsoft.com/office/drawing/2014/main" id="{884B3EB7-DDE9-41CE-BB33-A889EC360EB1}"/>
              </a:ext>
            </a:extLst>
          </p:cNvPr>
          <p:cNvCxnSpPr/>
          <p:nvPr/>
        </p:nvCxnSpPr>
        <p:spPr>
          <a:xfrm flipV="1">
            <a:off x="4393474" y="2551874"/>
            <a:ext cx="3048000" cy="2673532"/>
          </a:xfrm>
          <a:prstGeom prst="line">
            <a:avLst/>
          </a:prstGeom>
        </p:spPr>
        <p:style>
          <a:lnRef idx="3">
            <a:schemeClr val="accent5"/>
          </a:lnRef>
          <a:fillRef idx="0">
            <a:schemeClr val="accent5"/>
          </a:fillRef>
          <a:effectRef idx="2">
            <a:schemeClr val="accent5"/>
          </a:effectRef>
          <a:fontRef idx="minor">
            <a:schemeClr val="tx1"/>
          </a:fontRef>
        </p:style>
      </p:cxnSp>
      <p:cxnSp>
        <p:nvCxnSpPr>
          <p:cNvPr id="16" name="Conector recto 15">
            <a:extLst>
              <a:ext uri="{FF2B5EF4-FFF2-40B4-BE49-F238E27FC236}">
                <a16:creationId xmlns:a16="http://schemas.microsoft.com/office/drawing/2014/main" id="{450E1BEC-C00C-4BC9-994A-38EF9039A8AF}"/>
              </a:ext>
            </a:extLst>
          </p:cNvPr>
          <p:cNvCxnSpPr>
            <a:cxnSpLocks/>
          </p:cNvCxnSpPr>
          <p:nvPr/>
        </p:nvCxnSpPr>
        <p:spPr>
          <a:xfrm>
            <a:off x="4254137" y="2643444"/>
            <a:ext cx="3326675" cy="2490391"/>
          </a:xfrm>
          <a:prstGeom prst="line">
            <a:avLst/>
          </a:prstGeom>
        </p:spPr>
        <p:style>
          <a:lnRef idx="3">
            <a:schemeClr val="accent1"/>
          </a:lnRef>
          <a:fillRef idx="0">
            <a:schemeClr val="accent1"/>
          </a:fillRef>
          <a:effectRef idx="2">
            <a:schemeClr val="accent1"/>
          </a:effectRef>
          <a:fontRef idx="minor">
            <a:schemeClr val="tx1"/>
          </a:fontRef>
        </p:style>
      </p:cxnSp>
      <p:sp>
        <p:nvSpPr>
          <p:cNvPr id="19" name="CuadroTexto 18">
            <a:extLst>
              <a:ext uri="{FF2B5EF4-FFF2-40B4-BE49-F238E27FC236}">
                <a16:creationId xmlns:a16="http://schemas.microsoft.com/office/drawing/2014/main" id="{6E043461-DD4D-4C7E-9595-FEDB526F5E5D}"/>
              </a:ext>
            </a:extLst>
          </p:cNvPr>
          <p:cNvSpPr txBox="1"/>
          <p:nvPr/>
        </p:nvSpPr>
        <p:spPr>
          <a:xfrm>
            <a:off x="7580811" y="2367208"/>
            <a:ext cx="905692" cy="369332"/>
          </a:xfrm>
          <a:prstGeom prst="rect">
            <a:avLst/>
          </a:prstGeom>
          <a:noFill/>
        </p:spPr>
        <p:txBody>
          <a:bodyPr wrap="square" rtlCol="0">
            <a:spAutoFit/>
          </a:bodyPr>
          <a:lstStyle/>
          <a:p>
            <a:r>
              <a:rPr lang="es-CL" dirty="0"/>
              <a:t>Oferta</a:t>
            </a:r>
          </a:p>
        </p:txBody>
      </p:sp>
      <p:sp>
        <p:nvSpPr>
          <p:cNvPr id="20" name="CuadroTexto 19">
            <a:extLst>
              <a:ext uri="{FF2B5EF4-FFF2-40B4-BE49-F238E27FC236}">
                <a16:creationId xmlns:a16="http://schemas.microsoft.com/office/drawing/2014/main" id="{D74096F4-21C5-4701-A8EF-84D25D4C9CD9}"/>
              </a:ext>
            </a:extLst>
          </p:cNvPr>
          <p:cNvSpPr txBox="1"/>
          <p:nvPr/>
        </p:nvSpPr>
        <p:spPr>
          <a:xfrm>
            <a:off x="7602580" y="4949169"/>
            <a:ext cx="1088571" cy="369332"/>
          </a:xfrm>
          <a:prstGeom prst="rect">
            <a:avLst/>
          </a:prstGeom>
          <a:noFill/>
        </p:spPr>
        <p:txBody>
          <a:bodyPr wrap="square" rtlCol="0">
            <a:spAutoFit/>
          </a:bodyPr>
          <a:lstStyle/>
          <a:p>
            <a:r>
              <a:rPr lang="es-CL" dirty="0"/>
              <a:t>Demanda</a:t>
            </a:r>
          </a:p>
        </p:txBody>
      </p:sp>
      <p:cxnSp>
        <p:nvCxnSpPr>
          <p:cNvPr id="21" name="Conector recto 20">
            <a:extLst>
              <a:ext uri="{FF2B5EF4-FFF2-40B4-BE49-F238E27FC236}">
                <a16:creationId xmlns:a16="http://schemas.microsoft.com/office/drawing/2014/main" id="{2DF843E6-6BBC-43B8-94E2-EF90F027B125}"/>
              </a:ext>
            </a:extLst>
          </p:cNvPr>
          <p:cNvCxnSpPr/>
          <p:nvPr/>
        </p:nvCxnSpPr>
        <p:spPr>
          <a:xfrm flipV="1">
            <a:off x="4058196" y="2238737"/>
            <a:ext cx="3048000" cy="2673532"/>
          </a:xfrm>
          <a:prstGeom prst="line">
            <a:avLst/>
          </a:prstGeom>
          <a:ln>
            <a:solidFill>
              <a:schemeClr val="accent6">
                <a:lumMod val="60000"/>
                <a:lumOff val="40000"/>
              </a:schemeClr>
            </a:solidFill>
          </a:ln>
        </p:spPr>
        <p:style>
          <a:lnRef idx="3">
            <a:schemeClr val="accent5"/>
          </a:lnRef>
          <a:fillRef idx="0">
            <a:schemeClr val="accent5"/>
          </a:fillRef>
          <a:effectRef idx="2">
            <a:schemeClr val="accent5"/>
          </a:effectRef>
          <a:fontRef idx="minor">
            <a:schemeClr val="tx1"/>
          </a:fontRef>
        </p:style>
      </p:cxnSp>
      <p:sp>
        <p:nvSpPr>
          <p:cNvPr id="22" name="CuadroTexto 21">
            <a:extLst>
              <a:ext uri="{FF2B5EF4-FFF2-40B4-BE49-F238E27FC236}">
                <a16:creationId xmlns:a16="http://schemas.microsoft.com/office/drawing/2014/main" id="{4B4D4D06-2166-49D9-A786-9F4A426B6A18}"/>
              </a:ext>
            </a:extLst>
          </p:cNvPr>
          <p:cNvSpPr txBox="1"/>
          <p:nvPr/>
        </p:nvSpPr>
        <p:spPr>
          <a:xfrm>
            <a:off x="7123613" y="1976148"/>
            <a:ext cx="905692" cy="369332"/>
          </a:xfrm>
          <a:prstGeom prst="rect">
            <a:avLst/>
          </a:prstGeom>
          <a:noFill/>
        </p:spPr>
        <p:txBody>
          <a:bodyPr wrap="square" rtlCol="0">
            <a:spAutoFit/>
          </a:bodyPr>
          <a:lstStyle/>
          <a:p>
            <a:r>
              <a:rPr lang="es-CL" dirty="0"/>
              <a:t>Oferta’</a:t>
            </a:r>
          </a:p>
        </p:txBody>
      </p:sp>
      <p:cxnSp>
        <p:nvCxnSpPr>
          <p:cNvPr id="24" name="Conector recto 23">
            <a:extLst>
              <a:ext uri="{FF2B5EF4-FFF2-40B4-BE49-F238E27FC236}">
                <a16:creationId xmlns:a16="http://schemas.microsoft.com/office/drawing/2014/main" id="{AC0315C2-42BC-44A7-8382-14D7110FB24D}"/>
              </a:ext>
            </a:extLst>
          </p:cNvPr>
          <p:cNvCxnSpPr/>
          <p:nvPr/>
        </p:nvCxnSpPr>
        <p:spPr>
          <a:xfrm>
            <a:off x="3979819" y="3888639"/>
            <a:ext cx="1859278" cy="0"/>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5" name="Conector recto 24">
            <a:extLst>
              <a:ext uri="{FF2B5EF4-FFF2-40B4-BE49-F238E27FC236}">
                <a16:creationId xmlns:a16="http://schemas.microsoft.com/office/drawing/2014/main" id="{5B060905-6EF8-4F71-80CD-6A99A8087A1F}"/>
              </a:ext>
            </a:extLst>
          </p:cNvPr>
          <p:cNvCxnSpPr>
            <a:cxnSpLocks/>
          </p:cNvCxnSpPr>
          <p:nvPr/>
        </p:nvCxnSpPr>
        <p:spPr>
          <a:xfrm flipH="1">
            <a:off x="5921828" y="3933838"/>
            <a:ext cx="1" cy="1704984"/>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8" name="CuadroTexto 27">
            <a:extLst>
              <a:ext uri="{FF2B5EF4-FFF2-40B4-BE49-F238E27FC236}">
                <a16:creationId xmlns:a16="http://schemas.microsoft.com/office/drawing/2014/main" id="{4253E2D9-DD74-44F8-BF6E-30DE5BEA360D}"/>
              </a:ext>
            </a:extLst>
          </p:cNvPr>
          <p:cNvSpPr txBox="1"/>
          <p:nvPr/>
        </p:nvSpPr>
        <p:spPr>
          <a:xfrm>
            <a:off x="3561806" y="3703974"/>
            <a:ext cx="418013" cy="369332"/>
          </a:xfrm>
          <a:prstGeom prst="rect">
            <a:avLst/>
          </a:prstGeom>
          <a:noFill/>
        </p:spPr>
        <p:txBody>
          <a:bodyPr wrap="square" rtlCol="0">
            <a:spAutoFit/>
          </a:bodyPr>
          <a:lstStyle/>
          <a:p>
            <a:r>
              <a:rPr lang="es-CL" dirty="0"/>
              <a:t>P*</a:t>
            </a:r>
          </a:p>
        </p:txBody>
      </p:sp>
      <p:sp>
        <p:nvSpPr>
          <p:cNvPr id="29" name="CuadroTexto 28">
            <a:extLst>
              <a:ext uri="{FF2B5EF4-FFF2-40B4-BE49-F238E27FC236}">
                <a16:creationId xmlns:a16="http://schemas.microsoft.com/office/drawing/2014/main" id="{AD4E3B72-3B6B-45F1-B3F9-3E4A47A61238}"/>
              </a:ext>
            </a:extLst>
          </p:cNvPr>
          <p:cNvSpPr txBox="1"/>
          <p:nvPr/>
        </p:nvSpPr>
        <p:spPr>
          <a:xfrm>
            <a:off x="5708471" y="5717440"/>
            <a:ext cx="483323" cy="369332"/>
          </a:xfrm>
          <a:prstGeom prst="rect">
            <a:avLst/>
          </a:prstGeom>
          <a:noFill/>
        </p:spPr>
        <p:txBody>
          <a:bodyPr wrap="square" rtlCol="0">
            <a:spAutoFit/>
          </a:bodyPr>
          <a:lstStyle/>
          <a:p>
            <a:r>
              <a:rPr lang="es-CL" dirty="0"/>
              <a:t>Q*</a:t>
            </a:r>
          </a:p>
        </p:txBody>
      </p:sp>
      <p:cxnSp>
        <p:nvCxnSpPr>
          <p:cNvPr id="30" name="Conector recto 29">
            <a:extLst>
              <a:ext uri="{FF2B5EF4-FFF2-40B4-BE49-F238E27FC236}">
                <a16:creationId xmlns:a16="http://schemas.microsoft.com/office/drawing/2014/main" id="{E729518A-75E6-4E37-B8FB-A3EA0364E14F}"/>
              </a:ext>
            </a:extLst>
          </p:cNvPr>
          <p:cNvCxnSpPr>
            <a:cxnSpLocks/>
          </p:cNvCxnSpPr>
          <p:nvPr/>
        </p:nvCxnSpPr>
        <p:spPr>
          <a:xfrm>
            <a:off x="3979819" y="3625837"/>
            <a:ext cx="1489165" cy="0"/>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1" name="Conector recto 30">
            <a:extLst>
              <a:ext uri="{FF2B5EF4-FFF2-40B4-BE49-F238E27FC236}">
                <a16:creationId xmlns:a16="http://schemas.microsoft.com/office/drawing/2014/main" id="{B54EDDAF-7813-4D19-97F2-C6672D77AB18}"/>
              </a:ext>
            </a:extLst>
          </p:cNvPr>
          <p:cNvCxnSpPr>
            <a:cxnSpLocks/>
          </p:cNvCxnSpPr>
          <p:nvPr/>
        </p:nvCxnSpPr>
        <p:spPr>
          <a:xfrm flipH="1">
            <a:off x="5551716" y="3671036"/>
            <a:ext cx="1" cy="1967786"/>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2" name="CuadroTexto 31">
            <a:extLst>
              <a:ext uri="{FF2B5EF4-FFF2-40B4-BE49-F238E27FC236}">
                <a16:creationId xmlns:a16="http://schemas.microsoft.com/office/drawing/2014/main" id="{DDCDAC8B-9A5D-414A-BE86-41C85B560DBD}"/>
              </a:ext>
            </a:extLst>
          </p:cNvPr>
          <p:cNvSpPr txBox="1"/>
          <p:nvPr/>
        </p:nvSpPr>
        <p:spPr>
          <a:xfrm>
            <a:off x="3531326" y="3441171"/>
            <a:ext cx="526869" cy="369332"/>
          </a:xfrm>
          <a:prstGeom prst="rect">
            <a:avLst/>
          </a:prstGeom>
          <a:noFill/>
        </p:spPr>
        <p:txBody>
          <a:bodyPr wrap="square" rtlCol="0">
            <a:spAutoFit/>
          </a:bodyPr>
          <a:lstStyle/>
          <a:p>
            <a:r>
              <a:rPr lang="es-CL" dirty="0"/>
              <a:t>P*’</a:t>
            </a:r>
          </a:p>
        </p:txBody>
      </p:sp>
      <p:sp>
        <p:nvSpPr>
          <p:cNvPr id="33" name="CuadroTexto 32">
            <a:extLst>
              <a:ext uri="{FF2B5EF4-FFF2-40B4-BE49-F238E27FC236}">
                <a16:creationId xmlns:a16="http://schemas.microsoft.com/office/drawing/2014/main" id="{53A47287-A492-499D-BB34-0CCCE5B04FA9}"/>
              </a:ext>
            </a:extLst>
          </p:cNvPr>
          <p:cNvSpPr txBox="1"/>
          <p:nvPr/>
        </p:nvSpPr>
        <p:spPr>
          <a:xfrm>
            <a:off x="5340534" y="5703168"/>
            <a:ext cx="581294" cy="369332"/>
          </a:xfrm>
          <a:prstGeom prst="rect">
            <a:avLst/>
          </a:prstGeom>
          <a:noFill/>
        </p:spPr>
        <p:txBody>
          <a:bodyPr wrap="square" rtlCol="0">
            <a:spAutoFit/>
          </a:bodyPr>
          <a:lstStyle/>
          <a:p>
            <a:r>
              <a:rPr lang="es-CL" dirty="0"/>
              <a:t>Q*’</a:t>
            </a:r>
          </a:p>
        </p:txBody>
      </p:sp>
      <p:cxnSp>
        <p:nvCxnSpPr>
          <p:cNvPr id="41" name="Conector recto 40">
            <a:extLst>
              <a:ext uri="{FF2B5EF4-FFF2-40B4-BE49-F238E27FC236}">
                <a16:creationId xmlns:a16="http://schemas.microsoft.com/office/drawing/2014/main" id="{9E729965-3C4F-482F-9EF8-2ED5CFBE7DE3}"/>
              </a:ext>
            </a:extLst>
          </p:cNvPr>
          <p:cNvCxnSpPr/>
          <p:nvPr/>
        </p:nvCxnSpPr>
        <p:spPr>
          <a:xfrm>
            <a:off x="5190304" y="3888639"/>
            <a:ext cx="733694" cy="0"/>
          </a:xfrm>
          <a:prstGeom prst="line">
            <a:avLst/>
          </a:prstGeom>
        </p:spPr>
        <p:style>
          <a:lnRef idx="3">
            <a:schemeClr val="accent2"/>
          </a:lnRef>
          <a:fillRef idx="0">
            <a:schemeClr val="accent2"/>
          </a:fillRef>
          <a:effectRef idx="2">
            <a:schemeClr val="accent2"/>
          </a:effectRef>
          <a:fontRef idx="minor">
            <a:schemeClr val="tx1"/>
          </a:fontRef>
        </p:style>
      </p:cxnSp>
      <p:sp>
        <p:nvSpPr>
          <p:cNvPr id="38" name="CuadroTexto 37">
            <a:extLst>
              <a:ext uri="{FF2B5EF4-FFF2-40B4-BE49-F238E27FC236}">
                <a16:creationId xmlns:a16="http://schemas.microsoft.com/office/drawing/2014/main" id="{DD7F2EBA-C487-496D-91C6-BFA40C3EFF24}"/>
              </a:ext>
            </a:extLst>
          </p:cNvPr>
          <p:cNvSpPr txBox="1"/>
          <p:nvPr/>
        </p:nvSpPr>
        <p:spPr>
          <a:xfrm>
            <a:off x="4954089" y="5688895"/>
            <a:ext cx="570413" cy="369332"/>
          </a:xfrm>
          <a:prstGeom prst="rect">
            <a:avLst/>
          </a:prstGeom>
          <a:noFill/>
        </p:spPr>
        <p:txBody>
          <a:bodyPr wrap="square" rtlCol="0">
            <a:spAutoFit/>
          </a:bodyPr>
          <a:lstStyle/>
          <a:p>
            <a:r>
              <a:rPr lang="es-CL" dirty="0" err="1"/>
              <a:t>Q</a:t>
            </a:r>
            <a:r>
              <a:rPr lang="es-CL" baseline="-25000" dirty="0" err="1"/>
              <a:t>o</a:t>
            </a:r>
            <a:r>
              <a:rPr lang="es-CL" baseline="-25000" dirty="0"/>
              <a:t>’</a:t>
            </a:r>
          </a:p>
        </p:txBody>
      </p:sp>
      <p:cxnSp>
        <p:nvCxnSpPr>
          <p:cNvPr id="39" name="Conector recto 38">
            <a:extLst>
              <a:ext uri="{FF2B5EF4-FFF2-40B4-BE49-F238E27FC236}">
                <a16:creationId xmlns:a16="http://schemas.microsoft.com/office/drawing/2014/main" id="{3242F7AD-871C-4596-B4ED-CC145ABC4FA1}"/>
              </a:ext>
            </a:extLst>
          </p:cNvPr>
          <p:cNvCxnSpPr>
            <a:cxnSpLocks/>
          </p:cNvCxnSpPr>
          <p:nvPr/>
        </p:nvCxnSpPr>
        <p:spPr>
          <a:xfrm flipH="1">
            <a:off x="5216438" y="3938892"/>
            <a:ext cx="1" cy="1704984"/>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7" name="Elipse 36">
            <a:extLst>
              <a:ext uri="{FF2B5EF4-FFF2-40B4-BE49-F238E27FC236}">
                <a16:creationId xmlns:a16="http://schemas.microsoft.com/office/drawing/2014/main" id="{7D332D66-D464-4561-8F09-341E2149A30F}"/>
              </a:ext>
            </a:extLst>
          </p:cNvPr>
          <p:cNvSpPr/>
          <p:nvPr/>
        </p:nvSpPr>
        <p:spPr>
          <a:xfrm>
            <a:off x="5190309" y="3840940"/>
            <a:ext cx="82733" cy="10027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CL"/>
          </a:p>
        </p:txBody>
      </p:sp>
      <p:cxnSp>
        <p:nvCxnSpPr>
          <p:cNvPr id="43" name="Conector: curvado 42">
            <a:extLst>
              <a:ext uri="{FF2B5EF4-FFF2-40B4-BE49-F238E27FC236}">
                <a16:creationId xmlns:a16="http://schemas.microsoft.com/office/drawing/2014/main" id="{272BE702-599C-4D63-B6BF-D3922E456647}"/>
              </a:ext>
            </a:extLst>
          </p:cNvPr>
          <p:cNvCxnSpPr>
            <a:cxnSpLocks/>
          </p:cNvCxnSpPr>
          <p:nvPr/>
        </p:nvCxnSpPr>
        <p:spPr>
          <a:xfrm>
            <a:off x="5582196" y="3888640"/>
            <a:ext cx="1802674" cy="661851"/>
          </a:xfrm>
          <a:prstGeom prst="curvedConnector3">
            <a:avLst>
              <a:gd name="adj1" fmla="val 1691"/>
            </a:avLst>
          </a:prstGeom>
          <a:ln>
            <a:tailEnd type="triangle"/>
          </a:ln>
        </p:spPr>
        <p:style>
          <a:lnRef idx="1">
            <a:schemeClr val="accent1"/>
          </a:lnRef>
          <a:fillRef idx="0">
            <a:schemeClr val="accent1"/>
          </a:fillRef>
          <a:effectRef idx="0">
            <a:schemeClr val="accent1"/>
          </a:effectRef>
          <a:fontRef idx="minor">
            <a:schemeClr val="tx1"/>
          </a:fontRef>
        </p:style>
      </p:cxnSp>
      <p:sp>
        <p:nvSpPr>
          <p:cNvPr id="49" name="CuadroTexto 48">
            <a:extLst>
              <a:ext uri="{FF2B5EF4-FFF2-40B4-BE49-F238E27FC236}">
                <a16:creationId xmlns:a16="http://schemas.microsoft.com/office/drawing/2014/main" id="{B8C36B72-C8F4-4C0A-8E59-3719F9D5EEA7}"/>
              </a:ext>
            </a:extLst>
          </p:cNvPr>
          <p:cNvSpPr txBox="1"/>
          <p:nvPr/>
        </p:nvSpPr>
        <p:spPr>
          <a:xfrm>
            <a:off x="7467602" y="4307946"/>
            <a:ext cx="1410789" cy="369332"/>
          </a:xfrm>
          <a:prstGeom prst="rect">
            <a:avLst/>
          </a:prstGeom>
          <a:noFill/>
        </p:spPr>
        <p:txBody>
          <a:bodyPr wrap="square" rtlCol="0">
            <a:spAutoFit/>
          </a:bodyPr>
          <a:lstStyle/>
          <a:p>
            <a:r>
              <a:rPr lang="es-CL" dirty="0"/>
              <a:t>ESCASEZ</a:t>
            </a:r>
          </a:p>
        </p:txBody>
      </p:sp>
    </p:spTree>
    <p:extLst>
      <p:ext uri="{BB962C8B-B14F-4D97-AF65-F5344CB8AC3E}">
        <p14:creationId xmlns:p14="http://schemas.microsoft.com/office/powerpoint/2010/main" val="3814048927"/>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04757C-28CF-45CF-85CD-78E49AC27FF7}"/>
              </a:ext>
            </a:extLst>
          </p:cNvPr>
          <p:cNvSpPr>
            <a:spLocks noGrp="1"/>
          </p:cNvSpPr>
          <p:nvPr>
            <p:ph type="title"/>
          </p:nvPr>
        </p:nvSpPr>
        <p:spPr>
          <a:xfrm>
            <a:off x="1455987" y="771228"/>
            <a:ext cx="9603275" cy="1049235"/>
          </a:xfrm>
        </p:spPr>
        <p:txBody>
          <a:bodyPr>
            <a:normAutofit fontScale="90000"/>
          </a:bodyPr>
          <a:lstStyle/>
          <a:p>
            <a:r>
              <a:rPr lang="es-MX" sz="2400" cap="none" dirty="0">
                <a:latin typeface="CMR12"/>
              </a:rPr>
              <a:t>1. ¿</a:t>
            </a:r>
            <a:r>
              <a:rPr lang="es-MX" sz="2400" b="0" i="0" u="none" strike="noStrike" cap="none" baseline="0" dirty="0">
                <a:latin typeface="CMR12"/>
              </a:rPr>
              <a:t>Cuál de las siguientes opciones describe mejor la secuencia de eventos que conducen a un aumento del precio y una disminución de la cantidad cuando la oferta disminuye</a:t>
            </a:r>
            <a:r>
              <a:rPr lang="es-MX" sz="1800" b="0" i="0" u="none" strike="noStrike" baseline="0" dirty="0">
                <a:latin typeface="CMR12"/>
              </a:rPr>
              <a:t>?</a:t>
            </a:r>
            <a:endParaRPr lang="es-CL" dirty="0"/>
          </a:p>
        </p:txBody>
      </p:sp>
      <p:sp>
        <p:nvSpPr>
          <p:cNvPr id="4" name="Marcador de contenido 2">
            <a:extLst>
              <a:ext uri="{FF2B5EF4-FFF2-40B4-BE49-F238E27FC236}">
                <a16:creationId xmlns:a16="http://schemas.microsoft.com/office/drawing/2014/main" id="{7FB596FA-986F-4DC6-B9D8-D1835A5193FC}"/>
              </a:ext>
            </a:extLst>
          </p:cNvPr>
          <p:cNvSpPr>
            <a:spLocks noGrp="1"/>
          </p:cNvSpPr>
          <p:nvPr>
            <p:ph idx="1"/>
          </p:nvPr>
        </p:nvSpPr>
        <p:spPr>
          <a:xfrm>
            <a:off x="1468073" y="1959083"/>
            <a:ext cx="9591189" cy="3450613"/>
          </a:xfrm>
        </p:spPr>
        <p:txBody>
          <a:bodyPr>
            <a:normAutofit fontScale="92500"/>
          </a:bodyPr>
          <a:lstStyle/>
          <a:p>
            <a:pPr marL="457200" indent="-457200" algn="l">
              <a:buFont typeface="+mj-lt"/>
              <a:buAutoNum type="alphaLcParenR"/>
            </a:pPr>
            <a:r>
              <a:rPr lang="es-CL" dirty="0">
                <a:latin typeface="CMR12"/>
              </a:rPr>
              <a:t>Cuando la oferta disminuye, hay un excedente porque </a:t>
            </a:r>
            <a:r>
              <a:rPr lang="es-CL" dirty="0" err="1">
                <a:latin typeface="CMR12"/>
              </a:rPr>
              <a:t>Q</a:t>
            </a:r>
            <a:r>
              <a:rPr lang="es-CL" baseline="-25000" dirty="0" err="1">
                <a:latin typeface="CMR12"/>
              </a:rPr>
              <a:t>o</a:t>
            </a:r>
            <a:r>
              <a:rPr lang="es-CL" dirty="0">
                <a:latin typeface="CMR12"/>
              </a:rPr>
              <a:t> &lt; </a:t>
            </a:r>
            <a:r>
              <a:rPr lang="es-CL" dirty="0" err="1">
                <a:latin typeface="CMR12"/>
              </a:rPr>
              <a:t>Q</a:t>
            </a:r>
            <a:r>
              <a:rPr lang="es-CL" baseline="-25000" dirty="0" err="1">
                <a:latin typeface="CMR12"/>
              </a:rPr>
              <a:t>d</a:t>
            </a:r>
            <a:r>
              <a:rPr lang="es-CL" dirty="0">
                <a:latin typeface="CMR12"/>
              </a:rPr>
              <a:t> al precio anterior. El precio se ajustará al alza hasta que el mercado se equilibre a una nueva cantidad más baja. </a:t>
            </a:r>
          </a:p>
          <a:p>
            <a:pPr marL="457200" indent="-457200">
              <a:buFont typeface="+mj-lt"/>
              <a:buAutoNum type="alphaLcParenR"/>
            </a:pPr>
            <a:r>
              <a:rPr lang="es-CL" dirty="0">
                <a:latin typeface="CMR12"/>
              </a:rPr>
              <a:t>Cuando la oferta disminuye, hay un excedente porque </a:t>
            </a:r>
            <a:r>
              <a:rPr lang="es-CL" dirty="0" err="1">
                <a:latin typeface="CMR12"/>
              </a:rPr>
              <a:t>Q</a:t>
            </a:r>
            <a:r>
              <a:rPr lang="es-CL" baseline="-25000" dirty="0" err="1">
                <a:latin typeface="CMR12"/>
              </a:rPr>
              <a:t>o</a:t>
            </a:r>
            <a:r>
              <a:rPr lang="es-CL" dirty="0">
                <a:latin typeface="CMR12"/>
              </a:rPr>
              <a:t> &gt; </a:t>
            </a:r>
            <a:r>
              <a:rPr lang="es-CL" dirty="0" err="1">
                <a:latin typeface="CMR12"/>
              </a:rPr>
              <a:t>Q</a:t>
            </a:r>
            <a:r>
              <a:rPr lang="es-CL" baseline="-25000" dirty="0" err="1">
                <a:latin typeface="CMR12"/>
              </a:rPr>
              <a:t>d</a:t>
            </a:r>
            <a:r>
              <a:rPr lang="es-CL" dirty="0">
                <a:latin typeface="CMR12"/>
              </a:rPr>
              <a:t> al precio anterior. El precio se ajustará al alza hasta que el mercado se equilibre a una nueva cantidad más baja. </a:t>
            </a:r>
          </a:p>
          <a:p>
            <a:pPr marL="457200" indent="-457200">
              <a:buFont typeface="+mj-lt"/>
              <a:buAutoNum type="alphaLcParenR"/>
            </a:pPr>
            <a:r>
              <a:rPr lang="es-CL" b="1" dirty="0">
                <a:latin typeface="CMR12"/>
              </a:rPr>
              <a:t>Cuando la oferta disminuye, hay un escasez porque </a:t>
            </a:r>
            <a:r>
              <a:rPr lang="es-CL" b="1" dirty="0" err="1">
                <a:latin typeface="CMR12"/>
              </a:rPr>
              <a:t>Q</a:t>
            </a:r>
            <a:r>
              <a:rPr lang="es-CL" b="1" baseline="-25000" dirty="0" err="1">
                <a:latin typeface="CMR12"/>
              </a:rPr>
              <a:t>o</a:t>
            </a:r>
            <a:r>
              <a:rPr lang="es-CL" b="1" dirty="0">
                <a:latin typeface="CMR12"/>
              </a:rPr>
              <a:t> &lt; </a:t>
            </a:r>
            <a:r>
              <a:rPr lang="es-CL" b="1" dirty="0" err="1">
                <a:latin typeface="CMR12"/>
              </a:rPr>
              <a:t>Q</a:t>
            </a:r>
            <a:r>
              <a:rPr lang="es-CL" b="1" baseline="-25000" dirty="0" err="1">
                <a:latin typeface="CMR12"/>
              </a:rPr>
              <a:t>d</a:t>
            </a:r>
            <a:r>
              <a:rPr lang="es-CL" b="1" dirty="0">
                <a:latin typeface="CMR12"/>
              </a:rPr>
              <a:t> al precio anterior. El precio se ajustará al alza hasta que el mercado se equilibre a una nueva cantidad más baja. </a:t>
            </a:r>
          </a:p>
          <a:p>
            <a:pPr marL="457200" indent="-457200">
              <a:buFont typeface="+mj-lt"/>
              <a:buAutoNum type="alphaLcParenR"/>
            </a:pPr>
            <a:r>
              <a:rPr lang="es-CL" dirty="0">
                <a:latin typeface="CMR12"/>
              </a:rPr>
              <a:t>Cuando la oferta disminuye, hay un excedente porque </a:t>
            </a:r>
            <a:r>
              <a:rPr lang="es-CL" dirty="0" err="1">
                <a:latin typeface="CMR12"/>
              </a:rPr>
              <a:t>Q</a:t>
            </a:r>
            <a:r>
              <a:rPr lang="es-CL" baseline="-25000" dirty="0" err="1">
                <a:latin typeface="CMR12"/>
              </a:rPr>
              <a:t>o</a:t>
            </a:r>
            <a:r>
              <a:rPr lang="es-CL" dirty="0">
                <a:latin typeface="CMR12"/>
              </a:rPr>
              <a:t> &gt; </a:t>
            </a:r>
            <a:r>
              <a:rPr lang="es-CL" dirty="0" err="1">
                <a:latin typeface="CMR12"/>
              </a:rPr>
              <a:t>Q</a:t>
            </a:r>
            <a:r>
              <a:rPr lang="es-CL" baseline="-25000" dirty="0" err="1">
                <a:latin typeface="CMR12"/>
              </a:rPr>
              <a:t>d</a:t>
            </a:r>
            <a:r>
              <a:rPr lang="es-CL" dirty="0">
                <a:latin typeface="CMR12"/>
              </a:rPr>
              <a:t> al precio anterior. El precio se ajustará al alza hasta que el mercado se equilibre a una nueva cantidad más baja. </a:t>
            </a:r>
          </a:p>
          <a:p>
            <a:pPr marL="457200" indent="-457200">
              <a:buFont typeface="+mj-lt"/>
              <a:buAutoNum type="alphaLcParenR"/>
            </a:pPr>
            <a:endParaRPr lang="es-CL" dirty="0">
              <a:latin typeface="CMR12"/>
            </a:endParaRPr>
          </a:p>
          <a:p>
            <a:pPr marL="457200" indent="-457200">
              <a:buFont typeface="+mj-lt"/>
              <a:buAutoNum type="alphaLcParenR"/>
            </a:pPr>
            <a:endParaRPr lang="es-CL" dirty="0">
              <a:latin typeface="CMR12"/>
            </a:endParaRPr>
          </a:p>
          <a:p>
            <a:pPr marL="457200" indent="-457200" algn="l">
              <a:buFont typeface="+mj-lt"/>
              <a:buAutoNum type="alphaLcParenR"/>
            </a:pPr>
            <a:endParaRPr lang="es-CL" dirty="0">
              <a:latin typeface="CMR12"/>
            </a:endParaRPr>
          </a:p>
        </p:txBody>
      </p:sp>
    </p:spTree>
    <p:extLst>
      <p:ext uri="{BB962C8B-B14F-4D97-AF65-F5344CB8AC3E}">
        <p14:creationId xmlns:p14="http://schemas.microsoft.com/office/powerpoint/2010/main" val="2368655640"/>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04757C-28CF-45CF-85CD-78E49AC27FF7}"/>
              </a:ext>
            </a:extLst>
          </p:cNvPr>
          <p:cNvSpPr>
            <a:spLocks noGrp="1"/>
          </p:cNvSpPr>
          <p:nvPr>
            <p:ph type="title"/>
          </p:nvPr>
        </p:nvSpPr>
        <p:spPr>
          <a:xfrm>
            <a:off x="1451579" y="804519"/>
            <a:ext cx="9603275" cy="1049235"/>
          </a:xfrm>
        </p:spPr>
        <p:txBody>
          <a:bodyPr>
            <a:normAutofit/>
          </a:bodyPr>
          <a:lstStyle/>
          <a:p>
            <a:r>
              <a:rPr lang="es-MX" sz="2200" cap="none" dirty="0">
                <a:latin typeface="CMR12"/>
              </a:rPr>
              <a:t>2. ¿</a:t>
            </a:r>
            <a:r>
              <a:rPr lang="es-MX" sz="2200" b="0" i="0" u="none" strike="noStrike" cap="none" baseline="0" dirty="0">
                <a:latin typeface="CMR12"/>
              </a:rPr>
              <a:t>Qué sucede con el precio y la cantidad del acondicionador si el precio del champú disminuye</a:t>
            </a:r>
            <a:r>
              <a:rPr lang="es-MX" sz="2200" b="0" i="0" u="none" strike="noStrike" baseline="0" dirty="0">
                <a:latin typeface="CMR12"/>
              </a:rPr>
              <a:t>?</a:t>
            </a:r>
            <a:endParaRPr lang="es-CL" sz="2200" dirty="0"/>
          </a:p>
        </p:txBody>
      </p:sp>
      <p:sp>
        <p:nvSpPr>
          <p:cNvPr id="4" name="Marcador de contenido 2">
            <a:extLst>
              <a:ext uri="{FF2B5EF4-FFF2-40B4-BE49-F238E27FC236}">
                <a16:creationId xmlns:a16="http://schemas.microsoft.com/office/drawing/2014/main" id="{7FB596FA-986F-4DC6-B9D8-D1835A5193FC}"/>
              </a:ext>
            </a:extLst>
          </p:cNvPr>
          <p:cNvSpPr>
            <a:spLocks noGrp="1"/>
          </p:cNvSpPr>
          <p:nvPr>
            <p:ph idx="1"/>
          </p:nvPr>
        </p:nvSpPr>
        <p:spPr>
          <a:xfrm>
            <a:off x="1451579" y="2015732"/>
            <a:ext cx="9603275" cy="3450613"/>
          </a:xfrm>
        </p:spPr>
        <p:txBody>
          <a:bodyPr>
            <a:normAutofit/>
          </a:bodyPr>
          <a:lstStyle/>
          <a:p>
            <a:pPr marL="457200" indent="-457200">
              <a:buFont typeface="+mj-lt"/>
              <a:buAutoNum type="alphaLcParenR"/>
            </a:pPr>
            <a:r>
              <a:rPr lang="es-CL" sz="1900" dirty="0">
                <a:latin typeface="CMR12"/>
              </a:rPr>
              <a:t>El precio disminuye; la cantidad aumenta.</a:t>
            </a:r>
          </a:p>
          <a:p>
            <a:pPr marL="457200" indent="-457200">
              <a:buFont typeface="+mj-lt"/>
              <a:buAutoNum type="alphaLcParenR"/>
            </a:pPr>
            <a:r>
              <a:rPr lang="es-CL" sz="1900" dirty="0">
                <a:latin typeface="CMR12"/>
              </a:rPr>
              <a:t>El precio aumenta; la cantidad disminuye.</a:t>
            </a:r>
          </a:p>
          <a:p>
            <a:pPr marL="457200" indent="-457200">
              <a:buFont typeface="+mj-lt"/>
              <a:buAutoNum type="alphaLcParenR"/>
            </a:pPr>
            <a:r>
              <a:rPr lang="es-CL" sz="1900" dirty="0">
                <a:latin typeface="CMR12"/>
              </a:rPr>
              <a:t>El precio aumenta; la cantidad aumenta.</a:t>
            </a:r>
          </a:p>
          <a:p>
            <a:pPr marL="457200" indent="-457200">
              <a:buFont typeface="+mj-lt"/>
              <a:buAutoNum type="alphaLcParenR"/>
            </a:pPr>
            <a:r>
              <a:rPr lang="es-CL" sz="1900" dirty="0">
                <a:latin typeface="CMR12"/>
              </a:rPr>
              <a:t>El precio disminuye; la cantidad disminuye.</a:t>
            </a:r>
          </a:p>
          <a:p>
            <a:pPr marL="457200" indent="-457200">
              <a:buFont typeface="+mj-lt"/>
              <a:buAutoNum type="alphaLcParenR"/>
            </a:pPr>
            <a:r>
              <a:rPr lang="es-CL" sz="1900" dirty="0">
                <a:latin typeface="CMR12"/>
              </a:rPr>
              <a:t>El precio disminuye; la cantidad demandada no cambia. </a:t>
            </a:r>
          </a:p>
          <a:p>
            <a:pPr marL="457200" indent="-457200">
              <a:buFont typeface="+mj-lt"/>
              <a:buAutoNum type="alphaLcParenR"/>
            </a:pPr>
            <a:endParaRPr lang="es-CL" sz="1900" dirty="0">
              <a:latin typeface="CMR12"/>
            </a:endParaRPr>
          </a:p>
          <a:p>
            <a:pPr marL="457200" indent="-457200">
              <a:buFont typeface="+mj-lt"/>
              <a:buAutoNum type="alphaLcParenR"/>
            </a:pPr>
            <a:endParaRPr lang="es-CL" sz="1900" dirty="0">
              <a:latin typeface="CMR12"/>
            </a:endParaRPr>
          </a:p>
          <a:p>
            <a:pPr marL="457200" indent="-457200">
              <a:buFont typeface="+mj-lt"/>
              <a:buAutoNum type="alphaLcParenR"/>
            </a:pPr>
            <a:endParaRPr lang="es-CL" sz="1900" dirty="0">
              <a:latin typeface="CMR12"/>
            </a:endParaRPr>
          </a:p>
        </p:txBody>
      </p:sp>
    </p:spTree>
    <p:extLst>
      <p:ext uri="{BB962C8B-B14F-4D97-AF65-F5344CB8AC3E}">
        <p14:creationId xmlns:p14="http://schemas.microsoft.com/office/powerpoint/2010/main" val="23649240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04757C-28CF-45CF-85CD-78E49AC27FF7}"/>
              </a:ext>
            </a:extLst>
          </p:cNvPr>
          <p:cNvSpPr>
            <a:spLocks noGrp="1"/>
          </p:cNvSpPr>
          <p:nvPr>
            <p:ph type="title"/>
          </p:nvPr>
        </p:nvSpPr>
        <p:spPr/>
        <p:txBody>
          <a:bodyPr>
            <a:normAutofit/>
          </a:bodyPr>
          <a:lstStyle/>
          <a:p>
            <a:r>
              <a:rPr lang="es-MX" sz="2200" cap="none" dirty="0">
                <a:latin typeface="CMR12"/>
              </a:rPr>
              <a:t>2. ¿</a:t>
            </a:r>
            <a:r>
              <a:rPr lang="es-MX" sz="2200" b="0" i="0" u="none" strike="noStrike" cap="none" baseline="0" dirty="0">
                <a:latin typeface="CMR12"/>
              </a:rPr>
              <a:t>Qué sucede con el precio y la cantidad del acondicionador si el precio del champú disminuye</a:t>
            </a:r>
            <a:r>
              <a:rPr lang="es-MX" sz="2200" b="0" i="0" u="none" strike="noStrike" baseline="0" dirty="0">
                <a:latin typeface="CMR12"/>
              </a:rPr>
              <a:t>?</a:t>
            </a:r>
            <a:endParaRPr lang="es-CL" sz="2200" dirty="0"/>
          </a:p>
        </p:txBody>
      </p:sp>
      <p:sp>
        <p:nvSpPr>
          <p:cNvPr id="4" name="Marcador de contenido 2">
            <a:extLst>
              <a:ext uri="{FF2B5EF4-FFF2-40B4-BE49-F238E27FC236}">
                <a16:creationId xmlns:a16="http://schemas.microsoft.com/office/drawing/2014/main" id="{7FB596FA-986F-4DC6-B9D8-D1835A5193FC}"/>
              </a:ext>
            </a:extLst>
          </p:cNvPr>
          <p:cNvSpPr>
            <a:spLocks noGrp="1"/>
          </p:cNvSpPr>
          <p:nvPr>
            <p:ph idx="1"/>
          </p:nvPr>
        </p:nvSpPr>
        <p:spPr/>
        <p:txBody>
          <a:bodyPr>
            <a:normAutofit/>
          </a:bodyPr>
          <a:lstStyle/>
          <a:p>
            <a:pPr marL="457200" indent="-457200">
              <a:buFont typeface="+mj-lt"/>
              <a:buAutoNum type="alphaLcParenR"/>
            </a:pPr>
            <a:endParaRPr lang="es-CL" sz="1900" dirty="0">
              <a:latin typeface="CMR12"/>
            </a:endParaRPr>
          </a:p>
          <a:p>
            <a:pPr marL="457200" indent="-457200">
              <a:buFont typeface="+mj-lt"/>
              <a:buAutoNum type="alphaLcParenR"/>
            </a:pPr>
            <a:endParaRPr lang="es-CL" sz="1900" dirty="0">
              <a:latin typeface="CMR12"/>
            </a:endParaRPr>
          </a:p>
          <a:p>
            <a:pPr marL="457200" indent="-457200">
              <a:buFont typeface="+mj-lt"/>
              <a:buAutoNum type="alphaLcParenR"/>
            </a:pPr>
            <a:endParaRPr lang="es-CL" sz="1900" dirty="0">
              <a:latin typeface="CMR12"/>
            </a:endParaRPr>
          </a:p>
        </p:txBody>
      </p:sp>
      <p:grpSp>
        <p:nvGrpSpPr>
          <p:cNvPr id="8" name="Grupo 7">
            <a:extLst>
              <a:ext uri="{FF2B5EF4-FFF2-40B4-BE49-F238E27FC236}">
                <a16:creationId xmlns:a16="http://schemas.microsoft.com/office/drawing/2014/main" id="{1FCE549C-5DC0-41C6-9E0F-4C1AF64631EB}"/>
              </a:ext>
            </a:extLst>
          </p:cNvPr>
          <p:cNvGrpSpPr/>
          <p:nvPr/>
        </p:nvGrpSpPr>
        <p:grpSpPr>
          <a:xfrm>
            <a:off x="546705" y="2336399"/>
            <a:ext cx="3129946" cy="3129946"/>
            <a:chOff x="1537305" y="2176065"/>
            <a:chExt cx="3129946" cy="3129946"/>
          </a:xfrm>
        </p:grpSpPr>
        <p:pic>
          <p:nvPicPr>
            <p:cNvPr id="1026" name="Picture 2" descr="Elvive Reparación Total 5 400ml Shampoo + Acondicionador | Mercado Libre">
              <a:extLst>
                <a:ext uri="{FF2B5EF4-FFF2-40B4-BE49-F238E27FC236}">
                  <a16:creationId xmlns:a16="http://schemas.microsoft.com/office/drawing/2014/main" id="{5D8F6AA4-B2C3-49A0-9EC4-6C065A1A30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7305" y="2176065"/>
              <a:ext cx="3129946" cy="3129946"/>
            </a:xfrm>
            <a:prstGeom prst="rect">
              <a:avLst/>
            </a:prstGeom>
            <a:noFill/>
            <a:extLst>
              <a:ext uri="{909E8E84-426E-40DD-AFC4-6F175D3DCCD1}">
                <a14:hiddenFill xmlns:a14="http://schemas.microsoft.com/office/drawing/2010/main">
                  <a:solidFill>
                    <a:srgbClr val="FFFFFF"/>
                  </a:solidFill>
                </a14:hiddenFill>
              </a:ext>
            </a:extLst>
          </p:spPr>
        </p:pic>
        <p:sp>
          <p:nvSpPr>
            <p:cNvPr id="3" name="Cara sonriente 2">
              <a:extLst>
                <a:ext uri="{FF2B5EF4-FFF2-40B4-BE49-F238E27FC236}">
                  <a16:creationId xmlns:a16="http://schemas.microsoft.com/office/drawing/2014/main" id="{99C8DCEB-BEF4-489E-B925-BA3C54C28663}"/>
                </a:ext>
              </a:extLst>
            </p:cNvPr>
            <p:cNvSpPr/>
            <p:nvPr/>
          </p:nvSpPr>
          <p:spPr>
            <a:xfrm>
              <a:off x="1847850" y="2747962"/>
              <a:ext cx="704850" cy="561975"/>
            </a:xfrm>
            <a:prstGeom prst="smileyFace">
              <a:avLst/>
            </a:prstGeom>
            <a:solidFill>
              <a:srgbClr val="FFFF00"/>
            </a:solidFill>
            <a:ln>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s-CL"/>
            </a:p>
          </p:txBody>
        </p:sp>
        <p:sp>
          <p:nvSpPr>
            <p:cNvPr id="6" name="Cara sonriente 5">
              <a:extLst>
                <a:ext uri="{FF2B5EF4-FFF2-40B4-BE49-F238E27FC236}">
                  <a16:creationId xmlns:a16="http://schemas.microsoft.com/office/drawing/2014/main" id="{090C6DA6-C47A-4AC1-99A6-FC1A3ABF5B7D}"/>
                </a:ext>
              </a:extLst>
            </p:cNvPr>
            <p:cNvSpPr/>
            <p:nvPr/>
          </p:nvSpPr>
          <p:spPr>
            <a:xfrm>
              <a:off x="3590925" y="2576512"/>
              <a:ext cx="704850" cy="561975"/>
            </a:xfrm>
            <a:prstGeom prst="smileyFace">
              <a:avLst/>
            </a:prstGeom>
            <a:solidFill>
              <a:srgbClr val="FFFF00"/>
            </a:solidFill>
            <a:ln>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s-CL"/>
            </a:p>
          </p:txBody>
        </p:sp>
      </p:grpSp>
      <p:grpSp>
        <p:nvGrpSpPr>
          <p:cNvPr id="11" name="Grupo 10">
            <a:extLst>
              <a:ext uri="{FF2B5EF4-FFF2-40B4-BE49-F238E27FC236}">
                <a16:creationId xmlns:a16="http://schemas.microsoft.com/office/drawing/2014/main" id="{0C72B0AD-B695-41B7-90AE-ECBD5BEA50E8}"/>
              </a:ext>
            </a:extLst>
          </p:cNvPr>
          <p:cNvGrpSpPr/>
          <p:nvPr/>
        </p:nvGrpSpPr>
        <p:grpSpPr>
          <a:xfrm>
            <a:off x="8447379" y="2336400"/>
            <a:ext cx="3154072" cy="3129945"/>
            <a:chOff x="7680929" y="2015731"/>
            <a:chExt cx="3550342" cy="3450614"/>
          </a:xfrm>
        </p:grpSpPr>
        <p:pic>
          <p:nvPicPr>
            <p:cNvPr id="7" name="Imagen 6" descr="Imagen que contiene artículos, loción&#10;&#10;Descripción generada automáticamente">
              <a:extLst>
                <a:ext uri="{FF2B5EF4-FFF2-40B4-BE49-F238E27FC236}">
                  <a16:creationId xmlns:a16="http://schemas.microsoft.com/office/drawing/2014/main" id="{C1C700A0-A519-4528-A246-CC9E1241FC95}"/>
                </a:ext>
              </a:extLst>
            </p:cNvPr>
            <p:cNvPicPr>
              <a:picLocks noChangeAspect="1"/>
            </p:cNvPicPr>
            <p:nvPr/>
          </p:nvPicPr>
          <p:blipFill rotWithShape="1">
            <a:blip r:embed="rId4">
              <a:extLst>
                <a:ext uri="{28A0092B-C50C-407E-A947-70E740481C1C}">
                  <a14:useLocalDpi xmlns:a14="http://schemas.microsoft.com/office/drawing/2010/main" val="0"/>
                </a:ext>
              </a:extLst>
            </a:blip>
            <a:srcRect l="13472" t="14860" r="12361" b="13056"/>
            <a:stretch/>
          </p:blipFill>
          <p:spPr>
            <a:xfrm>
              <a:off x="7680929" y="2015731"/>
              <a:ext cx="3550342" cy="3450614"/>
            </a:xfrm>
            <a:prstGeom prst="rect">
              <a:avLst/>
            </a:prstGeom>
          </p:spPr>
        </p:pic>
        <p:sp>
          <p:nvSpPr>
            <p:cNvPr id="9" name="Cara sonriente 8">
              <a:extLst>
                <a:ext uri="{FF2B5EF4-FFF2-40B4-BE49-F238E27FC236}">
                  <a16:creationId xmlns:a16="http://schemas.microsoft.com/office/drawing/2014/main" id="{7FBB0DD3-5C96-4FEF-91A3-1C1A7046DB42}"/>
                </a:ext>
              </a:extLst>
            </p:cNvPr>
            <p:cNvSpPr/>
            <p:nvPr/>
          </p:nvSpPr>
          <p:spPr>
            <a:xfrm>
              <a:off x="8077200" y="3028949"/>
              <a:ext cx="704850" cy="561975"/>
            </a:xfrm>
            <a:prstGeom prst="smileyFace">
              <a:avLst/>
            </a:prstGeom>
            <a:solidFill>
              <a:srgbClr val="FFFF00"/>
            </a:solidFill>
            <a:ln>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s-CL"/>
            </a:p>
          </p:txBody>
        </p:sp>
        <p:sp>
          <p:nvSpPr>
            <p:cNvPr id="10" name="Cara sonriente 9">
              <a:extLst>
                <a:ext uri="{FF2B5EF4-FFF2-40B4-BE49-F238E27FC236}">
                  <a16:creationId xmlns:a16="http://schemas.microsoft.com/office/drawing/2014/main" id="{7012FA3C-5D1A-4051-B6FA-6BCA24AEB2E9}"/>
                </a:ext>
              </a:extLst>
            </p:cNvPr>
            <p:cNvSpPr/>
            <p:nvPr/>
          </p:nvSpPr>
          <p:spPr>
            <a:xfrm>
              <a:off x="9353550" y="3014661"/>
              <a:ext cx="704850" cy="561975"/>
            </a:xfrm>
            <a:prstGeom prst="smileyFace">
              <a:avLst/>
            </a:prstGeom>
            <a:solidFill>
              <a:srgbClr val="FFFF00"/>
            </a:solidFill>
            <a:ln>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s-CL"/>
            </a:p>
          </p:txBody>
        </p:sp>
      </p:grpSp>
      <p:sp>
        <p:nvSpPr>
          <p:cNvPr id="17" name="Nube 16">
            <a:extLst>
              <a:ext uri="{FF2B5EF4-FFF2-40B4-BE49-F238E27FC236}">
                <a16:creationId xmlns:a16="http://schemas.microsoft.com/office/drawing/2014/main" id="{52AFC7C7-12F1-41A2-A30A-9861DD266237}"/>
              </a:ext>
            </a:extLst>
          </p:cNvPr>
          <p:cNvSpPr/>
          <p:nvPr/>
        </p:nvSpPr>
        <p:spPr>
          <a:xfrm>
            <a:off x="4453921" y="2552700"/>
            <a:ext cx="3242314" cy="2573247"/>
          </a:xfrm>
          <a:prstGeom prst="cloud">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CL" sz="2800" dirty="0">
                <a:latin typeface="CMR12"/>
              </a:rPr>
              <a:t>¿Qué tipo de bienes son?</a:t>
            </a:r>
            <a:endParaRPr lang="es-CL" sz="2800" dirty="0"/>
          </a:p>
        </p:txBody>
      </p:sp>
    </p:spTree>
    <p:extLst>
      <p:ext uri="{BB962C8B-B14F-4D97-AF65-F5344CB8AC3E}">
        <p14:creationId xmlns:p14="http://schemas.microsoft.com/office/powerpoint/2010/main" val="675405476"/>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04757C-28CF-45CF-85CD-78E49AC27FF7}"/>
              </a:ext>
            </a:extLst>
          </p:cNvPr>
          <p:cNvSpPr>
            <a:spLocks noGrp="1"/>
          </p:cNvSpPr>
          <p:nvPr>
            <p:ph type="title"/>
          </p:nvPr>
        </p:nvSpPr>
        <p:spPr/>
        <p:txBody>
          <a:bodyPr>
            <a:normAutofit/>
          </a:bodyPr>
          <a:lstStyle/>
          <a:p>
            <a:r>
              <a:rPr lang="es-MX" sz="2200" cap="none" dirty="0">
                <a:latin typeface="CMR12"/>
              </a:rPr>
              <a:t>2. ¿</a:t>
            </a:r>
            <a:r>
              <a:rPr lang="es-MX" sz="2200" b="0" i="0" u="none" strike="noStrike" cap="none" baseline="0" dirty="0">
                <a:latin typeface="CMR12"/>
              </a:rPr>
              <a:t>Qué sucede con el precio y la cantidad del acondicionador si el precio del champú disminuye</a:t>
            </a:r>
            <a:r>
              <a:rPr lang="es-MX" sz="2200" b="0" i="0" u="none" strike="noStrike" baseline="0" dirty="0">
                <a:latin typeface="CMR12"/>
              </a:rPr>
              <a:t>?</a:t>
            </a:r>
            <a:endParaRPr lang="es-CL" sz="2200" dirty="0"/>
          </a:p>
        </p:txBody>
      </p:sp>
      <p:sp>
        <p:nvSpPr>
          <p:cNvPr id="4" name="Marcador de contenido 2">
            <a:extLst>
              <a:ext uri="{FF2B5EF4-FFF2-40B4-BE49-F238E27FC236}">
                <a16:creationId xmlns:a16="http://schemas.microsoft.com/office/drawing/2014/main" id="{7FB596FA-986F-4DC6-B9D8-D1835A5193FC}"/>
              </a:ext>
            </a:extLst>
          </p:cNvPr>
          <p:cNvSpPr>
            <a:spLocks noGrp="1"/>
          </p:cNvSpPr>
          <p:nvPr>
            <p:ph idx="1"/>
          </p:nvPr>
        </p:nvSpPr>
        <p:spPr/>
        <p:txBody>
          <a:bodyPr>
            <a:normAutofit/>
          </a:bodyPr>
          <a:lstStyle/>
          <a:p>
            <a:pPr marL="457200" indent="-457200">
              <a:buFont typeface="+mj-lt"/>
              <a:buAutoNum type="alphaLcParenR"/>
            </a:pPr>
            <a:endParaRPr lang="es-CL" sz="1900" dirty="0">
              <a:latin typeface="CMR12"/>
            </a:endParaRPr>
          </a:p>
          <a:p>
            <a:pPr marL="457200" indent="-457200">
              <a:buFont typeface="+mj-lt"/>
              <a:buAutoNum type="alphaLcParenR"/>
            </a:pPr>
            <a:endParaRPr lang="es-CL" sz="1900" dirty="0">
              <a:latin typeface="CMR12"/>
            </a:endParaRPr>
          </a:p>
          <a:p>
            <a:pPr marL="457200" indent="-457200">
              <a:buFont typeface="+mj-lt"/>
              <a:buAutoNum type="alphaLcParenR"/>
            </a:pPr>
            <a:endParaRPr lang="es-CL" sz="1900" dirty="0">
              <a:latin typeface="CMR12"/>
            </a:endParaRPr>
          </a:p>
        </p:txBody>
      </p:sp>
      <p:grpSp>
        <p:nvGrpSpPr>
          <p:cNvPr id="8" name="Grupo 7">
            <a:extLst>
              <a:ext uri="{FF2B5EF4-FFF2-40B4-BE49-F238E27FC236}">
                <a16:creationId xmlns:a16="http://schemas.microsoft.com/office/drawing/2014/main" id="{1FCE549C-5DC0-41C6-9E0F-4C1AF64631EB}"/>
              </a:ext>
            </a:extLst>
          </p:cNvPr>
          <p:cNvGrpSpPr/>
          <p:nvPr/>
        </p:nvGrpSpPr>
        <p:grpSpPr>
          <a:xfrm>
            <a:off x="546705" y="2336399"/>
            <a:ext cx="3129946" cy="3129946"/>
            <a:chOff x="1537305" y="2176065"/>
            <a:chExt cx="3129946" cy="3129946"/>
          </a:xfrm>
        </p:grpSpPr>
        <p:pic>
          <p:nvPicPr>
            <p:cNvPr id="1026" name="Picture 2" descr="Elvive Reparación Total 5 400ml Shampoo + Acondicionador | Mercado Libre">
              <a:extLst>
                <a:ext uri="{FF2B5EF4-FFF2-40B4-BE49-F238E27FC236}">
                  <a16:creationId xmlns:a16="http://schemas.microsoft.com/office/drawing/2014/main" id="{5D8F6AA4-B2C3-49A0-9EC4-6C065A1A30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7305" y="2176065"/>
              <a:ext cx="3129946" cy="3129946"/>
            </a:xfrm>
            <a:prstGeom prst="rect">
              <a:avLst/>
            </a:prstGeom>
            <a:noFill/>
            <a:extLst>
              <a:ext uri="{909E8E84-426E-40DD-AFC4-6F175D3DCCD1}">
                <a14:hiddenFill xmlns:a14="http://schemas.microsoft.com/office/drawing/2010/main">
                  <a:solidFill>
                    <a:srgbClr val="FFFFFF"/>
                  </a:solidFill>
                </a14:hiddenFill>
              </a:ext>
            </a:extLst>
          </p:spPr>
        </p:pic>
        <p:sp>
          <p:nvSpPr>
            <p:cNvPr id="3" name="Cara sonriente 2">
              <a:extLst>
                <a:ext uri="{FF2B5EF4-FFF2-40B4-BE49-F238E27FC236}">
                  <a16:creationId xmlns:a16="http://schemas.microsoft.com/office/drawing/2014/main" id="{99C8DCEB-BEF4-489E-B925-BA3C54C28663}"/>
                </a:ext>
              </a:extLst>
            </p:cNvPr>
            <p:cNvSpPr/>
            <p:nvPr/>
          </p:nvSpPr>
          <p:spPr>
            <a:xfrm>
              <a:off x="1847850" y="2747962"/>
              <a:ext cx="704850" cy="561975"/>
            </a:xfrm>
            <a:prstGeom prst="smileyFace">
              <a:avLst/>
            </a:prstGeom>
            <a:solidFill>
              <a:srgbClr val="FFFF00"/>
            </a:solidFill>
            <a:ln>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s-CL"/>
            </a:p>
          </p:txBody>
        </p:sp>
        <p:sp>
          <p:nvSpPr>
            <p:cNvPr id="6" name="Cara sonriente 5">
              <a:extLst>
                <a:ext uri="{FF2B5EF4-FFF2-40B4-BE49-F238E27FC236}">
                  <a16:creationId xmlns:a16="http://schemas.microsoft.com/office/drawing/2014/main" id="{090C6DA6-C47A-4AC1-99A6-FC1A3ABF5B7D}"/>
                </a:ext>
              </a:extLst>
            </p:cNvPr>
            <p:cNvSpPr/>
            <p:nvPr/>
          </p:nvSpPr>
          <p:spPr>
            <a:xfrm>
              <a:off x="3590925" y="2576512"/>
              <a:ext cx="704850" cy="561975"/>
            </a:xfrm>
            <a:prstGeom prst="smileyFace">
              <a:avLst/>
            </a:prstGeom>
            <a:solidFill>
              <a:srgbClr val="FFFF00"/>
            </a:solidFill>
            <a:ln>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s-CL"/>
            </a:p>
          </p:txBody>
        </p:sp>
      </p:grpSp>
      <p:grpSp>
        <p:nvGrpSpPr>
          <p:cNvPr id="11" name="Grupo 10">
            <a:extLst>
              <a:ext uri="{FF2B5EF4-FFF2-40B4-BE49-F238E27FC236}">
                <a16:creationId xmlns:a16="http://schemas.microsoft.com/office/drawing/2014/main" id="{0C72B0AD-B695-41B7-90AE-ECBD5BEA50E8}"/>
              </a:ext>
            </a:extLst>
          </p:cNvPr>
          <p:cNvGrpSpPr/>
          <p:nvPr/>
        </p:nvGrpSpPr>
        <p:grpSpPr>
          <a:xfrm>
            <a:off x="8447379" y="2336400"/>
            <a:ext cx="3154072" cy="3129945"/>
            <a:chOff x="7680929" y="2015731"/>
            <a:chExt cx="3550342" cy="3450614"/>
          </a:xfrm>
        </p:grpSpPr>
        <p:pic>
          <p:nvPicPr>
            <p:cNvPr id="7" name="Imagen 6" descr="Imagen que contiene artículos, loción&#10;&#10;Descripción generada automáticamente">
              <a:extLst>
                <a:ext uri="{FF2B5EF4-FFF2-40B4-BE49-F238E27FC236}">
                  <a16:creationId xmlns:a16="http://schemas.microsoft.com/office/drawing/2014/main" id="{C1C700A0-A519-4528-A246-CC9E1241FC95}"/>
                </a:ext>
              </a:extLst>
            </p:cNvPr>
            <p:cNvPicPr>
              <a:picLocks noChangeAspect="1"/>
            </p:cNvPicPr>
            <p:nvPr/>
          </p:nvPicPr>
          <p:blipFill rotWithShape="1">
            <a:blip r:embed="rId4">
              <a:extLst>
                <a:ext uri="{28A0092B-C50C-407E-A947-70E740481C1C}">
                  <a14:useLocalDpi xmlns:a14="http://schemas.microsoft.com/office/drawing/2010/main" val="0"/>
                </a:ext>
              </a:extLst>
            </a:blip>
            <a:srcRect l="13472" t="14860" r="12361" b="13056"/>
            <a:stretch/>
          </p:blipFill>
          <p:spPr>
            <a:xfrm>
              <a:off x="7680929" y="2015731"/>
              <a:ext cx="3550342" cy="3450614"/>
            </a:xfrm>
            <a:prstGeom prst="rect">
              <a:avLst/>
            </a:prstGeom>
          </p:spPr>
        </p:pic>
        <p:sp>
          <p:nvSpPr>
            <p:cNvPr id="9" name="Cara sonriente 8">
              <a:extLst>
                <a:ext uri="{FF2B5EF4-FFF2-40B4-BE49-F238E27FC236}">
                  <a16:creationId xmlns:a16="http://schemas.microsoft.com/office/drawing/2014/main" id="{7FBB0DD3-5C96-4FEF-91A3-1C1A7046DB42}"/>
                </a:ext>
              </a:extLst>
            </p:cNvPr>
            <p:cNvSpPr/>
            <p:nvPr/>
          </p:nvSpPr>
          <p:spPr>
            <a:xfrm>
              <a:off x="8077200" y="3028949"/>
              <a:ext cx="704850" cy="561975"/>
            </a:xfrm>
            <a:prstGeom prst="smileyFace">
              <a:avLst/>
            </a:prstGeom>
            <a:solidFill>
              <a:srgbClr val="FFFF00"/>
            </a:solidFill>
            <a:ln>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s-CL"/>
            </a:p>
          </p:txBody>
        </p:sp>
        <p:sp>
          <p:nvSpPr>
            <p:cNvPr id="10" name="Cara sonriente 9">
              <a:extLst>
                <a:ext uri="{FF2B5EF4-FFF2-40B4-BE49-F238E27FC236}">
                  <a16:creationId xmlns:a16="http://schemas.microsoft.com/office/drawing/2014/main" id="{7012FA3C-5D1A-4051-B6FA-6BCA24AEB2E9}"/>
                </a:ext>
              </a:extLst>
            </p:cNvPr>
            <p:cNvSpPr/>
            <p:nvPr/>
          </p:nvSpPr>
          <p:spPr>
            <a:xfrm>
              <a:off x="9353550" y="3014661"/>
              <a:ext cx="704850" cy="561975"/>
            </a:xfrm>
            <a:prstGeom prst="smileyFace">
              <a:avLst/>
            </a:prstGeom>
            <a:solidFill>
              <a:srgbClr val="FFFF00"/>
            </a:solidFill>
            <a:ln>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s-CL"/>
            </a:p>
          </p:txBody>
        </p:sp>
      </p:grpSp>
      <p:pic>
        <p:nvPicPr>
          <p:cNvPr id="15" name="Imagen 14" descr="Diagrama&#10;&#10;Descripción generada automáticamente con confianza media">
            <a:extLst>
              <a:ext uri="{FF2B5EF4-FFF2-40B4-BE49-F238E27FC236}">
                <a16:creationId xmlns:a16="http://schemas.microsoft.com/office/drawing/2014/main" id="{FBDBA842-F465-4746-8D2D-DC57501ADB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95701" y="2062773"/>
            <a:ext cx="4725975" cy="3677197"/>
          </a:xfrm>
          <a:prstGeom prst="rect">
            <a:avLst/>
          </a:prstGeom>
        </p:spPr>
      </p:pic>
    </p:spTree>
    <p:extLst>
      <p:ext uri="{BB962C8B-B14F-4D97-AF65-F5344CB8AC3E}">
        <p14:creationId xmlns:p14="http://schemas.microsoft.com/office/powerpoint/2010/main" val="2587552503"/>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04757C-28CF-45CF-85CD-78E49AC27FF7}"/>
              </a:ext>
            </a:extLst>
          </p:cNvPr>
          <p:cNvSpPr>
            <a:spLocks noGrp="1"/>
          </p:cNvSpPr>
          <p:nvPr>
            <p:ph type="title"/>
          </p:nvPr>
        </p:nvSpPr>
        <p:spPr/>
        <p:txBody>
          <a:bodyPr>
            <a:normAutofit/>
          </a:bodyPr>
          <a:lstStyle/>
          <a:p>
            <a:r>
              <a:rPr lang="es-MX" sz="2200" cap="none" dirty="0">
                <a:latin typeface="CMR12"/>
              </a:rPr>
              <a:t>2. ¿</a:t>
            </a:r>
            <a:r>
              <a:rPr lang="es-MX" sz="2200" b="0" i="0" u="none" strike="noStrike" cap="none" baseline="0" dirty="0">
                <a:latin typeface="CMR12"/>
              </a:rPr>
              <a:t>Qué sucede con el precio y la cantidad del acondicionador si el precio del champú disminuye</a:t>
            </a:r>
            <a:r>
              <a:rPr lang="es-MX" sz="2200" b="0" i="0" u="none" strike="noStrike" baseline="0" dirty="0">
                <a:latin typeface="CMR12"/>
              </a:rPr>
              <a:t>?</a:t>
            </a:r>
            <a:endParaRPr lang="es-CL" sz="2200" dirty="0"/>
          </a:p>
        </p:txBody>
      </p:sp>
      <p:cxnSp>
        <p:nvCxnSpPr>
          <p:cNvPr id="13" name="Conector recto de flecha 12">
            <a:extLst>
              <a:ext uri="{FF2B5EF4-FFF2-40B4-BE49-F238E27FC236}">
                <a16:creationId xmlns:a16="http://schemas.microsoft.com/office/drawing/2014/main" id="{A0D880CB-1F59-403D-8174-362EE41D21C8}"/>
              </a:ext>
            </a:extLst>
          </p:cNvPr>
          <p:cNvCxnSpPr>
            <a:cxnSpLocks/>
          </p:cNvCxnSpPr>
          <p:nvPr/>
        </p:nvCxnSpPr>
        <p:spPr>
          <a:xfrm flipV="1">
            <a:off x="1713142" y="2213645"/>
            <a:ext cx="0" cy="3657601"/>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14" name="Conector recto de flecha 13">
            <a:extLst>
              <a:ext uri="{FF2B5EF4-FFF2-40B4-BE49-F238E27FC236}">
                <a16:creationId xmlns:a16="http://schemas.microsoft.com/office/drawing/2014/main" id="{7E5CF824-145C-414C-A334-165204604B9F}"/>
              </a:ext>
            </a:extLst>
          </p:cNvPr>
          <p:cNvCxnSpPr>
            <a:cxnSpLocks/>
          </p:cNvCxnSpPr>
          <p:nvPr/>
        </p:nvCxnSpPr>
        <p:spPr>
          <a:xfrm flipV="1">
            <a:off x="1699534" y="5861721"/>
            <a:ext cx="3997234" cy="2"/>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16" name="Conector recto 15">
            <a:extLst>
              <a:ext uri="{FF2B5EF4-FFF2-40B4-BE49-F238E27FC236}">
                <a16:creationId xmlns:a16="http://schemas.microsoft.com/office/drawing/2014/main" id="{8303472B-54AA-489B-85B2-9CD9696C5764}"/>
              </a:ext>
            </a:extLst>
          </p:cNvPr>
          <p:cNvCxnSpPr/>
          <p:nvPr/>
        </p:nvCxnSpPr>
        <p:spPr>
          <a:xfrm flipV="1">
            <a:off x="2174150" y="2696155"/>
            <a:ext cx="3048000" cy="2673532"/>
          </a:xfrm>
          <a:prstGeom prst="line">
            <a:avLst/>
          </a:prstGeom>
        </p:spPr>
        <p:style>
          <a:lnRef idx="3">
            <a:schemeClr val="accent5"/>
          </a:lnRef>
          <a:fillRef idx="0">
            <a:schemeClr val="accent5"/>
          </a:fillRef>
          <a:effectRef idx="2">
            <a:schemeClr val="accent5"/>
          </a:effectRef>
          <a:fontRef idx="minor">
            <a:schemeClr val="tx1"/>
          </a:fontRef>
        </p:style>
      </p:cxnSp>
      <p:cxnSp>
        <p:nvCxnSpPr>
          <p:cNvPr id="17" name="Conector recto 16">
            <a:extLst>
              <a:ext uri="{FF2B5EF4-FFF2-40B4-BE49-F238E27FC236}">
                <a16:creationId xmlns:a16="http://schemas.microsoft.com/office/drawing/2014/main" id="{4A85E3B8-7CC0-41E6-8A40-904E48B10237}"/>
              </a:ext>
            </a:extLst>
          </p:cNvPr>
          <p:cNvCxnSpPr>
            <a:cxnSpLocks/>
          </p:cNvCxnSpPr>
          <p:nvPr/>
        </p:nvCxnSpPr>
        <p:spPr>
          <a:xfrm>
            <a:off x="2034813" y="2787725"/>
            <a:ext cx="3326675" cy="2490391"/>
          </a:xfrm>
          <a:prstGeom prst="line">
            <a:avLst/>
          </a:prstGeom>
        </p:spPr>
        <p:style>
          <a:lnRef idx="3">
            <a:schemeClr val="accent1"/>
          </a:lnRef>
          <a:fillRef idx="0">
            <a:schemeClr val="accent1"/>
          </a:fillRef>
          <a:effectRef idx="2">
            <a:schemeClr val="accent1"/>
          </a:effectRef>
          <a:fontRef idx="minor">
            <a:schemeClr val="tx1"/>
          </a:fontRef>
        </p:style>
      </p:cxnSp>
      <p:cxnSp>
        <p:nvCxnSpPr>
          <p:cNvPr id="19" name="Conector recto de flecha 18">
            <a:extLst>
              <a:ext uri="{FF2B5EF4-FFF2-40B4-BE49-F238E27FC236}">
                <a16:creationId xmlns:a16="http://schemas.microsoft.com/office/drawing/2014/main" id="{EC509075-5B59-402F-9D55-16434DAD8BD7}"/>
              </a:ext>
            </a:extLst>
          </p:cNvPr>
          <p:cNvCxnSpPr>
            <a:cxnSpLocks/>
          </p:cNvCxnSpPr>
          <p:nvPr/>
        </p:nvCxnSpPr>
        <p:spPr>
          <a:xfrm flipV="1">
            <a:off x="6648179" y="2213645"/>
            <a:ext cx="0" cy="3657601"/>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20" name="Conector recto de flecha 19">
            <a:extLst>
              <a:ext uri="{FF2B5EF4-FFF2-40B4-BE49-F238E27FC236}">
                <a16:creationId xmlns:a16="http://schemas.microsoft.com/office/drawing/2014/main" id="{8A04DE3A-5C75-4434-859E-DFFD6944A728}"/>
              </a:ext>
            </a:extLst>
          </p:cNvPr>
          <p:cNvCxnSpPr>
            <a:cxnSpLocks/>
          </p:cNvCxnSpPr>
          <p:nvPr/>
        </p:nvCxnSpPr>
        <p:spPr>
          <a:xfrm flipV="1">
            <a:off x="6634571" y="5861721"/>
            <a:ext cx="3997234" cy="2"/>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21" name="Conector recto 20">
            <a:extLst>
              <a:ext uri="{FF2B5EF4-FFF2-40B4-BE49-F238E27FC236}">
                <a16:creationId xmlns:a16="http://schemas.microsoft.com/office/drawing/2014/main" id="{CEAF712B-0AFA-4E5C-A4CE-460EBEAB370A}"/>
              </a:ext>
            </a:extLst>
          </p:cNvPr>
          <p:cNvCxnSpPr/>
          <p:nvPr/>
        </p:nvCxnSpPr>
        <p:spPr>
          <a:xfrm flipV="1">
            <a:off x="7109187" y="2696155"/>
            <a:ext cx="3048000" cy="2673532"/>
          </a:xfrm>
          <a:prstGeom prst="line">
            <a:avLst/>
          </a:prstGeom>
        </p:spPr>
        <p:style>
          <a:lnRef idx="3">
            <a:schemeClr val="accent5"/>
          </a:lnRef>
          <a:fillRef idx="0">
            <a:schemeClr val="accent5"/>
          </a:fillRef>
          <a:effectRef idx="2">
            <a:schemeClr val="accent5"/>
          </a:effectRef>
          <a:fontRef idx="minor">
            <a:schemeClr val="tx1"/>
          </a:fontRef>
        </p:style>
      </p:cxnSp>
      <p:cxnSp>
        <p:nvCxnSpPr>
          <p:cNvPr id="22" name="Conector recto 21">
            <a:extLst>
              <a:ext uri="{FF2B5EF4-FFF2-40B4-BE49-F238E27FC236}">
                <a16:creationId xmlns:a16="http://schemas.microsoft.com/office/drawing/2014/main" id="{DEB70BE1-9963-437C-A5E2-6D1C6E9D5A1A}"/>
              </a:ext>
            </a:extLst>
          </p:cNvPr>
          <p:cNvCxnSpPr>
            <a:cxnSpLocks/>
          </p:cNvCxnSpPr>
          <p:nvPr/>
        </p:nvCxnSpPr>
        <p:spPr>
          <a:xfrm>
            <a:off x="6969850" y="2787725"/>
            <a:ext cx="3326675" cy="2490391"/>
          </a:xfrm>
          <a:prstGeom prst="line">
            <a:avLst/>
          </a:prstGeom>
        </p:spPr>
        <p:style>
          <a:lnRef idx="3">
            <a:schemeClr val="accent1"/>
          </a:lnRef>
          <a:fillRef idx="0">
            <a:schemeClr val="accent1"/>
          </a:fillRef>
          <a:effectRef idx="2">
            <a:schemeClr val="accent1"/>
          </a:effectRef>
          <a:fontRef idx="minor">
            <a:schemeClr val="tx1"/>
          </a:fontRef>
        </p:style>
      </p:cxnSp>
      <p:sp>
        <p:nvSpPr>
          <p:cNvPr id="18" name="CuadroTexto 17">
            <a:extLst>
              <a:ext uri="{FF2B5EF4-FFF2-40B4-BE49-F238E27FC236}">
                <a16:creationId xmlns:a16="http://schemas.microsoft.com/office/drawing/2014/main" id="{748D1E37-BEC4-4175-A764-18A31F5337F4}"/>
              </a:ext>
            </a:extLst>
          </p:cNvPr>
          <p:cNvSpPr txBox="1"/>
          <p:nvPr/>
        </p:nvSpPr>
        <p:spPr>
          <a:xfrm>
            <a:off x="3139172" y="1993506"/>
            <a:ext cx="2684963" cy="369332"/>
          </a:xfrm>
          <a:prstGeom prst="rect">
            <a:avLst/>
          </a:prstGeom>
          <a:noFill/>
        </p:spPr>
        <p:txBody>
          <a:bodyPr wrap="square" rtlCol="0">
            <a:spAutoFit/>
          </a:bodyPr>
          <a:lstStyle/>
          <a:p>
            <a:r>
              <a:rPr lang="es-CL" dirty="0"/>
              <a:t>Champú</a:t>
            </a:r>
          </a:p>
        </p:txBody>
      </p:sp>
      <p:sp>
        <p:nvSpPr>
          <p:cNvPr id="24" name="CuadroTexto 23">
            <a:extLst>
              <a:ext uri="{FF2B5EF4-FFF2-40B4-BE49-F238E27FC236}">
                <a16:creationId xmlns:a16="http://schemas.microsoft.com/office/drawing/2014/main" id="{90EA206B-7103-4806-9DF2-03654A92E05A}"/>
              </a:ext>
            </a:extLst>
          </p:cNvPr>
          <p:cNvSpPr txBox="1"/>
          <p:nvPr/>
        </p:nvSpPr>
        <p:spPr>
          <a:xfrm>
            <a:off x="8263622" y="2019454"/>
            <a:ext cx="2684963" cy="369332"/>
          </a:xfrm>
          <a:prstGeom prst="rect">
            <a:avLst/>
          </a:prstGeom>
          <a:noFill/>
        </p:spPr>
        <p:txBody>
          <a:bodyPr wrap="square" rtlCol="0">
            <a:spAutoFit/>
          </a:bodyPr>
          <a:lstStyle/>
          <a:p>
            <a:r>
              <a:rPr lang="es-CL" dirty="0"/>
              <a:t>Acondicionador</a:t>
            </a:r>
          </a:p>
        </p:txBody>
      </p:sp>
      <p:cxnSp>
        <p:nvCxnSpPr>
          <p:cNvPr id="25" name="Conector recto 24">
            <a:extLst>
              <a:ext uri="{FF2B5EF4-FFF2-40B4-BE49-F238E27FC236}">
                <a16:creationId xmlns:a16="http://schemas.microsoft.com/office/drawing/2014/main" id="{B400D62C-38E6-4F27-B498-5BA21D9CD0C8}"/>
              </a:ext>
            </a:extLst>
          </p:cNvPr>
          <p:cNvCxnSpPr>
            <a:cxnSpLocks/>
          </p:cNvCxnSpPr>
          <p:nvPr/>
        </p:nvCxnSpPr>
        <p:spPr>
          <a:xfrm>
            <a:off x="1722394" y="4019967"/>
            <a:ext cx="1975756" cy="0"/>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6" name="Conector recto 25">
            <a:extLst>
              <a:ext uri="{FF2B5EF4-FFF2-40B4-BE49-F238E27FC236}">
                <a16:creationId xmlns:a16="http://schemas.microsoft.com/office/drawing/2014/main" id="{E42B5390-145C-412A-A28D-F29894AB51FA}"/>
              </a:ext>
            </a:extLst>
          </p:cNvPr>
          <p:cNvCxnSpPr>
            <a:cxnSpLocks/>
          </p:cNvCxnSpPr>
          <p:nvPr/>
        </p:nvCxnSpPr>
        <p:spPr>
          <a:xfrm>
            <a:off x="4391025" y="4572417"/>
            <a:ext cx="1" cy="1239435"/>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8" name="Conector recto 27">
            <a:extLst>
              <a:ext uri="{FF2B5EF4-FFF2-40B4-BE49-F238E27FC236}">
                <a16:creationId xmlns:a16="http://schemas.microsoft.com/office/drawing/2014/main" id="{89C55BD2-837D-441A-A6E2-C94D499CA940}"/>
              </a:ext>
            </a:extLst>
          </p:cNvPr>
          <p:cNvCxnSpPr>
            <a:cxnSpLocks/>
          </p:cNvCxnSpPr>
          <p:nvPr/>
        </p:nvCxnSpPr>
        <p:spPr>
          <a:xfrm>
            <a:off x="1722394" y="4572417"/>
            <a:ext cx="2668631" cy="0"/>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1" name="Conector recto 30">
            <a:extLst>
              <a:ext uri="{FF2B5EF4-FFF2-40B4-BE49-F238E27FC236}">
                <a16:creationId xmlns:a16="http://schemas.microsoft.com/office/drawing/2014/main" id="{2DB05C17-ABE7-412F-9FAC-BF6C26DE4D4E}"/>
              </a:ext>
            </a:extLst>
          </p:cNvPr>
          <p:cNvCxnSpPr>
            <a:cxnSpLocks/>
          </p:cNvCxnSpPr>
          <p:nvPr/>
        </p:nvCxnSpPr>
        <p:spPr>
          <a:xfrm>
            <a:off x="3704955" y="4080034"/>
            <a:ext cx="0" cy="1731818"/>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2" name="CuadroTexto 31">
            <a:extLst>
              <a:ext uri="{FF2B5EF4-FFF2-40B4-BE49-F238E27FC236}">
                <a16:creationId xmlns:a16="http://schemas.microsoft.com/office/drawing/2014/main" id="{0A9D08AF-3BBB-4314-9DBD-CE38523D1069}"/>
              </a:ext>
            </a:extLst>
          </p:cNvPr>
          <p:cNvSpPr txBox="1"/>
          <p:nvPr/>
        </p:nvSpPr>
        <p:spPr>
          <a:xfrm>
            <a:off x="1225468" y="3818544"/>
            <a:ext cx="687339" cy="369332"/>
          </a:xfrm>
          <a:prstGeom prst="rect">
            <a:avLst/>
          </a:prstGeom>
          <a:noFill/>
        </p:spPr>
        <p:txBody>
          <a:bodyPr wrap="square" rtlCol="0">
            <a:spAutoFit/>
          </a:bodyPr>
          <a:lstStyle/>
          <a:p>
            <a:r>
              <a:rPr lang="es-CL" dirty="0"/>
              <a:t>Pc*</a:t>
            </a:r>
          </a:p>
        </p:txBody>
      </p:sp>
      <p:sp>
        <p:nvSpPr>
          <p:cNvPr id="34" name="CuadroTexto 33">
            <a:extLst>
              <a:ext uri="{FF2B5EF4-FFF2-40B4-BE49-F238E27FC236}">
                <a16:creationId xmlns:a16="http://schemas.microsoft.com/office/drawing/2014/main" id="{DD210AFC-9C39-4530-A65C-36442D013FD6}"/>
              </a:ext>
            </a:extLst>
          </p:cNvPr>
          <p:cNvSpPr txBox="1"/>
          <p:nvPr/>
        </p:nvSpPr>
        <p:spPr>
          <a:xfrm>
            <a:off x="3396469" y="5819971"/>
            <a:ext cx="616973" cy="369332"/>
          </a:xfrm>
          <a:prstGeom prst="rect">
            <a:avLst/>
          </a:prstGeom>
          <a:noFill/>
        </p:spPr>
        <p:txBody>
          <a:bodyPr wrap="square" rtlCol="0">
            <a:spAutoFit/>
          </a:bodyPr>
          <a:lstStyle/>
          <a:p>
            <a:r>
              <a:rPr lang="es-CL" dirty="0" err="1"/>
              <a:t>Qc</a:t>
            </a:r>
            <a:r>
              <a:rPr lang="es-CL" dirty="0"/>
              <a:t>*</a:t>
            </a:r>
          </a:p>
        </p:txBody>
      </p:sp>
      <p:sp>
        <p:nvSpPr>
          <p:cNvPr id="35" name="CuadroTexto 34">
            <a:extLst>
              <a:ext uri="{FF2B5EF4-FFF2-40B4-BE49-F238E27FC236}">
                <a16:creationId xmlns:a16="http://schemas.microsoft.com/office/drawing/2014/main" id="{DB718D07-6EB3-4E26-83CB-61899DF68CF8}"/>
              </a:ext>
            </a:extLst>
          </p:cNvPr>
          <p:cNvSpPr txBox="1"/>
          <p:nvPr/>
        </p:nvSpPr>
        <p:spPr>
          <a:xfrm>
            <a:off x="1215438" y="4360046"/>
            <a:ext cx="687339" cy="369332"/>
          </a:xfrm>
          <a:prstGeom prst="rect">
            <a:avLst/>
          </a:prstGeom>
          <a:noFill/>
        </p:spPr>
        <p:txBody>
          <a:bodyPr wrap="square" rtlCol="0">
            <a:spAutoFit/>
          </a:bodyPr>
          <a:lstStyle/>
          <a:p>
            <a:r>
              <a:rPr lang="es-CL" dirty="0"/>
              <a:t>Pc*’</a:t>
            </a:r>
          </a:p>
        </p:txBody>
      </p:sp>
      <p:sp>
        <p:nvSpPr>
          <p:cNvPr id="36" name="CuadroTexto 35">
            <a:extLst>
              <a:ext uri="{FF2B5EF4-FFF2-40B4-BE49-F238E27FC236}">
                <a16:creationId xmlns:a16="http://schemas.microsoft.com/office/drawing/2014/main" id="{F2E07D13-9C12-41DE-BEED-6A8B27B61D53}"/>
              </a:ext>
            </a:extLst>
          </p:cNvPr>
          <p:cNvSpPr txBox="1"/>
          <p:nvPr/>
        </p:nvSpPr>
        <p:spPr>
          <a:xfrm>
            <a:off x="4167765" y="5817123"/>
            <a:ext cx="687339" cy="369332"/>
          </a:xfrm>
          <a:prstGeom prst="rect">
            <a:avLst/>
          </a:prstGeom>
          <a:noFill/>
        </p:spPr>
        <p:txBody>
          <a:bodyPr wrap="square" rtlCol="0">
            <a:spAutoFit/>
          </a:bodyPr>
          <a:lstStyle/>
          <a:p>
            <a:r>
              <a:rPr lang="es-CL" dirty="0" err="1"/>
              <a:t>Qc</a:t>
            </a:r>
            <a:r>
              <a:rPr lang="es-CL" dirty="0"/>
              <a:t>*’</a:t>
            </a:r>
          </a:p>
        </p:txBody>
      </p:sp>
      <p:pic>
        <p:nvPicPr>
          <p:cNvPr id="37" name="Imagen 36" descr="Diagrama&#10;&#10;Descripción generada automáticamente con confianza media">
            <a:extLst>
              <a:ext uri="{FF2B5EF4-FFF2-40B4-BE49-F238E27FC236}">
                <a16:creationId xmlns:a16="http://schemas.microsoft.com/office/drawing/2014/main" id="{65EE56CE-E07D-4858-9846-95DA465C027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92362" y="2032310"/>
            <a:ext cx="5039070" cy="3920811"/>
          </a:xfrm>
          <a:prstGeom prst="rect">
            <a:avLst/>
          </a:prstGeom>
        </p:spPr>
      </p:pic>
    </p:spTree>
    <p:extLst>
      <p:ext uri="{BB962C8B-B14F-4D97-AF65-F5344CB8AC3E}">
        <p14:creationId xmlns:p14="http://schemas.microsoft.com/office/powerpoint/2010/main" val="2980755969"/>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04757C-28CF-45CF-85CD-78E49AC27FF7}"/>
              </a:ext>
            </a:extLst>
          </p:cNvPr>
          <p:cNvSpPr>
            <a:spLocks noGrp="1"/>
          </p:cNvSpPr>
          <p:nvPr>
            <p:ph type="title"/>
          </p:nvPr>
        </p:nvSpPr>
        <p:spPr/>
        <p:txBody>
          <a:bodyPr>
            <a:normAutofit/>
          </a:bodyPr>
          <a:lstStyle/>
          <a:p>
            <a:r>
              <a:rPr lang="es-MX" sz="2200" cap="none" dirty="0">
                <a:latin typeface="CMR12"/>
              </a:rPr>
              <a:t>2. ¿</a:t>
            </a:r>
            <a:r>
              <a:rPr lang="es-MX" sz="2200" b="0" i="0" u="none" strike="noStrike" cap="none" baseline="0" dirty="0">
                <a:latin typeface="CMR12"/>
              </a:rPr>
              <a:t>Qué sucede con el precio y la cantidad del acondicionador si el precio del champú disminuye</a:t>
            </a:r>
            <a:r>
              <a:rPr lang="es-MX" sz="2200" b="0" i="0" u="none" strike="noStrike" baseline="0" dirty="0">
                <a:latin typeface="CMR12"/>
              </a:rPr>
              <a:t>?</a:t>
            </a:r>
            <a:endParaRPr lang="es-CL" sz="2200" dirty="0"/>
          </a:p>
        </p:txBody>
      </p:sp>
      <p:cxnSp>
        <p:nvCxnSpPr>
          <p:cNvPr id="13" name="Conector recto de flecha 12">
            <a:extLst>
              <a:ext uri="{FF2B5EF4-FFF2-40B4-BE49-F238E27FC236}">
                <a16:creationId xmlns:a16="http://schemas.microsoft.com/office/drawing/2014/main" id="{A0D880CB-1F59-403D-8174-362EE41D21C8}"/>
              </a:ext>
            </a:extLst>
          </p:cNvPr>
          <p:cNvCxnSpPr>
            <a:cxnSpLocks/>
          </p:cNvCxnSpPr>
          <p:nvPr/>
        </p:nvCxnSpPr>
        <p:spPr>
          <a:xfrm flipV="1">
            <a:off x="1713142" y="2213645"/>
            <a:ext cx="0" cy="3657601"/>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14" name="Conector recto de flecha 13">
            <a:extLst>
              <a:ext uri="{FF2B5EF4-FFF2-40B4-BE49-F238E27FC236}">
                <a16:creationId xmlns:a16="http://schemas.microsoft.com/office/drawing/2014/main" id="{7E5CF824-145C-414C-A334-165204604B9F}"/>
              </a:ext>
            </a:extLst>
          </p:cNvPr>
          <p:cNvCxnSpPr>
            <a:cxnSpLocks/>
          </p:cNvCxnSpPr>
          <p:nvPr/>
        </p:nvCxnSpPr>
        <p:spPr>
          <a:xfrm flipV="1">
            <a:off x="1699534" y="5861721"/>
            <a:ext cx="3997234" cy="2"/>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16" name="Conector recto 15">
            <a:extLst>
              <a:ext uri="{FF2B5EF4-FFF2-40B4-BE49-F238E27FC236}">
                <a16:creationId xmlns:a16="http://schemas.microsoft.com/office/drawing/2014/main" id="{8303472B-54AA-489B-85B2-9CD9696C5764}"/>
              </a:ext>
            </a:extLst>
          </p:cNvPr>
          <p:cNvCxnSpPr/>
          <p:nvPr/>
        </p:nvCxnSpPr>
        <p:spPr>
          <a:xfrm flipV="1">
            <a:off x="2174150" y="2696155"/>
            <a:ext cx="3048000" cy="2673532"/>
          </a:xfrm>
          <a:prstGeom prst="line">
            <a:avLst/>
          </a:prstGeom>
        </p:spPr>
        <p:style>
          <a:lnRef idx="3">
            <a:schemeClr val="accent5"/>
          </a:lnRef>
          <a:fillRef idx="0">
            <a:schemeClr val="accent5"/>
          </a:fillRef>
          <a:effectRef idx="2">
            <a:schemeClr val="accent5"/>
          </a:effectRef>
          <a:fontRef idx="minor">
            <a:schemeClr val="tx1"/>
          </a:fontRef>
        </p:style>
      </p:cxnSp>
      <p:cxnSp>
        <p:nvCxnSpPr>
          <p:cNvPr id="17" name="Conector recto 16">
            <a:extLst>
              <a:ext uri="{FF2B5EF4-FFF2-40B4-BE49-F238E27FC236}">
                <a16:creationId xmlns:a16="http://schemas.microsoft.com/office/drawing/2014/main" id="{4A85E3B8-7CC0-41E6-8A40-904E48B10237}"/>
              </a:ext>
            </a:extLst>
          </p:cNvPr>
          <p:cNvCxnSpPr>
            <a:cxnSpLocks/>
          </p:cNvCxnSpPr>
          <p:nvPr/>
        </p:nvCxnSpPr>
        <p:spPr>
          <a:xfrm>
            <a:off x="2034813" y="2787725"/>
            <a:ext cx="3326675" cy="2490391"/>
          </a:xfrm>
          <a:prstGeom prst="line">
            <a:avLst/>
          </a:prstGeom>
        </p:spPr>
        <p:style>
          <a:lnRef idx="3">
            <a:schemeClr val="accent1"/>
          </a:lnRef>
          <a:fillRef idx="0">
            <a:schemeClr val="accent1"/>
          </a:fillRef>
          <a:effectRef idx="2">
            <a:schemeClr val="accent1"/>
          </a:effectRef>
          <a:fontRef idx="minor">
            <a:schemeClr val="tx1"/>
          </a:fontRef>
        </p:style>
      </p:cxnSp>
      <p:cxnSp>
        <p:nvCxnSpPr>
          <p:cNvPr id="19" name="Conector recto de flecha 18">
            <a:extLst>
              <a:ext uri="{FF2B5EF4-FFF2-40B4-BE49-F238E27FC236}">
                <a16:creationId xmlns:a16="http://schemas.microsoft.com/office/drawing/2014/main" id="{EC509075-5B59-402F-9D55-16434DAD8BD7}"/>
              </a:ext>
            </a:extLst>
          </p:cNvPr>
          <p:cNvCxnSpPr>
            <a:cxnSpLocks/>
          </p:cNvCxnSpPr>
          <p:nvPr/>
        </p:nvCxnSpPr>
        <p:spPr>
          <a:xfrm flipV="1">
            <a:off x="6648179" y="2213645"/>
            <a:ext cx="0" cy="3657601"/>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20" name="Conector recto de flecha 19">
            <a:extLst>
              <a:ext uri="{FF2B5EF4-FFF2-40B4-BE49-F238E27FC236}">
                <a16:creationId xmlns:a16="http://schemas.microsoft.com/office/drawing/2014/main" id="{8A04DE3A-5C75-4434-859E-DFFD6944A728}"/>
              </a:ext>
            </a:extLst>
          </p:cNvPr>
          <p:cNvCxnSpPr>
            <a:cxnSpLocks/>
          </p:cNvCxnSpPr>
          <p:nvPr/>
        </p:nvCxnSpPr>
        <p:spPr>
          <a:xfrm flipV="1">
            <a:off x="6634571" y="5861721"/>
            <a:ext cx="3997234" cy="2"/>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21" name="Conector recto 20">
            <a:extLst>
              <a:ext uri="{FF2B5EF4-FFF2-40B4-BE49-F238E27FC236}">
                <a16:creationId xmlns:a16="http://schemas.microsoft.com/office/drawing/2014/main" id="{CEAF712B-0AFA-4E5C-A4CE-460EBEAB370A}"/>
              </a:ext>
            </a:extLst>
          </p:cNvPr>
          <p:cNvCxnSpPr/>
          <p:nvPr/>
        </p:nvCxnSpPr>
        <p:spPr>
          <a:xfrm flipV="1">
            <a:off x="7025762" y="2666444"/>
            <a:ext cx="3048000" cy="2673532"/>
          </a:xfrm>
          <a:prstGeom prst="line">
            <a:avLst/>
          </a:prstGeom>
        </p:spPr>
        <p:style>
          <a:lnRef idx="3">
            <a:schemeClr val="accent5"/>
          </a:lnRef>
          <a:fillRef idx="0">
            <a:schemeClr val="accent5"/>
          </a:fillRef>
          <a:effectRef idx="2">
            <a:schemeClr val="accent5"/>
          </a:effectRef>
          <a:fontRef idx="minor">
            <a:schemeClr val="tx1"/>
          </a:fontRef>
        </p:style>
      </p:cxnSp>
      <p:cxnSp>
        <p:nvCxnSpPr>
          <p:cNvPr id="22" name="Conector recto 21">
            <a:extLst>
              <a:ext uri="{FF2B5EF4-FFF2-40B4-BE49-F238E27FC236}">
                <a16:creationId xmlns:a16="http://schemas.microsoft.com/office/drawing/2014/main" id="{DEB70BE1-9963-437C-A5E2-6D1C6E9D5A1A}"/>
              </a:ext>
            </a:extLst>
          </p:cNvPr>
          <p:cNvCxnSpPr>
            <a:cxnSpLocks/>
          </p:cNvCxnSpPr>
          <p:nvPr/>
        </p:nvCxnSpPr>
        <p:spPr>
          <a:xfrm>
            <a:off x="7154563" y="2507258"/>
            <a:ext cx="3326675" cy="2490391"/>
          </a:xfrm>
          <a:prstGeom prst="line">
            <a:avLst/>
          </a:prstGeom>
        </p:spPr>
        <p:style>
          <a:lnRef idx="3">
            <a:schemeClr val="accent1"/>
          </a:lnRef>
          <a:fillRef idx="0">
            <a:schemeClr val="accent1"/>
          </a:fillRef>
          <a:effectRef idx="2">
            <a:schemeClr val="accent1"/>
          </a:effectRef>
          <a:fontRef idx="minor">
            <a:schemeClr val="tx1"/>
          </a:fontRef>
        </p:style>
      </p:cxnSp>
      <p:sp>
        <p:nvSpPr>
          <p:cNvPr id="18" name="CuadroTexto 17">
            <a:extLst>
              <a:ext uri="{FF2B5EF4-FFF2-40B4-BE49-F238E27FC236}">
                <a16:creationId xmlns:a16="http://schemas.microsoft.com/office/drawing/2014/main" id="{748D1E37-BEC4-4175-A764-18A31F5337F4}"/>
              </a:ext>
            </a:extLst>
          </p:cNvPr>
          <p:cNvSpPr txBox="1"/>
          <p:nvPr/>
        </p:nvSpPr>
        <p:spPr>
          <a:xfrm>
            <a:off x="3139172" y="1993506"/>
            <a:ext cx="2684963" cy="369332"/>
          </a:xfrm>
          <a:prstGeom prst="rect">
            <a:avLst/>
          </a:prstGeom>
          <a:noFill/>
        </p:spPr>
        <p:txBody>
          <a:bodyPr wrap="square" rtlCol="0">
            <a:spAutoFit/>
          </a:bodyPr>
          <a:lstStyle/>
          <a:p>
            <a:r>
              <a:rPr lang="es-CL" dirty="0"/>
              <a:t>Champú</a:t>
            </a:r>
          </a:p>
        </p:txBody>
      </p:sp>
      <p:sp>
        <p:nvSpPr>
          <p:cNvPr id="24" name="CuadroTexto 23">
            <a:extLst>
              <a:ext uri="{FF2B5EF4-FFF2-40B4-BE49-F238E27FC236}">
                <a16:creationId xmlns:a16="http://schemas.microsoft.com/office/drawing/2014/main" id="{90EA206B-7103-4806-9DF2-03654A92E05A}"/>
              </a:ext>
            </a:extLst>
          </p:cNvPr>
          <p:cNvSpPr txBox="1"/>
          <p:nvPr/>
        </p:nvSpPr>
        <p:spPr>
          <a:xfrm>
            <a:off x="8263622" y="2019454"/>
            <a:ext cx="2684963" cy="369332"/>
          </a:xfrm>
          <a:prstGeom prst="rect">
            <a:avLst/>
          </a:prstGeom>
          <a:noFill/>
        </p:spPr>
        <p:txBody>
          <a:bodyPr wrap="square" rtlCol="0">
            <a:spAutoFit/>
          </a:bodyPr>
          <a:lstStyle/>
          <a:p>
            <a:r>
              <a:rPr lang="es-CL" dirty="0"/>
              <a:t>Acondicionador</a:t>
            </a:r>
          </a:p>
        </p:txBody>
      </p:sp>
      <p:cxnSp>
        <p:nvCxnSpPr>
          <p:cNvPr id="25" name="Conector recto 24">
            <a:extLst>
              <a:ext uri="{FF2B5EF4-FFF2-40B4-BE49-F238E27FC236}">
                <a16:creationId xmlns:a16="http://schemas.microsoft.com/office/drawing/2014/main" id="{B400D62C-38E6-4F27-B498-5BA21D9CD0C8}"/>
              </a:ext>
            </a:extLst>
          </p:cNvPr>
          <p:cNvCxnSpPr>
            <a:cxnSpLocks/>
          </p:cNvCxnSpPr>
          <p:nvPr/>
        </p:nvCxnSpPr>
        <p:spPr>
          <a:xfrm>
            <a:off x="1722394" y="4019967"/>
            <a:ext cx="1975756" cy="0"/>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6" name="Conector recto 25">
            <a:extLst>
              <a:ext uri="{FF2B5EF4-FFF2-40B4-BE49-F238E27FC236}">
                <a16:creationId xmlns:a16="http://schemas.microsoft.com/office/drawing/2014/main" id="{E42B5390-145C-412A-A28D-F29894AB51FA}"/>
              </a:ext>
            </a:extLst>
          </p:cNvPr>
          <p:cNvCxnSpPr>
            <a:cxnSpLocks/>
          </p:cNvCxnSpPr>
          <p:nvPr/>
        </p:nvCxnSpPr>
        <p:spPr>
          <a:xfrm>
            <a:off x="4391025" y="4572417"/>
            <a:ext cx="1" cy="1239435"/>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8" name="Conector recto 27">
            <a:extLst>
              <a:ext uri="{FF2B5EF4-FFF2-40B4-BE49-F238E27FC236}">
                <a16:creationId xmlns:a16="http://schemas.microsoft.com/office/drawing/2014/main" id="{89C55BD2-837D-441A-A6E2-C94D499CA940}"/>
              </a:ext>
            </a:extLst>
          </p:cNvPr>
          <p:cNvCxnSpPr>
            <a:cxnSpLocks/>
          </p:cNvCxnSpPr>
          <p:nvPr/>
        </p:nvCxnSpPr>
        <p:spPr>
          <a:xfrm>
            <a:off x="1722394" y="4572417"/>
            <a:ext cx="2668631" cy="0"/>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1" name="Conector recto 30">
            <a:extLst>
              <a:ext uri="{FF2B5EF4-FFF2-40B4-BE49-F238E27FC236}">
                <a16:creationId xmlns:a16="http://schemas.microsoft.com/office/drawing/2014/main" id="{2DB05C17-ABE7-412F-9FAC-BF6C26DE4D4E}"/>
              </a:ext>
            </a:extLst>
          </p:cNvPr>
          <p:cNvCxnSpPr>
            <a:cxnSpLocks/>
          </p:cNvCxnSpPr>
          <p:nvPr/>
        </p:nvCxnSpPr>
        <p:spPr>
          <a:xfrm>
            <a:off x="3704955" y="4080034"/>
            <a:ext cx="0" cy="1731818"/>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2" name="CuadroTexto 31">
            <a:extLst>
              <a:ext uri="{FF2B5EF4-FFF2-40B4-BE49-F238E27FC236}">
                <a16:creationId xmlns:a16="http://schemas.microsoft.com/office/drawing/2014/main" id="{0A9D08AF-3BBB-4314-9DBD-CE38523D1069}"/>
              </a:ext>
            </a:extLst>
          </p:cNvPr>
          <p:cNvSpPr txBox="1"/>
          <p:nvPr/>
        </p:nvSpPr>
        <p:spPr>
          <a:xfrm>
            <a:off x="1225468" y="3818544"/>
            <a:ext cx="687339" cy="369332"/>
          </a:xfrm>
          <a:prstGeom prst="rect">
            <a:avLst/>
          </a:prstGeom>
          <a:noFill/>
        </p:spPr>
        <p:txBody>
          <a:bodyPr wrap="square" rtlCol="0">
            <a:spAutoFit/>
          </a:bodyPr>
          <a:lstStyle/>
          <a:p>
            <a:r>
              <a:rPr lang="es-CL" dirty="0"/>
              <a:t>Pc*</a:t>
            </a:r>
          </a:p>
        </p:txBody>
      </p:sp>
      <p:sp>
        <p:nvSpPr>
          <p:cNvPr id="34" name="CuadroTexto 33">
            <a:extLst>
              <a:ext uri="{FF2B5EF4-FFF2-40B4-BE49-F238E27FC236}">
                <a16:creationId xmlns:a16="http://schemas.microsoft.com/office/drawing/2014/main" id="{DD210AFC-9C39-4530-A65C-36442D013FD6}"/>
              </a:ext>
            </a:extLst>
          </p:cNvPr>
          <p:cNvSpPr txBox="1"/>
          <p:nvPr/>
        </p:nvSpPr>
        <p:spPr>
          <a:xfrm>
            <a:off x="3396469" y="5819971"/>
            <a:ext cx="616973" cy="369332"/>
          </a:xfrm>
          <a:prstGeom prst="rect">
            <a:avLst/>
          </a:prstGeom>
          <a:noFill/>
        </p:spPr>
        <p:txBody>
          <a:bodyPr wrap="square" rtlCol="0">
            <a:spAutoFit/>
          </a:bodyPr>
          <a:lstStyle/>
          <a:p>
            <a:r>
              <a:rPr lang="es-CL" dirty="0" err="1"/>
              <a:t>Qc</a:t>
            </a:r>
            <a:r>
              <a:rPr lang="es-CL" dirty="0"/>
              <a:t>*</a:t>
            </a:r>
          </a:p>
        </p:txBody>
      </p:sp>
      <p:sp>
        <p:nvSpPr>
          <p:cNvPr id="35" name="CuadroTexto 34">
            <a:extLst>
              <a:ext uri="{FF2B5EF4-FFF2-40B4-BE49-F238E27FC236}">
                <a16:creationId xmlns:a16="http://schemas.microsoft.com/office/drawing/2014/main" id="{DB718D07-6EB3-4E26-83CB-61899DF68CF8}"/>
              </a:ext>
            </a:extLst>
          </p:cNvPr>
          <p:cNvSpPr txBox="1"/>
          <p:nvPr/>
        </p:nvSpPr>
        <p:spPr>
          <a:xfrm>
            <a:off x="1215438" y="4360046"/>
            <a:ext cx="687339" cy="369332"/>
          </a:xfrm>
          <a:prstGeom prst="rect">
            <a:avLst/>
          </a:prstGeom>
          <a:noFill/>
        </p:spPr>
        <p:txBody>
          <a:bodyPr wrap="square" rtlCol="0">
            <a:spAutoFit/>
          </a:bodyPr>
          <a:lstStyle/>
          <a:p>
            <a:r>
              <a:rPr lang="es-CL" dirty="0"/>
              <a:t>Pc*’</a:t>
            </a:r>
          </a:p>
        </p:txBody>
      </p:sp>
      <p:sp>
        <p:nvSpPr>
          <p:cNvPr id="36" name="CuadroTexto 35">
            <a:extLst>
              <a:ext uri="{FF2B5EF4-FFF2-40B4-BE49-F238E27FC236}">
                <a16:creationId xmlns:a16="http://schemas.microsoft.com/office/drawing/2014/main" id="{F2E07D13-9C12-41DE-BEED-6A8B27B61D53}"/>
              </a:ext>
            </a:extLst>
          </p:cNvPr>
          <p:cNvSpPr txBox="1"/>
          <p:nvPr/>
        </p:nvSpPr>
        <p:spPr>
          <a:xfrm>
            <a:off x="4167765" y="5817123"/>
            <a:ext cx="687339" cy="369332"/>
          </a:xfrm>
          <a:prstGeom prst="rect">
            <a:avLst/>
          </a:prstGeom>
          <a:noFill/>
        </p:spPr>
        <p:txBody>
          <a:bodyPr wrap="square" rtlCol="0">
            <a:spAutoFit/>
          </a:bodyPr>
          <a:lstStyle/>
          <a:p>
            <a:r>
              <a:rPr lang="es-CL" dirty="0" err="1"/>
              <a:t>Qc</a:t>
            </a:r>
            <a:r>
              <a:rPr lang="es-CL" dirty="0"/>
              <a:t>*’</a:t>
            </a:r>
          </a:p>
        </p:txBody>
      </p:sp>
      <p:cxnSp>
        <p:nvCxnSpPr>
          <p:cNvPr id="23" name="Conector recto 22">
            <a:extLst>
              <a:ext uri="{FF2B5EF4-FFF2-40B4-BE49-F238E27FC236}">
                <a16:creationId xmlns:a16="http://schemas.microsoft.com/office/drawing/2014/main" id="{647BBCA1-E169-4BDC-9E33-D38F651A78D9}"/>
              </a:ext>
            </a:extLst>
          </p:cNvPr>
          <p:cNvCxnSpPr>
            <a:cxnSpLocks/>
          </p:cNvCxnSpPr>
          <p:nvPr/>
        </p:nvCxnSpPr>
        <p:spPr>
          <a:xfrm>
            <a:off x="7532144" y="2204120"/>
            <a:ext cx="3326675" cy="2490391"/>
          </a:xfrm>
          <a:prstGeom prst="line">
            <a:avLst/>
          </a:prstGeom>
        </p:spPr>
        <p:style>
          <a:lnRef idx="3">
            <a:schemeClr val="accent2"/>
          </a:lnRef>
          <a:fillRef idx="0">
            <a:schemeClr val="accent2"/>
          </a:fillRef>
          <a:effectRef idx="2">
            <a:schemeClr val="accent2"/>
          </a:effectRef>
          <a:fontRef idx="minor">
            <a:schemeClr val="tx1"/>
          </a:fontRef>
        </p:style>
      </p:cxnSp>
      <p:cxnSp>
        <p:nvCxnSpPr>
          <p:cNvPr id="27" name="Conector recto 26">
            <a:extLst>
              <a:ext uri="{FF2B5EF4-FFF2-40B4-BE49-F238E27FC236}">
                <a16:creationId xmlns:a16="http://schemas.microsoft.com/office/drawing/2014/main" id="{58D794D5-9EA5-4971-A2BE-0130829C5E7D}"/>
              </a:ext>
            </a:extLst>
          </p:cNvPr>
          <p:cNvCxnSpPr>
            <a:cxnSpLocks/>
          </p:cNvCxnSpPr>
          <p:nvPr/>
        </p:nvCxnSpPr>
        <p:spPr>
          <a:xfrm>
            <a:off x="6697862" y="3752453"/>
            <a:ext cx="2120038" cy="0"/>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9" name="Conector recto 28">
            <a:extLst>
              <a:ext uri="{FF2B5EF4-FFF2-40B4-BE49-F238E27FC236}">
                <a16:creationId xmlns:a16="http://schemas.microsoft.com/office/drawing/2014/main" id="{1E9F4CF7-53A9-4F6E-A7B4-260BAF5EE3D7}"/>
              </a:ext>
            </a:extLst>
          </p:cNvPr>
          <p:cNvCxnSpPr>
            <a:cxnSpLocks/>
          </p:cNvCxnSpPr>
          <p:nvPr/>
        </p:nvCxnSpPr>
        <p:spPr>
          <a:xfrm>
            <a:off x="8837485" y="3818544"/>
            <a:ext cx="0" cy="1993308"/>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0" name="CuadroTexto 29">
            <a:extLst>
              <a:ext uri="{FF2B5EF4-FFF2-40B4-BE49-F238E27FC236}">
                <a16:creationId xmlns:a16="http://schemas.microsoft.com/office/drawing/2014/main" id="{D6F9A1CA-14E3-4C24-ABE0-DE8B95F7D8F8}"/>
              </a:ext>
            </a:extLst>
          </p:cNvPr>
          <p:cNvSpPr txBox="1"/>
          <p:nvPr/>
        </p:nvSpPr>
        <p:spPr>
          <a:xfrm>
            <a:off x="6205445" y="3567787"/>
            <a:ext cx="682170" cy="369332"/>
          </a:xfrm>
          <a:prstGeom prst="rect">
            <a:avLst/>
          </a:prstGeom>
          <a:noFill/>
        </p:spPr>
        <p:txBody>
          <a:bodyPr wrap="square" rtlCol="0">
            <a:spAutoFit/>
          </a:bodyPr>
          <a:lstStyle/>
          <a:p>
            <a:r>
              <a:rPr lang="es-CL" dirty="0" err="1"/>
              <a:t>Pa</a:t>
            </a:r>
            <a:r>
              <a:rPr lang="es-CL" dirty="0"/>
              <a:t>*</a:t>
            </a:r>
          </a:p>
        </p:txBody>
      </p:sp>
      <p:sp>
        <p:nvSpPr>
          <p:cNvPr id="33" name="CuadroTexto 32">
            <a:extLst>
              <a:ext uri="{FF2B5EF4-FFF2-40B4-BE49-F238E27FC236}">
                <a16:creationId xmlns:a16="http://schemas.microsoft.com/office/drawing/2014/main" id="{63095CEB-713E-40D7-BF7C-80F57C9FDD2F}"/>
              </a:ext>
            </a:extLst>
          </p:cNvPr>
          <p:cNvSpPr txBox="1"/>
          <p:nvPr/>
        </p:nvSpPr>
        <p:spPr>
          <a:xfrm>
            <a:off x="8609116" y="5840611"/>
            <a:ext cx="612333" cy="369332"/>
          </a:xfrm>
          <a:prstGeom prst="rect">
            <a:avLst/>
          </a:prstGeom>
          <a:noFill/>
        </p:spPr>
        <p:txBody>
          <a:bodyPr wrap="square" rtlCol="0">
            <a:spAutoFit/>
          </a:bodyPr>
          <a:lstStyle/>
          <a:p>
            <a:r>
              <a:rPr lang="es-CL" dirty="0" err="1"/>
              <a:t>Qa</a:t>
            </a:r>
            <a:r>
              <a:rPr lang="es-CL" dirty="0"/>
              <a:t>*</a:t>
            </a:r>
          </a:p>
        </p:txBody>
      </p:sp>
      <p:cxnSp>
        <p:nvCxnSpPr>
          <p:cNvPr id="38" name="Conector recto 37">
            <a:extLst>
              <a:ext uri="{FF2B5EF4-FFF2-40B4-BE49-F238E27FC236}">
                <a16:creationId xmlns:a16="http://schemas.microsoft.com/office/drawing/2014/main" id="{7507CB9F-BE36-4B50-8858-98959C58427C}"/>
              </a:ext>
            </a:extLst>
          </p:cNvPr>
          <p:cNvCxnSpPr>
            <a:cxnSpLocks/>
          </p:cNvCxnSpPr>
          <p:nvPr/>
        </p:nvCxnSpPr>
        <p:spPr>
          <a:xfrm>
            <a:off x="6648179" y="3429000"/>
            <a:ext cx="2527389" cy="18802"/>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9" name="Conector recto 38">
            <a:extLst>
              <a:ext uri="{FF2B5EF4-FFF2-40B4-BE49-F238E27FC236}">
                <a16:creationId xmlns:a16="http://schemas.microsoft.com/office/drawing/2014/main" id="{EA593B18-012D-4DA8-B823-6CB27D60C2B7}"/>
              </a:ext>
            </a:extLst>
          </p:cNvPr>
          <p:cNvCxnSpPr>
            <a:cxnSpLocks/>
          </p:cNvCxnSpPr>
          <p:nvPr/>
        </p:nvCxnSpPr>
        <p:spPr>
          <a:xfrm>
            <a:off x="9195153" y="3513893"/>
            <a:ext cx="26296" cy="2326718"/>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0" name="CuadroTexto 39">
            <a:extLst>
              <a:ext uri="{FF2B5EF4-FFF2-40B4-BE49-F238E27FC236}">
                <a16:creationId xmlns:a16="http://schemas.microsoft.com/office/drawing/2014/main" id="{F5FCE7BA-FEEC-4BA8-A9E8-2678B7679E8B}"/>
              </a:ext>
            </a:extLst>
          </p:cNvPr>
          <p:cNvSpPr txBox="1"/>
          <p:nvPr/>
        </p:nvSpPr>
        <p:spPr>
          <a:xfrm>
            <a:off x="6164759" y="3244334"/>
            <a:ext cx="682170" cy="369332"/>
          </a:xfrm>
          <a:prstGeom prst="rect">
            <a:avLst/>
          </a:prstGeom>
          <a:noFill/>
        </p:spPr>
        <p:txBody>
          <a:bodyPr wrap="square" rtlCol="0">
            <a:spAutoFit/>
          </a:bodyPr>
          <a:lstStyle/>
          <a:p>
            <a:r>
              <a:rPr lang="es-CL" dirty="0" err="1"/>
              <a:t>Pa</a:t>
            </a:r>
            <a:r>
              <a:rPr lang="es-CL" dirty="0"/>
              <a:t>*’</a:t>
            </a:r>
          </a:p>
        </p:txBody>
      </p:sp>
      <p:sp>
        <p:nvSpPr>
          <p:cNvPr id="41" name="CuadroTexto 40">
            <a:extLst>
              <a:ext uri="{FF2B5EF4-FFF2-40B4-BE49-F238E27FC236}">
                <a16:creationId xmlns:a16="http://schemas.microsoft.com/office/drawing/2014/main" id="{CF9B8A26-48FC-40F9-8626-DD745F74E69D}"/>
              </a:ext>
            </a:extLst>
          </p:cNvPr>
          <p:cNvSpPr txBox="1"/>
          <p:nvPr/>
        </p:nvSpPr>
        <p:spPr>
          <a:xfrm>
            <a:off x="9144611" y="5825407"/>
            <a:ext cx="723289" cy="369332"/>
          </a:xfrm>
          <a:prstGeom prst="rect">
            <a:avLst/>
          </a:prstGeom>
          <a:noFill/>
        </p:spPr>
        <p:txBody>
          <a:bodyPr wrap="square" rtlCol="0">
            <a:spAutoFit/>
          </a:bodyPr>
          <a:lstStyle/>
          <a:p>
            <a:r>
              <a:rPr lang="es-CL" dirty="0" err="1"/>
              <a:t>Qa</a:t>
            </a:r>
            <a:r>
              <a:rPr lang="es-CL" dirty="0"/>
              <a:t>*’</a:t>
            </a:r>
          </a:p>
        </p:txBody>
      </p:sp>
    </p:spTree>
    <p:extLst>
      <p:ext uri="{BB962C8B-B14F-4D97-AF65-F5344CB8AC3E}">
        <p14:creationId xmlns:p14="http://schemas.microsoft.com/office/powerpoint/2010/main" val="2624497988"/>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04757C-28CF-45CF-85CD-78E49AC27FF7}"/>
              </a:ext>
            </a:extLst>
          </p:cNvPr>
          <p:cNvSpPr>
            <a:spLocks noGrp="1"/>
          </p:cNvSpPr>
          <p:nvPr>
            <p:ph type="title"/>
          </p:nvPr>
        </p:nvSpPr>
        <p:spPr>
          <a:xfrm>
            <a:off x="1451579" y="804519"/>
            <a:ext cx="9603275" cy="1049235"/>
          </a:xfrm>
        </p:spPr>
        <p:txBody>
          <a:bodyPr>
            <a:normAutofit/>
          </a:bodyPr>
          <a:lstStyle/>
          <a:p>
            <a:r>
              <a:rPr lang="es-MX" sz="2200" cap="none" dirty="0">
                <a:latin typeface="CMR12"/>
              </a:rPr>
              <a:t>2. ¿</a:t>
            </a:r>
            <a:r>
              <a:rPr lang="es-MX" sz="2200" b="0" i="0" u="none" strike="noStrike" cap="none" baseline="0" dirty="0">
                <a:latin typeface="CMR12"/>
              </a:rPr>
              <a:t>Qué sucede con el precio y la cantidad del acondicionador si el precio del champú disminuye</a:t>
            </a:r>
            <a:r>
              <a:rPr lang="es-MX" sz="2200" b="0" i="0" u="none" strike="noStrike" baseline="0" dirty="0">
                <a:latin typeface="CMR12"/>
              </a:rPr>
              <a:t>?</a:t>
            </a:r>
            <a:endParaRPr lang="es-CL" sz="2200" dirty="0"/>
          </a:p>
        </p:txBody>
      </p:sp>
      <p:sp>
        <p:nvSpPr>
          <p:cNvPr id="4" name="Marcador de contenido 2">
            <a:extLst>
              <a:ext uri="{FF2B5EF4-FFF2-40B4-BE49-F238E27FC236}">
                <a16:creationId xmlns:a16="http://schemas.microsoft.com/office/drawing/2014/main" id="{7FB596FA-986F-4DC6-B9D8-D1835A5193FC}"/>
              </a:ext>
            </a:extLst>
          </p:cNvPr>
          <p:cNvSpPr>
            <a:spLocks noGrp="1"/>
          </p:cNvSpPr>
          <p:nvPr>
            <p:ph idx="1"/>
          </p:nvPr>
        </p:nvSpPr>
        <p:spPr>
          <a:xfrm>
            <a:off x="1451579" y="2015732"/>
            <a:ext cx="9603275" cy="3450613"/>
          </a:xfrm>
        </p:spPr>
        <p:txBody>
          <a:bodyPr>
            <a:normAutofit/>
          </a:bodyPr>
          <a:lstStyle/>
          <a:p>
            <a:pPr marL="457200" indent="-457200">
              <a:buFont typeface="+mj-lt"/>
              <a:buAutoNum type="alphaLcParenR"/>
            </a:pPr>
            <a:r>
              <a:rPr lang="es-CL" sz="1900" dirty="0">
                <a:latin typeface="CMR12"/>
              </a:rPr>
              <a:t>El precio disminuye; la cantidad aumenta.</a:t>
            </a:r>
          </a:p>
          <a:p>
            <a:pPr marL="457200" indent="-457200">
              <a:buFont typeface="+mj-lt"/>
              <a:buAutoNum type="alphaLcParenR"/>
            </a:pPr>
            <a:r>
              <a:rPr lang="es-CL" sz="1900" dirty="0">
                <a:latin typeface="CMR12"/>
              </a:rPr>
              <a:t>El precio aumenta; la cantidad disminuye.</a:t>
            </a:r>
          </a:p>
          <a:p>
            <a:pPr marL="457200" indent="-457200">
              <a:buFont typeface="+mj-lt"/>
              <a:buAutoNum type="alphaLcParenR"/>
            </a:pPr>
            <a:r>
              <a:rPr lang="es-CL" sz="1900" b="1" dirty="0">
                <a:latin typeface="CMR12"/>
              </a:rPr>
              <a:t>El precio aumenta; la cantidad aumenta.</a:t>
            </a:r>
          </a:p>
          <a:p>
            <a:pPr marL="457200" indent="-457200">
              <a:buFont typeface="+mj-lt"/>
              <a:buAutoNum type="alphaLcParenR"/>
            </a:pPr>
            <a:r>
              <a:rPr lang="es-CL" sz="1900" dirty="0">
                <a:latin typeface="CMR12"/>
              </a:rPr>
              <a:t>El precio disminuye; la cantidad disminuye.</a:t>
            </a:r>
          </a:p>
          <a:p>
            <a:pPr marL="457200" indent="-457200">
              <a:buFont typeface="+mj-lt"/>
              <a:buAutoNum type="alphaLcParenR"/>
            </a:pPr>
            <a:r>
              <a:rPr lang="es-CL" sz="1900" dirty="0">
                <a:latin typeface="CMR12"/>
              </a:rPr>
              <a:t>El precio disminuye; la cantidad demandada no cambia. </a:t>
            </a:r>
          </a:p>
          <a:p>
            <a:pPr marL="457200" indent="-457200">
              <a:buFont typeface="+mj-lt"/>
              <a:buAutoNum type="alphaLcParenR"/>
            </a:pPr>
            <a:endParaRPr lang="es-CL" sz="1900" dirty="0">
              <a:latin typeface="CMR12"/>
            </a:endParaRPr>
          </a:p>
          <a:p>
            <a:pPr marL="457200" indent="-457200">
              <a:buFont typeface="+mj-lt"/>
              <a:buAutoNum type="alphaLcParenR"/>
            </a:pPr>
            <a:endParaRPr lang="es-CL" sz="1900" dirty="0">
              <a:latin typeface="CMR12"/>
            </a:endParaRPr>
          </a:p>
          <a:p>
            <a:pPr marL="457200" indent="-457200">
              <a:buFont typeface="+mj-lt"/>
              <a:buAutoNum type="alphaLcParenR"/>
            </a:pPr>
            <a:endParaRPr lang="es-CL" sz="1900" dirty="0">
              <a:latin typeface="CMR12"/>
            </a:endParaRPr>
          </a:p>
        </p:txBody>
      </p:sp>
    </p:spTree>
    <p:extLst>
      <p:ext uri="{BB962C8B-B14F-4D97-AF65-F5344CB8AC3E}">
        <p14:creationId xmlns:p14="http://schemas.microsoft.com/office/powerpoint/2010/main" val="69061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04757C-28CF-45CF-85CD-78E49AC27FF7}"/>
              </a:ext>
            </a:extLst>
          </p:cNvPr>
          <p:cNvSpPr>
            <a:spLocks noGrp="1"/>
          </p:cNvSpPr>
          <p:nvPr>
            <p:ph type="title"/>
          </p:nvPr>
        </p:nvSpPr>
        <p:spPr>
          <a:xfrm>
            <a:off x="1451579" y="804519"/>
            <a:ext cx="9603275" cy="1049235"/>
          </a:xfrm>
        </p:spPr>
        <p:txBody>
          <a:bodyPr>
            <a:normAutofit/>
          </a:bodyPr>
          <a:lstStyle/>
          <a:p>
            <a:pPr algn="l"/>
            <a:r>
              <a:rPr lang="es-MX" sz="2200" cap="none" dirty="0">
                <a:latin typeface="CMR12"/>
              </a:rPr>
              <a:t>3. </a:t>
            </a:r>
            <a:r>
              <a:rPr lang="es-MX" sz="2800" cap="none" dirty="0">
                <a:latin typeface="CMR12"/>
              </a:rPr>
              <a:t>¿</a:t>
            </a:r>
            <a:r>
              <a:rPr lang="es-MX" sz="2400" b="0" i="0" u="none" strike="noStrike" cap="none" baseline="0" dirty="0">
                <a:latin typeface="CMR12"/>
              </a:rPr>
              <a:t>Qué sucede con el precio y la cantidad de premios para perro si la demanda y la oferta </a:t>
            </a:r>
            <a:r>
              <a:rPr lang="es-CL" sz="2400" b="0" i="0" u="none" strike="noStrike" cap="none" baseline="0" dirty="0">
                <a:latin typeface="CMR12"/>
              </a:rPr>
              <a:t>de este producto aumentan?</a:t>
            </a:r>
            <a:endParaRPr lang="es-CL" sz="2200" dirty="0"/>
          </a:p>
        </p:txBody>
      </p:sp>
      <p:sp>
        <p:nvSpPr>
          <p:cNvPr id="4" name="Marcador de contenido 2">
            <a:extLst>
              <a:ext uri="{FF2B5EF4-FFF2-40B4-BE49-F238E27FC236}">
                <a16:creationId xmlns:a16="http://schemas.microsoft.com/office/drawing/2014/main" id="{7FB596FA-986F-4DC6-B9D8-D1835A5193FC}"/>
              </a:ext>
            </a:extLst>
          </p:cNvPr>
          <p:cNvSpPr>
            <a:spLocks noGrp="1"/>
          </p:cNvSpPr>
          <p:nvPr>
            <p:ph idx="1"/>
          </p:nvPr>
        </p:nvSpPr>
        <p:spPr>
          <a:xfrm>
            <a:off x="1451579" y="2015732"/>
            <a:ext cx="9603275" cy="3450613"/>
          </a:xfrm>
        </p:spPr>
        <p:txBody>
          <a:bodyPr>
            <a:normAutofit/>
          </a:bodyPr>
          <a:lstStyle/>
          <a:p>
            <a:pPr marL="457200" indent="-457200">
              <a:buFont typeface="+mj-lt"/>
              <a:buAutoNum type="alphaLcParenR"/>
            </a:pPr>
            <a:r>
              <a:rPr lang="es-CL" sz="1900" dirty="0">
                <a:latin typeface="CMR12"/>
              </a:rPr>
              <a:t>El precio disminuye; la cantidad aumenta.</a:t>
            </a:r>
          </a:p>
          <a:p>
            <a:pPr marL="457200" indent="-457200">
              <a:buFont typeface="+mj-lt"/>
              <a:buAutoNum type="alphaLcParenR"/>
            </a:pPr>
            <a:r>
              <a:rPr lang="es-CL" sz="1900" dirty="0">
                <a:latin typeface="CMR12"/>
              </a:rPr>
              <a:t>El precio aumenta; la cantidad demandada no cambia.</a:t>
            </a:r>
          </a:p>
          <a:p>
            <a:pPr marL="457200" indent="-457200">
              <a:buFont typeface="+mj-lt"/>
              <a:buAutoNum type="alphaLcParenR"/>
            </a:pPr>
            <a:r>
              <a:rPr lang="es-CL" sz="1900" dirty="0">
                <a:latin typeface="CMR12"/>
              </a:rPr>
              <a:t>El precio aumenta; la cantidad disminuye.</a:t>
            </a:r>
          </a:p>
          <a:p>
            <a:pPr marL="457200" indent="-457200">
              <a:buFont typeface="+mj-lt"/>
              <a:buAutoNum type="alphaLcParenR"/>
            </a:pPr>
            <a:r>
              <a:rPr lang="es-CL" sz="1900" dirty="0">
                <a:latin typeface="CMR12"/>
              </a:rPr>
              <a:t>No sabemos que sucede con el precio; la cantidad aumenta.</a:t>
            </a:r>
          </a:p>
          <a:p>
            <a:pPr marL="457200" indent="-457200">
              <a:buFont typeface="+mj-lt"/>
              <a:buAutoNum type="alphaLcParenR"/>
            </a:pPr>
            <a:r>
              <a:rPr lang="es-CL" sz="1900" dirty="0">
                <a:latin typeface="CMR12"/>
              </a:rPr>
              <a:t>El precio disminuye; la cantidad disminuye. </a:t>
            </a:r>
          </a:p>
          <a:p>
            <a:pPr marL="457200" indent="-457200">
              <a:buFont typeface="+mj-lt"/>
              <a:buAutoNum type="alphaLcParenR"/>
            </a:pPr>
            <a:endParaRPr lang="es-CL" sz="1900" dirty="0">
              <a:latin typeface="CMR12"/>
            </a:endParaRPr>
          </a:p>
          <a:p>
            <a:pPr marL="457200" indent="-457200">
              <a:buFont typeface="+mj-lt"/>
              <a:buAutoNum type="alphaLcParenR"/>
            </a:pPr>
            <a:endParaRPr lang="es-CL" sz="1900" dirty="0">
              <a:latin typeface="CMR12"/>
            </a:endParaRPr>
          </a:p>
          <a:p>
            <a:pPr marL="457200" indent="-457200">
              <a:buFont typeface="+mj-lt"/>
              <a:buAutoNum type="alphaLcParenR"/>
            </a:pPr>
            <a:endParaRPr lang="es-CL" sz="1900" dirty="0">
              <a:latin typeface="CMR12"/>
            </a:endParaRPr>
          </a:p>
        </p:txBody>
      </p:sp>
    </p:spTree>
    <p:extLst>
      <p:ext uri="{BB962C8B-B14F-4D97-AF65-F5344CB8AC3E}">
        <p14:creationId xmlns:p14="http://schemas.microsoft.com/office/powerpoint/2010/main" val="12164264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04757C-28CF-45CF-85CD-78E49AC27FF7}"/>
              </a:ext>
            </a:extLst>
          </p:cNvPr>
          <p:cNvSpPr>
            <a:spLocks noGrp="1"/>
          </p:cNvSpPr>
          <p:nvPr>
            <p:ph type="title"/>
          </p:nvPr>
        </p:nvSpPr>
        <p:spPr>
          <a:xfrm>
            <a:off x="1455987" y="771228"/>
            <a:ext cx="9603275" cy="1049235"/>
          </a:xfrm>
        </p:spPr>
        <p:txBody>
          <a:bodyPr>
            <a:normAutofit/>
          </a:bodyPr>
          <a:lstStyle/>
          <a:p>
            <a:r>
              <a:rPr lang="es-MX" sz="2800" cap="none" dirty="0">
                <a:latin typeface="CMR12"/>
              </a:rPr>
              <a:t>3.¿</a:t>
            </a:r>
            <a:r>
              <a:rPr lang="es-MX" sz="2400" b="0" i="0" u="none" strike="noStrike" cap="none" baseline="0" dirty="0">
                <a:latin typeface="CMR12"/>
              </a:rPr>
              <a:t>Qué sucede con el precio y la cantidad de premios para perro si la demanda y la oferta </a:t>
            </a:r>
            <a:r>
              <a:rPr lang="es-CL" sz="2400" b="0" i="0" u="none" strike="noStrike" cap="none" baseline="0" dirty="0">
                <a:latin typeface="CMR12"/>
              </a:rPr>
              <a:t>de este producto aumentan?</a:t>
            </a:r>
            <a:endParaRPr lang="es-CL" dirty="0"/>
          </a:p>
        </p:txBody>
      </p:sp>
      <p:cxnSp>
        <p:nvCxnSpPr>
          <p:cNvPr id="7" name="Conector recto de flecha 6">
            <a:extLst>
              <a:ext uri="{FF2B5EF4-FFF2-40B4-BE49-F238E27FC236}">
                <a16:creationId xmlns:a16="http://schemas.microsoft.com/office/drawing/2014/main" id="{C6F5A48A-4783-4EF3-88F3-3C65E3AD7CA2}"/>
              </a:ext>
            </a:extLst>
          </p:cNvPr>
          <p:cNvCxnSpPr>
            <a:cxnSpLocks/>
          </p:cNvCxnSpPr>
          <p:nvPr/>
        </p:nvCxnSpPr>
        <p:spPr>
          <a:xfrm flipV="1">
            <a:off x="1775733" y="2059839"/>
            <a:ext cx="0" cy="3657601"/>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8" name="Conector recto de flecha 7">
            <a:extLst>
              <a:ext uri="{FF2B5EF4-FFF2-40B4-BE49-F238E27FC236}">
                <a16:creationId xmlns:a16="http://schemas.microsoft.com/office/drawing/2014/main" id="{32440EA7-D403-4B02-B2BC-1EED85F1AB98}"/>
              </a:ext>
            </a:extLst>
          </p:cNvPr>
          <p:cNvCxnSpPr>
            <a:cxnSpLocks/>
          </p:cNvCxnSpPr>
          <p:nvPr/>
        </p:nvCxnSpPr>
        <p:spPr>
          <a:xfrm flipV="1">
            <a:off x="1775733" y="5717440"/>
            <a:ext cx="3997234" cy="2"/>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15" name="Conector recto 14">
            <a:extLst>
              <a:ext uri="{FF2B5EF4-FFF2-40B4-BE49-F238E27FC236}">
                <a16:creationId xmlns:a16="http://schemas.microsoft.com/office/drawing/2014/main" id="{884B3EB7-DDE9-41CE-BB33-A889EC360EB1}"/>
              </a:ext>
            </a:extLst>
          </p:cNvPr>
          <p:cNvCxnSpPr/>
          <p:nvPr/>
        </p:nvCxnSpPr>
        <p:spPr>
          <a:xfrm flipV="1">
            <a:off x="2250349" y="2551874"/>
            <a:ext cx="3048000" cy="2673532"/>
          </a:xfrm>
          <a:prstGeom prst="line">
            <a:avLst/>
          </a:prstGeom>
        </p:spPr>
        <p:style>
          <a:lnRef idx="3">
            <a:schemeClr val="accent5"/>
          </a:lnRef>
          <a:fillRef idx="0">
            <a:schemeClr val="accent5"/>
          </a:fillRef>
          <a:effectRef idx="2">
            <a:schemeClr val="accent5"/>
          </a:effectRef>
          <a:fontRef idx="minor">
            <a:schemeClr val="tx1"/>
          </a:fontRef>
        </p:style>
      </p:cxnSp>
      <p:cxnSp>
        <p:nvCxnSpPr>
          <p:cNvPr id="16" name="Conector recto 15">
            <a:extLst>
              <a:ext uri="{FF2B5EF4-FFF2-40B4-BE49-F238E27FC236}">
                <a16:creationId xmlns:a16="http://schemas.microsoft.com/office/drawing/2014/main" id="{450E1BEC-C00C-4BC9-994A-38EF9039A8AF}"/>
              </a:ext>
            </a:extLst>
          </p:cNvPr>
          <p:cNvCxnSpPr>
            <a:cxnSpLocks/>
          </p:cNvCxnSpPr>
          <p:nvPr/>
        </p:nvCxnSpPr>
        <p:spPr>
          <a:xfrm>
            <a:off x="2111012" y="2643444"/>
            <a:ext cx="3326675" cy="2490391"/>
          </a:xfrm>
          <a:prstGeom prst="line">
            <a:avLst/>
          </a:prstGeom>
        </p:spPr>
        <p:style>
          <a:lnRef idx="3">
            <a:schemeClr val="accent1"/>
          </a:lnRef>
          <a:fillRef idx="0">
            <a:schemeClr val="accent1"/>
          </a:fillRef>
          <a:effectRef idx="2">
            <a:schemeClr val="accent1"/>
          </a:effectRef>
          <a:fontRef idx="minor">
            <a:schemeClr val="tx1"/>
          </a:fontRef>
        </p:style>
      </p:cxnSp>
      <p:sp>
        <p:nvSpPr>
          <p:cNvPr id="19" name="CuadroTexto 18">
            <a:extLst>
              <a:ext uri="{FF2B5EF4-FFF2-40B4-BE49-F238E27FC236}">
                <a16:creationId xmlns:a16="http://schemas.microsoft.com/office/drawing/2014/main" id="{6E043461-DD4D-4C7E-9595-FEDB526F5E5D}"/>
              </a:ext>
            </a:extLst>
          </p:cNvPr>
          <p:cNvSpPr txBox="1"/>
          <p:nvPr/>
        </p:nvSpPr>
        <p:spPr>
          <a:xfrm>
            <a:off x="5437686" y="2367208"/>
            <a:ext cx="905692" cy="369332"/>
          </a:xfrm>
          <a:prstGeom prst="rect">
            <a:avLst/>
          </a:prstGeom>
          <a:noFill/>
        </p:spPr>
        <p:txBody>
          <a:bodyPr wrap="square" rtlCol="0">
            <a:spAutoFit/>
          </a:bodyPr>
          <a:lstStyle/>
          <a:p>
            <a:r>
              <a:rPr lang="es-CL" dirty="0"/>
              <a:t>Oferta’</a:t>
            </a:r>
          </a:p>
        </p:txBody>
      </p:sp>
      <p:sp>
        <p:nvSpPr>
          <p:cNvPr id="20" name="CuadroTexto 19">
            <a:extLst>
              <a:ext uri="{FF2B5EF4-FFF2-40B4-BE49-F238E27FC236}">
                <a16:creationId xmlns:a16="http://schemas.microsoft.com/office/drawing/2014/main" id="{D74096F4-21C5-4701-A8EF-84D25D4C9CD9}"/>
              </a:ext>
            </a:extLst>
          </p:cNvPr>
          <p:cNvSpPr txBox="1"/>
          <p:nvPr/>
        </p:nvSpPr>
        <p:spPr>
          <a:xfrm>
            <a:off x="5459455" y="4949169"/>
            <a:ext cx="1088571" cy="369332"/>
          </a:xfrm>
          <a:prstGeom prst="rect">
            <a:avLst/>
          </a:prstGeom>
          <a:noFill/>
        </p:spPr>
        <p:txBody>
          <a:bodyPr wrap="square" rtlCol="0">
            <a:spAutoFit/>
          </a:bodyPr>
          <a:lstStyle/>
          <a:p>
            <a:r>
              <a:rPr lang="es-CL" dirty="0"/>
              <a:t>Demanda</a:t>
            </a:r>
          </a:p>
        </p:txBody>
      </p:sp>
      <p:cxnSp>
        <p:nvCxnSpPr>
          <p:cNvPr id="21" name="Conector recto 20">
            <a:extLst>
              <a:ext uri="{FF2B5EF4-FFF2-40B4-BE49-F238E27FC236}">
                <a16:creationId xmlns:a16="http://schemas.microsoft.com/office/drawing/2014/main" id="{2DF843E6-6BBC-43B8-94E2-EF90F027B125}"/>
              </a:ext>
            </a:extLst>
          </p:cNvPr>
          <p:cNvCxnSpPr/>
          <p:nvPr/>
        </p:nvCxnSpPr>
        <p:spPr>
          <a:xfrm flipV="1">
            <a:off x="1915071" y="2238737"/>
            <a:ext cx="3048000" cy="2673532"/>
          </a:xfrm>
          <a:prstGeom prst="line">
            <a:avLst/>
          </a:prstGeom>
          <a:ln>
            <a:solidFill>
              <a:schemeClr val="accent6">
                <a:lumMod val="60000"/>
                <a:lumOff val="40000"/>
              </a:schemeClr>
            </a:solidFill>
          </a:ln>
        </p:spPr>
        <p:style>
          <a:lnRef idx="3">
            <a:schemeClr val="accent5"/>
          </a:lnRef>
          <a:fillRef idx="0">
            <a:schemeClr val="accent5"/>
          </a:fillRef>
          <a:effectRef idx="2">
            <a:schemeClr val="accent5"/>
          </a:effectRef>
          <a:fontRef idx="minor">
            <a:schemeClr val="tx1"/>
          </a:fontRef>
        </p:style>
      </p:cxnSp>
      <p:sp>
        <p:nvSpPr>
          <p:cNvPr id="22" name="CuadroTexto 21">
            <a:extLst>
              <a:ext uri="{FF2B5EF4-FFF2-40B4-BE49-F238E27FC236}">
                <a16:creationId xmlns:a16="http://schemas.microsoft.com/office/drawing/2014/main" id="{4B4D4D06-2166-49D9-A786-9F4A426B6A18}"/>
              </a:ext>
            </a:extLst>
          </p:cNvPr>
          <p:cNvSpPr txBox="1"/>
          <p:nvPr/>
        </p:nvSpPr>
        <p:spPr>
          <a:xfrm>
            <a:off x="5102408" y="1983619"/>
            <a:ext cx="905692" cy="369332"/>
          </a:xfrm>
          <a:prstGeom prst="rect">
            <a:avLst/>
          </a:prstGeom>
          <a:noFill/>
        </p:spPr>
        <p:txBody>
          <a:bodyPr wrap="square" rtlCol="0">
            <a:spAutoFit/>
          </a:bodyPr>
          <a:lstStyle/>
          <a:p>
            <a:r>
              <a:rPr lang="es-CL" dirty="0"/>
              <a:t>Oferta</a:t>
            </a:r>
          </a:p>
        </p:txBody>
      </p:sp>
      <p:cxnSp>
        <p:nvCxnSpPr>
          <p:cNvPr id="24" name="Conector recto 23">
            <a:extLst>
              <a:ext uri="{FF2B5EF4-FFF2-40B4-BE49-F238E27FC236}">
                <a16:creationId xmlns:a16="http://schemas.microsoft.com/office/drawing/2014/main" id="{AC0315C2-42BC-44A7-8382-14D7110FB24D}"/>
              </a:ext>
            </a:extLst>
          </p:cNvPr>
          <p:cNvCxnSpPr/>
          <p:nvPr/>
        </p:nvCxnSpPr>
        <p:spPr>
          <a:xfrm>
            <a:off x="1836694" y="3888639"/>
            <a:ext cx="1859278" cy="0"/>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5" name="Conector recto 24">
            <a:extLst>
              <a:ext uri="{FF2B5EF4-FFF2-40B4-BE49-F238E27FC236}">
                <a16:creationId xmlns:a16="http://schemas.microsoft.com/office/drawing/2014/main" id="{5B060905-6EF8-4F71-80CD-6A99A8087A1F}"/>
              </a:ext>
            </a:extLst>
          </p:cNvPr>
          <p:cNvCxnSpPr>
            <a:cxnSpLocks/>
          </p:cNvCxnSpPr>
          <p:nvPr/>
        </p:nvCxnSpPr>
        <p:spPr>
          <a:xfrm flipH="1">
            <a:off x="3778703" y="3933838"/>
            <a:ext cx="1" cy="1704984"/>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8" name="CuadroTexto 27">
            <a:extLst>
              <a:ext uri="{FF2B5EF4-FFF2-40B4-BE49-F238E27FC236}">
                <a16:creationId xmlns:a16="http://schemas.microsoft.com/office/drawing/2014/main" id="{4253E2D9-DD74-44F8-BF6E-30DE5BEA360D}"/>
              </a:ext>
            </a:extLst>
          </p:cNvPr>
          <p:cNvSpPr txBox="1"/>
          <p:nvPr/>
        </p:nvSpPr>
        <p:spPr>
          <a:xfrm>
            <a:off x="1309825" y="3703974"/>
            <a:ext cx="526869" cy="369332"/>
          </a:xfrm>
          <a:prstGeom prst="rect">
            <a:avLst/>
          </a:prstGeom>
          <a:noFill/>
        </p:spPr>
        <p:txBody>
          <a:bodyPr wrap="square" rtlCol="0">
            <a:spAutoFit/>
          </a:bodyPr>
          <a:lstStyle/>
          <a:p>
            <a:r>
              <a:rPr lang="es-CL" dirty="0"/>
              <a:t>P*’</a:t>
            </a:r>
          </a:p>
        </p:txBody>
      </p:sp>
      <p:sp>
        <p:nvSpPr>
          <p:cNvPr id="29" name="CuadroTexto 28">
            <a:extLst>
              <a:ext uri="{FF2B5EF4-FFF2-40B4-BE49-F238E27FC236}">
                <a16:creationId xmlns:a16="http://schemas.microsoft.com/office/drawing/2014/main" id="{AD4E3B72-3B6B-45F1-B3F9-3E4A47A61238}"/>
              </a:ext>
            </a:extLst>
          </p:cNvPr>
          <p:cNvSpPr txBox="1"/>
          <p:nvPr/>
        </p:nvSpPr>
        <p:spPr>
          <a:xfrm>
            <a:off x="3565346" y="5717440"/>
            <a:ext cx="581293" cy="369332"/>
          </a:xfrm>
          <a:prstGeom prst="rect">
            <a:avLst/>
          </a:prstGeom>
          <a:noFill/>
        </p:spPr>
        <p:txBody>
          <a:bodyPr wrap="square" rtlCol="0">
            <a:spAutoFit/>
          </a:bodyPr>
          <a:lstStyle/>
          <a:p>
            <a:r>
              <a:rPr lang="es-CL" dirty="0"/>
              <a:t>Q*’</a:t>
            </a:r>
          </a:p>
        </p:txBody>
      </p:sp>
      <p:cxnSp>
        <p:nvCxnSpPr>
          <p:cNvPr id="30" name="Conector recto 29">
            <a:extLst>
              <a:ext uri="{FF2B5EF4-FFF2-40B4-BE49-F238E27FC236}">
                <a16:creationId xmlns:a16="http://schemas.microsoft.com/office/drawing/2014/main" id="{E729518A-75E6-4E37-B8FB-A3EA0364E14F}"/>
              </a:ext>
            </a:extLst>
          </p:cNvPr>
          <p:cNvCxnSpPr>
            <a:cxnSpLocks/>
          </p:cNvCxnSpPr>
          <p:nvPr/>
        </p:nvCxnSpPr>
        <p:spPr>
          <a:xfrm>
            <a:off x="1836694" y="3625837"/>
            <a:ext cx="1489165" cy="0"/>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1" name="Conector recto 30">
            <a:extLst>
              <a:ext uri="{FF2B5EF4-FFF2-40B4-BE49-F238E27FC236}">
                <a16:creationId xmlns:a16="http://schemas.microsoft.com/office/drawing/2014/main" id="{B54EDDAF-7813-4D19-97F2-C6672D77AB18}"/>
              </a:ext>
            </a:extLst>
          </p:cNvPr>
          <p:cNvCxnSpPr>
            <a:cxnSpLocks/>
          </p:cNvCxnSpPr>
          <p:nvPr/>
        </p:nvCxnSpPr>
        <p:spPr>
          <a:xfrm flipH="1">
            <a:off x="3408591" y="3671036"/>
            <a:ext cx="1" cy="1967786"/>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2" name="CuadroTexto 31">
            <a:extLst>
              <a:ext uri="{FF2B5EF4-FFF2-40B4-BE49-F238E27FC236}">
                <a16:creationId xmlns:a16="http://schemas.microsoft.com/office/drawing/2014/main" id="{DDCDAC8B-9A5D-414A-BE86-41C85B560DBD}"/>
              </a:ext>
            </a:extLst>
          </p:cNvPr>
          <p:cNvSpPr txBox="1"/>
          <p:nvPr/>
        </p:nvSpPr>
        <p:spPr>
          <a:xfrm>
            <a:off x="1388201" y="3441171"/>
            <a:ext cx="526869" cy="369332"/>
          </a:xfrm>
          <a:prstGeom prst="rect">
            <a:avLst/>
          </a:prstGeom>
          <a:noFill/>
        </p:spPr>
        <p:txBody>
          <a:bodyPr wrap="square" rtlCol="0">
            <a:spAutoFit/>
          </a:bodyPr>
          <a:lstStyle/>
          <a:p>
            <a:r>
              <a:rPr lang="es-CL" dirty="0"/>
              <a:t>P*</a:t>
            </a:r>
          </a:p>
        </p:txBody>
      </p:sp>
      <p:sp>
        <p:nvSpPr>
          <p:cNvPr id="33" name="CuadroTexto 32">
            <a:extLst>
              <a:ext uri="{FF2B5EF4-FFF2-40B4-BE49-F238E27FC236}">
                <a16:creationId xmlns:a16="http://schemas.microsoft.com/office/drawing/2014/main" id="{53A47287-A492-499D-BB34-0CCCE5B04FA9}"/>
              </a:ext>
            </a:extLst>
          </p:cNvPr>
          <p:cNvSpPr txBox="1"/>
          <p:nvPr/>
        </p:nvSpPr>
        <p:spPr>
          <a:xfrm>
            <a:off x="3197409" y="5703168"/>
            <a:ext cx="581294" cy="369332"/>
          </a:xfrm>
          <a:prstGeom prst="rect">
            <a:avLst/>
          </a:prstGeom>
          <a:noFill/>
        </p:spPr>
        <p:txBody>
          <a:bodyPr wrap="square" rtlCol="0">
            <a:spAutoFit/>
          </a:bodyPr>
          <a:lstStyle/>
          <a:p>
            <a:r>
              <a:rPr lang="es-CL" dirty="0"/>
              <a:t>Q*</a:t>
            </a:r>
          </a:p>
        </p:txBody>
      </p:sp>
      <p:sp>
        <p:nvSpPr>
          <p:cNvPr id="23" name="CuadroTexto 22">
            <a:extLst>
              <a:ext uri="{FF2B5EF4-FFF2-40B4-BE49-F238E27FC236}">
                <a16:creationId xmlns:a16="http://schemas.microsoft.com/office/drawing/2014/main" id="{5090151B-9840-4206-B165-2730F4934D1A}"/>
              </a:ext>
            </a:extLst>
          </p:cNvPr>
          <p:cNvSpPr txBox="1"/>
          <p:nvPr/>
        </p:nvSpPr>
        <p:spPr>
          <a:xfrm>
            <a:off x="6831302" y="2282904"/>
            <a:ext cx="3867150" cy="923330"/>
          </a:xfrm>
          <a:prstGeom prst="rect">
            <a:avLst/>
          </a:prstGeom>
          <a:noFill/>
        </p:spPr>
        <p:txBody>
          <a:bodyPr wrap="square" rtlCol="0">
            <a:spAutoFit/>
          </a:bodyPr>
          <a:lstStyle/>
          <a:p>
            <a:pPr marL="285750" indent="-285750">
              <a:buFont typeface="Arial" panose="020B0604020202020204" pitchFamily="34" charset="0"/>
              <a:buChar char="•"/>
            </a:pPr>
            <a:r>
              <a:rPr lang="es-CL" dirty="0"/>
              <a:t>Aumento de la oferta </a:t>
            </a:r>
          </a:p>
          <a:p>
            <a:pPr marL="742950" lvl="1" indent="-285750">
              <a:buFont typeface="Arial" panose="020B0604020202020204" pitchFamily="34" charset="0"/>
              <a:buChar char="•"/>
            </a:pPr>
            <a:r>
              <a:rPr lang="es-CL" dirty="0"/>
              <a:t>Aumento en la cantidad</a:t>
            </a:r>
          </a:p>
          <a:p>
            <a:pPr marL="742950" lvl="1" indent="-285750">
              <a:buFont typeface="Arial" panose="020B0604020202020204" pitchFamily="34" charset="0"/>
              <a:buChar char="•"/>
            </a:pPr>
            <a:r>
              <a:rPr lang="es-CL" dirty="0"/>
              <a:t>Disminución del precio</a:t>
            </a:r>
          </a:p>
        </p:txBody>
      </p:sp>
    </p:spTree>
    <p:extLst>
      <p:ext uri="{BB962C8B-B14F-4D97-AF65-F5344CB8AC3E}">
        <p14:creationId xmlns:p14="http://schemas.microsoft.com/office/powerpoint/2010/main" val="467778177"/>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84B8DDA8-18D1-4CBA-885C-EEB61DA5B004}"/>
              </a:ext>
            </a:extLst>
          </p:cNvPr>
          <p:cNvSpPr txBox="1">
            <a:spLocks/>
          </p:cNvSpPr>
          <p:nvPr/>
        </p:nvSpPr>
        <p:spPr>
          <a:xfrm>
            <a:off x="1403049" y="2724430"/>
            <a:ext cx="10228119" cy="92294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CL" sz="4800" dirty="0"/>
              <a:t>ECONOMÍA Ayudantía 5</a:t>
            </a:r>
            <a:endParaRPr lang="es-CL" sz="4800" i="1" dirty="0"/>
          </a:p>
        </p:txBody>
      </p:sp>
      <p:sp>
        <p:nvSpPr>
          <p:cNvPr id="9" name="2 Subtítulo">
            <a:extLst>
              <a:ext uri="{FF2B5EF4-FFF2-40B4-BE49-F238E27FC236}">
                <a16:creationId xmlns:a16="http://schemas.microsoft.com/office/drawing/2014/main" id="{7199FBC8-6A05-462A-BB9E-00FEEAD3B321}"/>
              </a:ext>
            </a:extLst>
          </p:cNvPr>
          <p:cNvSpPr txBox="1">
            <a:spLocks/>
          </p:cNvSpPr>
          <p:nvPr/>
        </p:nvSpPr>
        <p:spPr>
          <a:xfrm>
            <a:off x="2340865" y="3759649"/>
            <a:ext cx="6276196" cy="120814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CL" sz="2000" b="1" dirty="0"/>
              <a:t>Profesores</a:t>
            </a:r>
            <a:r>
              <a:rPr lang="es-CL" sz="2000" dirty="0"/>
              <a:t>:                                                              Christian Belmar (C), Manuel Aguilar, Natalia Bernal, José Cárdenas, Javier Diaz, Francisco Javier Leiva e Ignacio Silva.</a:t>
            </a:r>
          </a:p>
        </p:txBody>
      </p:sp>
      <p:sp>
        <p:nvSpPr>
          <p:cNvPr id="10" name="2 Subtítulo">
            <a:extLst>
              <a:ext uri="{FF2B5EF4-FFF2-40B4-BE49-F238E27FC236}">
                <a16:creationId xmlns:a16="http://schemas.microsoft.com/office/drawing/2014/main" id="{E365B9AA-AD1B-4951-95D4-E0036C534A80}"/>
              </a:ext>
            </a:extLst>
          </p:cNvPr>
          <p:cNvSpPr txBox="1">
            <a:spLocks/>
          </p:cNvSpPr>
          <p:nvPr/>
        </p:nvSpPr>
        <p:spPr>
          <a:xfrm>
            <a:off x="3386693" y="536251"/>
            <a:ext cx="6400800" cy="694026"/>
          </a:xfrm>
          <a:prstGeom prst="rect">
            <a:avLst/>
          </a:prstGeom>
        </p:spPr>
        <p:txBody>
          <a:bodyPr vert="horz" lIns="91440" tIns="45720" rIns="91440" bIns="45720" rtlCol="0">
            <a:normAutofit/>
          </a:bodyPr>
          <a:lstStyle/>
          <a:p>
            <a:pPr algn="ctr">
              <a:spcBef>
                <a:spcPct val="20000"/>
              </a:spcBef>
              <a:defRPr/>
            </a:pPr>
            <a:r>
              <a:rPr lang="es-CL" sz="3200" dirty="0">
                <a:solidFill>
                  <a:schemeClr val="tx1">
                    <a:tint val="75000"/>
                  </a:schemeClr>
                </a:solidFill>
              </a:rPr>
              <a:t>Programa Académico de Bachillerato</a:t>
            </a:r>
          </a:p>
        </p:txBody>
      </p:sp>
      <p:pic>
        <p:nvPicPr>
          <p:cNvPr id="11" name="9 Imagen">
            <a:extLst>
              <a:ext uri="{FF2B5EF4-FFF2-40B4-BE49-F238E27FC236}">
                <a16:creationId xmlns:a16="http://schemas.microsoft.com/office/drawing/2014/main" id="{77122E68-9325-4C2C-A980-371E36BAB678}"/>
              </a:ext>
            </a:extLst>
          </p:cNvPr>
          <p:cNvPicPr>
            <a:picLocks noChangeAspect="1"/>
          </p:cNvPicPr>
          <p:nvPr/>
        </p:nvPicPr>
        <p:blipFill>
          <a:blip r:embed="rId2" cstate="print"/>
          <a:stretch>
            <a:fillRect/>
          </a:stretch>
        </p:blipFill>
        <p:spPr>
          <a:xfrm>
            <a:off x="5070915" y="1113424"/>
            <a:ext cx="2619746" cy="1669729"/>
          </a:xfrm>
          <a:prstGeom prst="rect">
            <a:avLst/>
          </a:prstGeom>
        </p:spPr>
      </p:pic>
      <p:sp>
        <p:nvSpPr>
          <p:cNvPr id="6" name="2 Subtítulo">
            <a:extLst>
              <a:ext uri="{FF2B5EF4-FFF2-40B4-BE49-F238E27FC236}">
                <a16:creationId xmlns:a16="http://schemas.microsoft.com/office/drawing/2014/main" id="{AC4B737E-809C-459D-A460-212E49DCDF58}"/>
              </a:ext>
            </a:extLst>
          </p:cNvPr>
          <p:cNvSpPr txBox="1">
            <a:spLocks/>
          </p:cNvSpPr>
          <p:nvPr/>
        </p:nvSpPr>
        <p:spPr>
          <a:xfrm>
            <a:off x="2340865" y="4725865"/>
            <a:ext cx="6276196" cy="120814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CL" sz="2000" b="1" dirty="0"/>
              <a:t>Ayudantes</a:t>
            </a:r>
            <a:r>
              <a:rPr lang="es-CL" sz="2000" dirty="0"/>
              <a:t>:                                                              </a:t>
            </a:r>
            <a:r>
              <a:rPr lang="es-CL" sz="2000" dirty="0" err="1"/>
              <a:t>Matias</a:t>
            </a:r>
            <a:r>
              <a:rPr lang="es-CL" sz="2000" dirty="0"/>
              <a:t> Philipp (C), María José Briones, Catalina </a:t>
            </a:r>
            <a:r>
              <a:rPr lang="es-CL" sz="2000" dirty="0" err="1"/>
              <a:t>Celedon</a:t>
            </a:r>
            <a:r>
              <a:rPr lang="es-CL" sz="2000" dirty="0"/>
              <a:t>, Enzo </a:t>
            </a:r>
            <a:r>
              <a:rPr lang="es-CL" sz="2000" dirty="0" err="1"/>
              <a:t>Faulbaum</a:t>
            </a:r>
            <a:r>
              <a:rPr lang="es-CL" sz="2000" dirty="0"/>
              <a:t>, Luis </a:t>
            </a:r>
            <a:r>
              <a:rPr lang="es-CL" sz="2000" dirty="0" err="1"/>
              <a:t>Hernandez</a:t>
            </a:r>
            <a:r>
              <a:rPr lang="es-CL" sz="2000" dirty="0"/>
              <a:t>, Juan Pablo Villarroel.</a:t>
            </a:r>
          </a:p>
        </p:txBody>
      </p:sp>
    </p:spTree>
    <p:extLst>
      <p:ext uri="{BB962C8B-B14F-4D97-AF65-F5344CB8AC3E}">
        <p14:creationId xmlns:p14="http://schemas.microsoft.com/office/powerpoint/2010/main" val="30332692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04757C-28CF-45CF-85CD-78E49AC27FF7}"/>
              </a:ext>
            </a:extLst>
          </p:cNvPr>
          <p:cNvSpPr>
            <a:spLocks noGrp="1"/>
          </p:cNvSpPr>
          <p:nvPr>
            <p:ph type="title"/>
          </p:nvPr>
        </p:nvSpPr>
        <p:spPr>
          <a:xfrm>
            <a:off x="1455987" y="771228"/>
            <a:ext cx="9603275" cy="1049235"/>
          </a:xfrm>
        </p:spPr>
        <p:txBody>
          <a:bodyPr>
            <a:normAutofit/>
          </a:bodyPr>
          <a:lstStyle/>
          <a:p>
            <a:r>
              <a:rPr lang="es-MX" sz="2800" cap="none" dirty="0">
                <a:latin typeface="CMR12"/>
              </a:rPr>
              <a:t>3.¿</a:t>
            </a:r>
            <a:r>
              <a:rPr lang="es-MX" sz="2400" b="0" i="0" u="none" strike="noStrike" cap="none" baseline="0" dirty="0">
                <a:latin typeface="CMR12"/>
              </a:rPr>
              <a:t>Qué sucede con el precio y la cantidad de premios para perro si la demanda y la oferta </a:t>
            </a:r>
            <a:r>
              <a:rPr lang="es-CL" sz="2400" b="0" i="0" u="none" strike="noStrike" cap="none" baseline="0" dirty="0">
                <a:latin typeface="CMR12"/>
              </a:rPr>
              <a:t>de este producto aumentan?</a:t>
            </a:r>
            <a:endParaRPr lang="es-CL" dirty="0"/>
          </a:p>
        </p:txBody>
      </p:sp>
      <p:sp>
        <p:nvSpPr>
          <p:cNvPr id="4" name="CuadroTexto 3">
            <a:extLst>
              <a:ext uri="{FF2B5EF4-FFF2-40B4-BE49-F238E27FC236}">
                <a16:creationId xmlns:a16="http://schemas.microsoft.com/office/drawing/2014/main" id="{DC586AC1-5208-4528-9FF3-56B3275D4244}"/>
              </a:ext>
            </a:extLst>
          </p:cNvPr>
          <p:cNvSpPr txBox="1"/>
          <p:nvPr/>
        </p:nvSpPr>
        <p:spPr>
          <a:xfrm>
            <a:off x="6831302" y="2282904"/>
            <a:ext cx="3867150" cy="2031325"/>
          </a:xfrm>
          <a:prstGeom prst="rect">
            <a:avLst/>
          </a:prstGeom>
          <a:noFill/>
        </p:spPr>
        <p:txBody>
          <a:bodyPr wrap="square" rtlCol="0">
            <a:spAutoFit/>
          </a:bodyPr>
          <a:lstStyle/>
          <a:p>
            <a:pPr marL="285750" indent="-285750">
              <a:buFont typeface="Arial" panose="020B0604020202020204" pitchFamily="34" charset="0"/>
              <a:buChar char="•"/>
            </a:pPr>
            <a:r>
              <a:rPr lang="es-CL" dirty="0"/>
              <a:t>Aumento de la oferta </a:t>
            </a:r>
          </a:p>
          <a:p>
            <a:pPr marL="742950" lvl="1" indent="-285750">
              <a:buFont typeface="Arial" panose="020B0604020202020204" pitchFamily="34" charset="0"/>
              <a:buChar char="•"/>
            </a:pPr>
            <a:r>
              <a:rPr lang="es-CL" dirty="0"/>
              <a:t>Aumento en la cantidad</a:t>
            </a:r>
          </a:p>
          <a:p>
            <a:pPr marL="742950" lvl="1" indent="-285750">
              <a:buFont typeface="Arial" panose="020B0604020202020204" pitchFamily="34" charset="0"/>
              <a:buChar char="•"/>
            </a:pPr>
            <a:r>
              <a:rPr lang="es-CL" dirty="0"/>
              <a:t>Disminución del precio</a:t>
            </a:r>
          </a:p>
          <a:p>
            <a:pPr marL="742950" lvl="1" indent="-285750">
              <a:buFont typeface="Arial" panose="020B0604020202020204" pitchFamily="34" charset="0"/>
              <a:buChar char="•"/>
            </a:pPr>
            <a:endParaRPr lang="es-CL" dirty="0"/>
          </a:p>
          <a:p>
            <a:pPr marL="285750" indent="-285750">
              <a:buFont typeface="Arial" panose="020B0604020202020204" pitchFamily="34" charset="0"/>
              <a:buChar char="•"/>
            </a:pPr>
            <a:r>
              <a:rPr lang="es-CL" dirty="0"/>
              <a:t>Aumento de la demanda</a:t>
            </a:r>
          </a:p>
          <a:p>
            <a:pPr marL="742950" lvl="1" indent="-285750">
              <a:buFont typeface="Arial" panose="020B0604020202020204" pitchFamily="34" charset="0"/>
              <a:buChar char="•"/>
            </a:pPr>
            <a:r>
              <a:rPr lang="es-CL" dirty="0"/>
              <a:t>Aumento de la cantidad</a:t>
            </a:r>
          </a:p>
          <a:p>
            <a:pPr marL="742950" lvl="1" indent="-285750">
              <a:buFont typeface="Arial" panose="020B0604020202020204" pitchFamily="34" charset="0"/>
              <a:buChar char="•"/>
            </a:pPr>
            <a:r>
              <a:rPr lang="es-CL" dirty="0"/>
              <a:t>Aumento del precio</a:t>
            </a:r>
          </a:p>
        </p:txBody>
      </p:sp>
      <p:cxnSp>
        <p:nvCxnSpPr>
          <p:cNvPr id="23" name="Conector recto de flecha 22">
            <a:extLst>
              <a:ext uri="{FF2B5EF4-FFF2-40B4-BE49-F238E27FC236}">
                <a16:creationId xmlns:a16="http://schemas.microsoft.com/office/drawing/2014/main" id="{36BA1FF6-EAAC-4FC2-AB81-786BC2AFB780}"/>
              </a:ext>
            </a:extLst>
          </p:cNvPr>
          <p:cNvCxnSpPr>
            <a:cxnSpLocks/>
          </p:cNvCxnSpPr>
          <p:nvPr/>
        </p:nvCxnSpPr>
        <p:spPr>
          <a:xfrm flipV="1">
            <a:off x="2114279" y="2175545"/>
            <a:ext cx="0" cy="3657601"/>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26" name="Conector recto de flecha 25">
            <a:extLst>
              <a:ext uri="{FF2B5EF4-FFF2-40B4-BE49-F238E27FC236}">
                <a16:creationId xmlns:a16="http://schemas.microsoft.com/office/drawing/2014/main" id="{C18BC745-1C79-4D1F-8F37-454F639318A1}"/>
              </a:ext>
            </a:extLst>
          </p:cNvPr>
          <p:cNvCxnSpPr>
            <a:cxnSpLocks/>
          </p:cNvCxnSpPr>
          <p:nvPr/>
        </p:nvCxnSpPr>
        <p:spPr>
          <a:xfrm flipV="1">
            <a:off x="2100671" y="5823621"/>
            <a:ext cx="3997234" cy="2"/>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27" name="Conector recto 26">
            <a:extLst>
              <a:ext uri="{FF2B5EF4-FFF2-40B4-BE49-F238E27FC236}">
                <a16:creationId xmlns:a16="http://schemas.microsoft.com/office/drawing/2014/main" id="{07F7133C-1F1B-424A-8AAB-F730590A918B}"/>
              </a:ext>
            </a:extLst>
          </p:cNvPr>
          <p:cNvCxnSpPr/>
          <p:nvPr/>
        </p:nvCxnSpPr>
        <p:spPr>
          <a:xfrm flipV="1">
            <a:off x="2491862" y="2628344"/>
            <a:ext cx="3048000" cy="2673532"/>
          </a:xfrm>
          <a:prstGeom prst="line">
            <a:avLst/>
          </a:prstGeom>
        </p:spPr>
        <p:style>
          <a:lnRef idx="3">
            <a:schemeClr val="accent5"/>
          </a:lnRef>
          <a:fillRef idx="0">
            <a:schemeClr val="accent5"/>
          </a:fillRef>
          <a:effectRef idx="2">
            <a:schemeClr val="accent5"/>
          </a:effectRef>
          <a:fontRef idx="minor">
            <a:schemeClr val="tx1"/>
          </a:fontRef>
        </p:style>
      </p:cxnSp>
      <p:cxnSp>
        <p:nvCxnSpPr>
          <p:cNvPr id="34" name="Conector recto 33">
            <a:extLst>
              <a:ext uri="{FF2B5EF4-FFF2-40B4-BE49-F238E27FC236}">
                <a16:creationId xmlns:a16="http://schemas.microsoft.com/office/drawing/2014/main" id="{912FB8F9-EA14-40C7-9720-4F493C1DF2AF}"/>
              </a:ext>
            </a:extLst>
          </p:cNvPr>
          <p:cNvCxnSpPr>
            <a:cxnSpLocks/>
          </p:cNvCxnSpPr>
          <p:nvPr/>
        </p:nvCxnSpPr>
        <p:spPr>
          <a:xfrm>
            <a:off x="2620663" y="2469158"/>
            <a:ext cx="3326675" cy="2490391"/>
          </a:xfrm>
          <a:prstGeom prst="line">
            <a:avLst/>
          </a:prstGeom>
        </p:spPr>
        <p:style>
          <a:lnRef idx="3">
            <a:schemeClr val="accent1"/>
          </a:lnRef>
          <a:fillRef idx="0">
            <a:schemeClr val="accent1"/>
          </a:fillRef>
          <a:effectRef idx="2">
            <a:schemeClr val="accent1"/>
          </a:effectRef>
          <a:fontRef idx="minor">
            <a:schemeClr val="tx1"/>
          </a:fontRef>
        </p:style>
      </p:cxnSp>
      <p:cxnSp>
        <p:nvCxnSpPr>
          <p:cNvPr id="36" name="Conector recto 35">
            <a:extLst>
              <a:ext uri="{FF2B5EF4-FFF2-40B4-BE49-F238E27FC236}">
                <a16:creationId xmlns:a16="http://schemas.microsoft.com/office/drawing/2014/main" id="{07707A7B-203F-46A0-A53B-9F7F1273CBBB}"/>
              </a:ext>
            </a:extLst>
          </p:cNvPr>
          <p:cNvCxnSpPr>
            <a:cxnSpLocks/>
          </p:cNvCxnSpPr>
          <p:nvPr/>
        </p:nvCxnSpPr>
        <p:spPr>
          <a:xfrm>
            <a:off x="2998244" y="2166020"/>
            <a:ext cx="3326675" cy="2490391"/>
          </a:xfrm>
          <a:prstGeom prst="line">
            <a:avLst/>
          </a:prstGeom>
        </p:spPr>
        <p:style>
          <a:lnRef idx="3">
            <a:schemeClr val="accent2"/>
          </a:lnRef>
          <a:fillRef idx="0">
            <a:schemeClr val="accent2"/>
          </a:fillRef>
          <a:effectRef idx="2">
            <a:schemeClr val="accent2"/>
          </a:effectRef>
          <a:fontRef idx="minor">
            <a:schemeClr val="tx1"/>
          </a:fontRef>
        </p:style>
      </p:cxnSp>
      <p:cxnSp>
        <p:nvCxnSpPr>
          <p:cNvPr id="37" name="Conector recto 36">
            <a:extLst>
              <a:ext uri="{FF2B5EF4-FFF2-40B4-BE49-F238E27FC236}">
                <a16:creationId xmlns:a16="http://schemas.microsoft.com/office/drawing/2014/main" id="{A764F593-AF83-4C3B-9356-30A889A31C4F}"/>
              </a:ext>
            </a:extLst>
          </p:cNvPr>
          <p:cNvCxnSpPr>
            <a:cxnSpLocks/>
          </p:cNvCxnSpPr>
          <p:nvPr/>
        </p:nvCxnSpPr>
        <p:spPr>
          <a:xfrm>
            <a:off x="2163962" y="3714353"/>
            <a:ext cx="2120038" cy="0"/>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8" name="Conector recto 37">
            <a:extLst>
              <a:ext uri="{FF2B5EF4-FFF2-40B4-BE49-F238E27FC236}">
                <a16:creationId xmlns:a16="http://schemas.microsoft.com/office/drawing/2014/main" id="{705C76BA-A158-4853-A316-205063448524}"/>
              </a:ext>
            </a:extLst>
          </p:cNvPr>
          <p:cNvCxnSpPr>
            <a:cxnSpLocks/>
          </p:cNvCxnSpPr>
          <p:nvPr/>
        </p:nvCxnSpPr>
        <p:spPr>
          <a:xfrm>
            <a:off x="4303585" y="3780444"/>
            <a:ext cx="0" cy="1993308"/>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9" name="CuadroTexto 38">
            <a:extLst>
              <a:ext uri="{FF2B5EF4-FFF2-40B4-BE49-F238E27FC236}">
                <a16:creationId xmlns:a16="http://schemas.microsoft.com/office/drawing/2014/main" id="{67EE5469-AF42-4862-9D3A-30FA5A41C224}"/>
              </a:ext>
            </a:extLst>
          </p:cNvPr>
          <p:cNvSpPr txBox="1"/>
          <p:nvPr/>
        </p:nvSpPr>
        <p:spPr>
          <a:xfrm>
            <a:off x="1671545" y="3529687"/>
            <a:ext cx="682170" cy="369332"/>
          </a:xfrm>
          <a:prstGeom prst="rect">
            <a:avLst/>
          </a:prstGeom>
          <a:noFill/>
        </p:spPr>
        <p:txBody>
          <a:bodyPr wrap="square" rtlCol="0">
            <a:spAutoFit/>
          </a:bodyPr>
          <a:lstStyle/>
          <a:p>
            <a:r>
              <a:rPr lang="es-CL" dirty="0"/>
              <a:t>P*</a:t>
            </a:r>
          </a:p>
        </p:txBody>
      </p:sp>
      <p:sp>
        <p:nvSpPr>
          <p:cNvPr id="40" name="CuadroTexto 39">
            <a:extLst>
              <a:ext uri="{FF2B5EF4-FFF2-40B4-BE49-F238E27FC236}">
                <a16:creationId xmlns:a16="http://schemas.microsoft.com/office/drawing/2014/main" id="{C67267E5-35BD-4978-88FB-5994FD3DE970}"/>
              </a:ext>
            </a:extLst>
          </p:cNvPr>
          <p:cNvSpPr txBox="1"/>
          <p:nvPr/>
        </p:nvSpPr>
        <p:spPr>
          <a:xfrm>
            <a:off x="4075216" y="5802511"/>
            <a:ext cx="612333" cy="369332"/>
          </a:xfrm>
          <a:prstGeom prst="rect">
            <a:avLst/>
          </a:prstGeom>
          <a:noFill/>
        </p:spPr>
        <p:txBody>
          <a:bodyPr wrap="square" rtlCol="0">
            <a:spAutoFit/>
          </a:bodyPr>
          <a:lstStyle/>
          <a:p>
            <a:r>
              <a:rPr lang="es-CL" dirty="0"/>
              <a:t>Q*</a:t>
            </a:r>
          </a:p>
        </p:txBody>
      </p:sp>
      <p:cxnSp>
        <p:nvCxnSpPr>
          <p:cNvPr id="41" name="Conector recto 40">
            <a:extLst>
              <a:ext uri="{FF2B5EF4-FFF2-40B4-BE49-F238E27FC236}">
                <a16:creationId xmlns:a16="http://schemas.microsoft.com/office/drawing/2014/main" id="{C6F6C279-C610-4847-8631-D1365AF15F12}"/>
              </a:ext>
            </a:extLst>
          </p:cNvPr>
          <p:cNvCxnSpPr>
            <a:cxnSpLocks/>
          </p:cNvCxnSpPr>
          <p:nvPr/>
        </p:nvCxnSpPr>
        <p:spPr>
          <a:xfrm>
            <a:off x="2114279" y="3390900"/>
            <a:ext cx="2527389" cy="18802"/>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2" name="Conector recto 41">
            <a:extLst>
              <a:ext uri="{FF2B5EF4-FFF2-40B4-BE49-F238E27FC236}">
                <a16:creationId xmlns:a16="http://schemas.microsoft.com/office/drawing/2014/main" id="{6AB73B4F-7F5B-4A30-BBD8-CA41AC067D99}"/>
              </a:ext>
            </a:extLst>
          </p:cNvPr>
          <p:cNvCxnSpPr>
            <a:cxnSpLocks/>
          </p:cNvCxnSpPr>
          <p:nvPr/>
        </p:nvCxnSpPr>
        <p:spPr>
          <a:xfrm>
            <a:off x="4661253" y="3475793"/>
            <a:ext cx="26296" cy="2326718"/>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3" name="CuadroTexto 42">
            <a:extLst>
              <a:ext uri="{FF2B5EF4-FFF2-40B4-BE49-F238E27FC236}">
                <a16:creationId xmlns:a16="http://schemas.microsoft.com/office/drawing/2014/main" id="{9DBDD8F4-9680-4E1A-8FAD-18E5EDD201CE}"/>
              </a:ext>
            </a:extLst>
          </p:cNvPr>
          <p:cNvSpPr txBox="1"/>
          <p:nvPr/>
        </p:nvSpPr>
        <p:spPr>
          <a:xfrm>
            <a:off x="1630859" y="3206234"/>
            <a:ext cx="682170" cy="369332"/>
          </a:xfrm>
          <a:prstGeom prst="rect">
            <a:avLst/>
          </a:prstGeom>
          <a:noFill/>
        </p:spPr>
        <p:txBody>
          <a:bodyPr wrap="square" rtlCol="0">
            <a:spAutoFit/>
          </a:bodyPr>
          <a:lstStyle/>
          <a:p>
            <a:r>
              <a:rPr lang="es-CL" dirty="0"/>
              <a:t>P*’</a:t>
            </a:r>
          </a:p>
        </p:txBody>
      </p:sp>
      <p:sp>
        <p:nvSpPr>
          <p:cNvPr id="44" name="CuadroTexto 43">
            <a:extLst>
              <a:ext uri="{FF2B5EF4-FFF2-40B4-BE49-F238E27FC236}">
                <a16:creationId xmlns:a16="http://schemas.microsoft.com/office/drawing/2014/main" id="{3E586659-460F-4E0B-8900-E1D5F8B4327A}"/>
              </a:ext>
            </a:extLst>
          </p:cNvPr>
          <p:cNvSpPr txBox="1"/>
          <p:nvPr/>
        </p:nvSpPr>
        <p:spPr>
          <a:xfrm>
            <a:off x="4610711" y="5787307"/>
            <a:ext cx="723289" cy="369332"/>
          </a:xfrm>
          <a:prstGeom prst="rect">
            <a:avLst/>
          </a:prstGeom>
          <a:noFill/>
        </p:spPr>
        <p:txBody>
          <a:bodyPr wrap="square" rtlCol="0">
            <a:spAutoFit/>
          </a:bodyPr>
          <a:lstStyle/>
          <a:p>
            <a:r>
              <a:rPr lang="es-CL" dirty="0"/>
              <a:t>Q*’</a:t>
            </a:r>
          </a:p>
        </p:txBody>
      </p:sp>
      <p:sp>
        <p:nvSpPr>
          <p:cNvPr id="3" name="Nube 2">
            <a:extLst>
              <a:ext uri="{FF2B5EF4-FFF2-40B4-BE49-F238E27FC236}">
                <a16:creationId xmlns:a16="http://schemas.microsoft.com/office/drawing/2014/main" id="{16CC0CC4-A12B-4C47-8BFD-D79263A40A74}"/>
              </a:ext>
            </a:extLst>
          </p:cNvPr>
          <p:cNvSpPr/>
          <p:nvPr/>
        </p:nvSpPr>
        <p:spPr>
          <a:xfrm>
            <a:off x="6772864" y="4426232"/>
            <a:ext cx="4257675" cy="1618891"/>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a:t>LA CANTIDAD AUMENTA</a:t>
            </a:r>
          </a:p>
          <a:p>
            <a:pPr algn="ctr"/>
            <a:r>
              <a:rPr lang="es-CL" dirty="0"/>
              <a:t>PRECIO INCIERTO</a:t>
            </a:r>
          </a:p>
        </p:txBody>
      </p:sp>
    </p:spTree>
    <p:extLst>
      <p:ext uri="{BB962C8B-B14F-4D97-AF65-F5344CB8AC3E}">
        <p14:creationId xmlns:p14="http://schemas.microsoft.com/office/powerpoint/2010/main" val="3654016300"/>
      </p:ext>
    </p:extLst>
  </p:cSld>
  <p:clrMapOvr>
    <a:overrideClrMapping bg1="dk1" tx1="lt1" bg2="dk2" tx2="lt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04757C-28CF-45CF-85CD-78E49AC27FF7}"/>
              </a:ext>
            </a:extLst>
          </p:cNvPr>
          <p:cNvSpPr>
            <a:spLocks noGrp="1"/>
          </p:cNvSpPr>
          <p:nvPr>
            <p:ph type="title"/>
          </p:nvPr>
        </p:nvSpPr>
        <p:spPr>
          <a:xfrm>
            <a:off x="1451579" y="804519"/>
            <a:ext cx="9603275" cy="1049235"/>
          </a:xfrm>
        </p:spPr>
        <p:txBody>
          <a:bodyPr>
            <a:normAutofit/>
          </a:bodyPr>
          <a:lstStyle/>
          <a:p>
            <a:pPr algn="l"/>
            <a:r>
              <a:rPr lang="es-MX" sz="2200" cap="none" dirty="0">
                <a:latin typeface="CMR12"/>
              </a:rPr>
              <a:t>3. </a:t>
            </a:r>
            <a:r>
              <a:rPr lang="es-MX" sz="2800" cap="none" dirty="0">
                <a:latin typeface="CMR12"/>
              </a:rPr>
              <a:t>¿</a:t>
            </a:r>
            <a:r>
              <a:rPr lang="es-MX" sz="2400" b="0" i="0" u="none" strike="noStrike" cap="none" baseline="0" dirty="0">
                <a:latin typeface="CMR12"/>
              </a:rPr>
              <a:t>Qué sucede con el precio y la cantidad de premios para perro si la demanda y la oferta </a:t>
            </a:r>
            <a:r>
              <a:rPr lang="es-CL" sz="2400" b="0" i="0" u="none" strike="noStrike" cap="none" baseline="0" dirty="0">
                <a:latin typeface="CMR12"/>
              </a:rPr>
              <a:t>de este producto aumentan?</a:t>
            </a:r>
            <a:endParaRPr lang="es-CL" sz="2200" dirty="0"/>
          </a:p>
        </p:txBody>
      </p:sp>
      <p:sp>
        <p:nvSpPr>
          <p:cNvPr id="4" name="Marcador de contenido 2">
            <a:extLst>
              <a:ext uri="{FF2B5EF4-FFF2-40B4-BE49-F238E27FC236}">
                <a16:creationId xmlns:a16="http://schemas.microsoft.com/office/drawing/2014/main" id="{7FB596FA-986F-4DC6-B9D8-D1835A5193FC}"/>
              </a:ext>
            </a:extLst>
          </p:cNvPr>
          <p:cNvSpPr>
            <a:spLocks noGrp="1"/>
          </p:cNvSpPr>
          <p:nvPr>
            <p:ph idx="1"/>
          </p:nvPr>
        </p:nvSpPr>
        <p:spPr>
          <a:xfrm>
            <a:off x="1451579" y="2015732"/>
            <a:ext cx="9603275" cy="3450613"/>
          </a:xfrm>
        </p:spPr>
        <p:txBody>
          <a:bodyPr>
            <a:normAutofit/>
          </a:bodyPr>
          <a:lstStyle/>
          <a:p>
            <a:pPr marL="457200" indent="-457200">
              <a:buFont typeface="+mj-lt"/>
              <a:buAutoNum type="alphaLcParenR"/>
            </a:pPr>
            <a:r>
              <a:rPr lang="es-CL" sz="1900" dirty="0">
                <a:latin typeface="CMR12"/>
              </a:rPr>
              <a:t>El precio disminuye; la cantidad aumenta.</a:t>
            </a:r>
          </a:p>
          <a:p>
            <a:pPr marL="457200" indent="-457200">
              <a:buFont typeface="+mj-lt"/>
              <a:buAutoNum type="alphaLcParenR"/>
            </a:pPr>
            <a:r>
              <a:rPr lang="es-CL" sz="1900" dirty="0">
                <a:latin typeface="CMR12"/>
              </a:rPr>
              <a:t>El precio aumenta; la cantidad demandada no cambia.</a:t>
            </a:r>
          </a:p>
          <a:p>
            <a:pPr marL="457200" indent="-457200">
              <a:buFont typeface="+mj-lt"/>
              <a:buAutoNum type="alphaLcParenR"/>
            </a:pPr>
            <a:r>
              <a:rPr lang="es-CL" sz="1900" dirty="0">
                <a:latin typeface="CMR12"/>
              </a:rPr>
              <a:t>El precio aumenta; la cantidad disminuye.</a:t>
            </a:r>
          </a:p>
          <a:p>
            <a:pPr marL="457200" indent="-457200">
              <a:buFont typeface="+mj-lt"/>
              <a:buAutoNum type="alphaLcParenR"/>
            </a:pPr>
            <a:r>
              <a:rPr lang="es-CL" sz="1900" b="1" dirty="0">
                <a:latin typeface="CMR12"/>
              </a:rPr>
              <a:t>No sabemos que sucede con el precio; la cantidad aumenta.</a:t>
            </a:r>
          </a:p>
          <a:p>
            <a:pPr marL="457200" indent="-457200">
              <a:buFont typeface="+mj-lt"/>
              <a:buAutoNum type="alphaLcParenR"/>
            </a:pPr>
            <a:r>
              <a:rPr lang="es-CL" sz="1900" dirty="0">
                <a:latin typeface="CMR12"/>
              </a:rPr>
              <a:t>El precio disminuye; la cantidad disminuye. </a:t>
            </a:r>
          </a:p>
          <a:p>
            <a:pPr marL="457200" indent="-457200">
              <a:buFont typeface="+mj-lt"/>
              <a:buAutoNum type="alphaLcParenR"/>
            </a:pPr>
            <a:endParaRPr lang="es-CL" sz="1900" dirty="0">
              <a:latin typeface="CMR12"/>
            </a:endParaRPr>
          </a:p>
          <a:p>
            <a:pPr marL="457200" indent="-457200">
              <a:buFont typeface="+mj-lt"/>
              <a:buAutoNum type="alphaLcParenR"/>
            </a:pPr>
            <a:endParaRPr lang="es-CL" sz="1900" dirty="0">
              <a:latin typeface="CMR12"/>
            </a:endParaRPr>
          </a:p>
          <a:p>
            <a:pPr marL="457200" indent="-457200">
              <a:buFont typeface="+mj-lt"/>
              <a:buAutoNum type="alphaLcParenR"/>
            </a:pPr>
            <a:endParaRPr lang="es-CL" sz="1900" dirty="0">
              <a:latin typeface="CMR12"/>
            </a:endParaRPr>
          </a:p>
        </p:txBody>
      </p:sp>
    </p:spTree>
    <p:extLst>
      <p:ext uri="{BB962C8B-B14F-4D97-AF65-F5344CB8AC3E}">
        <p14:creationId xmlns:p14="http://schemas.microsoft.com/office/powerpoint/2010/main" val="21018532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DA2BD22-1B35-4192-9409-1666D8FEE2B8}"/>
              </a:ext>
            </a:extLst>
          </p:cNvPr>
          <p:cNvSpPr>
            <a:spLocks noGrp="1"/>
          </p:cNvSpPr>
          <p:nvPr>
            <p:ph type="title"/>
          </p:nvPr>
        </p:nvSpPr>
        <p:spPr>
          <a:xfrm>
            <a:off x="1441531" y="1541050"/>
            <a:ext cx="8643154" cy="1887950"/>
          </a:xfrm>
        </p:spPr>
        <p:txBody>
          <a:bodyPr/>
          <a:lstStyle/>
          <a:p>
            <a:pPr algn="ctr"/>
            <a:r>
              <a:rPr lang="es-CL" dirty="0"/>
              <a:t>COMENTES</a:t>
            </a:r>
          </a:p>
        </p:txBody>
      </p:sp>
      <p:sp>
        <p:nvSpPr>
          <p:cNvPr id="3" name="Marcador de texto 2">
            <a:extLst>
              <a:ext uri="{FF2B5EF4-FFF2-40B4-BE49-F238E27FC236}">
                <a16:creationId xmlns:a16="http://schemas.microsoft.com/office/drawing/2014/main" id="{5A13A27F-4857-41CC-8AFF-8A6D821352CA}"/>
              </a:ext>
            </a:extLst>
          </p:cNvPr>
          <p:cNvSpPr>
            <a:spLocks noGrp="1"/>
          </p:cNvSpPr>
          <p:nvPr>
            <p:ph type="body" idx="1"/>
          </p:nvPr>
        </p:nvSpPr>
        <p:spPr/>
        <p:txBody>
          <a:bodyPr/>
          <a:lstStyle/>
          <a:p>
            <a:endParaRPr lang="es-CL"/>
          </a:p>
        </p:txBody>
      </p:sp>
    </p:spTree>
    <p:extLst>
      <p:ext uri="{BB962C8B-B14F-4D97-AF65-F5344CB8AC3E}">
        <p14:creationId xmlns:p14="http://schemas.microsoft.com/office/powerpoint/2010/main" val="6115962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1451579" y="418011"/>
            <a:ext cx="9603275" cy="1435743"/>
          </a:xfrm>
        </p:spPr>
        <p:txBody>
          <a:bodyPr>
            <a:normAutofit/>
          </a:bodyPr>
          <a:lstStyle/>
          <a:p>
            <a:pPr algn="l"/>
            <a:r>
              <a:rPr lang="es-CL" b="0" i="0" u="none" strike="noStrike" baseline="0" dirty="0">
                <a:latin typeface="CMR12"/>
              </a:rPr>
              <a:t>1</a:t>
            </a:r>
            <a:r>
              <a:rPr lang="es-CL" b="0" i="0" u="none" strike="noStrike" cap="none" baseline="0" dirty="0">
                <a:latin typeface="CMR12"/>
              </a:rPr>
              <a:t>. </a:t>
            </a:r>
            <a:r>
              <a:rPr lang="es-MX" b="0" i="0" u="none" strike="noStrike" cap="none" baseline="0" dirty="0">
                <a:latin typeface="CMR12"/>
              </a:rPr>
              <a:t>Si un país tiene ventajas absolutas en la producción de todos sus bienes, no le será </a:t>
            </a:r>
            <a:r>
              <a:rPr lang="es-CL" b="0" i="0" u="none" strike="noStrike" cap="none" baseline="0" dirty="0">
                <a:latin typeface="CMR12"/>
              </a:rPr>
              <a:t>beneficioso participar del intercambio.</a:t>
            </a:r>
            <a:endParaRPr lang="es-CL" dirty="0"/>
          </a:p>
        </p:txBody>
      </p:sp>
      <p:sp>
        <p:nvSpPr>
          <p:cNvPr id="9" name="Marcador de contenido 8">
            <a:extLst>
              <a:ext uri="{FF2B5EF4-FFF2-40B4-BE49-F238E27FC236}">
                <a16:creationId xmlns:a16="http://schemas.microsoft.com/office/drawing/2014/main" id="{4DDC336D-FA1A-44E3-BBF4-3D8450660BCE}"/>
              </a:ext>
            </a:extLst>
          </p:cNvPr>
          <p:cNvSpPr>
            <a:spLocks noGrp="1"/>
          </p:cNvSpPr>
          <p:nvPr>
            <p:ph idx="1"/>
          </p:nvPr>
        </p:nvSpPr>
        <p:spPr/>
        <p:txBody>
          <a:bodyPr/>
          <a:lstStyle/>
          <a:p>
            <a:endParaRPr lang="es-CL"/>
          </a:p>
        </p:txBody>
      </p:sp>
    </p:spTree>
    <p:extLst>
      <p:ext uri="{BB962C8B-B14F-4D97-AF65-F5344CB8AC3E}">
        <p14:creationId xmlns:p14="http://schemas.microsoft.com/office/powerpoint/2010/main" val="5662553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1451579" y="418011"/>
            <a:ext cx="9603275" cy="1435743"/>
          </a:xfrm>
        </p:spPr>
        <p:txBody>
          <a:bodyPr>
            <a:normAutofit/>
          </a:bodyPr>
          <a:lstStyle/>
          <a:p>
            <a:pPr algn="l"/>
            <a:r>
              <a:rPr lang="es-CL" b="0" i="0" u="none" strike="noStrike" baseline="0" dirty="0">
                <a:latin typeface="CMR12"/>
              </a:rPr>
              <a:t>1</a:t>
            </a:r>
            <a:r>
              <a:rPr lang="es-CL" b="0" i="0" u="none" strike="noStrike" cap="none" baseline="0" dirty="0">
                <a:latin typeface="CMR12"/>
              </a:rPr>
              <a:t>. </a:t>
            </a:r>
            <a:r>
              <a:rPr lang="es-MX" b="0" i="0" u="none" strike="noStrike" cap="none" baseline="0" dirty="0">
                <a:latin typeface="CMR12"/>
              </a:rPr>
              <a:t>Si un país tiene ventajas absolutas en la producción de todos sus bienes, no le será </a:t>
            </a:r>
            <a:r>
              <a:rPr lang="es-CL" b="0" i="0" u="none" strike="noStrike" cap="none" baseline="0" dirty="0">
                <a:latin typeface="CMR12"/>
              </a:rPr>
              <a:t>beneficioso participar del intercambio.</a:t>
            </a:r>
            <a:endParaRPr lang="es-CL" dirty="0"/>
          </a:p>
        </p:txBody>
      </p:sp>
      <p:pic>
        <p:nvPicPr>
          <p:cNvPr id="7" name="Marcador de contenido 6">
            <a:extLst>
              <a:ext uri="{FF2B5EF4-FFF2-40B4-BE49-F238E27FC236}">
                <a16:creationId xmlns:a16="http://schemas.microsoft.com/office/drawing/2014/main" id="{6AFA069D-9319-45D8-B0C2-3D475C03E605}"/>
              </a:ext>
            </a:extLst>
          </p:cNvPr>
          <p:cNvPicPr>
            <a:picLocks noGrp="1" noChangeAspect="1"/>
          </p:cNvPicPr>
          <p:nvPr>
            <p:ph idx="1"/>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56532"/>
          <a:stretch/>
        </p:blipFill>
        <p:spPr>
          <a:xfrm>
            <a:off x="3228975" y="2168525"/>
            <a:ext cx="6278387" cy="3534316"/>
          </a:xfrm>
        </p:spPr>
      </p:pic>
    </p:spTree>
    <p:extLst>
      <p:ext uri="{BB962C8B-B14F-4D97-AF65-F5344CB8AC3E}">
        <p14:creationId xmlns:p14="http://schemas.microsoft.com/office/powerpoint/2010/main" val="2217822760"/>
      </p:ext>
    </p:extLst>
  </p:cSld>
  <p:clrMapOvr>
    <a:overrideClrMapping bg1="dk1" tx1="lt1" bg2="dk2" tx2="lt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1451579" y="418011"/>
            <a:ext cx="9603275" cy="1435743"/>
          </a:xfrm>
        </p:spPr>
        <p:txBody>
          <a:bodyPr>
            <a:normAutofit/>
          </a:bodyPr>
          <a:lstStyle/>
          <a:p>
            <a:pPr algn="l"/>
            <a:r>
              <a:rPr lang="es-CL" b="0" i="0" u="none" strike="noStrike" baseline="0" dirty="0">
                <a:latin typeface="CMR12"/>
              </a:rPr>
              <a:t>1</a:t>
            </a:r>
            <a:r>
              <a:rPr lang="es-CL" b="0" i="0" u="none" strike="noStrike" cap="none" baseline="0" dirty="0">
                <a:latin typeface="CMR12"/>
              </a:rPr>
              <a:t>. </a:t>
            </a:r>
            <a:r>
              <a:rPr lang="es-MX" b="0" i="0" u="none" strike="noStrike" cap="none" baseline="0" dirty="0">
                <a:latin typeface="CMR12"/>
              </a:rPr>
              <a:t>Si un país tiene ventajas absolutas en la producción de todos sus bienes, no le será </a:t>
            </a:r>
            <a:r>
              <a:rPr lang="es-CL" b="0" i="0" u="none" strike="noStrike" cap="none" baseline="0" dirty="0">
                <a:latin typeface="CMR12"/>
              </a:rPr>
              <a:t>beneficioso participar del intercambio.</a:t>
            </a:r>
            <a:endParaRPr lang="es-CL" dirty="0"/>
          </a:p>
        </p:txBody>
      </p:sp>
      <p:pic>
        <p:nvPicPr>
          <p:cNvPr id="7" name="Marcador de contenido 6">
            <a:extLst>
              <a:ext uri="{FF2B5EF4-FFF2-40B4-BE49-F238E27FC236}">
                <a16:creationId xmlns:a16="http://schemas.microsoft.com/office/drawing/2014/main" id="{6AFA069D-9319-45D8-B0C2-3D475C03E605}"/>
              </a:ext>
            </a:extLst>
          </p:cNvPr>
          <p:cNvPicPr>
            <a:picLocks noGrp="1" noChangeAspect="1"/>
          </p:cNvPicPr>
          <p:nvPr>
            <p:ph idx="1"/>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t="43718"/>
          <a:stretch/>
        </p:blipFill>
        <p:spPr>
          <a:xfrm>
            <a:off x="3543300" y="1853754"/>
            <a:ext cx="5708648" cy="4160888"/>
          </a:xfrm>
        </p:spPr>
      </p:pic>
      <p:pic>
        <p:nvPicPr>
          <p:cNvPr id="4" name="Marcador de contenido 6">
            <a:extLst>
              <a:ext uri="{FF2B5EF4-FFF2-40B4-BE49-F238E27FC236}">
                <a16:creationId xmlns:a16="http://schemas.microsoft.com/office/drawing/2014/main" id="{D7599401-2551-4030-9A8E-112DC15CE3B9}"/>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t="30380" r="73602" b="56532"/>
          <a:stretch/>
        </p:blipFill>
        <p:spPr>
          <a:xfrm>
            <a:off x="1451579" y="3314700"/>
            <a:ext cx="1657350" cy="1064166"/>
          </a:xfrm>
          <a:prstGeom prst="rect">
            <a:avLst/>
          </a:prstGeom>
        </p:spPr>
      </p:pic>
      <p:pic>
        <p:nvPicPr>
          <p:cNvPr id="5" name="Marcador de contenido 6">
            <a:extLst>
              <a:ext uri="{FF2B5EF4-FFF2-40B4-BE49-F238E27FC236}">
                <a16:creationId xmlns:a16="http://schemas.microsoft.com/office/drawing/2014/main" id="{B810A396-1333-4860-984B-98C4C3DFA772}"/>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57499" t="30380" b="56532"/>
          <a:stretch/>
        </p:blipFill>
        <p:spPr>
          <a:xfrm>
            <a:off x="9406215" y="3228975"/>
            <a:ext cx="2668412" cy="1064166"/>
          </a:xfrm>
          <a:prstGeom prst="rect">
            <a:avLst/>
          </a:prstGeom>
        </p:spPr>
      </p:pic>
    </p:spTree>
    <p:extLst>
      <p:ext uri="{BB962C8B-B14F-4D97-AF65-F5344CB8AC3E}">
        <p14:creationId xmlns:p14="http://schemas.microsoft.com/office/powerpoint/2010/main" val="4011081857"/>
      </p:ext>
    </p:extLst>
  </p:cSld>
  <p:clrMapOvr>
    <a:overrideClrMapping bg1="dk1" tx1="lt1" bg2="dk2" tx2="lt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1451579" y="418011"/>
            <a:ext cx="9603275" cy="1435743"/>
          </a:xfrm>
        </p:spPr>
        <p:txBody>
          <a:bodyPr>
            <a:normAutofit/>
          </a:bodyPr>
          <a:lstStyle/>
          <a:p>
            <a:pPr algn="l"/>
            <a:r>
              <a:rPr lang="es-CL" b="0" i="0" u="none" strike="noStrike" baseline="0" dirty="0">
                <a:latin typeface="CMR12"/>
              </a:rPr>
              <a:t>1</a:t>
            </a:r>
            <a:r>
              <a:rPr lang="es-CL" b="0" i="0" u="none" strike="noStrike" cap="none" baseline="0" dirty="0">
                <a:latin typeface="CMR12"/>
              </a:rPr>
              <a:t>. </a:t>
            </a:r>
            <a:r>
              <a:rPr lang="es-MX" b="0" i="0" u="none" strike="noStrike" cap="none" baseline="0" dirty="0">
                <a:latin typeface="CMR12"/>
              </a:rPr>
              <a:t>Si un país tiene ventajas absolutas en la producción de todos sus bienes, no le será </a:t>
            </a:r>
            <a:r>
              <a:rPr lang="es-CL" b="0" i="0" u="none" strike="noStrike" cap="none" baseline="0" dirty="0">
                <a:latin typeface="CMR12"/>
              </a:rPr>
              <a:t>beneficioso participar del intercambio.</a:t>
            </a:r>
            <a:endParaRPr lang="es-CL" dirty="0"/>
          </a:p>
        </p:txBody>
      </p:sp>
      <p:sp>
        <p:nvSpPr>
          <p:cNvPr id="9" name="Marcador de contenido 8">
            <a:extLst>
              <a:ext uri="{FF2B5EF4-FFF2-40B4-BE49-F238E27FC236}">
                <a16:creationId xmlns:a16="http://schemas.microsoft.com/office/drawing/2014/main" id="{4DDC336D-FA1A-44E3-BBF4-3D8450660BCE}"/>
              </a:ext>
            </a:extLst>
          </p:cNvPr>
          <p:cNvSpPr>
            <a:spLocks noGrp="1"/>
          </p:cNvSpPr>
          <p:nvPr>
            <p:ph idx="1"/>
          </p:nvPr>
        </p:nvSpPr>
        <p:spPr>
          <a:xfrm>
            <a:off x="1451579" y="2552700"/>
            <a:ext cx="9603275" cy="2913645"/>
          </a:xfrm>
        </p:spPr>
        <p:txBody>
          <a:bodyPr>
            <a:normAutofit/>
          </a:bodyPr>
          <a:lstStyle/>
          <a:p>
            <a:pPr algn="l"/>
            <a:r>
              <a:rPr lang="es-MX" sz="2400" b="1" i="0" u="none" strike="noStrike" baseline="0" dirty="0">
                <a:latin typeface="CMR12"/>
              </a:rPr>
              <a:t>Falso</a:t>
            </a:r>
            <a:r>
              <a:rPr lang="es-MX" sz="2400" b="0" i="0" u="none" strike="noStrike" baseline="0" dirty="0">
                <a:latin typeface="CMR12"/>
              </a:rPr>
              <a:t>, en el modelo de intercambio visto en clases lo relevante para el comercio eran las ventajas comparativas. Mientras los costos de oportunidad de producir cada bien sean distintos entre los dos pases, siempre uno tendrá ventaja comparativa en la producción de un bien y el otro del otro bien. Y siembre habrá algún espacio de términos de intercambio que sea mutuamente beneficioso.</a:t>
            </a:r>
            <a:endParaRPr lang="es-CL" sz="2800" dirty="0"/>
          </a:p>
        </p:txBody>
      </p:sp>
    </p:spTree>
    <p:extLst>
      <p:ext uri="{BB962C8B-B14F-4D97-AF65-F5344CB8AC3E}">
        <p14:creationId xmlns:p14="http://schemas.microsoft.com/office/powerpoint/2010/main" val="13425808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1451579" y="418011"/>
            <a:ext cx="9603275" cy="1435743"/>
          </a:xfrm>
        </p:spPr>
        <p:txBody>
          <a:bodyPr>
            <a:normAutofit fontScale="90000"/>
          </a:bodyPr>
          <a:lstStyle/>
          <a:p>
            <a:pPr algn="l"/>
            <a:r>
              <a:rPr lang="es-CL" sz="2800" dirty="0">
                <a:latin typeface="CMR12"/>
              </a:rPr>
              <a:t>2</a:t>
            </a:r>
            <a:r>
              <a:rPr lang="es-CL" sz="2800" b="0" i="0" u="none" strike="noStrike" baseline="0" dirty="0">
                <a:latin typeface="CMR12"/>
              </a:rPr>
              <a:t>. </a:t>
            </a:r>
            <a:r>
              <a:rPr lang="es-MX" sz="2800" b="0" i="0" u="none" strike="noStrike" cap="none" baseline="0" dirty="0">
                <a:latin typeface="CMR12"/>
              </a:rPr>
              <a:t>Un estudiante comentaba que el costo alternativo de quedarse en la casa era asistir al cine, pero como la primera actividad no le cuesta dinero, el costo de oportunidad de ir </a:t>
            </a:r>
            <a:r>
              <a:rPr lang="es-CL" sz="2800" b="0" i="0" u="none" strike="noStrike" cap="none" baseline="0" dirty="0">
                <a:latin typeface="CMR12"/>
              </a:rPr>
              <a:t>al cine también será cero.</a:t>
            </a:r>
            <a:endParaRPr lang="es-CL" sz="2800" dirty="0"/>
          </a:p>
        </p:txBody>
      </p:sp>
      <p:sp>
        <p:nvSpPr>
          <p:cNvPr id="7" name="Marcador de contenido 6">
            <a:extLst>
              <a:ext uri="{FF2B5EF4-FFF2-40B4-BE49-F238E27FC236}">
                <a16:creationId xmlns:a16="http://schemas.microsoft.com/office/drawing/2014/main" id="{68C0FEB1-457F-43C0-BA9F-EE80AAA39186}"/>
              </a:ext>
            </a:extLst>
          </p:cNvPr>
          <p:cNvSpPr>
            <a:spLocks noGrp="1"/>
          </p:cNvSpPr>
          <p:nvPr>
            <p:ph idx="1"/>
          </p:nvPr>
        </p:nvSpPr>
        <p:spPr/>
        <p:txBody>
          <a:bodyPr/>
          <a:lstStyle/>
          <a:p>
            <a:endParaRPr lang="es-CL"/>
          </a:p>
        </p:txBody>
      </p:sp>
    </p:spTree>
    <p:extLst>
      <p:ext uri="{BB962C8B-B14F-4D97-AF65-F5344CB8AC3E}">
        <p14:creationId xmlns:p14="http://schemas.microsoft.com/office/powerpoint/2010/main" val="31852774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1451579" y="418011"/>
            <a:ext cx="9603275" cy="1435743"/>
          </a:xfrm>
        </p:spPr>
        <p:txBody>
          <a:bodyPr>
            <a:normAutofit fontScale="90000"/>
          </a:bodyPr>
          <a:lstStyle/>
          <a:p>
            <a:pPr algn="l"/>
            <a:r>
              <a:rPr lang="es-CL" sz="2800" dirty="0">
                <a:latin typeface="CMR12"/>
              </a:rPr>
              <a:t>2</a:t>
            </a:r>
            <a:r>
              <a:rPr lang="es-CL" sz="2800" b="0" i="0" u="none" strike="noStrike" baseline="0" dirty="0">
                <a:latin typeface="CMR12"/>
              </a:rPr>
              <a:t>. </a:t>
            </a:r>
            <a:r>
              <a:rPr lang="es-MX" sz="2800" b="0" i="0" u="none" strike="noStrike" cap="none" baseline="0" dirty="0">
                <a:latin typeface="CMR12"/>
              </a:rPr>
              <a:t>Un estudiante comentaba que el costo alternativo de quedarse en la casa era asistir al cine, pero como la primera actividad no le cuesta dinero, el costo de oportunidad de ir </a:t>
            </a:r>
            <a:r>
              <a:rPr lang="es-CL" sz="2800" b="0" i="0" u="none" strike="noStrike" cap="none" baseline="0" dirty="0">
                <a:latin typeface="CMR12"/>
              </a:rPr>
              <a:t>al cine también será cero.</a:t>
            </a:r>
            <a:endParaRPr lang="es-CL" sz="2800" dirty="0"/>
          </a:p>
        </p:txBody>
      </p:sp>
      <p:sp>
        <p:nvSpPr>
          <p:cNvPr id="4" name="Marcador de contenido 3">
            <a:extLst>
              <a:ext uri="{FF2B5EF4-FFF2-40B4-BE49-F238E27FC236}">
                <a16:creationId xmlns:a16="http://schemas.microsoft.com/office/drawing/2014/main" id="{7D21F08C-1FE0-48BC-BA07-A09073380121}"/>
              </a:ext>
            </a:extLst>
          </p:cNvPr>
          <p:cNvSpPr>
            <a:spLocks noGrp="1"/>
          </p:cNvSpPr>
          <p:nvPr>
            <p:ph idx="1"/>
          </p:nvPr>
        </p:nvSpPr>
        <p:spPr>
          <a:xfrm>
            <a:off x="1451579" y="2286000"/>
            <a:ext cx="9603275" cy="3590925"/>
          </a:xfrm>
        </p:spPr>
        <p:txBody>
          <a:bodyPr>
            <a:normAutofit/>
          </a:bodyPr>
          <a:lstStyle/>
          <a:p>
            <a:pPr algn="l"/>
            <a:r>
              <a:rPr lang="es-MX" sz="2400" b="1" i="0" u="none" strike="noStrike" baseline="0" dirty="0">
                <a:latin typeface="CMR12"/>
              </a:rPr>
              <a:t>Falso. </a:t>
            </a:r>
            <a:r>
              <a:rPr lang="es-MX" sz="2400" b="0" i="0" u="none" strike="noStrike" baseline="0" dirty="0">
                <a:latin typeface="CMR12"/>
              </a:rPr>
              <a:t>El costo de oportunidad se puede definir como el valor neto de la mejor alternativa que estoy dejando de hacer. Entonces el costo de oportunidad de ir al cine es quedarme en la casa descansando. Pero, a pesar de que no me cuesta plata quedarme descansando en la casa, el costo de oportunidad no es cero ya que se le puede asignar un valor a descansar (Satisfacción, Beneficio que me otorga, ¿Cuánto me deberán pagar para no descansar?) y ese valor será entonces el costo </a:t>
            </a:r>
            <a:r>
              <a:rPr lang="es-CL" sz="2400" b="0" i="0" u="none" strike="noStrike" baseline="0" dirty="0">
                <a:latin typeface="CMR12"/>
              </a:rPr>
              <a:t>de oportunidad.</a:t>
            </a:r>
            <a:endParaRPr lang="es-CL" sz="2800" dirty="0"/>
          </a:p>
        </p:txBody>
      </p:sp>
    </p:spTree>
    <p:extLst>
      <p:ext uri="{BB962C8B-B14F-4D97-AF65-F5344CB8AC3E}">
        <p14:creationId xmlns:p14="http://schemas.microsoft.com/office/powerpoint/2010/main" val="1267556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1451579" y="418011"/>
            <a:ext cx="9603275" cy="1435743"/>
          </a:xfrm>
        </p:spPr>
        <p:txBody>
          <a:bodyPr>
            <a:normAutofit/>
          </a:bodyPr>
          <a:lstStyle/>
          <a:p>
            <a:pPr algn="l"/>
            <a:r>
              <a:rPr lang="es-CL" sz="2800" b="0" i="0" u="none" strike="noStrike" baseline="0" dirty="0">
                <a:latin typeface="CMR12"/>
              </a:rPr>
              <a:t>3. </a:t>
            </a:r>
            <a:r>
              <a:rPr lang="es-MX" sz="2800" b="0" i="0" u="none" strike="noStrike" cap="none" baseline="0" dirty="0">
                <a:latin typeface="CMR12"/>
              </a:rPr>
              <a:t>Si definimos gasto del consumidor como “precio por cantidad", el gasto sube frente aun aumento de la demanda, así como también, cuando se expande la oferta.</a:t>
            </a:r>
            <a:endParaRPr lang="es-CL" sz="2800" dirty="0"/>
          </a:p>
        </p:txBody>
      </p:sp>
      <p:sp>
        <p:nvSpPr>
          <p:cNvPr id="7" name="Marcador de contenido 6">
            <a:extLst>
              <a:ext uri="{FF2B5EF4-FFF2-40B4-BE49-F238E27FC236}">
                <a16:creationId xmlns:a16="http://schemas.microsoft.com/office/drawing/2014/main" id="{68C0FEB1-457F-43C0-BA9F-EE80AAA39186}"/>
              </a:ext>
            </a:extLst>
          </p:cNvPr>
          <p:cNvSpPr>
            <a:spLocks noGrp="1"/>
          </p:cNvSpPr>
          <p:nvPr>
            <p:ph idx="1"/>
          </p:nvPr>
        </p:nvSpPr>
        <p:spPr/>
        <p:txBody>
          <a:bodyPr/>
          <a:lstStyle/>
          <a:p>
            <a:endParaRPr lang="es-CL"/>
          </a:p>
        </p:txBody>
      </p:sp>
    </p:spTree>
    <p:extLst>
      <p:ext uri="{BB962C8B-B14F-4D97-AF65-F5344CB8AC3E}">
        <p14:creationId xmlns:p14="http://schemas.microsoft.com/office/powerpoint/2010/main" val="5773653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70CE0A-BB91-4DD1-98B8-A8C011A5899F}"/>
              </a:ext>
            </a:extLst>
          </p:cNvPr>
          <p:cNvSpPr>
            <a:spLocks noGrp="1"/>
          </p:cNvSpPr>
          <p:nvPr>
            <p:ph type="title"/>
          </p:nvPr>
        </p:nvSpPr>
        <p:spPr/>
        <p:txBody>
          <a:bodyPr/>
          <a:lstStyle/>
          <a:p>
            <a:r>
              <a:rPr lang="es-CL" dirty="0"/>
              <a:t>Agenda</a:t>
            </a:r>
          </a:p>
        </p:txBody>
      </p:sp>
      <p:sp>
        <p:nvSpPr>
          <p:cNvPr id="3" name="Marcador de contenido 2">
            <a:extLst>
              <a:ext uri="{FF2B5EF4-FFF2-40B4-BE49-F238E27FC236}">
                <a16:creationId xmlns:a16="http://schemas.microsoft.com/office/drawing/2014/main" id="{75F9A98E-1BE9-408F-9EA8-9470FC234FC2}"/>
              </a:ext>
            </a:extLst>
          </p:cNvPr>
          <p:cNvSpPr>
            <a:spLocks noGrp="1"/>
          </p:cNvSpPr>
          <p:nvPr>
            <p:ph idx="1"/>
          </p:nvPr>
        </p:nvSpPr>
        <p:spPr/>
        <p:txBody>
          <a:bodyPr/>
          <a:lstStyle/>
          <a:p>
            <a:pPr marL="0" indent="0">
              <a:buNone/>
            </a:pPr>
            <a:r>
              <a:rPr lang="es-CL" dirty="0"/>
              <a:t>OBJETIVO:  Mejorar la aplicación de la materia en comentes y matemáticos. </a:t>
            </a:r>
          </a:p>
          <a:p>
            <a:pPr marL="0" indent="0">
              <a:buNone/>
            </a:pPr>
            <a:r>
              <a:rPr lang="es-CL" dirty="0"/>
              <a:t>	DEMANDA, OFERTA, EQUILIBRIO.</a:t>
            </a:r>
          </a:p>
          <a:p>
            <a:r>
              <a:rPr lang="es-CL" dirty="0"/>
              <a:t>Preguntas de alternativas</a:t>
            </a:r>
          </a:p>
          <a:p>
            <a:r>
              <a:rPr lang="es-CL" dirty="0"/>
              <a:t>Comentes</a:t>
            </a:r>
          </a:p>
          <a:p>
            <a:r>
              <a:rPr lang="es-CL" dirty="0"/>
              <a:t>Matemáticos</a:t>
            </a:r>
          </a:p>
          <a:p>
            <a:pPr lvl="1"/>
            <a:r>
              <a:rPr lang="es-CL" dirty="0"/>
              <a:t>Equilibrio de mercado; excedente productor y consumidor.</a:t>
            </a:r>
          </a:p>
          <a:p>
            <a:pPr lvl="1"/>
            <a:r>
              <a:rPr lang="es-CL" dirty="0"/>
              <a:t>Equilibrio de mercado; excedente productor y consumidor; elasticidad.</a:t>
            </a:r>
          </a:p>
          <a:p>
            <a:pPr lvl="1"/>
            <a:endParaRPr lang="es-CL" dirty="0"/>
          </a:p>
          <a:p>
            <a:pPr marL="0" indent="0">
              <a:buNone/>
            </a:pPr>
            <a:endParaRPr lang="es-CL" dirty="0"/>
          </a:p>
        </p:txBody>
      </p:sp>
    </p:spTree>
    <p:extLst>
      <p:ext uri="{BB962C8B-B14F-4D97-AF65-F5344CB8AC3E}">
        <p14:creationId xmlns:p14="http://schemas.microsoft.com/office/powerpoint/2010/main" val="10909937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04757C-28CF-45CF-85CD-78E49AC27FF7}"/>
              </a:ext>
            </a:extLst>
          </p:cNvPr>
          <p:cNvSpPr>
            <a:spLocks noGrp="1"/>
          </p:cNvSpPr>
          <p:nvPr>
            <p:ph type="title"/>
          </p:nvPr>
        </p:nvSpPr>
        <p:spPr>
          <a:xfrm>
            <a:off x="1541740" y="420588"/>
            <a:ext cx="9603275" cy="1049235"/>
          </a:xfrm>
        </p:spPr>
        <p:txBody>
          <a:bodyPr>
            <a:normAutofit fontScale="90000"/>
          </a:bodyPr>
          <a:lstStyle/>
          <a:p>
            <a:r>
              <a:rPr lang="es-MX" sz="3600" cap="none" dirty="0">
                <a:latin typeface="CMR12"/>
              </a:rPr>
              <a:t>3.</a:t>
            </a:r>
            <a:r>
              <a:rPr lang="es-MX" sz="4000" b="0" i="0" u="none" strike="noStrike" cap="none" baseline="0" dirty="0">
                <a:latin typeface="CMR12"/>
              </a:rPr>
              <a:t> </a:t>
            </a:r>
            <a:r>
              <a:rPr lang="es-MX" sz="3200" b="0" i="0" u="none" strike="noStrike" cap="none" baseline="0" dirty="0">
                <a:latin typeface="CMR12"/>
              </a:rPr>
              <a:t>Si definimos gasto del consumidor como “precio por cantidad", el gasto sube frente aun aumento de la demanda, así como también, cuando se expande la oferta.</a:t>
            </a:r>
            <a:endParaRPr lang="es-CL" dirty="0"/>
          </a:p>
        </p:txBody>
      </p:sp>
      <p:cxnSp>
        <p:nvCxnSpPr>
          <p:cNvPr id="7" name="Conector recto de flecha 6">
            <a:extLst>
              <a:ext uri="{FF2B5EF4-FFF2-40B4-BE49-F238E27FC236}">
                <a16:creationId xmlns:a16="http://schemas.microsoft.com/office/drawing/2014/main" id="{C6F5A48A-4783-4EF3-88F3-3C65E3AD7CA2}"/>
              </a:ext>
            </a:extLst>
          </p:cNvPr>
          <p:cNvCxnSpPr>
            <a:cxnSpLocks/>
          </p:cNvCxnSpPr>
          <p:nvPr/>
        </p:nvCxnSpPr>
        <p:spPr>
          <a:xfrm flipV="1">
            <a:off x="1775733" y="2059839"/>
            <a:ext cx="0" cy="3657601"/>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8" name="Conector recto de flecha 7">
            <a:extLst>
              <a:ext uri="{FF2B5EF4-FFF2-40B4-BE49-F238E27FC236}">
                <a16:creationId xmlns:a16="http://schemas.microsoft.com/office/drawing/2014/main" id="{32440EA7-D403-4B02-B2BC-1EED85F1AB98}"/>
              </a:ext>
            </a:extLst>
          </p:cNvPr>
          <p:cNvCxnSpPr>
            <a:cxnSpLocks/>
          </p:cNvCxnSpPr>
          <p:nvPr/>
        </p:nvCxnSpPr>
        <p:spPr>
          <a:xfrm flipV="1">
            <a:off x="1775733" y="5717440"/>
            <a:ext cx="3997234" cy="2"/>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15" name="Conector recto 14">
            <a:extLst>
              <a:ext uri="{FF2B5EF4-FFF2-40B4-BE49-F238E27FC236}">
                <a16:creationId xmlns:a16="http://schemas.microsoft.com/office/drawing/2014/main" id="{884B3EB7-DDE9-41CE-BB33-A889EC360EB1}"/>
              </a:ext>
            </a:extLst>
          </p:cNvPr>
          <p:cNvCxnSpPr/>
          <p:nvPr/>
        </p:nvCxnSpPr>
        <p:spPr>
          <a:xfrm flipV="1">
            <a:off x="2250349" y="2551874"/>
            <a:ext cx="3048000" cy="2673532"/>
          </a:xfrm>
          <a:prstGeom prst="line">
            <a:avLst/>
          </a:prstGeom>
        </p:spPr>
        <p:style>
          <a:lnRef idx="3">
            <a:schemeClr val="accent5"/>
          </a:lnRef>
          <a:fillRef idx="0">
            <a:schemeClr val="accent5"/>
          </a:fillRef>
          <a:effectRef idx="2">
            <a:schemeClr val="accent5"/>
          </a:effectRef>
          <a:fontRef idx="minor">
            <a:schemeClr val="tx1"/>
          </a:fontRef>
        </p:style>
      </p:cxnSp>
      <p:cxnSp>
        <p:nvCxnSpPr>
          <p:cNvPr id="16" name="Conector recto 15">
            <a:extLst>
              <a:ext uri="{FF2B5EF4-FFF2-40B4-BE49-F238E27FC236}">
                <a16:creationId xmlns:a16="http://schemas.microsoft.com/office/drawing/2014/main" id="{450E1BEC-C00C-4BC9-994A-38EF9039A8AF}"/>
              </a:ext>
            </a:extLst>
          </p:cNvPr>
          <p:cNvCxnSpPr>
            <a:cxnSpLocks/>
          </p:cNvCxnSpPr>
          <p:nvPr/>
        </p:nvCxnSpPr>
        <p:spPr>
          <a:xfrm>
            <a:off x="2111012" y="2643444"/>
            <a:ext cx="3326675" cy="2490391"/>
          </a:xfrm>
          <a:prstGeom prst="line">
            <a:avLst/>
          </a:prstGeom>
        </p:spPr>
        <p:style>
          <a:lnRef idx="3">
            <a:schemeClr val="accent1"/>
          </a:lnRef>
          <a:fillRef idx="0">
            <a:schemeClr val="accent1"/>
          </a:fillRef>
          <a:effectRef idx="2">
            <a:schemeClr val="accent1"/>
          </a:effectRef>
          <a:fontRef idx="minor">
            <a:schemeClr val="tx1"/>
          </a:fontRef>
        </p:style>
      </p:cxnSp>
      <p:sp>
        <p:nvSpPr>
          <p:cNvPr id="19" name="CuadroTexto 18">
            <a:extLst>
              <a:ext uri="{FF2B5EF4-FFF2-40B4-BE49-F238E27FC236}">
                <a16:creationId xmlns:a16="http://schemas.microsoft.com/office/drawing/2014/main" id="{6E043461-DD4D-4C7E-9595-FEDB526F5E5D}"/>
              </a:ext>
            </a:extLst>
          </p:cNvPr>
          <p:cNvSpPr txBox="1"/>
          <p:nvPr/>
        </p:nvSpPr>
        <p:spPr>
          <a:xfrm>
            <a:off x="5437686" y="2367208"/>
            <a:ext cx="905692"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prstClr val="white"/>
                </a:solidFill>
                <a:effectLst/>
                <a:uLnTx/>
                <a:uFillTx/>
                <a:latin typeface="Gill Sans MT" panose="020B0502020104020203"/>
                <a:ea typeface="+mn-ea"/>
                <a:cs typeface="+mn-cs"/>
              </a:rPr>
              <a:t>Oferta’</a:t>
            </a:r>
          </a:p>
        </p:txBody>
      </p:sp>
      <p:sp>
        <p:nvSpPr>
          <p:cNvPr id="20" name="CuadroTexto 19">
            <a:extLst>
              <a:ext uri="{FF2B5EF4-FFF2-40B4-BE49-F238E27FC236}">
                <a16:creationId xmlns:a16="http://schemas.microsoft.com/office/drawing/2014/main" id="{D74096F4-21C5-4701-A8EF-84D25D4C9CD9}"/>
              </a:ext>
            </a:extLst>
          </p:cNvPr>
          <p:cNvSpPr txBox="1"/>
          <p:nvPr/>
        </p:nvSpPr>
        <p:spPr>
          <a:xfrm>
            <a:off x="5459455" y="4949169"/>
            <a:ext cx="1088571"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prstClr val="white"/>
                </a:solidFill>
                <a:effectLst/>
                <a:uLnTx/>
                <a:uFillTx/>
                <a:latin typeface="Gill Sans MT" panose="020B0502020104020203"/>
                <a:ea typeface="+mn-ea"/>
                <a:cs typeface="+mn-cs"/>
              </a:rPr>
              <a:t>Demanda</a:t>
            </a:r>
          </a:p>
        </p:txBody>
      </p:sp>
      <p:cxnSp>
        <p:nvCxnSpPr>
          <p:cNvPr id="21" name="Conector recto 20">
            <a:extLst>
              <a:ext uri="{FF2B5EF4-FFF2-40B4-BE49-F238E27FC236}">
                <a16:creationId xmlns:a16="http://schemas.microsoft.com/office/drawing/2014/main" id="{2DF843E6-6BBC-43B8-94E2-EF90F027B125}"/>
              </a:ext>
            </a:extLst>
          </p:cNvPr>
          <p:cNvCxnSpPr/>
          <p:nvPr/>
        </p:nvCxnSpPr>
        <p:spPr>
          <a:xfrm flipV="1">
            <a:off x="1915071" y="2238737"/>
            <a:ext cx="3048000" cy="2673532"/>
          </a:xfrm>
          <a:prstGeom prst="line">
            <a:avLst/>
          </a:prstGeom>
          <a:ln>
            <a:solidFill>
              <a:schemeClr val="accent6">
                <a:lumMod val="60000"/>
                <a:lumOff val="40000"/>
              </a:schemeClr>
            </a:solidFill>
          </a:ln>
        </p:spPr>
        <p:style>
          <a:lnRef idx="3">
            <a:schemeClr val="accent5"/>
          </a:lnRef>
          <a:fillRef idx="0">
            <a:schemeClr val="accent5"/>
          </a:fillRef>
          <a:effectRef idx="2">
            <a:schemeClr val="accent5"/>
          </a:effectRef>
          <a:fontRef idx="minor">
            <a:schemeClr val="tx1"/>
          </a:fontRef>
        </p:style>
      </p:cxnSp>
      <p:sp>
        <p:nvSpPr>
          <p:cNvPr id="22" name="CuadroTexto 21">
            <a:extLst>
              <a:ext uri="{FF2B5EF4-FFF2-40B4-BE49-F238E27FC236}">
                <a16:creationId xmlns:a16="http://schemas.microsoft.com/office/drawing/2014/main" id="{4B4D4D06-2166-49D9-A786-9F4A426B6A18}"/>
              </a:ext>
            </a:extLst>
          </p:cNvPr>
          <p:cNvSpPr txBox="1"/>
          <p:nvPr/>
        </p:nvSpPr>
        <p:spPr>
          <a:xfrm>
            <a:off x="5102408" y="1983619"/>
            <a:ext cx="905692"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prstClr val="white"/>
                </a:solidFill>
                <a:effectLst/>
                <a:uLnTx/>
                <a:uFillTx/>
                <a:latin typeface="Gill Sans MT" panose="020B0502020104020203"/>
                <a:ea typeface="+mn-ea"/>
                <a:cs typeface="+mn-cs"/>
              </a:rPr>
              <a:t>Oferta</a:t>
            </a:r>
          </a:p>
        </p:txBody>
      </p:sp>
      <p:cxnSp>
        <p:nvCxnSpPr>
          <p:cNvPr id="24" name="Conector recto 23">
            <a:extLst>
              <a:ext uri="{FF2B5EF4-FFF2-40B4-BE49-F238E27FC236}">
                <a16:creationId xmlns:a16="http://schemas.microsoft.com/office/drawing/2014/main" id="{AC0315C2-42BC-44A7-8382-14D7110FB24D}"/>
              </a:ext>
            </a:extLst>
          </p:cNvPr>
          <p:cNvCxnSpPr/>
          <p:nvPr/>
        </p:nvCxnSpPr>
        <p:spPr>
          <a:xfrm>
            <a:off x="1836694" y="3888639"/>
            <a:ext cx="1859278" cy="0"/>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5" name="Conector recto 24">
            <a:extLst>
              <a:ext uri="{FF2B5EF4-FFF2-40B4-BE49-F238E27FC236}">
                <a16:creationId xmlns:a16="http://schemas.microsoft.com/office/drawing/2014/main" id="{5B060905-6EF8-4F71-80CD-6A99A8087A1F}"/>
              </a:ext>
            </a:extLst>
          </p:cNvPr>
          <p:cNvCxnSpPr>
            <a:cxnSpLocks/>
          </p:cNvCxnSpPr>
          <p:nvPr/>
        </p:nvCxnSpPr>
        <p:spPr>
          <a:xfrm flipH="1">
            <a:off x="3778703" y="3933838"/>
            <a:ext cx="1" cy="1704984"/>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8" name="CuadroTexto 27">
            <a:extLst>
              <a:ext uri="{FF2B5EF4-FFF2-40B4-BE49-F238E27FC236}">
                <a16:creationId xmlns:a16="http://schemas.microsoft.com/office/drawing/2014/main" id="{4253E2D9-DD74-44F8-BF6E-30DE5BEA360D}"/>
              </a:ext>
            </a:extLst>
          </p:cNvPr>
          <p:cNvSpPr txBox="1"/>
          <p:nvPr/>
        </p:nvSpPr>
        <p:spPr>
          <a:xfrm>
            <a:off x="1309825" y="3703974"/>
            <a:ext cx="526869"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prstClr val="white"/>
                </a:solidFill>
                <a:effectLst/>
                <a:uLnTx/>
                <a:uFillTx/>
                <a:latin typeface="Gill Sans MT" panose="020B0502020104020203"/>
                <a:ea typeface="+mn-ea"/>
                <a:cs typeface="+mn-cs"/>
              </a:rPr>
              <a:t>P*’</a:t>
            </a:r>
          </a:p>
        </p:txBody>
      </p:sp>
      <p:sp>
        <p:nvSpPr>
          <p:cNvPr id="29" name="CuadroTexto 28">
            <a:extLst>
              <a:ext uri="{FF2B5EF4-FFF2-40B4-BE49-F238E27FC236}">
                <a16:creationId xmlns:a16="http://schemas.microsoft.com/office/drawing/2014/main" id="{AD4E3B72-3B6B-45F1-B3F9-3E4A47A61238}"/>
              </a:ext>
            </a:extLst>
          </p:cNvPr>
          <p:cNvSpPr txBox="1"/>
          <p:nvPr/>
        </p:nvSpPr>
        <p:spPr>
          <a:xfrm>
            <a:off x="3565346" y="5717440"/>
            <a:ext cx="581293"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prstClr val="white"/>
                </a:solidFill>
                <a:effectLst/>
                <a:uLnTx/>
                <a:uFillTx/>
                <a:latin typeface="Gill Sans MT" panose="020B0502020104020203"/>
                <a:ea typeface="+mn-ea"/>
                <a:cs typeface="+mn-cs"/>
              </a:rPr>
              <a:t>Q*’</a:t>
            </a:r>
          </a:p>
        </p:txBody>
      </p:sp>
      <p:cxnSp>
        <p:nvCxnSpPr>
          <p:cNvPr id="30" name="Conector recto 29">
            <a:extLst>
              <a:ext uri="{FF2B5EF4-FFF2-40B4-BE49-F238E27FC236}">
                <a16:creationId xmlns:a16="http://schemas.microsoft.com/office/drawing/2014/main" id="{E729518A-75E6-4E37-B8FB-A3EA0364E14F}"/>
              </a:ext>
            </a:extLst>
          </p:cNvPr>
          <p:cNvCxnSpPr>
            <a:cxnSpLocks/>
          </p:cNvCxnSpPr>
          <p:nvPr/>
        </p:nvCxnSpPr>
        <p:spPr>
          <a:xfrm>
            <a:off x="1836694" y="3625837"/>
            <a:ext cx="1489165" cy="0"/>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1" name="Conector recto 30">
            <a:extLst>
              <a:ext uri="{FF2B5EF4-FFF2-40B4-BE49-F238E27FC236}">
                <a16:creationId xmlns:a16="http://schemas.microsoft.com/office/drawing/2014/main" id="{B54EDDAF-7813-4D19-97F2-C6672D77AB18}"/>
              </a:ext>
            </a:extLst>
          </p:cNvPr>
          <p:cNvCxnSpPr>
            <a:cxnSpLocks/>
          </p:cNvCxnSpPr>
          <p:nvPr/>
        </p:nvCxnSpPr>
        <p:spPr>
          <a:xfrm flipH="1">
            <a:off x="3408591" y="3671036"/>
            <a:ext cx="1" cy="1967786"/>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2" name="CuadroTexto 31">
            <a:extLst>
              <a:ext uri="{FF2B5EF4-FFF2-40B4-BE49-F238E27FC236}">
                <a16:creationId xmlns:a16="http://schemas.microsoft.com/office/drawing/2014/main" id="{DDCDAC8B-9A5D-414A-BE86-41C85B560DBD}"/>
              </a:ext>
            </a:extLst>
          </p:cNvPr>
          <p:cNvSpPr txBox="1"/>
          <p:nvPr/>
        </p:nvSpPr>
        <p:spPr>
          <a:xfrm>
            <a:off x="1388201" y="3441171"/>
            <a:ext cx="526869"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prstClr val="white"/>
                </a:solidFill>
                <a:effectLst/>
                <a:uLnTx/>
                <a:uFillTx/>
                <a:latin typeface="Gill Sans MT" panose="020B0502020104020203"/>
                <a:ea typeface="+mn-ea"/>
                <a:cs typeface="+mn-cs"/>
              </a:rPr>
              <a:t>P*</a:t>
            </a:r>
          </a:p>
        </p:txBody>
      </p:sp>
      <p:sp>
        <p:nvSpPr>
          <p:cNvPr id="33" name="CuadroTexto 32">
            <a:extLst>
              <a:ext uri="{FF2B5EF4-FFF2-40B4-BE49-F238E27FC236}">
                <a16:creationId xmlns:a16="http://schemas.microsoft.com/office/drawing/2014/main" id="{53A47287-A492-499D-BB34-0CCCE5B04FA9}"/>
              </a:ext>
            </a:extLst>
          </p:cNvPr>
          <p:cNvSpPr txBox="1"/>
          <p:nvPr/>
        </p:nvSpPr>
        <p:spPr>
          <a:xfrm>
            <a:off x="3197409" y="5703168"/>
            <a:ext cx="58129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prstClr val="white"/>
                </a:solidFill>
                <a:effectLst/>
                <a:uLnTx/>
                <a:uFillTx/>
                <a:latin typeface="Gill Sans MT" panose="020B0502020104020203"/>
                <a:ea typeface="+mn-ea"/>
                <a:cs typeface="+mn-cs"/>
              </a:rPr>
              <a:t>Q*</a:t>
            </a:r>
          </a:p>
        </p:txBody>
      </p:sp>
    </p:spTree>
    <p:extLst>
      <p:ext uri="{BB962C8B-B14F-4D97-AF65-F5344CB8AC3E}">
        <p14:creationId xmlns:p14="http://schemas.microsoft.com/office/powerpoint/2010/main" val="2635831497"/>
      </p:ext>
    </p:extLst>
  </p:cSld>
  <p:clrMapOvr>
    <a:overrideClrMapping bg1="dk1" tx1="lt1" bg2="dk2" tx2="lt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04757C-28CF-45CF-85CD-78E49AC27FF7}"/>
              </a:ext>
            </a:extLst>
          </p:cNvPr>
          <p:cNvSpPr>
            <a:spLocks noGrp="1"/>
          </p:cNvSpPr>
          <p:nvPr>
            <p:ph type="title"/>
          </p:nvPr>
        </p:nvSpPr>
        <p:spPr>
          <a:xfrm>
            <a:off x="1541740" y="420588"/>
            <a:ext cx="9603275" cy="1049235"/>
          </a:xfrm>
        </p:spPr>
        <p:txBody>
          <a:bodyPr>
            <a:normAutofit fontScale="90000"/>
          </a:bodyPr>
          <a:lstStyle/>
          <a:p>
            <a:r>
              <a:rPr lang="es-MX" sz="3600" cap="none" dirty="0">
                <a:latin typeface="CMR12"/>
              </a:rPr>
              <a:t>3.</a:t>
            </a:r>
            <a:r>
              <a:rPr lang="es-MX" sz="4000" b="0" i="0" u="none" strike="noStrike" cap="none" baseline="0" dirty="0">
                <a:latin typeface="CMR12"/>
              </a:rPr>
              <a:t> </a:t>
            </a:r>
            <a:r>
              <a:rPr lang="es-MX" sz="3200" b="0" i="0" u="none" strike="noStrike" cap="none" baseline="0" dirty="0">
                <a:latin typeface="CMR12"/>
              </a:rPr>
              <a:t>Si definimos gasto del consumidor como “precio por cantidad", el gasto sube frente aun aumento de la demanda, así como también, cuando se expande la oferta.</a:t>
            </a:r>
            <a:endParaRPr lang="es-CL" dirty="0"/>
          </a:p>
        </p:txBody>
      </p:sp>
      <p:grpSp>
        <p:nvGrpSpPr>
          <p:cNvPr id="13" name="Grupo 12">
            <a:extLst>
              <a:ext uri="{FF2B5EF4-FFF2-40B4-BE49-F238E27FC236}">
                <a16:creationId xmlns:a16="http://schemas.microsoft.com/office/drawing/2014/main" id="{99835119-1ED4-44D9-8E10-07E93CC36C94}"/>
              </a:ext>
            </a:extLst>
          </p:cNvPr>
          <p:cNvGrpSpPr/>
          <p:nvPr/>
        </p:nvGrpSpPr>
        <p:grpSpPr>
          <a:xfrm>
            <a:off x="1388201" y="1983619"/>
            <a:ext cx="5159825" cy="4088881"/>
            <a:chOff x="1388201" y="1983619"/>
            <a:chExt cx="5159825" cy="4088881"/>
          </a:xfrm>
        </p:grpSpPr>
        <p:cxnSp>
          <p:nvCxnSpPr>
            <p:cNvPr id="7" name="Conector recto de flecha 6">
              <a:extLst>
                <a:ext uri="{FF2B5EF4-FFF2-40B4-BE49-F238E27FC236}">
                  <a16:creationId xmlns:a16="http://schemas.microsoft.com/office/drawing/2014/main" id="{C6F5A48A-4783-4EF3-88F3-3C65E3AD7CA2}"/>
                </a:ext>
              </a:extLst>
            </p:cNvPr>
            <p:cNvCxnSpPr>
              <a:cxnSpLocks/>
            </p:cNvCxnSpPr>
            <p:nvPr/>
          </p:nvCxnSpPr>
          <p:spPr>
            <a:xfrm flipV="1">
              <a:off x="1775733" y="2059839"/>
              <a:ext cx="0" cy="3657601"/>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8" name="Conector recto de flecha 7">
              <a:extLst>
                <a:ext uri="{FF2B5EF4-FFF2-40B4-BE49-F238E27FC236}">
                  <a16:creationId xmlns:a16="http://schemas.microsoft.com/office/drawing/2014/main" id="{32440EA7-D403-4B02-B2BC-1EED85F1AB98}"/>
                </a:ext>
              </a:extLst>
            </p:cNvPr>
            <p:cNvCxnSpPr>
              <a:cxnSpLocks/>
            </p:cNvCxnSpPr>
            <p:nvPr/>
          </p:nvCxnSpPr>
          <p:spPr>
            <a:xfrm flipV="1">
              <a:off x="1775733" y="5717440"/>
              <a:ext cx="3997234" cy="2"/>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16" name="Conector recto 15">
              <a:extLst>
                <a:ext uri="{FF2B5EF4-FFF2-40B4-BE49-F238E27FC236}">
                  <a16:creationId xmlns:a16="http://schemas.microsoft.com/office/drawing/2014/main" id="{450E1BEC-C00C-4BC9-994A-38EF9039A8AF}"/>
                </a:ext>
              </a:extLst>
            </p:cNvPr>
            <p:cNvCxnSpPr>
              <a:cxnSpLocks/>
            </p:cNvCxnSpPr>
            <p:nvPr/>
          </p:nvCxnSpPr>
          <p:spPr>
            <a:xfrm>
              <a:off x="2111012" y="2643444"/>
              <a:ext cx="3326675" cy="2490391"/>
            </a:xfrm>
            <a:prstGeom prst="line">
              <a:avLst/>
            </a:prstGeom>
          </p:spPr>
          <p:style>
            <a:lnRef idx="3">
              <a:schemeClr val="accent1"/>
            </a:lnRef>
            <a:fillRef idx="0">
              <a:schemeClr val="accent1"/>
            </a:fillRef>
            <a:effectRef idx="2">
              <a:schemeClr val="accent1"/>
            </a:effectRef>
            <a:fontRef idx="minor">
              <a:schemeClr val="tx1"/>
            </a:fontRef>
          </p:style>
        </p:cxnSp>
        <p:sp>
          <p:nvSpPr>
            <p:cNvPr id="20" name="CuadroTexto 19">
              <a:extLst>
                <a:ext uri="{FF2B5EF4-FFF2-40B4-BE49-F238E27FC236}">
                  <a16:creationId xmlns:a16="http://schemas.microsoft.com/office/drawing/2014/main" id="{D74096F4-21C5-4701-A8EF-84D25D4C9CD9}"/>
                </a:ext>
              </a:extLst>
            </p:cNvPr>
            <p:cNvSpPr txBox="1"/>
            <p:nvPr/>
          </p:nvSpPr>
          <p:spPr>
            <a:xfrm>
              <a:off x="5459455" y="4949169"/>
              <a:ext cx="1088571"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prstClr val="white"/>
                  </a:solidFill>
                  <a:effectLst/>
                  <a:uLnTx/>
                  <a:uFillTx/>
                  <a:latin typeface="Gill Sans MT" panose="020B0502020104020203"/>
                  <a:ea typeface="+mn-ea"/>
                  <a:cs typeface="+mn-cs"/>
                </a:rPr>
                <a:t>Demanda</a:t>
              </a:r>
            </a:p>
          </p:txBody>
        </p:sp>
        <p:cxnSp>
          <p:nvCxnSpPr>
            <p:cNvPr id="21" name="Conector recto 20">
              <a:extLst>
                <a:ext uri="{FF2B5EF4-FFF2-40B4-BE49-F238E27FC236}">
                  <a16:creationId xmlns:a16="http://schemas.microsoft.com/office/drawing/2014/main" id="{2DF843E6-6BBC-43B8-94E2-EF90F027B125}"/>
                </a:ext>
              </a:extLst>
            </p:cNvPr>
            <p:cNvCxnSpPr/>
            <p:nvPr/>
          </p:nvCxnSpPr>
          <p:spPr>
            <a:xfrm flipV="1">
              <a:off x="1915071" y="2238737"/>
              <a:ext cx="3048000" cy="2673532"/>
            </a:xfrm>
            <a:prstGeom prst="line">
              <a:avLst/>
            </a:prstGeom>
            <a:ln>
              <a:solidFill>
                <a:schemeClr val="accent6">
                  <a:lumMod val="60000"/>
                  <a:lumOff val="40000"/>
                </a:schemeClr>
              </a:solidFill>
            </a:ln>
          </p:spPr>
          <p:style>
            <a:lnRef idx="3">
              <a:schemeClr val="accent5"/>
            </a:lnRef>
            <a:fillRef idx="0">
              <a:schemeClr val="accent5"/>
            </a:fillRef>
            <a:effectRef idx="2">
              <a:schemeClr val="accent5"/>
            </a:effectRef>
            <a:fontRef idx="minor">
              <a:schemeClr val="tx1"/>
            </a:fontRef>
          </p:style>
        </p:cxnSp>
        <p:sp>
          <p:nvSpPr>
            <p:cNvPr id="22" name="CuadroTexto 21">
              <a:extLst>
                <a:ext uri="{FF2B5EF4-FFF2-40B4-BE49-F238E27FC236}">
                  <a16:creationId xmlns:a16="http://schemas.microsoft.com/office/drawing/2014/main" id="{4B4D4D06-2166-49D9-A786-9F4A426B6A18}"/>
                </a:ext>
              </a:extLst>
            </p:cNvPr>
            <p:cNvSpPr txBox="1"/>
            <p:nvPr/>
          </p:nvSpPr>
          <p:spPr>
            <a:xfrm>
              <a:off x="5102408" y="1983619"/>
              <a:ext cx="905692"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prstClr val="white"/>
                  </a:solidFill>
                  <a:effectLst/>
                  <a:uLnTx/>
                  <a:uFillTx/>
                  <a:latin typeface="Gill Sans MT" panose="020B0502020104020203"/>
                  <a:ea typeface="+mn-ea"/>
                  <a:cs typeface="+mn-cs"/>
                </a:rPr>
                <a:t>Oferta</a:t>
              </a:r>
            </a:p>
          </p:txBody>
        </p:sp>
        <p:cxnSp>
          <p:nvCxnSpPr>
            <p:cNvPr id="30" name="Conector recto 29">
              <a:extLst>
                <a:ext uri="{FF2B5EF4-FFF2-40B4-BE49-F238E27FC236}">
                  <a16:creationId xmlns:a16="http://schemas.microsoft.com/office/drawing/2014/main" id="{E729518A-75E6-4E37-B8FB-A3EA0364E14F}"/>
                </a:ext>
              </a:extLst>
            </p:cNvPr>
            <p:cNvCxnSpPr>
              <a:cxnSpLocks/>
            </p:cNvCxnSpPr>
            <p:nvPr/>
          </p:nvCxnSpPr>
          <p:spPr>
            <a:xfrm>
              <a:off x="1836694" y="3625837"/>
              <a:ext cx="1489165" cy="0"/>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1" name="Conector recto 30">
              <a:extLst>
                <a:ext uri="{FF2B5EF4-FFF2-40B4-BE49-F238E27FC236}">
                  <a16:creationId xmlns:a16="http://schemas.microsoft.com/office/drawing/2014/main" id="{B54EDDAF-7813-4D19-97F2-C6672D77AB18}"/>
                </a:ext>
              </a:extLst>
            </p:cNvPr>
            <p:cNvCxnSpPr>
              <a:cxnSpLocks/>
            </p:cNvCxnSpPr>
            <p:nvPr/>
          </p:nvCxnSpPr>
          <p:spPr>
            <a:xfrm flipH="1">
              <a:off x="3408591" y="3671036"/>
              <a:ext cx="1" cy="1967786"/>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2" name="CuadroTexto 31">
              <a:extLst>
                <a:ext uri="{FF2B5EF4-FFF2-40B4-BE49-F238E27FC236}">
                  <a16:creationId xmlns:a16="http://schemas.microsoft.com/office/drawing/2014/main" id="{DDCDAC8B-9A5D-414A-BE86-41C85B560DBD}"/>
                </a:ext>
              </a:extLst>
            </p:cNvPr>
            <p:cNvSpPr txBox="1"/>
            <p:nvPr/>
          </p:nvSpPr>
          <p:spPr>
            <a:xfrm>
              <a:off x="1388201" y="3441171"/>
              <a:ext cx="526869"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prstClr val="white"/>
                  </a:solidFill>
                  <a:effectLst/>
                  <a:uLnTx/>
                  <a:uFillTx/>
                  <a:latin typeface="Gill Sans MT" panose="020B0502020104020203"/>
                  <a:ea typeface="+mn-ea"/>
                  <a:cs typeface="+mn-cs"/>
                </a:rPr>
                <a:t>P*</a:t>
              </a:r>
            </a:p>
          </p:txBody>
        </p:sp>
        <p:sp>
          <p:nvSpPr>
            <p:cNvPr id="33" name="CuadroTexto 32">
              <a:extLst>
                <a:ext uri="{FF2B5EF4-FFF2-40B4-BE49-F238E27FC236}">
                  <a16:creationId xmlns:a16="http://schemas.microsoft.com/office/drawing/2014/main" id="{53A47287-A492-499D-BB34-0CCCE5B04FA9}"/>
                </a:ext>
              </a:extLst>
            </p:cNvPr>
            <p:cNvSpPr txBox="1"/>
            <p:nvPr/>
          </p:nvSpPr>
          <p:spPr>
            <a:xfrm>
              <a:off x="3197409" y="5703168"/>
              <a:ext cx="58129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prstClr val="white"/>
                  </a:solidFill>
                  <a:effectLst/>
                  <a:uLnTx/>
                  <a:uFillTx/>
                  <a:latin typeface="Gill Sans MT" panose="020B0502020104020203"/>
                  <a:ea typeface="+mn-ea"/>
                  <a:cs typeface="+mn-cs"/>
                </a:rPr>
                <a:t>Q*</a:t>
              </a:r>
            </a:p>
          </p:txBody>
        </p:sp>
        <p:sp>
          <p:nvSpPr>
            <p:cNvPr id="3" name="Rectángulo 2">
              <a:extLst>
                <a:ext uri="{FF2B5EF4-FFF2-40B4-BE49-F238E27FC236}">
                  <a16:creationId xmlns:a16="http://schemas.microsoft.com/office/drawing/2014/main" id="{1674B588-BA7F-42CE-85EC-7A019E2D09F0}"/>
                </a:ext>
              </a:extLst>
            </p:cNvPr>
            <p:cNvSpPr/>
            <p:nvPr/>
          </p:nvSpPr>
          <p:spPr>
            <a:xfrm>
              <a:off x="1775733" y="3625837"/>
              <a:ext cx="1632858" cy="2098012"/>
            </a:xfrm>
            <a:prstGeom prst="rect">
              <a:avLst/>
            </a:prstGeom>
            <a:solidFill>
              <a:schemeClr val="accent4">
                <a:alpha val="50000"/>
              </a:schemeClr>
            </a:solidFill>
            <a:ln>
              <a:solidFill>
                <a:schemeClr val="tx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s-CL" dirty="0"/>
                <a:t>Gasto del consumidor</a:t>
              </a:r>
            </a:p>
          </p:txBody>
        </p:sp>
      </p:grpSp>
      <p:cxnSp>
        <p:nvCxnSpPr>
          <p:cNvPr id="55" name="Conector recto de flecha 54">
            <a:extLst>
              <a:ext uri="{FF2B5EF4-FFF2-40B4-BE49-F238E27FC236}">
                <a16:creationId xmlns:a16="http://schemas.microsoft.com/office/drawing/2014/main" id="{45BCDFAB-AC0A-41D7-86C4-BEFB92010A09}"/>
              </a:ext>
            </a:extLst>
          </p:cNvPr>
          <p:cNvCxnSpPr>
            <a:cxnSpLocks/>
          </p:cNvCxnSpPr>
          <p:nvPr/>
        </p:nvCxnSpPr>
        <p:spPr>
          <a:xfrm flipV="1">
            <a:off x="7892642" y="2019657"/>
            <a:ext cx="0" cy="1729366"/>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56" name="Conector recto de flecha 55">
            <a:extLst>
              <a:ext uri="{FF2B5EF4-FFF2-40B4-BE49-F238E27FC236}">
                <a16:creationId xmlns:a16="http://schemas.microsoft.com/office/drawing/2014/main" id="{154B66EB-75CA-40BA-8CCA-14D1785213DF}"/>
              </a:ext>
            </a:extLst>
          </p:cNvPr>
          <p:cNvCxnSpPr>
            <a:cxnSpLocks/>
          </p:cNvCxnSpPr>
          <p:nvPr/>
        </p:nvCxnSpPr>
        <p:spPr>
          <a:xfrm flipV="1">
            <a:off x="7892642" y="3749023"/>
            <a:ext cx="2062708" cy="1"/>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57" name="Conector recto 56">
            <a:extLst>
              <a:ext uri="{FF2B5EF4-FFF2-40B4-BE49-F238E27FC236}">
                <a16:creationId xmlns:a16="http://schemas.microsoft.com/office/drawing/2014/main" id="{2EBAAD37-9703-49FD-9826-E5FDC35B6A7C}"/>
              </a:ext>
            </a:extLst>
          </p:cNvPr>
          <p:cNvCxnSpPr>
            <a:cxnSpLocks/>
          </p:cNvCxnSpPr>
          <p:nvPr/>
        </p:nvCxnSpPr>
        <p:spPr>
          <a:xfrm>
            <a:off x="8065657" y="2295594"/>
            <a:ext cx="1716677" cy="1177492"/>
          </a:xfrm>
          <a:prstGeom prst="line">
            <a:avLst/>
          </a:prstGeom>
        </p:spPr>
        <p:style>
          <a:lnRef idx="3">
            <a:schemeClr val="accent1"/>
          </a:lnRef>
          <a:fillRef idx="0">
            <a:schemeClr val="accent1"/>
          </a:fillRef>
          <a:effectRef idx="2">
            <a:schemeClr val="accent1"/>
          </a:effectRef>
          <a:fontRef idx="minor">
            <a:schemeClr val="tx1"/>
          </a:fontRef>
        </p:style>
      </p:cxnSp>
      <p:sp>
        <p:nvSpPr>
          <p:cNvPr id="58" name="CuadroTexto 57">
            <a:extLst>
              <a:ext uri="{FF2B5EF4-FFF2-40B4-BE49-F238E27FC236}">
                <a16:creationId xmlns:a16="http://schemas.microsoft.com/office/drawing/2014/main" id="{06EB1D42-04A3-4FE8-89E9-1B7DA32C9BD8}"/>
              </a:ext>
            </a:extLst>
          </p:cNvPr>
          <p:cNvSpPr txBox="1"/>
          <p:nvPr/>
        </p:nvSpPr>
        <p:spPr>
          <a:xfrm>
            <a:off x="9793567" y="3385773"/>
            <a:ext cx="561739"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CL" sz="700" b="0" i="0" u="none" strike="noStrike" kern="1200" cap="none" spc="0" normalizeH="0" baseline="0" noProof="0" dirty="0">
                <a:ln>
                  <a:noFill/>
                </a:ln>
                <a:solidFill>
                  <a:prstClr val="white"/>
                </a:solidFill>
                <a:effectLst/>
                <a:uLnTx/>
                <a:uFillTx/>
                <a:latin typeface="Gill Sans MT" panose="020B0502020104020203"/>
                <a:ea typeface="+mn-ea"/>
                <a:cs typeface="+mn-cs"/>
              </a:rPr>
              <a:t>Demanda</a:t>
            </a:r>
          </a:p>
        </p:txBody>
      </p:sp>
      <p:cxnSp>
        <p:nvCxnSpPr>
          <p:cNvPr id="59" name="Conector recto 58">
            <a:extLst>
              <a:ext uri="{FF2B5EF4-FFF2-40B4-BE49-F238E27FC236}">
                <a16:creationId xmlns:a16="http://schemas.microsoft.com/office/drawing/2014/main" id="{09BDBEA9-1D5E-43C2-867B-658801168AB6}"/>
              </a:ext>
            </a:extLst>
          </p:cNvPr>
          <p:cNvCxnSpPr/>
          <p:nvPr/>
        </p:nvCxnSpPr>
        <p:spPr>
          <a:xfrm flipV="1">
            <a:off x="7964545" y="2104242"/>
            <a:ext cx="1572871" cy="1264084"/>
          </a:xfrm>
          <a:prstGeom prst="line">
            <a:avLst/>
          </a:prstGeom>
          <a:ln>
            <a:solidFill>
              <a:schemeClr val="accent6">
                <a:lumMod val="60000"/>
                <a:lumOff val="40000"/>
              </a:schemeClr>
            </a:solidFill>
          </a:ln>
        </p:spPr>
        <p:style>
          <a:lnRef idx="3">
            <a:schemeClr val="accent5"/>
          </a:lnRef>
          <a:fillRef idx="0">
            <a:schemeClr val="accent5"/>
          </a:fillRef>
          <a:effectRef idx="2">
            <a:schemeClr val="accent5"/>
          </a:effectRef>
          <a:fontRef idx="minor">
            <a:schemeClr val="tx1"/>
          </a:fontRef>
        </p:style>
      </p:cxnSp>
      <p:sp>
        <p:nvSpPr>
          <p:cNvPr id="60" name="CuadroTexto 59">
            <a:extLst>
              <a:ext uri="{FF2B5EF4-FFF2-40B4-BE49-F238E27FC236}">
                <a16:creationId xmlns:a16="http://schemas.microsoft.com/office/drawing/2014/main" id="{00257C1D-FCBC-4261-BB1F-58BB69C684B9}"/>
              </a:ext>
            </a:extLst>
          </p:cNvPr>
          <p:cNvSpPr txBox="1"/>
          <p:nvPr/>
        </p:nvSpPr>
        <p:spPr>
          <a:xfrm>
            <a:off x="9609318" y="1983619"/>
            <a:ext cx="467367"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CL" sz="700" b="0" i="0" u="none" strike="noStrike" kern="1200" cap="none" spc="0" normalizeH="0" baseline="0" noProof="0" dirty="0">
                <a:ln>
                  <a:noFill/>
                </a:ln>
                <a:solidFill>
                  <a:prstClr val="white"/>
                </a:solidFill>
                <a:effectLst/>
                <a:uLnTx/>
                <a:uFillTx/>
                <a:latin typeface="Gill Sans MT" panose="020B0502020104020203"/>
                <a:ea typeface="+mn-ea"/>
                <a:cs typeface="+mn-cs"/>
              </a:rPr>
              <a:t>Oferta</a:t>
            </a:r>
          </a:p>
        </p:txBody>
      </p:sp>
      <p:cxnSp>
        <p:nvCxnSpPr>
          <p:cNvPr id="61" name="Conector recto 60">
            <a:extLst>
              <a:ext uri="{FF2B5EF4-FFF2-40B4-BE49-F238E27FC236}">
                <a16:creationId xmlns:a16="http://schemas.microsoft.com/office/drawing/2014/main" id="{8724C07B-3B6E-4E06-9038-D1AA480EA190}"/>
              </a:ext>
            </a:extLst>
          </p:cNvPr>
          <p:cNvCxnSpPr>
            <a:cxnSpLocks/>
          </p:cNvCxnSpPr>
          <p:nvPr/>
        </p:nvCxnSpPr>
        <p:spPr>
          <a:xfrm>
            <a:off x="7924100" y="2760083"/>
            <a:ext cx="768459" cy="0"/>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2" name="Conector recto 61">
            <a:extLst>
              <a:ext uri="{FF2B5EF4-FFF2-40B4-BE49-F238E27FC236}">
                <a16:creationId xmlns:a16="http://schemas.microsoft.com/office/drawing/2014/main" id="{6C9FBFB9-908D-4AA4-AFE7-411D6E2C1152}"/>
              </a:ext>
            </a:extLst>
          </p:cNvPr>
          <p:cNvCxnSpPr>
            <a:cxnSpLocks/>
          </p:cNvCxnSpPr>
          <p:nvPr/>
        </p:nvCxnSpPr>
        <p:spPr>
          <a:xfrm flipH="1">
            <a:off x="8735251" y="2781454"/>
            <a:ext cx="1" cy="930397"/>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63" name="CuadroTexto 62">
            <a:extLst>
              <a:ext uri="{FF2B5EF4-FFF2-40B4-BE49-F238E27FC236}">
                <a16:creationId xmlns:a16="http://schemas.microsoft.com/office/drawing/2014/main" id="{3508BC96-957B-4E33-AC4D-95D30B8AB25F}"/>
              </a:ext>
            </a:extLst>
          </p:cNvPr>
          <p:cNvSpPr txBox="1"/>
          <p:nvPr/>
        </p:nvSpPr>
        <p:spPr>
          <a:xfrm>
            <a:off x="7692662" y="2672770"/>
            <a:ext cx="271882"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CL" sz="700" b="0" i="0" u="none" strike="noStrike" kern="1200" cap="none" spc="0" normalizeH="0" baseline="0" noProof="0" dirty="0">
                <a:ln>
                  <a:noFill/>
                </a:ln>
                <a:solidFill>
                  <a:prstClr val="white"/>
                </a:solidFill>
                <a:effectLst/>
                <a:uLnTx/>
                <a:uFillTx/>
                <a:latin typeface="Gill Sans MT" panose="020B0502020104020203"/>
                <a:ea typeface="+mn-ea"/>
                <a:cs typeface="+mn-cs"/>
              </a:rPr>
              <a:t>P*</a:t>
            </a:r>
          </a:p>
        </p:txBody>
      </p:sp>
      <p:sp>
        <p:nvSpPr>
          <p:cNvPr id="64" name="CuadroTexto 63">
            <a:extLst>
              <a:ext uri="{FF2B5EF4-FFF2-40B4-BE49-F238E27FC236}">
                <a16:creationId xmlns:a16="http://schemas.microsoft.com/office/drawing/2014/main" id="{47A3D0F0-9E15-46A5-93C0-1D8366B9E1A0}"/>
              </a:ext>
            </a:extLst>
          </p:cNvPr>
          <p:cNvSpPr txBox="1"/>
          <p:nvPr/>
        </p:nvSpPr>
        <p:spPr>
          <a:xfrm>
            <a:off x="8626274" y="3742275"/>
            <a:ext cx="299968"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CL" sz="700" b="0" i="0" u="none" strike="noStrike" kern="1200" cap="none" spc="0" normalizeH="0" baseline="0" noProof="0" dirty="0">
                <a:ln>
                  <a:noFill/>
                </a:ln>
                <a:solidFill>
                  <a:prstClr val="white"/>
                </a:solidFill>
                <a:effectLst/>
                <a:uLnTx/>
                <a:uFillTx/>
                <a:latin typeface="Gill Sans MT" panose="020B0502020104020203"/>
                <a:ea typeface="+mn-ea"/>
                <a:cs typeface="+mn-cs"/>
              </a:rPr>
              <a:t>Q*</a:t>
            </a:r>
          </a:p>
        </p:txBody>
      </p:sp>
      <p:sp>
        <p:nvSpPr>
          <p:cNvPr id="65" name="Rectángulo 64">
            <a:extLst>
              <a:ext uri="{FF2B5EF4-FFF2-40B4-BE49-F238E27FC236}">
                <a16:creationId xmlns:a16="http://schemas.microsoft.com/office/drawing/2014/main" id="{E5071AC1-8103-47E3-A96A-ED878B850A55}"/>
              </a:ext>
            </a:extLst>
          </p:cNvPr>
          <p:cNvSpPr/>
          <p:nvPr/>
        </p:nvSpPr>
        <p:spPr>
          <a:xfrm>
            <a:off x="7892642" y="2872825"/>
            <a:ext cx="1033594" cy="879228"/>
          </a:xfrm>
          <a:prstGeom prst="rect">
            <a:avLst/>
          </a:prstGeom>
          <a:solidFill>
            <a:schemeClr val="accent4">
              <a:alpha val="50000"/>
            </a:schemeClr>
          </a:solidFill>
          <a:ln>
            <a:solidFill>
              <a:schemeClr val="tx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s-CL" sz="700" dirty="0"/>
              <a:t>Gasto del consumidor</a:t>
            </a:r>
          </a:p>
        </p:txBody>
      </p:sp>
      <p:cxnSp>
        <p:nvCxnSpPr>
          <p:cNvPr id="66" name="Conector recto 65">
            <a:extLst>
              <a:ext uri="{FF2B5EF4-FFF2-40B4-BE49-F238E27FC236}">
                <a16:creationId xmlns:a16="http://schemas.microsoft.com/office/drawing/2014/main" id="{4EE5BD4A-064A-4C48-A0E3-5B1271216FF1}"/>
              </a:ext>
            </a:extLst>
          </p:cNvPr>
          <p:cNvCxnSpPr/>
          <p:nvPr/>
        </p:nvCxnSpPr>
        <p:spPr>
          <a:xfrm flipV="1">
            <a:off x="8116945" y="2256642"/>
            <a:ext cx="1572871" cy="1264084"/>
          </a:xfrm>
          <a:prstGeom prst="line">
            <a:avLst/>
          </a:prstGeom>
          <a:ln/>
        </p:spPr>
        <p:style>
          <a:lnRef idx="3">
            <a:schemeClr val="accent5"/>
          </a:lnRef>
          <a:fillRef idx="0">
            <a:schemeClr val="accent5"/>
          </a:fillRef>
          <a:effectRef idx="2">
            <a:schemeClr val="accent5"/>
          </a:effectRef>
          <a:fontRef idx="minor">
            <a:schemeClr val="tx1"/>
          </a:fontRef>
        </p:style>
      </p:cxnSp>
      <p:cxnSp>
        <p:nvCxnSpPr>
          <p:cNvPr id="67" name="Conector recto de flecha 66">
            <a:extLst>
              <a:ext uri="{FF2B5EF4-FFF2-40B4-BE49-F238E27FC236}">
                <a16:creationId xmlns:a16="http://schemas.microsoft.com/office/drawing/2014/main" id="{618357CA-25D7-49D2-8FA9-80826DB5D26F}"/>
              </a:ext>
            </a:extLst>
          </p:cNvPr>
          <p:cNvCxnSpPr>
            <a:cxnSpLocks/>
          </p:cNvCxnSpPr>
          <p:nvPr/>
        </p:nvCxnSpPr>
        <p:spPr>
          <a:xfrm flipV="1">
            <a:off x="7964544" y="4096001"/>
            <a:ext cx="0" cy="1729366"/>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68" name="Conector recto de flecha 67">
            <a:extLst>
              <a:ext uri="{FF2B5EF4-FFF2-40B4-BE49-F238E27FC236}">
                <a16:creationId xmlns:a16="http://schemas.microsoft.com/office/drawing/2014/main" id="{74255AEB-4BB9-4638-8A13-844085B231C8}"/>
              </a:ext>
            </a:extLst>
          </p:cNvPr>
          <p:cNvCxnSpPr>
            <a:cxnSpLocks/>
          </p:cNvCxnSpPr>
          <p:nvPr/>
        </p:nvCxnSpPr>
        <p:spPr>
          <a:xfrm flipV="1">
            <a:off x="7964544" y="5825367"/>
            <a:ext cx="2062708" cy="1"/>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69" name="Conector recto 68">
            <a:extLst>
              <a:ext uri="{FF2B5EF4-FFF2-40B4-BE49-F238E27FC236}">
                <a16:creationId xmlns:a16="http://schemas.microsoft.com/office/drawing/2014/main" id="{F3967055-211C-4796-BB6B-79F2FAAB4E7E}"/>
              </a:ext>
            </a:extLst>
          </p:cNvPr>
          <p:cNvCxnSpPr>
            <a:cxnSpLocks/>
          </p:cNvCxnSpPr>
          <p:nvPr/>
        </p:nvCxnSpPr>
        <p:spPr>
          <a:xfrm>
            <a:off x="8137559" y="4371938"/>
            <a:ext cx="1716677" cy="1177492"/>
          </a:xfrm>
          <a:prstGeom prst="line">
            <a:avLst/>
          </a:prstGeom>
        </p:spPr>
        <p:style>
          <a:lnRef idx="3">
            <a:schemeClr val="accent1"/>
          </a:lnRef>
          <a:fillRef idx="0">
            <a:schemeClr val="accent1"/>
          </a:fillRef>
          <a:effectRef idx="2">
            <a:schemeClr val="accent1"/>
          </a:effectRef>
          <a:fontRef idx="minor">
            <a:schemeClr val="tx1"/>
          </a:fontRef>
        </p:style>
      </p:cxnSp>
      <p:sp>
        <p:nvSpPr>
          <p:cNvPr id="70" name="CuadroTexto 69">
            <a:extLst>
              <a:ext uri="{FF2B5EF4-FFF2-40B4-BE49-F238E27FC236}">
                <a16:creationId xmlns:a16="http://schemas.microsoft.com/office/drawing/2014/main" id="{CB5D8663-9013-4B10-96B9-9DD87557D4EF}"/>
              </a:ext>
            </a:extLst>
          </p:cNvPr>
          <p:cNvSpPr txBox="1"/>
          <p:nvPr/>
        </p:nvSpPr>
        <p:spPr>
          <a:xfrm>
            <a:off x="9865469" y="5462117"/>
            <a:ext cx="561739"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CL" sz="700" b="0" i="0" u="none" strike="noStrike" kern="1200" cap="none" spc="0" normalizeH="0" baseline="0" noProof="0" dirty="0">
                <a:ln>
                  <a:noFill/>
                </a:ln>
                <a:solidFill>
                  <a:prstClr val="white"/>
                </a:solidFill>
                <a:effectLst/>
                <a:uLnTx/>
                <a:uFillTx/>
                <a:latin typeface="Gill Sans MT" panose="020B0502020104020203"/>
                <a:ea typeface="+mn-ea"/>
                <a:cs typeface="+mn-cs"/>
              </a:rPr>
              <a:t>Demanda</a:t>
            </a:r>
          </a:p>
        </p:txBody>
      </p:sp>
      <p:cxnSp>
        <p:nvCxnSpPr>
          <p:cNvPr id="71" name="Conector recto 70">
            <a:extLst>
              <a:ext uri="{FF2B5EF4-FFF2-40B4-BE49-F238E27FC236}">
                <a16:creationId xmlns:a16="http://schemas.microsoft.com/office/drawing/2014/main" id="{A25F6D42-ECFB-4678-9EE3-B88C5F4ADFA3}"/>
              </a:ext>
            </a:extLst>
          </p:cNvPr>
          <p:cNvCxnSpPr/>
          <p:nvPr/>
        </p:nvCxnSpPr>
        <p:spPr>
          <a:xfrm flipV="1">
            <a:off x="8036447" y="4180586"/>
            <a:ext cx="1572871" cy="1264084"/>
          </a:xfrm>
          <a:prstGeom prst="line">
            <a:avLst/>
          </a:prstGeom>
          <a:ln>
            <a:solidFill>
              <a:schemeClr val="accent6">
                <a:lumMod val="60000"/>
                <a:lumOff val="40000"/>
              </a:schemeClr>
            </a:solidFill>
          </a:ln>
        </p:spPr>
        <p:style>
          <a:lnRef idx="3">
            <a:schemeClr val="accent5"/>
          </a:lnRef>
          <a:fillRef idx="0">
            <a:schemeClr val="accent5"/>
          </a:fillRef>
          <a:effectRef idx="2">
            <a:schemeClr val="accent5"/>
          </a:effectRef>
          <a:fontRef idx="minor">
            <a:schemeClr val="tx1"/>
          </a:fontRef>
        </p:style>
      </p:cxnSp>
      <p:sp>
        <p:nvSpPr>
          <p:cNvPr id="72" name="CuadroTexto 71">
            <a:extLst>
              <a:ext uri="{FF2B5EF4-FFF2-40B4-BE49-F238E27FC236}">
                <a16:creationId xmlns:a16="http://schemas.microsoft.com/office/drawing/2014/main" id="{4C14630E-1620-4A5F-93DE-48244BC276EB}"/>
              </a:ext>
            </a:extLst>
          </p:cNvPr>
          <p:cNvSpPr txBox="1"/>
          <p:nvPr/>
        </p:nvSpPr>
        <p:spPr>
          <a:xfrm>
            <a:off x="9681220" y="4059963"/>
            <a:ext cx="467367"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CL" sz="700" b="0" i="0" u="none" strike="noStrike" kern="1200" cap="none" spc="0" normalizeH="0" baseline="0" noProof="0" dirty="0">
                <a:ln>
                  <a:noFill/>
                </a:ln>
                <a:solidFill>
                  <a:prstClr val="white"/>
                </a:solidFill>
                <a:effectLst/>
                <a:uLnTx/>
                <a:uFillTx/>
                <a:latin typeface="Gill Sans MT" panose="020B0502020104020203"/>
                <a:ea typeface="+mn-ea"/>
                <a:cs typeface="+mn-cs"/>
              </a:rPr>
              <a:t>Oferta</a:t>
            </a:r>
          </a:p>
        </p:txBody>
      </p:sp>
      <p:cxnSp>
        <p:nvCxnSpPr>
          <p:cNvPr id="73" name="Conector recto 72">
            <a:extLst>
              <a:ext uri="{FF2B5EF4-FFF2-40B4-BE49-F238E27FC236}">
                <a16:creationId xmlns:a16="http://schemas.microsoft.com/office/drawing/2014/main" id="{55C55F86-76FE-40B0-BA70-3892BF149D45}"/>
              </a:ext>
            </a:extLst>
          </p:cNvPr>
          <p:cNvCxnSpPr>
            <a:cxnSpLocks/>
          </p:cNvCxnSpPr>
          <p:nvPr/>
        </p:nvCxnSpPr>
        <p:spPr>
          <a:xfrm>
            <a:off x="7996002" y="4836427"/>
            <a:ext cx="768459" cy="0"/>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4" name="Conector recto 73">
            <a:extLst>
              <a:ext uri="{FF2B5EF4-FFF2-40B4-BE49-F238E27FC236}">
                <a16:creationId xmlns:a16="http://schemas.microsoft.com/office/drawing/2014/main" id="{9A3F473A-1D94-4662-957E-E3B46C7F8170}"/>
              </a:ext>
            </a:extLst>
          </p:cNvPr>
          <p:cNvCxnSpPr>
            <a:cxnSpLocks/>
          </p:cNvCxnSpPr>
          <p:nvPr/>
        </p:nvCxnSpPr>
        <p:spPr>
          <a:xfrm flipH="1">
            <a:off x="8807153" y="4857798"/>
            <a:ext cx="1" cy="930397"/>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5" name="CuadroTexto 74">
            <a:extLst>
              <a:ext uri="{FF2B5EF4-FFF2-40B4-BE49-F238E27FC236}">
                <a16:creationId xmlns:a16="http://schemas.microsoft.com/office/drawing/2014/main" id="{67562A92-D642-4E95-A779-5F925CE7D2B1}"/>
              </a:ext>
            </a:extLst>
          </p:cNvPr>
          <p:cNvSpPr txBox="1"/>
          <p:nvPr/>
        </p:nvSpPr>
        <p:spPr>
          <a:xfrm>
            <a:off x="7764564" y="4749114"/>
            <a:ext cx="271882"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CL" sz="700" b="0" i="0" u="none" strike="noStrike" kern="1200" cap="none" spc="0" normalizeH="0" baseline="0" noProof="0" dirty="0">
                <a:ln>
                  <a:noFill/>
                </a:ln>
                <a:solidFill>
                  <a:prstClr val="white"/>
                </a:solidFill>
                <a:effectLst/>
                <a:uLnTx/>
                <a:uFillTx/>
                <a:latin typeface="Gill Sans MT" panose="020B0502020104020203"/>
                <a:ea typeface="+mn-ea"/>
                <a:cs typeface="+mn-cs"/>
              </a:rPr>
              <a:t>P*</a:t>
            </a:r>
          </a:p>
        </p:txBody>
      </p:sp>
      <p:sp>
        <p:nvSpPr>
          <p:cNvPr id="76" name="CuadroTexto 75">
            <a:extLst>
              <a:ext uri="{FF2B5EF4-FFF2-40B4-BE49-F238E27FC236}">
                <a16:creationId xmlns:a16="http://schemas.microsoft.com/office/drawing/2014/main" id="{08853CE8-DA43-4D32-A042-F47CCC80512D}"/>
              </a:ext>
            </a:extLst>
          </p:cNvPr>
          <p:cNvSpPr txBox="1"/>
          <p:nvPr/>
        </p:nvSpPr>
        <p:spPr>
          <a:xfrm>
            <a:off x="8698176" y="5818619"/>
            <a:ext cx="299968"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CL" sz="700" b="0" i="0" u="none" strike="noStrike" kern="1200" cap="none" spc="0" normalizeH="0" baseline="0" noProof="0" dirty="0">
                <a:ln>
                  <a:noFill/>
                </a:ln>
                <a:solidFill>
                  <a:prstClr val="white"/>
                </a:solidFill>
                <a:effectLst/>
                <a:uLnTx/>
                <a:uFillTx/>
                <a:latin typeface="Gill Sans MT" panose="020B0502020104020203"/>
                <a:ea typeface="+mn-ea"/>
                <a:cs typeface="+mn-cs"/>
              </a:rPr>
              <a:t>Q*</a:t>
            </a:r>
          </a:p>
        </p:txBody>
      </p:sp>
      <p:sp>
        <p:nvSpPr>
          <p:cNvPr id="77" name="Rectángulo 76">
            <a:extLst>
              <a:ext uri="{FF2B5EF4-FFF2-40B4-BE49-F238E27FC236}">
                <a16:creationId xmlns:a16="http://schemas.microsoft.com/office/drawing/2014/main" id="{6DAB8D8C-2369-410B-B86E-FFAB28F38653}"/>
              </a:ext>
            </a:extLst>
          </p:cNvPr>
          <p:cNvSpPr/>
          <p:nvPr/>
        </p:nvSpPr>
        <p:spPr>
          <a:xfrm>
            <a:off x="7964544" y="4658586"/>
            <a:ext cx="1033591" cy="1169811"/>
          </a:xfrm>
          <a:prstGeom prst="rect">
            <a:avLst/>
          </a:prstGeom>
          <a:solidFill>
            <a:schemeClr val="accent4">
              <a:alpha val="50000"/>
            </a:schemeClr>
          </a:solidFill>
          <a:ln>
            <a:solidFill>
              <a:schemeClr val="tx1">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s-CL" sz="700" dirty="0"/>
              <a:t>Gasto del consumidor</a:t>
            </a:r>
          </a:p>
        </p:txBody>
      </p:sp>
      <p:cxnSp>
        <p:nvCxnSpPr>
          <p:cNvPr id="79" name="Conector recto 78">
            <a:extLst>
              <a:ext uri="{FF2B5EF4-FFF2-40B4-BE49-F238E27FC236}">
                <a16:creationId xmlns:a16="http://schemas.microsoft.com/office/drawing/2014/main" id="{523F6D88-6B34-45DB-B881-EEF00F82BA13}"/>
              </a:ext>
            </a:extLst>
          </p:cNvPr>
          <p:cNvCxnSpPr>
            <a:cxnSpLocks/>
          </p:cNvCxnSpPr>
          <p:nvPr/>
        </p:nvCxnSpPr>
        <p:spPr>
          <a:xfrm>
            <a:off x="8276962" y="4162326"/>
            <a:ext cx="1716677" cy="1177492"/>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087606732"/>
      </p:ext>
    </p:extLst>
  </p:cSld>
  <p:clrMapOvr>
    <a:overrideClrMapping bg1="dk1" tx1="lt1" bg2="dk2" tx2="lt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1451579" y="418011"/>
            <a:ext cx="9603275" cy="1435743"/>
          </a:xfrm>
        </p:spPr>
        <p:txBody>
          <a:bodyPr>
            <a:normAutofit/>
          </a:bodyPr>
          <a:lstStyle/>
          <a:p>
            <a:pPr algn="l"/>
            <a:r>
              <a:rPr lang="es-CL" sz="2800" b="0" i="0" u="none" strike="noStrike" baseline="0" dirty="0">
                <a:latin typeface="CMR12"/>
              </a:rPr>
              <a:t>3. </a:t>
            </a:r>
            <a:r>
              <a:rPr lang="es-MX" sz="2800" b="0" i="0" u="none" strike="noStrike" cap="none" baseline="0" dirty="0">
                <a:latin typeface="CMR12"/>
              </a:rPr>
              <a:t>Si definimos gasto del consumidor como “precio por cantidad", el gasto sube frente aun aumento de la demanda, así como también, cuando se expande la oferta.</a:t>
            </a:r>
            <a:endParaRPr lang="es-CL" sz="2800" dirty="0"/>
          </a:p>
        </p:txBody>
      </p:sp>
      <p:sp>
        <p:nvSpPr>
          <p:cNvPr id="7" name="Marcador de contenido 6">
            <a:extLst>
              <a:ext uri="{FF2B5EF4-FFF2-40B4-BE49-F238E27FC236}">
                <a16:creationId xmlns:a16="http://schemas.microsoft.com/office/drawing/2014/main" id="{68C0FEB1-457F-43C0-BA9F-EE80AAA39186}"/>
              </a:ext>
            </a:extLst>
          </p:cNvPr>
          <p:cNvSpPr>
            <a:spLocks noGrp="1"/>
          </p:cNvSpPr>
          <p:nvPr>
            <p:ph idx="1"/>
          </p:nvPr>
        </p:nvSpPr>
        <p:spPr>
          <a:xfrm>
            <a:off x="1451579" y="2238374"/>
            <a:ext cx="9603275" cy="3629025"/>
          </a:xfrm>
        </p:spPr>
        <p:txBody>
          <a:bodyPr>
            <a:normAutofit lnSpcReduction="10000"/>
          </a:bodyPr>
          <a:lstStyle/>
          <a:p>
            <a:pPr algn="l"/>
            <a:r>
              <a:rPr lang="es-MX" sz="2400" b="0" i="0" u="none" strike="noStrike" baseline="0" dirty="0">
                <a:latin typeface="CMR12"/>
              </a:rPr>
              <a:t>Cuando se expande la demanda, necesariamente sube el precio y la cantidad de equilibrio, lo que incrementa el gasto. Cuando se expande la oferta, la cantidad de equilibrio sube, pero el precio baja, con lo que el efecto en el gasto es ambiguo. </a:t>
            </a:r>
          </a:p>
          <a:p>
            <a:pPr lvl="1"/>
            <a:r>
              <a:rPr lang="es-MX" sz="2200" b="0" i="0" u="none" strike="noStrike" baseline="0" dirty="0">
                <a:latin typeface="CMR12"/>
              </a:rPr>
              <a:t>Conceptualmente, la expansión en la demanda incentiva mayores niveles de producción, lo cual los oferentes están dispuestos a ofrecer, pero a cambio de un mayor precio. La expansión de la oferta, por otro lado, implica que los oferentes están dispuestos a ofrecer más por el mismo precio, lo que presiona a la baja los </a:t>
            </a:r>
            <a:r>
              <a:rPr lang="es-CL" sz="2200" b="0" i="0" u="none" strike="noStrike" baseline="0" dirty="0">
                <a:latin typeface="CMR12"/>
              </a:rPr>
              <a:t>precios.</a:t>
            </a:r>
            <a:endParaRPr lang="es-CL" sz="2600" dirty="0"/>
          </a:p>
        </p:txBody>
      </p:sp>
    </p:spTree>
    <p:extLst>
      <p:ext uri="{BB962C8B-B14F-4D97-AF65-F5344CB8AC3E}">
        <p14:creationId xmlns:p14="http://schemas.microsoft.com/office/powerpoint/2010/main" val="19521236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1451579" y="418011"/>
            <a:ext cx="9603275" cy="1435743"/>
          </a:xfrm>
        </p:spPr>
        <p:txBody>
          <a:bodyPr>
            <a:normAutofit/>
          </a:bodyPr>
          <a:lstStyle/>
          <a:p>
            <a:pPr algn="l"/>
            <a:r>
              <a:rPr lang="es-CL" sz="2800" dirty="0">
                <a:latin typeface="CMR12"/>
              </a:rPr>
              <a:t>4</a:t>
            </a:r>
            <a:r>
              <a:rPr lang="es-CL" sz="2800" b="0" i="0" u="none" strike="noStrike" baseline="0" dirty="0">
                <a:latin typeface="CMR12"/>
              </a:rPr>
              <a:t>. </a:t>
            </a:r>
            <a:r>
              <a:rPr lang="es-MX" sz="2700" b="0" i="0" u="none" strike="noStrike" cap="none" baseline="0" dirty="0">
                <a:latin typeface="CMR12"/>
              </a:rPr>
              <a:t>Durante la copa América se observó un aumento en los precios de las cervezas. Sin embargo, la gente demando más cervezas, esto significa que la ley de la demanda no </a:t>
            </a:r>
            <a:r>
              <a:rPr lang="es-CL" sz="2700" b="0" i="0" u="none" strike="noStrike" cap="none" baseline="0" dirty="0">
                <a:latin typeface="CMR12"/>
              </a:rPr>
              <a:t>se cumple.</a:t>
            </a:r>
            <a:endParaRPr lang="es-CL" sz="2800" dirty="0"/>
          </a:p>
        </p:txBody>
      </p:sp>
      <p:sp>
        <p:nvSpPr>
          <p:cNvPr id="7" name="Marcador de contenido 6">
            <a:extLst>
              <a:ext uri="{FF2B5EF4-FFF2-40B4-BE49-F238E27FC236}">
                <a16:creationId xmlns:a16="http://schemas.microsoft.com/office/drawing/2014/main" id="{68C0FEB1-457F-43C0-BA9F-EE80AAA39186}"/>
              </a:ext>
            </a:extLst>
          </p:cNvPr>
          <p:cNvSpPr>
            <a:spLocks noGrp="1"/>
          </p:cNvSpPr>
          <p:nvPr>
            <p:ph idx="1"/>
          </p:nvPr>
        </p:nvSpPr>
        <p:spPr/>
        <p:txBody>
          <a:bodyPr/>
          <a:lstStyle/>
          <a:p>
            <a:endParaRPr lang="es-CL"/>
          </a:p>
        </p:txBody>
      </p:sp>
    </p:spTree>
    <p:extLst>
      <p:ext uri="{BB962C8B-B14F-4D97-AF65-F5344CB8AC3E}">
        <p14:creationId xmlns:p14="http://schemas.microsoft.com/office/powerpoint/2010/main" val="32537279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1451579" y="418011"/>
            <a:ext cx="9603275" cy="1435743"/>
          </a:xfrm>
        </p:spPr>
        <p:txBody>
          <a:bodyPr>
            <a:normAutofit/>
          </a:bodyPr>
          <a:lstStyle/>
          <a:p>
            <a:pPr algn="l"/>
            <a:r>
              <a:rPr lang="es-CL" sz="2800" dirty="0">
                <a:latin typeface="CMR12"/>
              </a:rPr>
              <a:t>4</a:t>
            </a:r>
            <a:r>
              <a:rPr lang="es-CL" sz="2800" b="0" i="0" u="none" strike="noStrike" baseline="0" dirty="0">
                <a:latin typeface="CMR12"/>
              </a:rPr>
              <a:t>. </a:t>
            </a:r>
            <a:r>
              <a:rPr lang="es-MX" sz="2700" b="0" i="0" u="none" strike="noStrike" cap="none" baseline="0" dirty="0">
                <a:latin typeface="CMR12"/>
              </a:rPr>
              <a:t>Durante la copa América se observó un aumento en los precios de las cervezas. Sin embargo, la gente demando más cervezas, esto significa que la ley de la demanda no </a:t>
            </a:r>
            <a:r>
              <a:rPr lang="es-CL" sz="2700" b="0" i="0" u="none" strike="noStrike" cap="none" baseline="0" dirty="0">
                <a:latin typeface="CMR12"/>
              </a:rPr>
              <a:t>se cumple.</a:t>
            </a:r>
            <a:endParaRPr lang="es-CL" sz="2800" dirty="0"/>
          </a:p>
        </p:txBody>
      </p:sp>
      <p:sp>
        <p:nvSpPr>
          <p:cNvPr id="7" name="Marcador de contenido 6">
            <a:extLst>
              <a:ext uri="{FF2B5EF4-FFF2-40B4-BE49-F238E27FC236}">
                <a16:creationId xmlns:a16="http://schemas.microsoft.com/office/drawing/2014/main" id="{68C0FEB1-457F-43C0-BA9F-EE80AAA39186}"/>
              </a:ext>
            </a:extLst>
          </p:cNvPr>
          <p:cNvSpPr>
            <a:spLocks noGrp="1"/>
          </p:cNvSpPr>
          <p:nvPr>
            <p:ph idx="1"/>
          </p:nvPr>
        </p:nvSpPr>
        <p:spPr>
          <a:xfrm>
            <a:off x="1451579" y="2943226"/>
            <a:ext cx="9603275" cy="2523120"/>
          </a:xfrm>
        </p:spPr>
        <p:txBody>
          <a:bodyPr>
            <a:normAutofit/>
          </a:bodyPr>
          <a:lstStyle/>
          <a:p>
            <a:r>
              <a:rPr lang="es-CL" sz="2800" dirty="0"/>
              <a:t>LEY DE DEMANDA: </a:t>
            </a:r>
          </a:p>
          <a:p>
            <a:pPr lvl="1"/>
            <a:r>
              <a:rPr lang="es-CL" sz="2400" dirty="0"/>
              <a:t>Ante un aumento en los precios la cantidad demandada disminuye CETERIS PARIBUS. </a:t>
            </a:r>
          </a:p>
        </p:txBody>
      </p:sp>
    </p:spTree>
    <p:extLst>
      <p:ext uri="{BB962C8B-B14F-4D97-AF65-F5344CB8AC3E}">
        <p14:creationId xmlns:p14="http://schemas.microsoft.com/office/powerpoint/2010/main" val="433691706"/>
      </p:ext>
    </p:extLst>
  </p:cSld>
  <p:clrMapOvr>
    <a:overrideClrMapping bg1="dk1" tx1="lt1" bg2="dk2" tx2="lt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1451579" y="418011"/>
            <a:ext cx="9603275" cy="1435743"/>
          </a:xfrm>
        </p:spPr>
        <p:txBody>
          <a:bodyPr>
            <a:normAutofit/>
          </a:bodyPr>
          <a:lstStyle/>
          <a:p>
            <a:pPr algn="l"/>
            <a:r>
              <a:rPr lang="es-CL" sz="2800" dirty="0">
                <a:latin typeface="CMR12"/>
              </a:rPr>
              <a:t>4</a:t>
            </a:r>
            <a:r>
              <a:rPr lang="es-CL" sz="2800" b="0" i="0" u="none" strike="noStrike" baseline="0" dirty="0">
                <a:latin typeface="CMR12"/>
              </a:rPr>
              <a:t>. </a:t>
            </a:r>
            <a:r>
              <a:rPr lang="es-MX" sz="2700" b="0" i="0" u="none" strike="noStrike" cap="none" baseline="0" dirty="0">
                <a:latin typeface="CMR12"/>
              </a:rPr>
              <a:t>Durante la copa América se observó un aumento en los precios de las cervezas. Sin embargo, la gente demando más cervezas, esto significa que la ley de la demanda no </a:t>
            </a:r>
            <a:r>
              <a:rPr lang="es-CL" sz="2700" b="0" i="0" u="none" strike="noStrike" cap="none" baseline="0" dirty="0">
                <a:latin typeface="CMR12"/>
              </a:rPr>
              <a:t>se cumple.</a:t>
            </a:r>
            <a:endParaRPr lang="es-CL" sz="2800" dirty="0"/>
          </a:p>
        </p:txBody>
      </p:sp>
      <p:sp>
        <p:nvSpPr>
          <p:cNvPr id="7" name="Marcador de contenido 6">
            <a:extLst>
              <a:ext uri="{FF2B5EF4-FFF2-40B4-BE49-F238E27FC236}">
                <a16:creationId xmlns:a16="http://schemas.microsoft.com/office/drawing/2014/main" id="{68C0FEB1-457F-43C0-BA9F-EE80AAA39186}"/>
              </a:ext>
            </a:extLst>
          </p:cNvPr>
          <p:cNvSpPr>
            <a:spLocks noGrp="1"/>
          </p:cNvSpPr>
          <p:nvPr>
            <p:ph idx="1"/>
          </p:nvPr>
        </p:nvSpPr>
        <p:spPr>
          <a:xfrm>
            <a:off x="1451579" y="2666999"/>
            <a:ext cx="9603275" cy="2790825"/>
          </a:xfrm>
        </p:spPr>
        <p:txBody>
          <a:bodyPr>
            <a:normAutofit/>
          </a:bodyPr>
          <a:lstStyle/>
          <a:p>
            <a:pPr algn="l"/>
            <a:r>
              <a:rPr lang="es-MX" sz="2400" b="1" i="0" u="none" strike="noStrike" baseline="0" dirty="0">
                <a:latin typeface="CMR12"/>
              </a:rPr>
              <a:t>Falso</a:t>
            </a:r>
            <a:r>
              <a:rPr lang="es-MX" sz="2400" b="0" i="0" u="none" strike="noStrike" baseline="0" dirty="0">
                <a:latin typeface="CMR12"/>
              </a:rPr>
              <a:t>, dado que sabemos que la demanda es una función que depende de variables como el ingreso, las preferencias y los precios de los otros bienes. En este caso, para la copa América puede que la variable gustos (preferencias) haya cambiado y con eso se provoque una expansión de la demanda. Por lo tanto, la afirmación no es </a:t>
            </a:r>
            <a:r>
              <a:rPr lang="es-CL" sz="2400" b="0" i="0" u="none" strike="noStrike" baseline="0" dirty="0">
                <a:latin typeface="CMR12"/>
              </a:rPr>
              <a:t>incorrecta.</a:t>
            </a:r>
            <a:endParaRPr lang="es-CL" sz="2800" dirty="0"/>
          </a:p>
        </p:txBody>
      </p:sp>
    </p:spTree>
    <p:extLst>
      <p:ext uri="{BB962C8B-B14F-4D97-AF65-F5344CB8AC3E}">
        <p14:creationId xmlns:p14="http://schemas.microsoft.com/office/powerpoint/2010/main" val="35889769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1451579" y="418011"/>
            <a:ext cx="9603275" cy="1435743"/>
          </a:xfrm>
        </p:spPr>
        <p:txBody>
          <a:bodyPr>
            <a:normAutofit fontScale="90000"/>
          </a:bodyPr>
          <a:lstStyle/>
          <a:p>
            <a:pPr algn="l"/>
            <a:r>
              <a:rPr lang="es-CL" sz="2800" b="0" i="0" u="none" strike="noStrike" baseline="0" dirty="0">
                <a:latin typeface="CMR12"/>
              </a:rPr>
              <a:t>5. </a:t>
            </a:r>
            <a:r>
              <a:rPr lang="es-MX" sz="2700" b="0" i="0" u="none" strike="noStrike" cap="none" baseline="0" dirty="0">
                <a:latin typeface="CMR12"/>
              </a:rPr>
              <a:t>El llamado a no consumir carne brasileña por los grupos ambientalistas en los supermercados nacionales en estas estas patrias, provocará una caída de la cantidad demandada de carne brasileña y por lo tanto, aumentara sus precios.</a:t>
            </a:r>
            <a:endParaRPr lang="es-CL" sz="2800" dirty="0"/>
          </a:p>
        </p:txBody>
      </p:sp>
      <p:sp>
        <p:nvSpPr>
          <p:cNvPr id="4" name="Marcador de contenido 3">
            <a:extLst>
              <a:ext uri="{FF2B5EF4-FFF2-40B4-BE49-F238E27FC236}">
                <a16:creationId xmlns:a16="http://schemas.microsoft.com/office/drawing/2014/main" id="{8340B90A-D7E5-4286-9E6A-B0F6D8FCF243}"/>
              </a:ext>
            </a:extLst>
          </p:cNvPr>
          <p:cNvSpPr>
            <a:spLocks noGrp="1"/>
          </p:cNvSpPr>
          <p:nvPr>
            <p:ph idx="1"/>
          </p:nvPr>
        </p:nvSpPr>
        <p:spPr/>
        <p:txBody>
          <a:bodyPr/>
          <a:lstStyle/>
          <a:p>
            <a:endParaRPr lang="es-CL"/>
          </a:p>
        </p:txBody>
      </p:sp>
    </p:spTree>
    <p:extLst>
      <p:ext uri="{BB962C8B-B14F-4D97-AF65-F5344CB8AC3E}">
        <p14:creationId xmlns:p14="http://schemas.microsoft.com/office/powerpoint/2010/main" val="39379290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2" name="Título 1">
            <a:extLst>
              <a:ext uri="{FF2B5EF4-FFF2-40B4-BE49-F238E27FC236}">
                <a16:creationId xmlns:a16="http://schemas.microsoft.com/office/drawing/2014/main" id="{3A0AA9CA-97DD-461A-8E96-DD4258CBDF30}"/>
              </a:ext>
            </a:extLst>
          </p:cNvPr>
          <p:cNvSpPr>
            <a:spLocks noGrp="1"/>
          </p:cNvSpPr>
          <p:nvPr>
            <p:ph type="title"/>
          </p:nvPr>
        </p:nvSpPr>
        <p:spPr>
          <a:xfrm>
            <a:off x="1451579" y="418011"/>
            <a:ext cx="9603275" cy="1435743"/>
          </a:xfrm>
        </p:spPr>
        <p:txBody>
          <a:bodyPr>
            <a:normAutofit fontScale="90000"/>
          </a:bodyPr>
          <a:lstStyle/>
          <a:p>
            <a:pPr algn="l"/>
            <a:r>
              <a:rPr lang="es-CL" sz="2800" b="0" i="0" u="none" strike="noStrike" baseline="0" dirty="0">
                <a:latin typeface="CMR12"/>
              </a:rPr>
              <a:t>5. </a:t>
            </a:r>
            <a:r>
              <a:rPr lang="es-MX" sz="2700" b="0" i="0" u="none" strike="noStrike" cap="none" baseline="0" dirty="0">
                <a:latin typeface="CMR12"/>
              </a:rPr>
              <a:t>El llamado a no consumir carne brasileña por los grupos ambientalistas en los supermercados nacionales en estas estas patrias, provocará una </a:t>
            </a:r>
            <a:r>
              <a:rPr lang="es-MX" sz="2700" b="1" i="0" u="none" strike="noStrike" cap="none" baseline="0" dirty="0">
                <a:latin typeface="CMR12"/>
              </a:rPr>
              <a:t>caída de la cantidad demandada</a:t>
            </a:r>
            <a:r>
              <a:rPr lang="es-MX" sz="2700" b="0" i="0" u="none" strike="noStrike" cap="none" baseline="0" dirty="0">
                <a:latin typeface="CMR12"/>
              </a:rPr>
              <a:t> de carne brasileña y por lo tanto, </a:t>
            </a:r>
            <a:r>
              <a:rPr lang="es-MX" sz="2700" b="1" i="0" u="none" strike="noStrike" cap="none" baseline="0" dirty="0">
                <a:latin typeface="CMR12"/>
              </a:rPr>
              <a:t>aumentara sus precios</a:t>
            </a:r>
            <a:r>
              <a:rPr lang="es-MX" sz="2700" b="0" i="0" u="none" strike="noStrike" cap="none" baseline="0" dirty="0">
                <a:latin typeface="CMR12"/>
              </a:rPr>
              <a:t>.</a:t>
            </a:r>
            <a:endParaRPr lang="es-CL" sz="2800" dirty="0"/>
          </a:p>
        </p:txBody>
      </p:sp>
    </p:spTree>
    <p:extLst>
      <p:ext uri="{BB962C8B-B14F-4D97-AF65-F5344CB8AC3E}">
        <p14:creationId xmlns:p14="http://schemas.microsoft.com/office/powerpoint/2010/main" val="1296968279"/>
      </p:ext>
    </p:extLst>
  </p:cSld>
  <p:clrMapOvr>
    <a:overrideClrMapping bg1="dk1" tx1="lt1" bg2="dk2" tx2="lt2" accent1="accent1" accent2="accent2" accent3="accent3" accent4="accent4" accent5="accent5" accent6="accent6" hlink="hlink" folHlink="folHlink"/>
  </p:clrMapOvr>
</p:sld>
</file>

<file path=ppt/slides/slide3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63" name="CuadroTexto 62">
            <a:extLst>
              <a:ext uri="{FF2B5EF4-FFF2-40B4-BE49-F238E27FC236}">
                <a16:creationId xmlns:a16="http://schemas.microsoft.com/office/drawing/2014/main" id="{3508BC96-957B-4E33-AC4D-95D30B8AB25F}"/>
              </a:ext>
            </a:extLst>
          </p:cNvPr>
          <p:cNvSpPr txBox="1"/>
          <p:nvPr/>
        </p:nvSpPr>
        <p:spPr>
          <a:xfrm>
            <a:off x="1663717" y="3198167"/>
            <a:ext cx="580619"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CL" sz="2400" b="0" i="0" u="none" strike="noStrike" kern="1200" cap="none" spc="0" normalizeH="0" baseline="0" noProof="0" dirty="0">
                <a:ln>
                  <a:noFill/>
                </a:ln>
                <a:solidFill>
                  <a:prstClr val="white"/>
                </a:solidFill>
                <a:effectLst/>
                <a:uLnTx/>
                <a:uFillTx/>
                <a:latin typeface="Gill Sans MT" panose="020B0502020104020203"/>
                <a:ea typeface="+mn-ea"/>
                <a:cs typeface="+mn-cs"/>
              </a:rPr>
              <a:t>P*</a:t>
            </a:r>
          </a:p>
        </p:txBody>
      </p:sp>
      <p:cxnSp>
        <p:nvCxnSpPr>
          <p:cNvPr id="55" name="Conector recto de flecha 54">
            <a:extLst>
              <a:ext uri="{FF2B5EF4-FFF2-40B4-BE49-F238E27FC236}">
                <a16:creationId xmlns:a16="http://schemas.microsoft.com/office/drawing/2014/main" id="{45BCDFAB-AC0A-41D7-86C4-BEFB92010A09}"/>
              </a:ext>
            </a:extLst>
          </p:cNvPr>
          <p:cNvCxnSpPr>
            <a:cxnSpLocks/>
          </p:cNvCxnSpPr>
          <p:nvPr/>
        </p:nvCxnSpPr>
        <p:spPr>
          <a:xfrm flipV="1">
            <a:off x="2171700" y="2137428"/>
            <a:ext cx="0" cy="3267205"/>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56" name="Conector recto de flecha 55">
            <a:extLst>
              <a:ext uri="{FF2B5EF4-FFF2-40B4-BE49-F238E27FC236}">
                <a16:creationId xmlns:a16="http://schemas.microsoft.com/office/drawing/2014/main" id="{154B66EB-75CA-40BA-8CCA-14D1785213DF}"/>
              </a:ext>
            </a:extLst>
          </p:cNvPr>
          <p:cNvCxnSpPr>
            <a:cxnSpLocks/>
          </p:cNvCxnSpPr>
          <p:nvPr/>
        </p:nvCxnSpPr>
        <p:spPr>
          <a:xfrm flipV="1">
            <a:off x="2169649" y="5406941"/>
            <a:ext cx="6858125" cy="2"/>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57" name="Conector recto 56">
            <a:extLst>
              <a:ext uri="{FF2B5EF4-FFF2-40B4-BE49-F238E27FC236}">
                <a16:creationId xmlns:a16="http://schemas.microsoft.com/office/drawing/2014/main" id="{2EBAAD37-9703-49FD-9826-E5FDC35B6A7C}"/>
              </a:ext>
            </a:extLst>
          </p:cNvPr>
          <p:cNvCxnSpPr>
            <a:cxnSpLocks/>
          </p:cNvCxnSpPr>
          <p:nvPr/>
        </p:nvCxnSpPr>
        <p:spPr>
          <a:xfrm>
            <a:off x="2744892" y="2661050"/>
            <a:ext cx="5707635" cy="2224577"/>
          </a:xfrm>
          <a:prstGeom prst="line">
            <a:avLst/>
          </a:prstGeom>
        </p:spPr>
        <p:style>
          <a:lnRef idx="3">
            <a:schemeClr val="accent1"/>
          </a:lnRef>
          <a:fillRef idx="0">
            <a:schemeClr val="accent1"/>
          </a:fillRef>
          <a:effectRef idx="2">
            <a:schemeClr val="accent1"/>
          </a:effectRef>
          <a:fontRef idx="minor">
            <a:schemeClr val="tx1"/>
          </a:fontRef>
        </p:style>
      </p:cxnSp>
      <p:cxnSp>
        <p:nvCxnSpPr>
          <p:cNvPr id="59" name="Conector recto 58">
            <a:extLst>
              <a:ext uri="{FF2B5EF4-FFF2-40B4-BE49-F238E27FC236}">
                <a16:creationId xmlns:a16="http://schemas.microsoft.com/office/drawing/2014/main" id="{09BDBEA9-1D5E-43C2-867B-658801168AB6}"/>
              </a:ext>
            </a:extLst>
          </p:cNvPr>
          <p:cNvCxnSpPr>
            <a:cxnSpLocks/>
          </p:cNvCxnSpPr>
          <p:nvPr/>
        </p:nvCxnSpPr>
        <p:spPr>
          <a:xfrm flipV="1">
            <a:off x="2408713" y="2299538"/>
            <a:ext cx="5229507" cy="2388171"/>
          </a:xfrm>
          <a:prstGeom prst="line">
            <a:avLst/>
          </a:prstGeom>
          <a:ln>
            <a:solidFill>
              <a:schemeClr val="accent6">
                <a:lumMod val="60000"/>
                <a:lumOff val="40000"/>
              </a:schemeClr>
            </a:solidFill>
          </a:ln>
        </p:spPr>
        <p:style>
          <a:lnRef idx="3">
            <a:schemeClr val="accent5"/>
          </a:lnRef>
          <a:fillRef idx="0">
            <a:schemeClr val="accent5"/>
          </a:fillRef>
          <a:effectRef idx="2">
            <a:schemeClr val="accent5"/>
          </a:effectRef>
          <a:fontRef idx="minor">
            <a:schemeClr val="tx1"/>
          </a:fontRef>
        </p:style>
      </p:cxnSp>
      <p:cxnSp>
        <p:nvCxnSpPr>
          <p:cNvPr id="61" name="Conector recto 60">
            <a:extLst>
              <a:ext uri="{FF2B5EF4-FFF2-40B4-BE49-F238E27FC236}">
                <a16:creationId xmlns:a16="http://schemas.microsoft.com/office/drawing/2014/main" id="{8724C07B-3B6E-4E06-9038-D1AA480EA190}"/>
              </a:ext>
            </a:extLst>
          </p:cNvPr>
          <p:cNvCxnSpPr>
            <a:cxnSpLocks/>
          </p:cNvCxnSpPr>
          <p:nvPr/>
        </p:nvCxnSpPr>
        <p:spPr>
          <a:xfrm>
            <a:off x="2169649" y="3493623"/>
            <a:ext cx="2659577" cy="4815"/>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2" name="Conector recto 61">
            <a:extLst>
              <a:ext uri="{FF2B5EF4-FFF2-40B4-BE49-F238E27FC236}">
                <a16:creationId xmlns:a16="http://schemas.microsoft.com/office/drawing/2014/main" id="{6C9FBFB9-908D-4AA4-AFE7-411D6E2C1152}"/>
              </a:ext>
            </a:extLst>
          </p:cNvPr>
          <p:cNvCxnSpPr>
            <a:cxnSpLocks/>
          </p:cNvCxnSpPr>
          <p:nvPr/>
        </p:nvCxnSpPr>
        <p:spPr>
          <a:xfrm flipH="1">
            <a:off x="4971172" y="3578961"/>
            <a:ext cx="1" cy="1825672"/>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64" name="CuadroTexto 63">
            <a:extLst>
              <a:ext uri="{FF2B5EF4-FFF2-40B4-BE49-F238E27FC236}">
                <a16:creationId xmlns:a16="http://schemas.microsoft.com/office/drawing/2014/main" id="{47A3D0F0-9E15-46A5-93C0-1D8366B9E1A0}"/>
              </a:ext>
            </a:extLst>
          </p:cNvPr>
          <p:cNvSpPr txBox="1"/>
          <p:nvPr/>
        </p:nvSpPr>
        <p:spPr>
          <a:xfrm>
            <a:off x="4829226" y="5398920"/>
            <a:ext cx="997338" cy="369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CL" b="0" i="0" u="none" strike="noStrike" kern="1200" cap="none" spc="0" normalizeH="0" baseline="0" noProof="0" dirty="0">
                <a:ln>
                  <a:noFill/>
                </a:ln>
                <a:solidFill>
                  <a:prstClr val="white"/>
                </a:solidFill>
                <a:effectLst/>
                <a:uLnTx/>
                <a:uFillTx/>
                <a:latin typeface="Gill Sans MT" panose="020B0502020104020203"/>
                <a:ea typeface="+mn-ea"/>
                <a:cs typeface="+mn-cs"/>
              </a:rPr>
              <a:t>Q*</a:t>
            </a:r>
          </a:p>
        </p:txBody>
      </p:sp>
      <p:sp>
        <p:nvSpPr>
          <p:cNvPr id="42" name="Título 1">
            <a:extLst>
              <a:ext uri="{FF2B5EF4-FFF2-40B4-BE49-F238E27FC236}">
                <a16:creationId xmlns:a16="http://schemas.microsoft.com/office/drawing/2014/main" id="{3A0AA9CA-97DD-461A-8E96-DD4258CBDF30}"/>
              </a:ext>
            </a:extLst>
          </p:cNvPr>
          <p:cNvSpPr>
            <a:spLocks noGrp="1"/>
          </p:cNvSpPr>
          <p:nvPr>
            <p:ph type="title"/>
          </p:nvPr>
        </p:nvSpPr>
        <p:spPr>
          <a:xfrm>
            <a:off x="1451579" y="418011"/>
            <a:ext cx="9603275" cy="1435743"/>
          </a:xfrm>
        </p:spPr>
        <p:txBody>
          <a:bodyPr>
            <a:normAutofit fontScale="90000"/>
          </a:bodyPr>
          <a:lstStyle/>
          <a:p>
            <a:pPr algn="l"/>
            <a:r>
              <a:rPr lang="es-CL" sz="2800" b="0" i="0" u="none" strike="noStrike" baseline="0" dirty="0">
                <a:latin typeface="CMR12"/>
              </a:rPr>
              <a:t>5. </a:t>
            </a:r>
            <a:r>
              <a:rPr lang="es-MX" sz="2700" b="0" i="0" u="none" strike="noStrike" cap="none" baseline="0" dirty="0">
                <a:latin typeface="CMR12"/>
              </a:rPr>
              <a:t>El llamado a no consumir carne brasileña por los grupos ambientalistas en los supermercados nacionales en estas estas patrias, provocará una </a:t>
            </a:r>
            <a:r>
              <a:rPr lang="es-MX" sz="2700" b="1" i="0" u="none" strike="noStrike" cap="none" baseline="0" dirty="0">
                <a:latin typeface="CMR12"/>
              </a:rPr>
              <a:t>caída de la cantidad demandada</a:t>
            </a:r>
            <a:r>
              <a:rPr lang="es-MX" sz="2700" b="0" i="0" u="none" strike="noStrike" cap="none" baseline="0" dirty="0">
                <a:latin typeface="CMR12"/>
              </a:rPr>
              <a:t> de carne brasileña y por lo tanto, </a:t>
            </a:r>
            <a:r>
              <a:rPr lang="es-MX" sz="2700" b="1" i="0" u="none" strike="noStrike" cap="none" baseline="0" dirty="0">
                <a:latin typeface="CMR12"/>
              </a:rPr>
              <a:t>aumentara sus precios</a:t>
            </a:r>
            <a:r>
              <a:rPr lang="es-MX" sz="2700" b="0" i="0" u="none" strike="noStrike" cap="none" baseline="0" dirty="0">
                <a:latin typeface="CMR12"/>
              </a:rPr>
              <a:t>.</a:t>
            </a:r>
            <a:endParaRPr lang="es-CL" sz="2800" dirty="0"/>
          </a:p>
        </p:txBody>
      </p:sp>
      <p:cxnSp>
        <p:nvCxnSpPr>
          <p:cNvPr id="53" name="Conector recto 52">
            <a:extLst>
              <a:ext uri="{FF2B5EF4-FFF2-40B4-BE49-F238E27FC236}">
                <a16:creationId xmlns:a16="http://schemas.microsoft.com/office/drawing/2014/main" id="{FE6FE7CE-732C-4BF7-A5DC-F8A97FB8D1B8}"/>
              </a:ext>
            </a:extLst>
          </p:cNvPr>
          <p:cNvCxnSpPr>
            <a:cxnSpLocks/>
          </p:cNvCxnSpPr>
          <p:nvPr/>
        </p:nvCxnSpPr>
        <p:spPr>
          <a:xfrm>
            <a:off x="2408713" y="3023774"/>
            <a:ext cx="5707635" cy="2224577"/>
          </a:xfrm>
          <a:prstGeom prst="line">
            <a:avLst/>
          </a:prstGeom>
        </p:spPr>
        <p:style>
          <a:lnRef idx="3">
            <a:schemeClr val="accent2"/>
          </a:lnRef>
          <a:fillRef idx="0">
            <a:schemeClr val="accent2"/>
          </a:fillRef>
          <a:effectRef idx="2">
            <a:schemeClr val="accent2"/>
          </a:effectRef>
          <a:fontRef idx="minor">
            <a:schemeClr val="tx1"/>
          </a:fontRef>
        </p:style>
      </p:cxnSp>
      <p:cxnSp>
        <p:nvCxnSpPr>
          <p:cNvPr id="54" name="Conector recto 53">
            <a:extLst>
              <a:ext uri="{FF2B5EF4-FFF2-40B4-BE49-F238E27FC236}">
                <a16:creationId xmlns:a16="http://schemas.microsoft.com/office/drawing/2014/main" id="{AA3F96B7-138F-4FC6-BF1F-B70B943E5B56}"/>
              </a:ext>
            </a:extLst>
          </p:cNvPr>
          <p:cNvCxnSpPr>
            <a:cxnSpLocks/>
          </p:cNvCxnSpPr>
          <p:nvPr/>
        </p:nvCxnSpPr>
        <p:spPr>
          <a:xfrm>
            <a:off x="2240622" y="3781857"/>
            <a:ext cx="2157359" cy="0"/>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8" name="Conector recto 77">
            <a:extLst>
              <a:ext uri="{FF2B5EF4-FFF2-40B4-BE49-F238E27FC236}">
                <a16:creationId xmlns:a16="http://schemas.microsoft.com/office/drawing/2014/main" id="{A7B3F729-23B3-43CA-96CC-B47512B0483F}"/>
              </a:ext>
            </a:extLst>
          </p:cNvPr>
          <p:cNvCxnSpPr>
            <a:cxnSpLocks/>
          </p:cNvCxnSpPr>
          <p:nvPr/>
        </p:nvCxnSpPr>
        <p:spPr>
          <a:xfrm>
            <a:off x="4396176" y="3801817"/>
            <a:ext cx="1805" cy="1597103"/>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0" name="CuadroTexto 79">
            <a:extLst>
              <a:ext uri="{FF2B5EF4-FFF2-40B4-BE49-F238E27FC236}">
                <a16:creationId xmlns:a16="http://schemas.microsoft.com/office/drawing/2014/main" id="{B0DF9B35-040C-4B62-BCA6-F02F43B061E4}"/>
              </a:ext>
            </a:extLst>
          </p:cNvPr>
          <p:cNvSpPr txBox="1"/>
          <p:nvPr/>
        </p:nvSpPr>
        <p:spPr>
          <a:xfrm>
            <a:off x="4114935" y="5373189"/>
            <a:ext cx="997338" cy="369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CL" b="0" i="0" u="none" strike="noStrike" kern="1200" cap="none" spc="0" normalizeH="0" baseline="0" noProof="0" dirty="0">
                <a:ln>
                  <a:noFill/>
                </a:ln>
                <a:solidFill>
                  <a:prstClr val="white"/>
                </a:solidFill>
                <a:effectLst/>
                <a:uLnTx/>
                <a:uFillTx/>
                <a:latin typeface="Gill Sans MT" panose="020B0502020104020203"/>
                <a:ea typeface="+mn-ea"/>
                <a:cs typeface="+mn-cs"/>
              </a:rPr>
              <a:t>Q*’</a:t>
            </a:r>
          </a:p>
        </p:txBody>
      </p:sp>
      <p:sp>
        <p:nvSpPr>
          <p:cNvPr id="81" name="CuadroTexto 80">
            <a:extLst>
              <a:ext uri="{FF2B5EF4-FFF2-40B4-BE49-F238E27FC236}">
                <a16:creationId xmlns:a16="http://schemas.microsoft.com/office/drawing/2014/main" id="{23FF4702-940F-45BC-94CC-00C0AC197566}"/>
              </a:ext>
            </a:extLst>
          </p:cNvPr>
          <p:cNvSpPr txBox="1"/>
          <p:nvPr/>
        </p:nvSpPr>
        <p:spPr>
          <a:xfrm>
            <a:off x="1663717" y="3493623"/>
            <a:ext cx="580619"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CL" sz="2400" b="0" i="0" u="none" strike="noStrike" kern="1200" cap="none" spc="0" normalizeH="0" baseline="0" noProof="0" dirty="0">
                <a:ln>
                  <a:noFill/>
                </a:ln>
                <a:solidFill>
                  <a:prstClr val="white"/>
                </a:solidFill>
                <a:effectLst/>
                <a:uLnTx/>
                <a:uFillTx/>
                <a:latin typeface="Gill Sans MT" panose="020B0502020104020203"/>
                <a:ea typeface="+mn-ea"/>
                <a:cs typeface="+mn-cs"/>
              </a:rPr>
              <a:t>P*’</a:t>
            </a:r>
          </a:p>
        </p:txBody>
      </p:sp>
    </p:spTree>
    <p:extLst>
      <p:ext uri="{BB962C8B-B14F-4D97-AF65-F5344CB8AC3E}">
        <p14:creationId xmlns:p14="http://schemas.microsoft.com/office/powerpoint/2010/main" val="1502695510"/>
      </p:ext>
    </p:extLst>
  </p:cSld>
  <p:clrMapOvr>
    <a:overrideClrMapping bg1="dk1" tx1="lt1" bg2="dk2" tx2="lt2" accent1="accent1" accent2="accent2" accent3="accent3" accent4="accent4" accent5="accent5" accent6="accent6" hlink="hlink" folHlink="folHlink"/>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1451579" y="418011"/>
            <a:ext cx="9603275" cy="1435743"/>
          </a:xfrm>
        </p:spPr>
        <p:txBody>
          <a:bodyPr>
            <a:normAutofit fontScale="90000"/>
          </a:bodyPr>
          <a:lstStyle/>
          <a:p>
            <a:pPr algn="l"/>
            <a:r>
              <a:rPr lang="es-CL" sz="2800" b="0" i="0" u="none" strike="noStrike" baseline="0" dirty="0">
                <a:latin typeface="CMR12"/>
              </a:rPr>
              <a:t>5. </a:t>
            </a:r>
            <a:r>
              <a:rPr lang="es-MX" sz="2700" b="0" i="0" u="none" strike="noStrike" cap="none" baseline="0" dirty="0">
                <a:latin typeface="CMR12"/>
              </a:rPr>
              <a:t>El llamado a no consumir carne brasileña por los grupos ambientalistas en los supermercados nacionales en estas estas patrias, provocará una </a:t>
            </a:r>
            <a:r>
              <a:rPr lang="es-MX" sz="2700" b="1" i="0" u="none" strike="noStrike" cap="none" baseline="0" dirty="0">
                <a:latin typeface="CMR12"/>
              </a:rPr>
              <a:t>caída de la cantidad demandada</a:t>
            </a:r>
            <a:r>
              <a:rPr lang="es-MX" sz="2700" b="0" i="0" u="none" strike="noStrike" cap="none" baseline="0" dirty="0">
                <a:latin typeface="CMR12"/>
              </a:rPr>
              <a:t> de carne brasileña y por lo tanto, </a:t>
            </a:r>
            <a:r>
              <a:rPr lang="es-MX" sz="2700" b="1" i="0" u="none" strike="noStrike" cap="none" baseline="0" dirty="0">
                <a:latin typeface="CMR12"/>
              </a:rPr>
              <a:t>aumentara sus precios</a:t>
            </a:r>
            <a:r>
              <a:rPr lang="es-MX" sz="2700" b="0" i="0" u="none" strike="noStrike" cap="none" baseline="0" dirty="0">
                <a:latin typeface="CMR12"/>
              </a:rPr>
              <a:t>.</a:t>
            </a:r>
            <a:endParaRPr lang="es-CL" sz="2800" dirty="0"/>
          </a:p>
        </p:txBody>
      </p:sp>
      <p:sp>
        <p:nvSpPr>
          <p:cNvPr id="7" name="Marcador de contenido 6">
            <a:extLst>
              <a:ext uri="{FF2B5EF4-FFF2-40B4-BE49-F238E27FC236}">
                <a16:creationId xmlns:a16="http://schemas.microsoft.com/office/drawing/2014/main" id="{68C0FEB1-457F-43C0-BA9F-EE80AAA39186}"/>
              </a:ext>
            </a:extLst>
          </p:cNvPr>
          <p:cNvSpPr>
            <a:spLocks noGrp="1"/>
          </p:cNvSpPr>
          <p:nvPr>
            <p:ph idx="1"/>
          </p:nvPr>
        </p:nvSpPr>
        <p:spPr>
          <a:xfrm>
            <a:off x="1451579" y="3076575"/>
            <a:ext cx="9603275" cy="2381249"/>
          </a:xfrm>
        </p:spPr>
        <p:txBody>
          <a:bodyPr>
            <a:normAutofit/>
          </a:bodyPr>
          <a:lstStyle/>
          <a:p>
            <a:pPr algn="l"/>
            <a:r>
              <a:rPr lang="es-MX" sz="2800" b="1" i="0" u="none" strike="noStrike" baseline="0" dirty="0">
                <a:latin typeface="CMR12"/>
              </a:rPr>
              <a:t>Falso</a:t>
            </a:r>
            <a:r>
              <a:rPr lang="es-MX" sz="2800" b="0" i="0" u="none" strike="noStrike" baseline="0" dirty="0">
                <a:latin typeface="CMR12"/>
              </a:rPr>
              <a:t>, si la demanda cambia debido a un factor externo, hay un movimiento hacia la izquierda de la curva. Como la oferta se mantiene, los precios de la </a:t>
            </a:r>
            <a:r>
              <a:rPr lang="es-CL" sz="2800" b="0" i="0" u="none" strike="noStrike" baseline="0" dirty="0">
                <a:latin typeface="CMR12"/>
              </a:rPr>
              <a:t>carne serán mas bajos.</a:t>
            </a:r>
            <a:endParaRPr lang="es-CL" sz="4000" dirty="0"/>
          </a:p>
        </p:txBody>
      </p:sp>
    </p:spTree>
    <p:extLst>
      <p:ext uri="{BB962C8B-B14F-4D97-AF65-F5344CB8AC3E}">
        <p14:creationId xmlns:p14="http://schemas.microsoft.com/office/powerpoint/2010/main" val="8155206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DA2BD22-1B35-4192-9409-1666D8FEE2B8}"/>
              </a:ext>
            </a:extLst>
          </p:cNvPr>
          <p:cNvSpPr>
            <a:spLocks noGrp="1"/>
          </p:cNvSpPr>
          <p:nvPr>
            <p:ph type="title"/>
          </p:nvPr>
        </p:nvSpPr>
        <p:spPr/>
        <p:txBody>
          <a:bodyPr/>
          <a:lstStyle/>
          <a:p>
            <a:r>
              <a:rPr lang="es-CL" dirty="0"/>
              <a:t>Preguntas de alternativas</a:t>
            </a:r>
          </a:p>
        </p:txBody>
      </p:sp>
      <p:sp>
        <p:nvSpPr>
          <p:cNvPr id="3" name="Marcador de texto 2">
            <a:extLst>
              <a:ext uri="{FF2B5EF4-FFF2-40B4-BE49-F238E27FC236}">
                <a16:creationId xmlns:a16="http://schemas.microsoft.com/office/drawing/2014/main" id="{5A13A27F-4857-41CC-8AFF-8A6D821352CA}"/>
              </a:ext>
            </a:extLst>
          </p:cNvPr>
          <p:cNvSpPr>
            <a:spLocks noGrp="1"/>
          </p:cNvSpPr>
          <p:nvPr>
            <p:ph type="body" idx="1"/>
          </p:nvPr>
        </p:nvSpPr>
        <p:spPr/>
        <p:txBody>
          <a:bodyPr/>
          <a:lstStyle/>
          <a:p>
            <a:endParaRPr lang="es-CL"/>
          </a:p>
        </p:txBody>
      </p:sp>
    </p:spTree>
    <p:extLst>
      <p:ext uri="{BB962C8B-B14F-4D97-AF65-F5344CB8AC3E}">
        <p14:creationId xmlns:p14="http://schemas.microsoft.com/office/powerpoint/2010/main" val="4354674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DA2BD22-1B35-4192-9409-1666D8FEE2B8}"/>
              </a:ext>
            </a:extLst>
          </p:cNvPr>
          <p:cNvSpPr>
            <a:spLocks noGrp="1"/>
          </p:cNvSpPr>
          <p:nvPr>
            <p:ph type="title"/>
          </p:nvPr>
        </p:nvSpPr>
        <p:spPr>
          <a:xfrm>
            <a:off x="1441531" y="2847702"/>
            <a:ext cx="8643154" cy="859971"/>
          </a:xfrm>
        </p:spPr>
        <p:txBody>
          <a:bodyPr/>
          <a:lstStyle/>
          <a:p>
            <a:pPr algn="ctr"/>
            <a:r>
              <a:rPr lang="es-CL" dirty="0"/>
              <a:t>Matemáticos</a:t>
            </a:r>
          </a:p>
        </p:txBody>
      </p:sp>
      <p:sp>
        <p:nvSpPr>
          <p:cNvPr id="6" name="Marcador de texto 5">
            <a:extLst>
              <a:ext uri="{FF2B5EF4-FFF2-40B4-BE49-F238E27FC236}">
                <a16:creationId xmlns:a16="http://schemas.microsoft.com/office/drawing/2014/main" id="{1C32E3A6-3A7A-4ED2-9DCE-F931FA499209}"/>
              </a:ext>
            </a:extLst>
          </p:cNvPr>
          <p:cNvSpPr>
            <a:spLocks noGrp="1"/>
          </p:cNvSpPr>
          <p:nvPr>
            <p:ph type="body" idx="1"/>
          </p:nvPr>
        </p:nvSpPr>
        <p:spPr/>
        <p:txBody>
          <a:bodyPr/>
          <a:lstStyle/>
          <a:p>
            <a:endParaRPr lang="es-CL"/>
          </a:p>
        </p:txBody>
      </p:sp>
    </p:spTree>
    <p:extLst>
      <p:ext uri="{BB962C8B-B14F-4D97-AF65-F5344CB8AC3E}">
        <p14:creationId xmlns:p14="http://schemas.microsoft.com/office/powerpoint/2010/main" val="22855199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D6EDB49-211E-499D-9A08-6C5FF3D06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8F9F37E-D3CF-4F3D-96C2-25307819DF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3" name="Rectangle 12">
            <a:extLst>
              <a:ext uri="{FF2B5EF4-FFF2-40B4-BE49-F238E27FC236}">
                <a16:creationId xmlns:a16="http://schemas.microsoft.com/office/drawing/2014/main" id="{C5FFF17D-767C-40E7-8C89-962F1F54BC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31" y="638508"/>
            <a:ext cx="10905339" cy="4843439"/>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69F39E1-619D-4D9E-8823-8BD8CC3206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0204" y="865667"/>
            <a:ext cx="10451592" cy="4389120"/>
          </a:xfrm>
          <a:prstGeom prst="rect">
            <a:avLst/>
          </a:prstGeom>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1003">
            <a:schemeClr val="lt1"/>
          </a:fillRef>
          <a:effectRef idx="2">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8C53F47-DF50-454F-A5A6-6B969748D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4796" y="1030259"/>
            <a:ext cx="10122408" cy="4059936"/>
          </a:xfrm>
          <a:prstGeom prst="rect">
            <a:avLst/>
          </a:prstGeom>
          <a:noFill/>
          <a:ln>
            <a:solidFill>
              <a:srgbClr val="4545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1451578" y="1301862"/>
            <a:ext cx="9405891" cy="1002990"/>
          </a:xfrm>
        </p:spPr>
        <p:txBody>
          <a:bodyPr anchor="ctr">
            <a:normAutofit/>
          </a:bodyPr>
          <a:lstStyle/>
          <a:p>
            <a:r>
              <a:rPr lang="es-CL" sz="2800" dirty="0">
                <a:latin typeface="CMR12"/>
              </a:rPr>
              <a:t>1</a:t>
            </a:r>
            <a:r>
              <a:rPr lang="es-CL" sz="2800" b="0" i="0" u="none" strike="noStrike" baseline="0" dirty="0">
                <a:latin typeface="CMR12"/>
              </a:rPr>
              <a:t>. </a:t>
            </a:r>
            <a:r>
              <a:rPr lang="es-MX" sz="2800" b="0" i="0" u="none" strike="noStrike" cap="none" baseline="0" dirty="0">
                <a:latin typeface="CMR12"/>
              </a:rPr>
              <a:t>Imagine un mercado que puede representarse por las siguientes curvas de demanda y oferta </a:t>
            </a:r>
            <a:r>
              <a:rPr lang="es-CL" sz="2800" b="0" i="0" u="none" strike="noStrike" cap="none" baseline="0" dirty="0">
                <a:latin typeface="CMR12"/>
              </a:rPr>
              <a:t>respectivamente:</a:t>
            </a:r>
            <a:endParaRPr lang="es-CL" sz="2800" dirty="0"/>
          </a:p>
        </p:txBody>
      </p:sp>
      <mc:AlternateContent xmlns:mc="http://schemas.openxmlformats.org/markup-compatibility/2006">
        <mc:Choice xmlns:a14="http://schemas.microsoft.com/office/drawing/2010/main" Requires="a14">
          <p:sp>
            <p:nvSpPr>
              <p:cNvPr id="4" name="Marcador de contenido 3">
                <a:extLst>
                  <a:ext uri="{FF2B5EF4-FFF2-40B4-BE49-F238E27FC236}">
                    <a16:creationId xmlns:a16="http://schemas.microsoft.com/office/drawing/2014/main" id="{8340B90A-D7E5-4286-9E6A-B0F6D8FCF243}"/>
                  </a:ext>
                </a:extLst>
              </p:cNvPr>
              <p:cNvSpPr>
                <a:spLocks noGrp="1"/>
              </p:cNvSpPr>
              <p:nvPr>
                <p:ph idx="1"/>
              </p:nvPr>
            </p:nvSpPr>
            <p:spPr>
              <a:xfrm>
                <a:off x="1451579" y="2464991"/>
                <a:ext cx="9405891" cy="2403571"/>
              </a:xfrm>
            </p:spPr>
            <p:txBody>
              <a:bodyPr>
                <a:normAutofit/>
              </a:bodyPr>
              <a:lstStyle/>
              <a:p>
                <a:pPr marL="457200" indent="-457200" algn="ctr">
                  <a:buFont typeface="+mj-lt"/>
                  <a:buAutoNum type="arabicPeriod"/>
                </a:pPr>
                <a14:m>
                  <m:oMath xmlns:m="http://schemas.openxmlformats.org/officeDocument/2006/math">
                    <m:sSub>
                      <m:sSubPr>
                        <m:ctrlPr>
                          <a:rPr lang="es-CL" i="1" smtClean="0">
                            <a:latin typeface="Cambria Math" panose="02040503050406030204" pitchFamily="18" charset="0"/>
                          </a:rPr>
                        </m:ctrlPr>
                      </m:sSubPr>
                      <m:e>
                        <m:r>
                          <a:rPr lang="es-CL" b="0" i="1" smtClean="0">
                            <a:latin typeface="Cambria Math" panose="02040503050406030204" pitchFamily="18" charset="0"/>
                          </a:rPr>
                          <m:t>𝑄</m:t>
                        </m:r>
                      </m:e>
                      <m:sub>
                        <m:r>
                          <a:rPr lang="es-CL" b="0" i="1" smtClean="0">
                            <a:latin typeface="Cambria Math" panose="02040503050406030204" pitchFamily="18" charset="0"/>
                          </a:rPr>
                          <m:t>𝑥</m:t>
                        </m:r>
                      </m:sub>
                    </m:sSub>
                    <m:r>
                      <a:rPr lang="es-CL" b="0" i="1" smtClean="0">
                        <a:latin typeface="Cambria Math" panose="02040503050406030204" pitchFamily="18" charset="0"/>
                      </a:rPr>
                      <m:t>=104−2</m:t>
                    </m:r>
                    <m:sSub>
                      <m:sSubPr>
                        <m:ctrlPr>
                          <a:rPr lang="es-CL" b="0" i="1" smtClean="0">
                            <a:latin typeface="Cambria Math" panose="02040503050406030204" pitchFamily="18" charset="0"/>
                          </a:rPr>
                        </m:ctrlPr>
                      </m:sSubPr>
                      <m:e>
                        <m:r>
                          <a:rPr lang="es-CL" b="0" i="1" smtClean="0">
                            <a:latin typeface="Cambria Math" panose="02040503050406030204" pitchFamily="18" charset="0"/>
                          </a:rPr>
                          <m:t>𝑃</m:t>
                        </m:r>
                      </m:e>
                      <m:sub>
                        <m:r>
                          <a:rPr lang="es-CL" b="0" i="1" smtClean="0">
                            <a:latin typeface="Cambria Math" panose="02040503050406030204" pitchFamily="18" charset="0"/>
                          </a:rPr>
                          <m:t>𝑥</m:t>
                        </m:r>
                      </m:sub>
                    </m:sSub>
                  </m:oMath>
                </a14:m>
                <a:endParaRPr lang="es-CL" dirty="0"/>
              </a:p>
              <a:p>
                <a:pPr marL="457200" indent="-457200" algn="ctr">
                  <a:buFont typeface="+mj-lt"/>
                  <a:buAutoNum type="arabicPeriod"/>
                </a:pPr>
                <a14:m>
                  <m:oMath xmlns:m="http://schemas.openxmlformats.org/officeDocument/2006/math">
                    <m:sSub>
                      <m:sSubPr>
                        <m:ctrlPr>
                          <a:rPr lang="es-CL" i="1" smtClean="0">
                            <a:latin typeface="Cambria Math" panose="02040503050406030204" pitchFamily="18" charset="0"/>
                          </a:rPr>
                        </m:ctrlPr>
                      </m:sSubPr>
                      <m:e>
                        <m:r>
                          <a:rPr lang="es-CL" b="0" i="1" smtClean="0">
                            <a:latin typeface="Cambria Math" panose="02040503050406030204" pitchFamily="18" charset="0"/>
                          </a:rPr>
                          <m:t>𝑃</m:t>
                        </m:r>
                      </m:e>
                      <m:sub>
                        <m:r>
                          <a:rPr lang="es-CL" b="0" i="1" smtClean="0">
                            <a:latin typeface="Cambria Math" panose="02040503050406030204" pitchFamily="18" charset="0"/>
                          </a:rPr>
                          <m:t>𝑥</m:t>
                        </m:r>
                      </m:sub>
                    </m:sSub>
                    <m:r>
                      <a:rPr lang="es-CL" b="0" i="1" smtClean="0">
                        <a:latin typeface="Cambria Math" panose="02040503050406030204" pitchFamily="18" charset="0"/>
                      </a:rPr>
                      <m:t>=10</m:t>
                    </m:r>
                    <m:r>
                      <a:rPr lang="es-CL" b="0" i="1" smtClean="0">
                        <a:latin typeface="Cambria Math" panose="02040503050406030204" pitchFamily="18" charset="0"/>
                      </a:rPr>
                      <m:t>+3</m:t>
                    </m:r>
                    <m:sSub>
                      <m:sSubPr>
                        <m:ctrlPr>
                          <a:rPr lang="es-CL" b="0" i="1" smtClean="0">
                            <a:latin typeface="Cambria Math" panose="02040503050406030204" pitchFamily="18" charset="0"/>
                          </a:rPr>
                        </m:ctrlPr>
                      </m:sSubPr>
                      <m:e>
                        <m:r>
                          <a:rPr lang="es-CL" b="0" i="1" smtClean="0">
                            <a:latin typeface="Cambria Math" panose="02040503050406030204" pitchFamily="18" charset="0"/>
                          </a:rPr>
                          <m:t>𝑄</m:t>
                        </m:r>
                      </m:e>
                      <m:sub>
                        <m:r>
                          <a:rPr lang="es-CL" b="0" i="1" smtClean="0">
                            <a:latin typeface="Cambria Math" panose="02040503050406030204" pitchFamily="18" charset="0"/>
                          </a:rPr>
                          <m:t>𝑥</m:t>
                        </m:r>
                      </m:sub>
                    </m:sSub>
                  </m:oMath>
                </a14:m>
                <a:endParaRPr lang="es-CL" dirty="0"/>
              </a:p>
              <a:p>
                <a:pPr marL="0" indent="0">
                  <a:buNone/>
                </a:pPr>
                <a:r>
                  <a:rPr lang="es-CL" dirty="0"/>
                  <a:t>Con esta información responda lo siguiente:</a:t>
                </a:r>
              </a:p>
              <a:p>
                <a:pPr marL="457200" indent="-457200">
                  <a:buFont typeface="+mj-lt"/>
                  <a:buAutoNum type="alphaLcParenR"/>
                </a:pPr>
                <a:r>
                  <a:rPr lang="es-CL" dirty="0"/>
                  <a:t>Encuentre el equilibrio de mercado. Grafique. </a:t>
                </a:r>
              </a:p>
              <a:p>
                <a:pPr marL="457200" indent="-457200">
                  <a:buFont typeface="+mj-lt"/>
                  <a:buAutoNum type="alphaLcParenR"/>
                </a:pPr>
                <a:r>
                  <a:rPr lang="es-CL" dirty="0"/>
                  <a:t>Calcule los excedentes del productor y consumidor. Grafique. </a:t>
                </a:r>
              </a:p>
            </p:txBody>
          </p:sp>
        </mc:Choice>
        <mc:Fallback>
          <p:sp>
            <p:nvSpPr>
              <p:cNvPr id="4" name="Marcador de contenido 3">
                <a:extLst>
                  <a:ext uri="{FF2B5EF4-FFF2-40B4-BE49-F238E27FC236}">
                    <a16:creationId xmlns:a16="http://schemas.microsoft.com/office/drawing/2014/main" id="{8340B90A-D7E5-4286-9E6A-B0F6D8FCF243}"/>
                  </a:ext>
                </a:extLst>
              </p:cNvPr>
              <p:cNvSpPr>
                <a:spLocks noGrp="1" noRot="1" noChangeAspect="1" noMove="1" noResize="1" noEditPoints="1" noAdjustHandles="1" noChangeArrowheads="1" noChangeShapeType="1" noTextEdit="1"/>
              </p:cNvSpPr>
              <p:nvPr>
                <p:ph idx="1"/>
              </p:nvPr>
            </p:nvSpPr>
            <p:spPr>
              <a:xfrm>
                <a:off x="1451579" y="2464991"/>
                <a:ext cx="9405891" cy="2403571"/>
              </a:xfrm>
              <a:blipFill>
                <a:blip r:embed="rId2"/>
                <a:stretch>
                  <a:fillRect l="-648" b="-4051"/>
                </a:stretch>
              </a:blipFill>
            </p:spPr>
            <p:txBody>
              <a:bodyPr/>
              <a:lstStyle/>
              <a:p>
                <a:r>
                  <a:rPr lang="es-CL">
                    <a:noFill/>
                  </a:rPr>
                  <a:t> </a:t>
                </a:r>
              </a:p>
            </p:txBody>
          </p:sp>
        </mc:Fallback>
      </mc:AlternateContent>
      <p:pic>
        <p:nvPicPr>
          <p:cNvPr id="19" name="Picture 18">
            <a:extLst>
              <a:ext uri="{FF2B5EF4-FFF2-40B4-BE49-F238E27FC236}">
                <a16:creationId xmlns:a16="http://schemas.microsoft.com/office/drawing/2014/main" id="{6A26901A-BC62-4A3A-A07A-65E1F3DDDEC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Tree>
    <p:extLst>
      <p:ext uri="{BB962C8B-B14F-4D97-AF65-F5344CB8AC3E}">
        <p14:creationId xmlns:p14="http://schemas.microsoft.com/office/powerpoint/2010/main" val="25775667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1451578" y="680728"/>
            <a:ext cx="9405891" cy="1002990"/>
          </a:xfrm>
        </p:spPr>
        <p:txBody>
          <a:bodyPr anchor="ctr">
            <a:normAutofit/>
          </a:bodyPr>
          <a:lstStyle/>
          <a:p>
            <a:r>
              <a:rPr lang="es-CL" sz="2200" dirty="0">
                <a:latin typeface="CMR12"/>
              </a:rPr>
              <a:t>1</a:t>
            </a:r>
            <a:r>
              <a:rPr lang="es-CL" sz="2200" b="0" i="0" u="none" strike="noStrike" baseline="0" dirty="0">
                <a:latin typeface="CMR12"/>
              </a:rPr>
              <a:t>. </a:t>
            </a:r>
            <a:r>
              <a:rPr lang="es-MX" sz="2200" b="0" i="0" u="none" strike="noStrike" cap="none" baseline="0" dirty="0">
                <a:latin typeface="CMR12"/>
              </a:rPr>
              <a:t>Imagine un mercado que puede representarse por las siguientes curvas de demanda y oferta </a:t>
            </a:r>
            <a:r>
              <a:rPr lang="es-CL" sz="2200" b="0" i="0" u="none" strike="noStrike" cap="none" baseline="0" dirty="0">
                <a:latin typeface="CMR12"/>
              </a:rPr>
              <a:t>respectivamente:</a:t>
            </a:r>
            <a:endParaRPr lang="es-CL" sz="2200" dirty="0"/>
          </a:p>
        </p:txBody>
      </p:sp>
      <mc:AlternateContent xmlns:mc="http://schemas.openxmlformats.org/markup-compatibility/2006">
        <mc:Choice xmlns:a14="http://schemas.microsoft.com/office/drawing/2010/main" Requires="a14">
          <p:sp>
            <p:nvSpPr>
              <p:cNvPr id="4" name="Marcador de contenido 3">
                <a:extLst>
                  <a:ext uri="{FF2B5EF4-FFF2-40B4-BE49-F238E27FC236}">
                    <a16:creationId xmlns:a16="http://schemas.microsoft.com/office/drawing/2014/main" id="{8340B90A-D7E5-4286-9E6A-B0F6D8FCF243}"/>
                  </a:ext>
                </a:extLst>
              </p:cNvPr>
              <p:cNvSpPr>
                <a:spLocks noGrp="1"/>
              </p:cNvSpPr>
              <p:nvPr>
                <p:ph idx="1"/>
              </p:nvPr>
            </p:nvSpPr>
            <p:spPr>
              <a:xfrm>
                <a:off x="1584930" y="2560240"/>
                <a:ext cx="3720496" cy="2403571"/>
              </a:xfrm>
            </p:spPr>
            <p:txBody>
              <a:bodyPr>
                <a:normAutofit/>
              </a:bodyPr>
              <a:lstStyle/>
              <a:p>
                <a:pPr marL="457200" indent="-457200" algn="ctr">
                  <a:buFont typeface="+mj-lt"/>
                  <a:buAutoNum type="arabicPeriod"/>
                </a:pPr>
                <a14:m>
                  <m:oMath xmlns:m="http://schemas.openxmlformats.org/officeDocument/2006/math">
                    <m:sSub>
                      <m:sSubPr>
                        <m:ctrlPr>
                          <a:rPr lang="es-CL" i="1" smtClean="0">
                            <a:latin typeface="Cambria Math" panose="02040503050406030204" pitchFamily="18" charset="0"/>
                          </a:rPr>
                        </m:ctrlPr>
                      </m:sSubPr>
                      <m:e>
                        <m:r>
                          <a:rPr lang="es-CL" b="0" i="1" smtClean="0">
                            <a:latin typeface="Cambria Math" panose="02040503050406030204" pitchFamily="18" charset="0"/>
                          </a:rPr>
                          <m:t>𝑄</m:t>
                        </m:r>
                      </m:e>
                      <m:sub>
                        <m:r>
                          <a:rPr lang="es-CL" b="0" i="1" smtClean="0">
                            <a:latin typeface="Cambria Math" panose="02040503050406030204" pitchFamily="18" charset="0"/>
                          </a:rPr>
                          <m:t>𝑥</m:t>
                        </m:r>
                      </m:sub>
                    </m:sSub>
                    <m:r>
                      <a:rPr lang="es-CL" b="0" i="1" smtClean="0">
                        <a:latin typeface="Cambria Math" panose="02040503050406030204" pitchFamily="18" charset="0"/>
                      </a:rPr>
                      <m:t>=104−2</m:t>
                    </m:r>
                    <m:sSub>
                      <m:sSubPr>
                        <m:ctrlPr>
                          <a:rPr lang="es-CL" b="0" i="1" smtClean="0">
                            <a:latin typeface="Cambria Math" panose="02040503050406030204" pitchFamily="18" charset="0"/>
                          </a:rPr>
                        </m:ctrlPr>
                      </m:sSubPr>
                      <m:e>
                        <m:r>
                          <a:rPr lang="es-CL" b="0" i="1" smtClean="0">
                            <a:latin typeface="Cambria Math" panose="02040503050406030204" pitchFamily="18" charset="0"/>
                          </a:rPr>
                          <m:t>𝑃</m:t>
                        </m:r>
                      </m:e>
                      <m:sub>
                        <m:r>
                          <a:rPr lang="es-CL" b="0" i="1" smtClean="0">
                            <a:latin typeface="Cambria Math" panose="02040503050406030204" pitchFamily="18" charset="0"/>
                          </a:rPr>
                          <m:t>𝑥</m:t>
                        </m:r>
                      </m:sub>
                    </m:sSub>
                  </m:oMath>
                </a14:m>
                <a:endParaRPr lang="es-CL" dirty="0"/>
              </a:p>
            </p:txBody>
          </p:sp>
        </mc:Choice>
        <mc:Fallback>
          <p:sp>
            <p:nvSpPr>
              <p:cNvPr id="4" name="Marcador de contenido 3">
                <a:extLst>
                  <a:ext uri="{FF2B5EF4-FFF2-40B4-BE49-F238E27FC236}">
                    <a16:creationId xmlns:a16="http://schemas.microsoft.com/office/drawing/2014/main" id="{8340B90A-D7E5-4286-9E6A-B0F6D8FCF243}"/>
                  </a:ext>
                </a:extLst>
              </p:cNvPr>
              <p:cNvSpPr>
                <a:spLocks noGrp="1" noRot="1" noChangeAspect="1" noMove="1" noResize="1" noEditPoints="1" noAdjustHandles="1" noChangeArrowheads="1" noChangeShapeType="1" noTextEdit="1"/>
              </p:cNvSpPr>
              <p:nvPr>
                <p:ph idx="1"/>
              </p:nvPr>
            </p:nvSpPr>
            <p:spPr>
              <a:xfrm>
                <a:off x="1584930" y="2560240"/>
                <a:ext cx="3720496" cy="2403571"/>
              </a:xfrm>
              <a:blipFill>
                <a:blip r:embed="rId3"/>
                <a:stretch>
                  <a:fillRect/>
                </a:stretch>
              </a:blipFill>
            </p:spPr>
            <p:txBody>
              <a:bodyPr/>
              <a:lstStyle/>
              <a:p>
                <a:r>
                  <a:rPr lang="es-CL">
                    <a:noFill/>
                  </a:rPr>
                  <a:t> </a:t>
                </a:r>
              </a:p>
            </p:txBody>
          </p:sp>
        </mc:Fallback>
      </mc:AlternateContent>
      <mc:AlternateContent xmlns:mc="http://schemas.openxmlformats.org/markup-compatibility/2006">
        <mc:Choice xmlns:a14="http://schemas.microsoft.com/office/drawing/2010/main" Requires="a14">
          <p:sp>
            <p:nvSpPr>
              <p:cNvPr id="14" name="Marcador de contenido 3">
                <a:extLst>
                  <a:ext uri="{FF2B5EF4-FFF2-40B4-BE49-F238E27FC236}">
                    <a16:creationId xmlns:a16="http://schemas.microsoft.com/office/drawing/2014/main" id="{366B709C-CBC5-4A67-B209-A51ADBC477E0}"/>
                  </a:ext>
                </a:extLst>
              </p:cNvPr>
              <p:cNvSpPr txBox="1">
                <a:spLocks/>
              </p:cNvSpPr>
              <p:nvPr/>
            </p:nvSpPr>
            <p:spPr>
              <a:xfrm>
                <a:off x="6461730" y="2560240"/>
                <a:ext cx="3720496" cy="2403571"/>
              </a:xfrm>
              <a:prstGeom prst="rect">
                <a:avLst/>
              </a:prstGeom>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457200" indent="-457200" algn="ctr">
                  <a:buFont typeface="+mj-lt"/>
                  <a:buAutoNum type="arabicPeriod" startAt="2"/>
                </a:pPr>
                <a14:m>
                  <m:oMath xmlns:m="http://schemas.openxmlformats.org/officeDocument/2006/math">
                    <m:sSub>
                      <m:sSubPr>
                        <m:ctrlPr>
                          <a:rPr lang="es-CL" i="1" smtClean="0">
                            <a:latin typeface="Cambria Math" panose="02040503050406030204" pitchFamily="18" charset="0"/>
                          </a:rPr>
                        </m:ctrlPr>
                      </m:sSubPr>
                      <m:e>
                        <m:r>
                          <a:rPr lang="es-CL" i="1">
                            <a:latin typeface="Cambria Math" panose="02040503050406030204" pitchFamily="18" charset="0"/>
                          </a:rPr>
                          <m:t>𝑃</m:t>
                        </m:r>
                      </m:e>
                      <m:sub>
                        <m:r>
                          <a:rPr lang="es-CL" i="1">
                            <a:latin typeface="Cambria Math" panose="02040503050406030204" pitchFamily="18" charset="0"/>
                          </a:rPr>
                          <m:t>𝑥</m:t>
                        </m:r>
                      </m:sub>
                    </m:sSub>
                    <m:r>
                      <a:rPr lang="es-CL" i="1">
                        <a:latin typeface="Cambria Math" panose="02040503050406030204" pitchFamily="18" charset="0"/>
                      </a:rPr>
                      <m:t>=10</m:t>
                    </m:r>
                    <m:r>
                      <a:rPr lang="es-CL" b="0" i="1" smtClean="0">
                        <a:latin typeface="Cambria Math" panose="02040503050406030204" pitchFamily="18" charset="0"/>
                      </a:rPr>
                      <m:t>+3</m:t>
                    </m:r>
                    <m:sSub>
                      <m:sSubPr>
                        <m:ctrlPr>
                          <a:rPr lang="es-CL" i="1">
                            <a:latin typeface="Cambria Math" panose="02040503050406030204" pitchFamily="18" charset="0"/>
                          </a:rPr>
                        </m:ctrlPr>
                      </m:sSubPr>
                      <m:e>
                        <m:r>
                          <a:rPr lang="es-CL" i="1">
                            <a:latin typeface="Cambria Math" panose="02040503050406030204" pitchFamily="18" charset="0"/>
                          </a:rPr>
                          <m:t>𝑄</m:t>
                        </m:r>
                      </m:e>
                      <m:sub>
                        <m:r>
                          <a:rPr lang="es-CL" i="1">
                            <a:latin typeface="Cambria Math" panose="02040503050406030204" pitchFamily="18" charset="0"/>
                          </a:rPr>
                          <m:t>𝑥</m:t>
                        </m:r>
                      </m:sub>
                    </m:sSub>
                  </m:oMath>
                </a14:m>
                <a:endParaRPr lang="es-CL" dirty="0"/>
              </a:p>
            </p:txBody>
          </p:sp>
        </mc:Choice>
        <mc:Fallback>
          <p:sp>
            <p:nvSpPr>
              <p:cNvPr id="14" name="Marcador de contenido 3">
                <a:extLst>
                  <a:ext uri="{FF2B5EF4-FFF2-40B4-BE49-F238E27FC236}">
                    <a16:creationId xmlns:a16="http://schemas.microsoft.com/office/drawing/2014/main" id="{366B709C-CBC5-4A67-B209-A51ADBC477E0}"/>
                  </a:ext>
                </a:extLst>
              </p:cNvPr>
              <p:cNvSpPr txBox="1">
                <a:spLocks noRot="1" noChangeAspect="1" noMove="1" noResize="1" noEditPoints="1" noAdjustHandles="1" noChangeArrowheads="1" noChangeShapeType="1" noTextEdit="1"/>
              </p:cNvSpPr>
              <p:nvPr/>
            </p:nvSpPr>
            <p:spPr>
              <a:xfrm>
                <a:off x="6461730" y="2560240"/>
                <a:ext cx="3720496" cy="2403571"/>
              </a:xfrm>
              <a:prstGeom prst="rect">
                <a:avLst/>
              </a:prstGeom>
              <a:blipFill>
                <a:blip r:embed="rId4"/>
                <a:stretch>
                  <a:fillRect/>
                </a:stretch>
              </a:blipFill>
            </p:spPr>
            <p:txBody>
              <a:bodyPr/>
              <a:lstStyle/>
              <a:p>
                <a:r>
                  <a:rPr lang="es-CL">
                    <a:noFill/>
                  </a:rPr>
                  <a:t> </a:t>
                </a:r>
              </a:p>
            </p:txBody>
          </p:sp>
        </mc:Fallback>
      </mc:AlternateContent>
    </p:spTree>
    <p:extLst>
      <p:ext uri="{BB962C8B-B14F-4D97-AF65-F5344CB8AC3E}">
        <p14:creationId xmlns:p14="http://schemas.microsoft.com/office/powerpoint/2010/main" val="3565645660"/>
      </p:ext>
    </p:extLst>
  </p:cSld>
  <p:clrMapOvr>
    <a:overrideClrMapping bg1="dk1" tx1="lt1" bg2="dk2" tx2="lt2" accent1="accent1" accent2="accent2" accent3="accent3" accent4="accent4" accent5="accent5" accent6="accent6" hlink="hlink" folHlink="folHlink"/>
  </p:clrMapOvr>
</p:sld>
</file>

<file path=ppt/slides/slide4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1451578" y="680728"/>
            <a:ext cx="9405891" cy="1002990"/>
          </a:xfrm>
        </p:spPr>
        <p:txBody>
          <a:bodyPr anchor="ctr">
            <a:normAutofit/>
          </a:bodyPr>
          <a:lstStyle/>
          <a:p>
            <a:r>
              <a:rPr lang="es-CL" sz="2200" dirty="0">
                <a:latin typeface="CMR12"/>
              </a:rPr>
              <a:t>1</a:t>
            </a:r>
            <a:r>
              <a:rPr lang="es-CL" sz="2200" b="0" i="0" u="none" strike="noStrike" baseline="0" dirty="0">
                <a:latin typeface="CMR12"/>
              </a:rPr>
              <a:t>. </a:t>
            </a:r>
            <a:r>
              <a:rPr lang="es-MX" sz="2200" b="0" i="0" u="none" strike="noStrike" cap="none" baseline="0" dirty="0">
                <a:latin typeface="CMR12"/>
              </a:rPr>
              <a:t>Imagine un mercado que puede representarse por las siguientes curvas de demanda y oferta </a:t>
            </a:r>
            <a:r>
              <a:rPr lang="es-CL" sz="2200" b="0" i="0" u="none" strike="noStrike" cap="none" baseline="0" dirty="0">
                <a:latin typeface="CMR12"/>
              </a:rPr>
              <a:t>respectivamente:</a:t>
            </a:r>
            <a:endParaRPr lang="es-CL" sz="2200" dirty="0"/>
          </a:p>
        </p:txBody>
      </p:sp>
      <mc:AlternateContent xmlns:mc="http://schemas.openxmlformats.org/markup-compatibility/2006">
        <mc:Choice xmlns:a14="http://schemas.microsoft.com/office/drawing/2010/main" Requires="a14">
          <p:sp>
            <p:nvSpPr>
              <p:cNvPr id="4" name="Marcador de contenido 3">
                <a:extLst>
                  <a:ext uri="{FF2B5EF4-FFF2-40B4-BE49-F238E27FC236}">
                    <a16:creationId xmlns:a16="http://schemas.microsoft.com/office/drawing/2014/main" id="{8340B90A-D7E5-4286-9E6A-B0F6D8FCF243}"/>
                  </a:ext>
                </a:extLst>
              </p:cNvPr>
              <p:cNvSpPr>
                <a:spLocks noGrp="1"/>
              </p:cNvSpPr>
              <p:nvPr>
                <p:ph idx="1"/>
              </p:nvPr>
            </p:nvSpPr>
            <p:spPr>
              <a:xfrm>
                <a:off x="1584930" y="2560240"/>
                <a:ext cx="3720496" cy="2403571"/>
              </a:xfrm>
            </p:spPr>
            <p:txBody>
              <a:bodyPr>
                <a:normAutofit/>
              </a:bodyPr>
              <a:lstStyle/>
              <a:p>
                <a:pPr marL="457200" indent="-457200" algn="ctr">
                  <a:buFont typeface="+mj-lt"/>
                  <a:buAutoNum type="arabicPeriod"/>
                </a:pPr>
                <a14:m>
                  <m:oMath xmlns:m="http://schemas.openxmlformats.org/officeDocument/2006/math">
                    <m:sSub>
                      <m:sSubPr>
                        <m:ctrlPr>
                          <a:rPr lang="es-CL" i="1" smtClean="0">
                            <a:latin typeface="Cambria Math" panose="02040503050406030204" pitchFamily="18" charset="0"/>
                          </a:rPr>
                        </m:ctrlPr>
                      </m:sSubPr>
                      <m:e>
                        <m:r>
                          <a:rPr lang="es-CL" b="0" i="1" smtClean="0">
                            <a:latin typeface="Cambria Math" panose="02040503050406030204" pitchFamily="18" charset="0"/>
                          </a:rPr>
                          <m:t>𝑄</m:t>
                        </m:r>
                      </m:e>
                      <m:sub>
                        <m:r>
                          <a:rPr lang="es-CL" b="0" i="1" smtClean="0">
                            <a:latin typeface="Cambria Math" panose="02040503050406030204" pitchFamily="18" charset="0"/>
                          </a:rPr>
                          <m:t>𝑥</m:t>
                        </m:r>
                      </m:sub>
                    </m:sSub>
                    <m:r>
                      <a:rPr lang="es-CL" b="0" i="1" smtClean="0">
                        <a:latin typeface="Cambria Math" panose="02040503050406030204" pitchFamily="18" charset="0"/>
                      </a:rPr>
                      <m:t>=104−2</m:t>
                    </m:r>
                    <m:sSub>
                      <m:sSubPr>
                        <m:ctrlPr>
                          <a:rPr lang="es-CL" b="0" i="1" smtClean="0">
                            <a:latin typeface="Cambria Math" panose="02040503050406030204" pitchFamily="18" charset="0"/>
                          </a:rPr>
                        </m:ctrlPr>
                      </m:sSubPr>
                      <m:e>
                        <m:r>
                          <a:rPr lang="es-CL" b="0" i="1" smtClean="0">
                            <a:latin typeface="Cambria Math" panose="02040503050406030204" pitchFamily="18" charset="0"/>
                          </a:rPr>
                          <m:t>𝑃</m:t>
                        </m:r>
                      </m:e>
                      <m:sub>
                        <m:r>
                          <a:rPr lang="es-CL" b="0" i="1" smtClean="0">
                            <a:latin typeface="Cambria Math" panose="02040503050406030204" pitchFamily="18" charset="0"/>
                          </a:rPr>
                          <m:t>𝑥</m:t>
                        </m:r>
                      </m:sub>
                    </m:sSub>
                  </m:oMath>
                </a14:m>
                <a:endParaRPr lang="es-CL" dirty="0"/>
              </a:p>
            </p:txBody>
          </p:sp>
        </mc:Choice>
        <mc:Fallback>
          <p:sp>
            <p:nvSpPr>
              <p:cNvPr id="4" name="Marcador de contenido 3">
                <a:extLst>
                  <a:ext uri="{FF2B5EF4-FFF2-40B4-BE49-F238E27FC236}">
                    <a16:creationId xmlns:a16="http://schemas.microsoft.com/office/drawing/2014/main" id="{8340B90A-D7E5-4286-9E6A-B0F6D8FCF243}"/>
                  </a:ext>
                </a:extLst>
              </p:cNvPr>
              <p:cNvSpPr>
                <a:spLocks noGrp="1" noRot="1" noChangeAspect="1" noMove="1" noResize="1" noEditPoints="1" noAdjustHandles="1" noChangeArrowheads="1" noChangeShapeType="1" noTextEdit="1"/>
              </p:cNvSpPr>
              <p:nvPr>
                <p:ph idx="1"/>
              </p:nvPr>
            </p:nvSpPr>
            <p:spPr>
              <a:xfrm>
                <a:off x="1584930" y="2560240"/>
                <a:ext cx="3720496" cy="2403571"/>
              </a:xfrm>
              <a:blipFill>
                <a:blip r:embed="rId3"/>
                <a:stretch>
                  <a:fillRect/>
                </a:stretch>
              </a:blipFill>
            </p:spPr>
            <p:txBody>
              <a:bodyPr/>
              <a:lstStyle/>
              <a:p>
                <a:r>
                  <a:rPr lang="es-CL">
                    <a:noFill/>
                  </a:rPr>
                  <a:t> </a:t>
                </a:r>
              </a:p>
            </p:txBody>
          </p:sp>
        </mc:Fallback>
      </mc:AlternateContent>
      <mc:AlternateContent xmlns:mc="http://schemas.openxmlformats.org/markup-compatibility/2006">
        <mc:Choice xmlns:a14="http://schemas.microsoft.com/office/drawing/2010/main" Requires="a14">
          <p:sp>
            <p:nvSpPr>
              <p:cNvPr id="14" name="Marcador de contenido 3">
                <a:extLst>
                  <a:ext uri="{FF2B5EF4-FFF2-40B4-BE49-F238E27FC236}">
                    <a16:creationId xmlns:a16="http://schemas.microsoft.com/office/drawing/2014/main" id="{366B709C-CBC5-4A67-B209-A51ADBC477E0}"/>
                  </a:ext>
                </a:extLst>
              </p:cNvPr>
              <p:cNvSpPr txBox="1">
                <a:spLocks/>
              </p:cNvSpPr>
              <p:nvPr/>
            </p:nvSpPr>
            <p:spPr>
              <a:xfrm>
                <a:off x="6461730" y="2560240"/>
                <a:ext cx="3720496" cy="2403571"/>
              </a:xfrm>
              <a:prstGeom prst="rect">
                <a:avLst/>
              </a:prstGeom>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457200" indent="-457200" algn="ctr">
                  <a:buFont typeface="+mj-lt"/>
                  <a:buAutoNum type="arabicPeriod" startAt="2"/>
                </a:pPr>
                <a14:m>
                  <m:oMath xmlns:m="http://schemas.openxmlformats.org/officeDocument/2006/math">
                    <m:sSub>
                      <m:sSubPr>
                        <m:ctrlPr>
                          <a:rPr lang="es-CL" i="1" smtClean="0">
                            <a:latin typeface="Cambria Math" panose="02040503050406030204" pitchFamily="18" charset="0"/>
                          </a:rPr>
                        </m:ctrlPr>
                      </m:sSubPr>
                      <m:e>
                        <m:r>
                          <a:rPr lang="es-CL" i="1">
                            <a:latin typeface="Cambria Math" panose="02040503050406030204" pitchFamily="18" charset="0"/>
                          </a:rPr>
                          <m:t>𝑃</m:t>
                        </m:r>
                      </m:e>
                      <m:sub>
                        <m:r>
                          <a:rPr lang="es-CL" i="1">
                            <a:latin typeface="Cambria Math" panose="02040503050406030204" pitchFamily="18" charset="0"/>
                          </a:rPr>
                          <m:t>𝑥</m:t>
                        </m:r>
                      </m:sub>
                    </m:sSub>
                    <m:r>
                      <a:rPr lang="es-CL" i="1">
                        <a:latin typeface="Cambria Math" panose="02040503050406030204" pitchFamily="18" charset="0"/>
                      </a:rPr>
                      <m:t>=10</m:t>
                    </m:r>
                    <m:r>
                      <a:rPr lang="es-CL" b="0" i="1" smtClean="0">
                        <a:latin typeface="Cambria Math" panose="02040503050406030204" pitchFamily="18" charset="0"/>
                      </a:rPr>
                      <m:t>+3</m:t>
                    </m:r>
                    <m:sSub>
                      <m:sSubPr>
                        <m:ctrlPr>
                          <a:rPr lang="es-CL" i="1">
                            <a:latin typeface="Cambria Math" panose="02040503050406030204" pitchFamily="18" charset="0"/>
                          </a:rPr>
                        </m:ctrlPr>
                      </m:sSubPr>
                      <m:e>
                        <m:r>
                          <a:rPr lang="es-CL" i="1">
                            <a:latin typeface="Cambria Math" panose="02040503050406030204" pitchFamily="18" charset="0"/>
                          </a:rPr>
                          <m:t>𝑄</m:t>
                        </m:r>
                      </m:e>
                      <m:sub>
                        <m:r>
                          <a:rPr lang="es-CL" i="1">
                            <a:latin typeface="Cambria Math" panose="02040503050406030204" pitchFamily="18" charset="0"/>
                          </a:rPr>
                          <m:t>𝑥</m:t>
                        </m:r>
                      </m:sub>
                    </m:sSub>
                  </m:oMath>
                </a14:m>
                <a:endParaRPr lang="es-CL" dirty="0"/>
              </a:p>
            </p:txBody>
          </p:sp>
        </mc:Choice>
        <mc:Fallback>
          <p:sp>
            <p:nvSpPr>
              <p:cNvPr id="14" name="Marcador de contenido 3">
                <a:extLst>
                  <a:ext uri="{FF2B5EF4-FFF2-40B4-BE49-F238E27FC236}">
                    <a16:creationId xmlns:a16="http://schemas.microsoft.com/office/drawing/2014/main" id="{366B709C-CBC5-4A67-B209-A51ADBC477E0}"/>
                  </a:ext>
                </a:extLst>
              </p:cNvPr>
              <p:cNvSpPr txBox="1">
                <a:spLocks noRot="1" noChangeAspect="1" noMove="1" noResize="1" noEditPoints="1" noAdjustHandles="1" noChangeArrowheads="1" noChangeShapeType="1" noTextEdit="1"/>
              </p:cNvSpPr>
              <p:nvPr/>
            </p:nvSpPr>
            <p:spPr>
              <a:xfrm>
                <a:off x="6461730" y="2560240"/>
                <a:ext cx="3720496" cy="2403571"/>
              </a:xfrm>
              <a:prstGeom prst="rect">
                <a:avLst/>
              </a:prstGeom>
              <a:blipFill>
                <a:blip r:embed="rId4"/>
                <a:stretch>
                  <a:fillRect/>
                </a:stretch>
              </a:blipFill>
            </p:spPr>
            <p:txBody>
              <a:bodyPr/>
              <a:lstStyle/>
              <a:p>
                <a:r>
                  <a:rPr lang="es-CL">
                    <a:noFill/>
                  </a:rPr>
                  <a:t> </a:t>
                </a:r>
              </a:p>
            </p:txBody>
          </p:sp>
        </mc:Fallback>
      </mc:AlternateContent>
      <p:sp>
        <p:nvSpPr>
          <p:cNvPr id="16" name="Rectángulo: una sola esquina cortada 15">
            <a:extLst>
              <a:ext uri="{FF2B5EF4-FFF2-40B4-BE49-F238E27FC236}">
                <a16:creationId xmlns:a16="http://schemas.microsoft.com/office/drawing/2014/main" id="{FFF3A5A8-9980-433B-A011-859FE66D745B}"/>
              </a:ext>
            </a:extLst>
          </p:cNvPr>
          <p:cNvSpPr/>
          <p:nvPr/>
        </p:nvSpPr>
        <p:spPr>
          <a:xfrm>
            <a:off x="6886576" y="4616147"/>
            <a:ext cx="3038475" cy="695325"/>
          </a:xfrm>
          <a:prstGeom prst="snip1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CL" dirty="0"/>
              <a:t>Relación positiva</a:t>
            </a:r>
          </a:p>
          <a:p>
            <a:pPr algn="ctr"/>
            <a:r>
              <a:rPr lang="es-CL" dirty="0"/>
              <a:t>ES OFERTA</a:t>
            </a:r>
          </a:p>
        </p:txBody>
      </p:sp>
    </p:spTree>
    <p:extLst>
      <p:ext uri="{BB962C8B-B14F-4D97-AF65-F5344CB8AC3E}">
        <p14:creationId xmlns:p14="http://schemas.microsoft.com/office/powerpoint/2010/main" val="2083102791"/>
      </p:ext>
    </p:extLst>
  </p:cSld>
  <p:clrMapOvr>
    <a:overrideClrMapping bg1="dk1" tx1="lt1" bg2="dk2" tx2="lt2" accent1="accent1" accent2="accent2" accent3="accent3" accent4="accent4" accent5="accent5" accent6="accent6" hlink="hlink" folHlink="folHlink"/>
  </p:clrMapOvr>
</p:sld>
</file>

<file path=ppt/slides/slide4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1451578" y="680728"/>
            <a:ext cx="9405891" cy="1002990"/>
          </a:xfrm>
        </p:spPr>
        <p:txBody>
          <a:bodyPr anchor="ctr">
            <a:normAutofit/>
          </a:bodyPr>
          <a:lstStyle/>
          <a:p>
            <a:r>
              <a:rPr lang="es-CL" sz="2200" dirty="0">
                <a:latin typeface="CMR12"/>
              </a:rPr>
              <a:t>1</a:t>
            </a:r>
            <a:r>
              <a:rPr lang="es-CL" sz="2200" b="0" i="0" u="none" strike="noStrike" baseline="0" dirty="0">
                <a:latin typeface="CMR12"/>
              </a:rPr>
              <a:t>. </a:t>
            </a:r>
            <a:r>
              <a:rPr lang="es-MX" sz="2200" b="0" i="0" u="none" strike="noStrike" cap="none" baseline="0" dirty="0">
                <a:latin typeface="CMR12"/>
              </a:rPr>
              <a:t>Imagine un mercado que puede representarse por las siguientes curvas de demanda y oferta </a:t>
            </a:r>
            <a:r>
              <a:rPr lang="es-CL" sz="2200" b="0" i="0" u="none" strike="noStrike" cap="none" baseline="0" dirty="0">
                <a:latin typeface="CMR12"/>
              </a:rPr>
              <a:t>respectivamente:</a:t>
            </a:r>
            <a:endParaRPr lang="es-CL" sz="2200" dirty="0"/>
          </a:p>
        </p:txBody>
      </p:sp>
      <mc:AlternateContent xmlns:mc="http://schemas.openxmlformats.org/markup-compatibility/2006">
        <mc:Choice xmlns:a14="http://schemas.microsoft.com/office/drawing/2010/main" Requires="a14">
          <p:sp>
            <p:nvSpPr>
              <p:cNvPr id="4" name="Marcador de contenido 3">
                <a:extLst>
                  <a:ext uri="{FF2B5EF4-FFF2-40B4-BE49-F238E27FC236}">
                    <a16:creationId xmlns:a16="http://schemas.microsoft.com/office/drawing/2014/main" id="{8340B90A-D7E5-4286-9E6A-B0F6D8FCF243}"/>
                  </a:ext>
                </a:extLst>
              </p:cNvPr>
              <p:cNvSpPr>
                <a:spLocks noGrp="1"/>
              </p:cNvSpPr>
              <p:nvPr>
                <p:ph idx="1"/>
              </p:nvPr>
            </p:nvSpPr>
            <p:spPr>
              <a:xfrm>
                <a:off x="1584930" y="2560240"/>
                <a:ext cx="3720496" cy="2403571"/>
              </a:xfrm>
            </p:spPr>
            <p:txBody>
              <a:bodyPr>
                <a:normAutofit/>
              </a:bodyPr>
              <a:lstStyle/>
              <a:p>
                <a:pPr marL="457200" indent="-457200" algn="ctr">
                  <a:buFont typeface="+mj-lt"/>
                  <a:buAutoNum type="arabicPeriod"/>
                </a:pPr>
                <a14:m>
                  <m:oMath xmlns:m="http://schemas.openxmlformats.org/officeDocument/2006/math">
                    <m:sSub>
                      <m:sSubPr>
                        <m:ctrlPr>
                          <a:rPr lang="es-CL" i="1" smtClean="0">
                            <a:latin typeface="Cambria Math" panose="02040503050406030204" pitchFamily="18" charset="0"/>
                          </a:rPr>
                        </m:ctrlPr>
                      </m:sSubPr>
                      <m:e>
                        <m:r>
                          <a:rPr lang="es-CL" b="0" i="1" smtClean="0">
                            <a:latin typeface="Cambria Math" panose="02040503050406030204" pitchFamily="18" charset="0"/>
                          </a:rPr>
                          <m:t>𝑄</m:t>
                        </m:r>
                      </m:e>
                      <m:sub>
                        <m:r>
                          <a:rPr lang="es-CL" b="0" i="1" smtClean="0">
                            <a:latin typeface="Cambria Math" panose="02040503050406030204" pitchFamily="18" charset="0"/>
                          </a:rPr>
                          <m:t>𝑥</m:t>
                        </m:r>
                      </m:sub>
                    </m:sSub>
                    <m:r>
                      <a:rPr lang="es-CL" b="0" i="1" smtClean="0">
                        <a:latin typeface="Cambria Math" panose="02040503050406030204" pitchFamily="18" charset="0"/>
                      </a:rPr>
                      <m:t>=104−2</m:t>
                    </m:r>
                    <m:sSub>
                      <m:sSubPr>
                        <m:ctrlPr>
                          <a:rPr lang="es-CL" b="0" i="1" smtClean="0">
                            <a:latin typeface="Cambria Math" panose="02040503050406030204" pitchFamily="18" charset="0"/>
                          </a:rPr>
                        </m:ctrlPr>
                      </m:sSubPr>
                      <m:e>
                        <m:r>
                          <a:rPr lang="es-CL" b="0" i="1" smtClean="0">
                            <a:latin typeface="Cambria Math" panose="02040503050406030204" pitchFamily="18" charset="0"/>
                          </a:rPr>
                          <m:t>𝑃</m:t>
                        </m:r>
                      </m:e>
                      <m:sub>
                        <m:r>
                          <a:rPr lang="es-CL" b="0" i="1" smtClean="0">
                            <a:latin typeface="Cambria Math" panose="02040503050406030204" pitchFamily="18" charset="0"/>
                          </a:rPr>
                          <m:t>𝑥</m:t>
                        </m:r>
                      </m:sub>
                    </m:sSub>
                  </m:oMath>
                </a14:m>
                <a:endParaRPr lang="es-CL" dirty="0"/>
              </a:p>
              <a:p>
                <a:pPr marL="0" indent="0">
                  <a:buNone/>
                </a:pPr>
                <a14:m>
                  <m:oMathPara xmlns:m="http://schemas.openxmlformats.org/officeDocument/2006/math">
                    <m:oMathParaPr>
                      <m:jc m:val="centerGroup"/>
                    </m:oMathParaPr>
                    <m:oMath xmlns:m="http://schemas.openxmlformats.org/officeDocument/2006/math">
                      <m:sSub>
                        <m:sSubPr>
                          <m:ctrlPr>
                            <a:rPr lang="es-CL" i="1">
                              <a:latin typeface="Cambria Math" panose="02040503050406030204" pitchFamily="18" charset="0"/>
                            </a:rPr>
                          </m:ctrlPr>
                        </m:sSubPr>
                        <m:e>
                          <m:r>
                            <a:rPr lang="es-CL" i="1">
                              <a:latin typeface="Cambria Math" panose="02040503050406030204" pitchFamily="18" charset="0"/>
                            </a:rPr>
                            <m:t>𝑄</m:t>
                          </m:r>
                        </m:e>
                        <m:sub>
                          <m:r>
                            <a:rPr lang="es-CL" i="1">
                              <a:latin typeface="Cambria Math" panose="02040503050406030204" pitchFamily="18" charset="0"/>
                            </a:rPr>
                            <m:t>𝑥</m:t>
                          </m:r>
                        </m:sub>
                      </m:sSub>
                      <m:r>
                        <a:rPr lang="es-CL" b="0" i="1" smtClean="0">
                          <a:latin typeface="Cambria Math" panose="02040503050406030204" pitchFamily="18" charset="0"/>
                        </a:rPr>
                        <m:t>−</m:t>
                      </m:r>
                      <m:r>
                        <a:rPr lang="es-CL" i="1">
                          <a:latin typeface="Cambria Math" panose="02040503050406030204" pitchFamily="18" charset="0"/>
                        </a:rPr>
                        <m:t>104=−2</m:t>
                      </m:r>
                      <m:sSub>
                        <m:sSubPr>
                          <m:ctrlPr>
                            <a:rPr lang="es-CL" i="1">
                              <a:latin typeface="Cambria Math" panose="02040503050406030204" pitchFamily="18" charset="0"/>
                            </a:rPr>
                          </m:ctrlPr>
                        </m:sSubPr>
                        <m:e>
                          <m:r>
                            <a:rPr lang="es-CL" i="1">
                              <a:latin typeface="Cambria Math" panose="02040503050406030204" pitchFamily="18" charset="0"/>
                            </a:rPr>
                            <m:t>𝑃</m:t>
                          </m:r>
                        </m:e>
                        <m:sub>
                          <m:r>
                            <a:rPr lang="es-CL" i="1">
                              <a:latin typeface="Cambria Math" panose="02040503050406030204" pitchFamily="18" charset="0"/>
                            </a:rPr>
                            <m:t>𝑥</m:t>
                          </m:r>
                        </m:sub>
                      </m:sSub>
                    </m:oMath>
                  </m:oMathPara>
                </a14:m>
                <a:endParaRPr lang="es-CL" dirty="0"/>
              </a:p>
              <a:p>
                <a:pPr marL="0" indent="0">
                  <a:buNone/>
                </a:pPr>
                <a14:m>
                  <m:oMathPara xmlns:m="http://schemas.openxmlformats.org/officeDocument/2006/math">
                    <m:oMathParaPr>
                      <m:jc m:val="centerGroup"/>
                    </m:oMathParaPr>
                    <m:oMath xmlns:m="http://schemas.openxmlformats.org/officeDocument/2006/math">
                      <m:r>
                        <a:rPr lang="es-CL" i="1">
                          <a:latin typeface="Cambria Math" panose="02040503050406030204" pitchFamily="18" charset="0"/>
                        </a:rPr>
                        <m:t>104</m:t>
                      </m:r>
                      <m:r>
                        <a:rPr lang="es-CL" b="0" i="1" smtClean="0">
                          <a:latin typeface="Cambria Math" panose="02040503050406030204" pitchFamily="18" charset="0"/>
                        </a:rPr>
                        <m:t>−</m:t>
                      </m:r>
                      <m:sSub>
                        <m:sSubPr>
                          <m:ctrlPr>
                            <a:rPr lang="es-CL" i="1">
                              <a:latin typeface="Cambria Math" panose="02040503050406030204" pitchFamily="18" charset="0"/>
                            </a:rPr>
                          </m:ctrlPr>
                        </m:sSubPr>
                        <m:e>
                          <m:r>
                            <a:rPr lang="es-CL" i="1">
                              <a:latin typeface="Cambria Math" panose="02040503050406030204" pitchFamily="18" charset="0"/>
                            </a:rPr>
                            <m:t>𝑄</m:t>
                          </m:r>
                        </m:e>
                        <m:sub>
                          <m:r>
                            <a:rPr lang="es-CL" i="1">
                              <a:latin typeface="Cambria Math" panose="02040503050406030204" pitchFamily="18" charset="0"/>
                            </a:rPr>
                            <m:t>𝑥</m:t>
                          </m:r>
                        </m:sub>
                      </m:sSub>
                      <m:r>
                        <a:rPr lang="es-CL" i="1">
                          <a:latin typeface="Cambria Math" panose="02040503050406030204" pitchFamily="18" charset="0"/>
                        </a:rPr>
                        <m:t>=2</m:t>
                      </m:r>
                      <m:sSub>
                        <m:sSubPr>
                          <m:ctrlPr>
                            <a:rPr lang="es-CL" i="1">
                              <a:latin typeface="Cambria Math" panose="02040503050406030204" pitchFamily="18" charset="0"/>
                            </a:rPr>
                          </m:ctrlPr>
                        </m:sSubPr>
                        <m:e>
                          <m:r>
                            <a:rPr lang="es-CL" i="1">
                              <a:latin typeface="Cambria Math" panose="02040503050406030204" pitchFamily="18" charset="0"/>
                            </a:rPr>
                            <m:t>𝑃</m:t>
                          </m:r>
                        </m:e>
                        <m:sub>
                          <m:r>
                            <a:rPr lang="es-CL" i="1">
                              <a:latin typeface="Cambria Math" panose="02040503050406030204" pitchFamily="18" charset="0"/>
                            </a:rPr>
                            <m:t>𝑥</m:t>
                          </m:r>
                        </m:sub>
                      </m:sSub>
                    </m:oMath>
                  </m:oMathPara>
                </a14:m>
                <a:endParaRPr lang="es-CL" dirty="0"/>
              </a:p>
              <a:p>
                <a:pPr marL="0" indent="0">
                  <a:buNone/>
                </a:pPr>
                <a14:m>
                  <m:oMathPara xmlns:m="http://schemas.openxmlformats.org/officeDocument/2006/math">
                    <m:oMathParaPr>
                      <m:jc m:val="centerGroup"/>
                    </m:oMathParaPr>
                    <m:oMath xmlns:m="http://schemas.openxmlformats.org/officeDocument/2006/math">
                      <m:sSub>
                        <m:sSubPr>
                          <m:ctrlPr>
                            <a:rPr lang="es-CL" i="1">
                              <a:latin typeface="Cambria Math" panose="02040503050406030204" pitchFamily="18" charset="0"/>
                            </a:rPr>
                          </m:ctrlPr>
                        </m:sSubPr>
                        <m:e>
                          <m:r>
                            <a:rPr lang="es-CL" b="0" i="1" smtClean="0">
                              <a:latin typeface="Cambria Math" panose="02040503050406030204" pitchFamily="18" charset="0"/>
                            </a:rPr>
                            <m:t>𝑃</m:t>
                          </m:r>
                        </m:e>
                        <m:sub>
                          <m:r>
                            <a:rPr lang="es-CL" i="1">
                              <a:latin typeface="Cambria Math" panose="02040503050406030204" pitchFamily="18" charset="0"/>
                            </a:rPr>
                            <m:t>𝑥</m:t>
                          </m:r>
                        </m:sub>
                      </m:sSub>
                      <m:r>
                        <a:rPr lang="es-CL" b="0" i="1" smtClean="0">
                          <a:latin typeface="Cambria Math" panose="02040503050406030204" pitchFamily="18" charset="0"/>
                        </a:rPr>
                        <m:t>=52−</m:t>
                      </m:r>
                      <m:f>
                        <m:fPr>
                          <m:ctrlPr>
                            <a:rPr lang="es-CL" b="0" i="1" smtClean="0">
                              <a:latin typeface="Cambria Math" panose="02040503050406030204" pitchFamily="18" charset="0"/>
                            </a:rPr>
                          </m:ctrlPr>
                        </m:fPr>
                        <m:num>
                          <m:r>
                            <a:rPr lang="es-CL" b="0" i="1" smtClean="0">
                              <a:latin typeface="Cambria Math" panose="02040503050406030204" pitchFamily="18" charset="0"/>
                            </a:rPr>
                            <m:t>1</m:t>
                          </m:r>
                        </m:num>
                        <m:den>
                          <m:r>
                            <a:rPr lang="es-CL" b="0" i="1" smtClean="0">
                              <a:latin typeface="Cambria Math" panose="02040503050406030204" pitchFamily="18" charset="0"/>
                            </a:rPr>
                            <m:t>2</m:t>
                          </m:r>
                        </m:den>
                      </m:f>
                      <m:sSub>
                        <m:sSubPr>
                          <m:ctrlPr>
                            <a:rPr lang="es-CL" i="1">
                              <a:latin typeface="Cambria Math" panose="02040503050406030204" pitchFamily="18" charset="0"/>
                            </a:rPr>
                          </m:ctrlPr>
                        </m:sSubPr>
                        <m:e>
                          <m:r>
                            <a:rPr lang="es-CL" i="1">
                              <a:latin typeface="Cambria Math" panose="02040503050406030204" pitchFamily="18" charset="0"/>
                            </a:rPr>
                            <m:t>𝑄</m:t>
                          </m:r>
                        </m:e>
                        <m:sub>
                          <m:r>
                            <a:rPr lang="es-CL" i="1">
                              <a:latin typeface="Cambria Math" panose="02040503050406030204" pitchFamily="18" charset="0"/>
                            </a:rPr>
                            <m:t>𝑥</m:t>
                          </m:r>
                        </m:sub>
                      </m:sSub>
                    </m:oMath>
                  </m:oMathPara>
                </a14:m>
                <a:endParaRPr lang="es-CL" dirty="0"/>
              </a:p>
            </p:txBody>
          </p:sp>
        </mc:Choice>
        <mc:Fallback>
          <p:sp>
            <p:nvSpPr>
              <p:cNvPr id="4" name="Marcador de contenido 3">
                <a:extLst>
                  <a:ext uri="{FF2B5EF4-FFF2-40B4-BE49-F238E27FC236}">
                    <a16:creationId xmlns:a16="http://schemas.microsoft.com/office/drawing/2014/main" id="{8340B90A-D7E5-4286-9E6A-B0F6D8FCF243}"/>
                  </a:ext>
                </a:extLst>
              </p:cNvPr>
              <p:cNvSpPr>
                <a:spLocks noGrp="1" noRot="1" noChangeAspect="1" noMove="1" noResize="1" noEditPoints="1" noAdjustHandles="1" noChangeArrowheads="1" noChangeShapeType="1" noTextEdit="1"/>
              </p:cNvSpPr>
              <p:nvPr>
                <p:ph idx="1"/>
              </p:nvPr>
            </p:nvSpPr>
            <p:spPr>
              <a:xfrm>
                <a:off x="1584930" y="2560240"/>
                <a:ext cx="3720496" cy="2403571"/>
              </a:xfrm>
              <a:blipFill>
                <a:blip r:embed="rId3"/>
                <a:stretch>
                  <a:fillRect/>
                </a:stretch>
              </a:blipFill>
            </p:spPr>
            <p:txBody>
              <a:bodyPr/>
              <a:lstStyle/>
              <a:p>
                <a:r>
                  <a:rPr lang="es-CL">
                    <a:noFill/>
                  </a:rPr>
                  <a:t> </a:t>
                </a:r>
              </a:p>
            </p:txBody>
          </p:sp>
        </mc:Fallback>
      </mc:AlternateContent>
      <mc:AlternateContent xmlns:mc="http://schemas.openxmlformats.org/markup-compatibility/2006">
        <mc:Choice xmlns:a14="http://schemas.microsoft.com/office/drawing/2010/main" Requires="a14">
          <p:sp>
            <p:nvSpPr>
              <p:cNvPr id="14" name="Marcador de contenido 3">
                <a:extLst>
                  <a:ext uri="{FF2B5EF4-FFF2-40B4-BE49-F238E27FC236}">
                    <a16:creationId xmlns:a16="http://schemas.microsoft.com/office/drawing/2014/main" id="{366B709C-CBC5-4A67-B209-A51ADBC477E0}"/>
                  </a:ext>
                </a:extLst>
              </p:cNvPr>
              <p:cNvSpPr txBox="1">
                <a:spLocks/>
              </p:cNvSpPr>
              <p:nvPr/>
            </p:nvSpPr>
            <p:spPr>
              <a:xfrm>
                <a:off x="6461730" y="2560240"/>
                <a:ext cx="3720496" cy="2403571"/>
              </a:xfrm>
              <a:prstGeom prst="rect">
                <a:avLst/>
              </a:prstGeom>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457200" marR="0" lvl="0" indent="-457200" algn="ctr" defTabSz="914400" rtl="0" eaLnBrk="1" fontAlgn="auto" latinLnBrk="0" hangingPunct="1">
                  <a:lnSpc>
                    <a:spcPct val="120000"/>
                  </a:lnSpc>
                  <a:spcBef>
                    <a:spcPts val="1000"/>
                  </a:spcBef>
                  <a:spcAft>
                    <a:spcPts val="0"/>
                  </a:spcAft>
                  <a:buClr>
                    <a:srgbClr val="B71E42"/>
                  </a:buClr>
                  <a:buSzPct val="100000"/>
                  <a:buFont typeface="+mj-lt"/>
                  <a:buAutoNum type="arabicPeriod" startAt="2"/>
                  <a:tabLst/>
                  <a:defRPr/>
                </a:pPr>
                <a14:m>
                  <m:oMath xmlns:m="http://schemas.openxmlformats.org/officeDocument/2006/math">
                    <m:sSub>
                      <m:sSubPr>
                        <m:ctrlPr>
                          <a:rPr kumimoji="0" lang="es-CL" sz="2000" b="0" i="1" u="none" strike="noStrike" kern="1200" cap="none" spc="0" normalizeH="0" baseline="0" noProof="0" smtClean="0">
                            <a:ln>
                              <a:noFill/>
                            </a:ln>
                            <a:solidFill>
                              <a:prstClr val="white"/>
                            </a:solidFill>
                            <a:effectLst/>
                            <a:uLnTx/>
                            <a:uFillTx/>
                            <a:latin typeface="Cambria Math" panose="02040503050406030204" pitchFamily="18" charset="0"/>
                            <a:ea typeface="+mn-ea"/>
                            <a:cs typeface="+mn-cs"/>
                          </a:rPr>
                        </m:ctrlPr>
                      </m:sSubPr>
                      <m:e>
                        <m:r>
                          <a:rPr kumimoji="0" lang="es-CL" sz="2000" b="0" i="1" u="none" strike="noStrike" kern="1200" cap="none" spc="0" normalizeH="0" baseline="0" noProof="0">
                            <a:ln>
                              <a:noFill/>
                            </a:ln>
                            <a:solidFill>
                              <a:prstClr val="white"/>
                            </a:solidFill>
                            <a:effectLst/>
                            <a:uLnTx/>
                            <a:uFillTx/>
                            <a:latin typeface="Cambria Math" panose="02040503050406030204" pitchFamily="18" charset="0"/>
                            <a:ea typeface="+mn-ea"/>
                            <a:cs typeface="+mn-cs"/>
                          </a:rPr>
                          <m:t>𝑃</m:t>
                        </m:r>
                      </m:e>
                      <m:sub>
                        <m:r>
                          <a:rPr kumimoji="0" lang="es-CL" sz="2000" b="0" i="1" u="none" strike="noStrike" kern="1200" cap="none" spc="0" normalizeH="0" baseline="0" noProof="0">
                            <a:ln>
                              <a:noFill/>
                            </a:ln>
                            <a:solidFill>
                              <a:prstClr val="white"/>
                            </a:solidFill>
                            <a:effectLst/>
                            <a:uLnTx/>
                            <a:uFillTx/>
                            <a:latin typeface="Cambria Math" panose="02040503050406030204" pitchFamily="18" charset="0"/>
                            <a:ea typeface="+mn-ea"/>
                            <a:cs typeface="+mn-cs"/>
                          </a:rPr>
                          <m:t>𝑥</m:t>
                        </m:r>
                      </m:sub>
                    </m:sSub>
                    <m:r>
                      <a:rPr kumimoji="0" lang="es-CL" sz="2000" b="0" i="1" u="none" strike="noStrike" kern="1200" cap="none" spc="0" normalizeH="0" baseline="0" noProof="0">
                        <a:ln>
                          <a:noFill/>
                        </a:ln>
                        <a:solidFill>
                          <a:prstClr val="white"/>
                        </a:solidFill>
                        <a:effectLst/>
                        <a:uLnTx/>
                        <a:uFillTx/>
                        <a:latin typeface="Cambria Math" panose="02040503050406030204" pitchFamily="18" charset="0"/>
                        <a:ea typeface="+mn-ea"/>
                        <a:cs typeface="+mn-cs"/>
                      </a:rPr>
                      <m:t>=10</m:t>
                    </m:r>
                    <m:r>
                      <a:rPr kumimoji="0" lang="es-CL" sz="2000" b="0" i="1" u="none" strike="noStrike" kern="1200" cap="none" spc="0" normalizeH="0" baseline="0" noProof="0" smtClean="0">
                        <a:ln>
                          <a:noFill/>
                        </a:ln>
                        <a:solidFill>
                          <a:prstClr val="white"/>
                        </a:solidFill>
                        <a:effectLst/>
                        <a:uLnTx/>
                        <a:uFillTx/>
                        <a:latin typeface="Cambria Math" panose="02040503050406030204" pitchFamily="18" charset="0"/>
                        <a:ea typeface="+mn-ea"/>
                        <a:cs typeface="+mn-cs"/>
                      </a:rPr>
                      <m:t>+3</m:t>
                    </m:r>
                    <m:sSub>
                      <m:sSubPr>
                        <m:ctrlPr>
                          <a:rPr kumimoji="0" lang="es-CL" sz="2000" b="0" i="1" u="none" strike="noStrike" kern="1200" cap="none" spc="0" normalizeH="0" baseline="0" noProof="0">
                            <a:ln>
                              <a:noFill/>
                            </a:ln>
                            <a:solidFill>
                              <a:prstClr val="white"/>
                            </a:solidFill>
                            <a:effectLst/>
                            <a:uLnTx/>
                            <a:uFillTx/>
                            <a:latin typeface="Cambria Math" panose="02040503050406030204" pitchFamily="18" charset="0"/>
                            <a:ea typeface="+mn-ea"/>
                            <a:cs typeface="+mn-cs"/>
                          </a:rPr>
                        </m:ctrlPr>
                      </m:sSubPr>
                      <m:e>
                        <m:r>
                          <a:rPr kumimoji="0" lang="es-CL" sz="2000" b="0" i="1" u="none" strike="noStrike" kern="1200" cap="none" spc="0" normalizeH="0" baseline="0" noProof="0">
                            <a:ln>
                              <a:noFill/>
                            </a:ln>
                            <a:solidFill>
                              <a:prstClr val="white"/>
                            </a:solidFill>
                            <a:effectLst/>
                            <a:uLnTx/>
                            <a:uFillTx/>
                            <a:latin typeface="Cambria Math" panose="02040503050406030204" pitchFamily="18" charset="0"/>
                            <a:ea typeface="+mn-ea"/>
                            <a:cs typeface="+mn-cs"/>
                          </a:rPr>
                          <m:t>𝑄</m:t>
                        </m:r>
                      </m:e>
                      <m:sub>
                        <m:r>
                          <a:rPr kumimoji="0" lang="es-CL" sz="2000" b="0" i="1" u="none" strike="noStrike" kern="1200" cap="none" spc="0" normalizeH="0" baseline="0" noProof="0">
                            <a:ln>
                              <a:noFill/>
                            </a:ln>
                            <a:solidFill>
                              <a:prstClr val="white"/>
                            </a:solidFill>
                            <a:effectLst/>
                            <a:uLnTx/>
                            <a:uFillTx/>
                            <a:latin typeface="Cambria Math" panose="02040503050406030204" pitchFamily="18" charset="0"/>
                            <a:ea typeface="+mn-ea"/>
                            <a:cs typeface="+mn-cs"/>
                          </a:rPr>
                          <m:t>𝑥</m:t>
                        </m:r>
                      </m:sub>
                    </m:sSub>
                  </m:oMath>
                </a14:m>
                <a:endParaRPr kumimoji="0" lang="es-CL" sz="2000" b="0" i="0" u="none" strike="noStrike" kern="1200" cap="none" spc="0" normalizeH="0" baseline="0" noProof="0" dirty="0">
                  <a:ln>
                    <a:noFill/>
                  </a:ln>
                  <a:solidFill>
                    <a:prstClr val="white"/>
                  </a:solidFill>
                  <a:effectLst/>
                  <a:uLnTx/>
                  <a:uFillTx/>
                  <a:latin typeface="Gill Sans MT" panose="020B0502020104020203"/>
                  <a:ea typeface="+mn-ea"/>
                  <a:cs typeface="+mn-cs"/>
                </a:endParaRPr>
              </a:p>
            </p:txBody>
          </p:sp>
        </mc:Choice>
        <mc:Fallback>
          <p:sp>
            <p:nvSpPr>
              <p:cNvPr id="14" name="Marcador de contenido 3">
                <a:extLst>
                  <a:ext uri="{FF2B5EF4-FFF2-40B4-BE49-F238E27FC236}">
                    <a16:creationId xmlns:a16="http://schemas.microsoft.com/office/drawing/2014/main" id="{366B709C-CBC5-4A67-B209-A51ADBC477E0}"/>
                  </a:ext>
                </a:extLst>
              </p:cNvPr>
              <p:cNvSpPr txBox="1">
                <a:spLocks noRot="1" noChangeAspect="1" noMove="1" noResize="1" noEditPoints="1" noAdjustHandles="1" noChangeArrowheads="1" noChangeShapeType="1" noTextEdit="1"/>
              </p:cNvSpPr>
              <p:nvPr/>
            </p:nvSpPr>
            <p:spPr>
              <a:xfrm>
                <a:off x="6461730" y="2560240"/>
                <a:ext cx="3720496" cy="2403571"/>
              </a:xfrm>
              <a:prstGeom prst="rect">
                <a:avLst/>
              </a:prstGeom>
              <a:blipFill>
                <a:blip r:embed="rId4"/>
                <a:stretch>
                  <a:fillRect/>
                </a:stretch>
              </a:blipFill>
            </p:spPr>
            <p:txBody>
              <a:bodyPr/>
              <a:lstStyle/>
              <a:p>
                <a:r>
                  <a:rPr lang="es-CL">
                    <a:noFill/>
                  </a:rPr>
                  <a:t> </a:t>
                </a:r>
              </a:p>
            </p:txBody>
          </p:sp>
        </mc:Fallback>
      </mc:AlternateContent>
      <p:sp>
        <p:nvSpPr>
          <p:cNvPr id="16" name="Rectángulo: una sola esquina cortada 15">
            <a:extLst>
              <a:ext uri="{FF2B5EF4-FFF2-40B4-BE49-F238E27FC236}">
                <a16:creationId xmlns:a16="http://schemas.microsoft.com/office/drawing/2014/main" id="{FFF3A5A8-9980-433B-A011-859FE66D745B}"/>
              </a:ext>
            </a:extLst>
          </p:cNvPr>
          <p:cNvSpPr/>
          <p:nvPr/>
        </p:nvSpPr>
        <p:spPr>
          <a:xfrm>
            <a:off x="6886576" y="4616147"/>
            <a:ext cx="3038475" cy="695325"/>
          </a:xfrm>
          <a:prstGeom prst="snip1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prstClr val="white"/>
                </a:solidFill>
                <a:effectLst/>
                <a:uLnTx/>
                <a:uFillTx/>
                <a:latin typeface="Gill Sans MT" panose="020B0502020104020203"/>
                <a:ea typeface="+mn-ea"/>
                <a:cs typeface="+mn-cs"/>
              </a:rPr>
              <a:t>Relación positiva</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prstClr val="white"/>
                </a:solidFill>
                <a:effectLst/>
                <a:uLnTx/>
                <a:uFillTx/>
                <a:latin typeface="Gill Sans MT" panose="020B0502020104020203"/>
                <a:ea typeface="+mn-ea"/>
                <a:cs typeface="+mn-cs"/>
              </a:rPr>
              <a:t>ES OFERTA</a:t>
            </a:r>
          </a:p>
        </p:txBody>
      </p:sp>
    </p:spTree>
    <p:extLst>
      <p:ext uri="{BB962C8B-B14F-4D97-AF65-F5344CB8AC3E}">
        <p14:creationId xmlns:p14="http://schemas.microsoft.com/office/powerpoint/2010/main" val="2990898098"/>
      </p:ext>
    </p:extLst>
  </p:cSld>
  <p:clrMapOvr>
    <a:overrideClrMapping bg1="dk1" tx1="lt1" bg2="dk2" tx2="lt2" accent1="accent1" accent2="accent2" accent3="accent3" accent4="accent4" accent5="accent5" accent6="accent6" hlink="hlink" folHlink="folHlink"/>
  </p:clrMapOvr>
</p:sld>
</file>

<file path=ppt/slides/slide4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1451578" y="680728"/>
            <a:ext cx="9405891" cy="1002990"/>
          </a:xfrm>
        </p:spPr>
        <p:txBody>
          <a:bodyPr anchor="ctr">
            <a:normAutofit/>
          </a:bodyPr>
          <a:lstStyle/>
          <a:p>
            <a:r>
              <a:rPr lang="es-CL" sz="2200" dirty="0">
                <a:latin typeface="CMR12"/>
              </a:rPr>
              <a:t>1</a:t>
            </a:r>
            <a:r>
              <a:rPr lang="es-CL" sz="2200" b="0" i="0" u="none" strike="noStrike" baseline="0" dirty="0">
                <a:latin typeface="CMR12"/>
              </a:rPr>
              <a:t>. </a:t>
            </a:r>
            <a:r>
              <a:rPr lang="es-MX" sz="2200" b="0" i="0" u="none" strike="noStrike" cap="none" baseline="0" dirty="0">
                <a:latin typeface="CMR12"/>
              </a:rPr>
              <a:t>Imagine un mercado que puede representarse por las siguientes curvas de demanda y oferta </a:t>
            </a:r>
            <a:r>
              <a:rPr lang="es-CL" sz="2200" b="0" i="0" u="none" strike="noStrike" cap="none" baseline="0" dirty="0">
                <a:latin typeface="CMR12"/>
              </a:rPr>
              <a:t>respectivamente:</a:t>
            </a:r>
            <a:endParaRPr lang="es-CL" sz="2200" dirty="0"/>
          </a:p>
        </p:txBody>
      </p:sp>
      <mc:AlternateContent xmlns:mc="http://schemas.openxmlformats.org/markup-compatibility/2006">
        <mc:Choice xmlns:a14="http://schemas.microsoft.com/office/drawing/2010/main" Requires="a14">
          <p:sp>
            <p:nvSpPr>
              <p:cNvPr id="4" name="Marcador de contenido 3">
                <a:extLst>
                  <a:ext uri="{FF2B5EF4-FFF2-40B4-BE49-F238E27FC236}">
                    <a16:creationId xmlns:a16="http://schemas.microsoft.com/office/drawing/2014/main" id="{8340B90A-D7E5-4286-9E6A-B0F6D8FCF243}"/>
                  </a:ext>
                </a:extLst>
              </p:cNvPr>
              <p:cNvSpPr>
                <a:spLocks noGrp="1"/>
              </p:cNvSpPr>
              <p:nvPr>
                <p:ph idx="1"/>
              </p:nvPr>
            </p:nvSpPr>
            <p:spPr>
              <a:xfrm>
                <a:off x="1584930" y="2560240"/>
                <a:ext cx="3720496" cy="2403571"/>
              </a:xfrm>
            </p:spPr>
            <p:txBody>
              <a:bodyPr>
                <a:normAutofit/>
              </a:bodyPr>
              <a:lstStyle/>
              <a:p>
                <a:pPr marL="457200" indent="-457200" algn="ctr">
                  <a:buFont typeface="+mj-lt"/>
                  <a:buAutoNum type="arabicPeriod"/>
                </a:pPr>
                <a14:m>
                  <m:oMath xmlns:m="http://schemas.openxmlformats.org/officeDocument/2006/math">
                    <m:sSub>
                      <m:sSubPr>
                        <m:ctrlPr>
                          <a:rPr lang="es-CL" i="1" smtClean="0">
                            <a:latin typeface="Cambria Math" panose="02040503050406030204" pitchFamily="18" charset="0"/>
                          </a:rPr>
                        </m:ctrlPr>
                      </m:sSubPr>
                      <m:e>
                        <m:r>
                          <a:rPr lang="es-CL" b="0" i="1" smtClean="0">
                            <a:latin typeface="Cambria Math" panose="02040503050406030204" pitchFamily="18" charset="0"/>
                          </a:rPr>
                          <m:t>𝑄</m:t>
                        </m:r>
                      </m:e>
                      <m:sub>
                        <m:r>
                          <a:rPr lang="es-CL" b="0" i="1" smtClean="0">
                            <a:latin typeface="Cambria Math" panose="02040503050406030204" pitchFamily="18" charset="0"/>
                          </a:rPr>
                          <m:t>𝑥</m:t>
                        </m:r>
                      </m:sub>
                    </m:sSub>
                    <m:r>
                      <a:rPr lang="es-CL" b="0" i="1" smtClean="0">
                        <a:latin typeface="Cambria Math" panose="02040503050406030204" pitchFamily="18" charset="0"/>
                      </a:rPr>
                      <m:t>=104−2</m:t>
                    </m:r>
                    <m:sSub>
                      <m:sSubPr>
                        <m:ctrlPr>
                          <a:rPr lang="es-CL" b="0" i="1" smtClean="0">
                            <a:latin typeface="Cambria Math" panose="02040503050406030204" pitchFamily="18" charset="0"/>
                          </a:rPr>
                        </m:ctrlPr>
                      </m:sSubPr>
                      <m:e>
                        <m:r>
                          <a:rPr lang="es-CL" b="0" i="1" smtClean="0">
                            <a:latin typeface="Cambria Math" panose="02040503050406030204" pitchFamily="18" charset="0"/>
                          </a:rPr>
                          <m:t>𝑃</m:t>
                        </m:r>
                      </m:e>
                      <m:sub>
                        <m:r>
                          <a:rPr lang="es-CL" b="0" i="1" smtClean="0">
                            <a:latin typeface="Cambria Math" panose="02040503050406030204" pitchFamily="18" charset="0"/>
                          </a:rPr>
                          <m:t>𝑥</m:t>
                        </m:r>
                      </m:sub>
                    </m:sSub>
                  </m:oMath>
                </a14:m>
                <a:endParaRPr lang="es-CL" dirty="0"/>
              </a:p>
              <a:p>
                <a:pPr marL="0" indent="0">
                  <a:buNone/>
                </a:pPr>
                <a14:m>
                  <m:oMathPara xmlns:m="http://schemas.openxmlformats.org/officeDocument/2006/math">
                    <m:oMathParaPr>
                      <m:jc m:val="centerGroup"/>
                    </m:oMathParaPr>
                    <m:oMath xmlns:m="http://schemas.openxmlformats.org/officeDocument/2006/math">
                      <m:sSub>
                        <m:sSubPr>
                          <m:ctrlPr>
                            <a:rPr lang="es-CL" i="1">
                              <a:latin typeface="Cambria Math" panose="02040503050406030204" pitchFamily="18" charset="0"/>
                            </a:rPr>
                          </m:ctrlPr>
                        </m:sSubPr>
                        <m:e>
                          <m:r>
                            <a:rPr lang="es-CL" i="1">
                              <a:latin typeface="Cambria Math" panose="02040503050406030204" pitchFamily="18" charset="0"/>
                            </a:rPr>
                            <m:t>𝑄</m:t>
                          </m:r>
                        </m:e>
                        <m:sub>
                          <m:r>
                            <a:rPr lang="es-CL" i="1">
                              <a:latin typeface="Cambria Math" panose="02040503050406030204" pitchFamily="18" charset="0"/>
                            </a:rPr>
                            <m:t>𝑥</m:t>
                          </m:r>
                        </m:sub>
                      </m:sSub>
                      <m:r>
                        <a:rPr lang="es-CL" b="0" i="1" smtClean="0">
                          <a:latin typeface="Cambria Math" panose="02040503050406030204" pitchFamily="18" charset="0"/>
                        </a:rPr>
                        <m:t>−</m:t>
                      </m:r>
                      <m:r>
                        <a:rPr lang="es-CL" i="1">
                          <a:latin typeface="Cambria Math" panose="02040503050406030204" pitchFamily="18" charset="0"/>
                        </a:rPr>
                        <m:t>104=−2</m:t>
                      </m:r>
                      <m:sSub>
                        <m:sSubPr>
                          <m:ctrlPr>
                            <a:rPr lang="es-CL" i="1">
                              <a:latin typeface="Cambria Math" panose="02040503050406030204" pitchFamily="18" charset="0"/>
                            </a:rPr>
                          </m:ctrlPr>
                        </m:sSubPr>
                        <m:e>
                          <m:r>
                            <a:rPr lang="es-CL" i="1">
                              <a:latin typeface="Cambria Math" panose="02040503050406030204" pitchFamily="18" charset="0"/>
                            </a:rPr>
                            <m:t>𝑃</m:t>
                          </m:r>
                        </m:e>
                        <m:sub>
                          <m:r>
                            <a:rPr lang="es-CL" i="1">
                              <a:latin typeface="Cambria Math" panose="02040503050406030204" pitchFamily="18" charset="0"/>
                            </a:rPr>
                            <m:t>𝑥</m:t>
                          </m:r>
                        </m:sub>
                      </m:sSub>
                    </m:oMath>
                  </m:oMathPara>
                </a14:m>
                <a:endParaRPr lang="es-CL" dirty="0"/>
              </a:p>
              <a:p>
                <a:pPr marL="0" indent="0">
                  <a:buNone/>
                </a:pPr>
                <a14:m>
                  <m:oMathPara xmlns:m="http://schemas.openxmlformats.org/officeDocument/2006/math">
                    <m:oMathParaPr>
                      <m:jc m:val="centerGroup"/>
                    </m:oMathParaPr>
                    <m:oMath xmlns:m="http://schemas.openxmlformats.org/officeDocument/2006/math">
                      <m:r>
                        <a:rPr lang="es-CL" i="1">
                          <a:latin typeface="Cambria Math" panose="02040503050406030204" pitchFamily="18" charset="0"/>
                        </a:rPr>
                        <m:t>104</m:t>
                      </m:r>
                      <m:r>
                        <a:rPr lang="es-CL" b="0" i="1" smtClean="0">
                          <a:latin typeface="Cambria Math" panose="02040503050406030204" pitchFamily="18" charset="0"/>
                        </a:rPr>
                        <m:t>−</m:t>
                      </m:r>
                      <m:sSub>
                        <m:sSubPr>
                          <m:ctrlPr>
                            <a:rPr lang="es-CL" i="1">
                              <a:latin typeface="Cambria Math" panose="02040503050406030204" pitchFamily="18" charset="0"/>
                            </a:rPr>
                          </m:ctrlPr>
                        </m:sSubPr>
                        <m:e>
                          <m:r>
                            <a:rPr lang="es-CL" i="1">
                              <a:latin typeface="Cambria Math" panose="02040503050406030204" pitchFamily="18" charset="0"/>
                            </a:rPr>
                            <m:t>𝑄</m:t>
                          </m:r>
                        </m:e>
                        <m:sub>
                          <m:r>
                            <a:rPr lang="es-CL" i="1">
                              <a:latin typeface="Cambria Math" panose="02040503050406030204" pitchFamily="18" charset="0"/>
                            </a:rPr>
                            <m:t>𝑥</m:t>
                          </m:r>
                        </m:sub>
                      </m:sSub>
                      <m:r>
                        <a:rPr lang="es-CL" i="1">
                          <a:latin typeface="Cambria Math" panose="02040503050406030204" pitchFamily="18" charset="0"/>
                        </a:rPr>
                        <m:t>=2</m:t>
                      </m:r>
                      <m:sSub>
                        <m:sSubPr>
                          <m:ctrlPr>
                            <a:rPr lang="es-CL" i="1">
                              <a:latin typeface="Cambria Math" panose="02040503050406030204" pitchFamily="18" charset="0"/>
                            </a:rPr>
                          </m:ctrlPr>
                        </m:sSubPr>
                        <m:e>
                          <m:r>
                            <a:rPr lang="es-CL" i="1">
                              <a:latin typeface="Cambria Math" panose="02040503050406030204" pitchFamily="18" charset="0"/>
                            </a:rPr>
                            <m:t>𝑃</m:t>
                          </m:r>
                        </m:e>
                        <m:sub>
                          <m:r>
                            <a:rPr lang="es-CL" i="1">
                              <a:latin typeface="Cambria Math" panose="02040503050406030204" pitchFamily="18" charset="0"/>
                            </a:rPr>
                            <m:t>𝑥</m:t>
                          </m:r>
                        </m:sub>
                      </m:sSub>
                    </m:oMath>
                  </m:oMathPara>
                </a14:m>
                <a:endParaRPr lang="es-CL" dirty="0"/>
              </a:p>
              <a:p>
                <a:pPr marL="0" indent="0">
                  <a:buNone/>
                </a:pPr>
                <a14:m>
                  <m:oMathPara xmlns:m="http://schemas.openxmlformats.org/officeDocument/2006/math">
                    <m:oMathParaPr>
                      <m:jc m:val="centerGroup"/>
                    </m:oMathParaPr>
                    <m:oMath xmlns:m="http://schemas.openxmlformats.org/officeDocument/2006/math">
                      <m:sSub>
                        <m:sSubPr>
                          <m:ctrlPr>
                            <a:rPr lang="es-CL" i="1">
                              <a:latin typeface="Cambria Math" panose="02040503050406030204" pitchFamily="18" charset="0"/>
                            </a:rPr>
                          </m:ctrlPr>
                        </m:sSubPr>
                        <m:e>
                          <m:r>
                            <a:rPr lang="es-CL" b="0" i="1" smtClean="0">
                              <a:latin typeface="Cambria Math" panose="02040503050406030204" pitchFamily="18" charset="0"/>
                            </a:rPr>
                            <m:t>𝑃</m:t>
                          </m:r>
                        </m:e>
                        <m:sub>
                          <m:r>
                            <a:rPr lang="es-CL" i="1">
                              <a:latin typeface="Cambria Math" panose="02040503050406030204" pitchFamily="18" charset="0"/>
                            </a:rPr>
                            <m:t>𝑥</m:t>
                          </m:r>
                        </m:sub>
                      </m:sSub>
                      <m:r>
                        <a:rPr lang="es-CL" b="0" i="1" smtClean="0">
                          <a:latin typeface="Cambria Math" panose="02040503050406030204" pitchFamily="18" charset="0"/>
                        </a:rPr>
                        <m:t>=52−</m:t>
                      </m:r>
                      <m:f>
                        <m:fPr>
                          <m:ctrlPr>
                            <a:rPr lang="es-CL" b="0" i="1" smtClean="0">
                              <a:latin typeface="Cambria Math" panose="02040503050406030204" pitchFamily="18" charset="0"/>
                            </a:rPr>
                          </m:ctrlPr>
                        </m:fPr>
                        <m:num>
                          <m:r>
                            <a:rPr lang="es-CL" b="0" i="1" smtClean="0">
                              <a:latin typeface="Cambria Math" panose="02040503050406030204" pitchFamily="18" charset="0"/>
                            </a:rPr>
                            <m:t>1</m:t>
                          </m:r>
                        </m:num>
                        <m:den>
                          <m:r>
                            <a:rPr lang="es-CL" b="0" i="1" smtClean="0">
                              <a:latin typeface="Cambria Math" panose="02040503050406030204" pitchFamily="18" charset="0"/>
                            </a:rPr>
                            <m:t>2</m:t>
                          </m:r>
                        </m:den>
                      </m:f>
                      <m:sSub>
                        <m:sSubPr>
                          <m:ctrlPr>
                            <a:rPr lang="es-CL" i="1">
                              <a:latin typeface="Cambria Math" panose="02040503050406030204" pitchFamily="18" charset="0"/>
                            </a:rPr>
                          </m:ctrlPr>
                        </m:sSubPr>
                        <m:e>
                          <m:r>
                            <a:rPr lang="es-CL" i="1">
                              <a:latin typeface="Cambria Math" panose="02040503050406030204" pitchFamily="18" charset="0"/>
                            </a:rPr>
                            <m:t>𝑄</m:t>
                          </m:r>
                        </m:e>
                        <m:sub>
                          <m:r>
                            <a:rPr lang="es-CL" i="1">
                              <a:latin typeface="Cambria Math" panose="02040503050406030204" pitchFamily="18" charset="0"/>
                            </a:rPr>
                            <m:t>𝑥</m:t>
                          </m:r>
                        </m:sub>
                      </m:sSub>
                    </m:oMath>
                  </m:oMathPara>
                </a14:m>
                <a:endParaRPr lang="es-CL" dirty="0"/>
              </a:p>
            </p:txBody>
          </p:sp>
        </mc:Choice>
        <mc:Fallback>
          <p:sp>
            <p:nvSpPr>
              <p:cNvPr id="4" name="Marcador de contenido 3">
                <a:extLst>
                  <a:ext uri="{FF2B5EF4-FFF2-40B4-BE49-F238E27FC236}">
                    <a16:creationId xmlns:a16="http://schemas.microsoft.com/office/drawing/2014/main" id="{8340B90A-D7E5-4286-9E6A-B0F6D8FCF243}"/>
                  </a:ext>
                </a:extLst>
              </p:cNvPr>
              <p:cNvSpPr>
                <a:spLocks noGrp="1" noRot="1" noChangeAspect="1" noMove="1" noResize="1" noEditPoints="1" noAdjustHandles="1" noChangeArrowheads="1" noChangeShapeType="1" noTextEdit="1"/>
              </p:cNvSpPr>
              <p:nvPr>
                <p:ph idx="1"/>
              </p:nvPr>
            </p:nvSpPr>
            <p:spPr>
              <a:xfrm>
                <a:off x="1584930" y="2560240"/>
                <a:ext cx="3720496" cy="2403571"/>
              </a:xfrm>
              <a:blipFill>
                <a:blip r:embed="rId3"/>
                <a:stretch>
                  <a:fillRect/>
                </a:stretch>
              </a:blipFill>
            </p:spPr>
            <p:txBody>
              <a:bodyPr/>
              <a:lstStyle/>
              <a:p>
                <a:r>
                  <a:rPr lang="es-CL">
                    <a:noFill/>
                  </a:rPr>
                  <a:t> </a:t>
                </a:r>
              </a:p>
            </p:txBody>
          </p:sp>
        </mc:Fallback>
      </mc:AlternateContent>
      <mc:AlternateContent xmlns:mc="http://schemas.openxmlformats.org/markup-compatibility/2006">
        <mc:Choice xmlns:a14="http://schemas.microsoft.com/office/drawing/2010/main" Requires="a14">
          <p:sp>
            <p:nvSpPr>
              <p:cNvPr id="14" name="Marcador de contenido 3">
                <a:extLst>
                  <a:ext uri="{FF2B5EF4-FFF2-40B4-BE49-F238E27FC236}">
                    <a16:creationId xmlns:a16="http://schemas.microsoft.com/office/drawing/2014/main" id="{366B709C-CBC5-4A67-B209-A51ADBC477E0}"/>
                  </a:ext>
                </a:extLst>
              </p:cNvPr>
              <p:cNvSpPr txBox="1">
                <a:spLocks/>
              </p:cNvSpPr>
              <p:nvPr/>
            </p:nvSpPr>
            <p:spPr>
              <a:xfrm>
                <a:off x="6461730" y="2560240"/>
                <a:ext cx="3720496" cy="2403571"/>
              </a:xfrm>
              <a:prstGeom prst="rect">
                <a:avLst/>
              </a:prstGeom>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457200" indent="-457200" algn="ctr">
                  <a:buFont typeface="+mj-lt"/>
                  <a:buAutoNum type="arabicPeriod" startAt="2"/>
                </a:pPr>
                <a14:m>
                  <m:oMath xmlns:m="http://schemas.openxmlformats.org/officeDocument/2006/math">
                    <m:sSub>
                      <m:sSubPr>
                        <m:ctrlPr>
                          <a:rPr lang="es-CL" i="1" smtClean="0">
                            <a:latin typeface="Cambria Math" panose="02040503050406030204" pitchFamily="18" charset="0"/>
                          </a:rPr>
                        </m:ctrlPr>
                      </m:sSubPr>
                      <m:e>
                        <m:r>
                          <a:rPr lang="es-CL" i="1">
                            <a:latin typeface="Cambria Math" panose="02040503050406030204" pitchFamily="18" charset="0"/>
                          </a:rPr>
                          <m:t>𝑃</m:t>
                        </m:r>
                      </m:e>
                      <m:sub>
                        <m:r>
                          <a:rPr lang="es-CL" i="1">
                            <a:latin typeface="Cambria Math" panose="02040503050406030204" pitchFamily="18" charset="0"/>
                          </a:rPr>
                          <m:t>𝑥</m:t>
                        </m:r>
                      </m:sub>
                    </m:sSub>
                    <m:r>
                      <a:rPr lang="es-CL" i="1">
                        <a:latin typeface="Cambria Math" panose="02040503050406030204" pitchFamily="18" charset="0"/>
                      </a:rPr>
                      <m:t>=10</m:t>
                    </m:r>
                    <m:r>
                      <a:rPr lang="es-CL" b="0" i="1" smtClean="0">
                        <a:latin typeface="Cambria Math" panose="02040503050406030204" pitchFamily="18" charset="0"/>
                      </a:rPr>
                      <m:t>+3</m:t>
                    </m:r>
                    <m:sSub>
                      <m:sSubPr>
                        <m:ctrlPr>
                          <a:rPr lang="es-CL" i="1">
                            <a:latin typeface="Cambria Math" panose="02040503050406030204" pitchFamily="18" charset="0"/>
                          </a:rPr>
                        </m:ctrlPr>
                      </m:sSubPr>
                      <m:e>
                        <m:r>
                          <a:rPr lang="es-CL" i="1">
                            <a:latin typeface="Cambria Math" panose="02040503050406030204" pitchFamily="18" charset="0"/>
                          </a:rPr>
                          <m:t>𝑄</m:t>
                        </m:r>
                      </m:e>
                      <m:sub>
                        <m:r>
                          <a:rPr lang="es-CL" i="1">
                            <a:latin typeface="Cambria Math" panose="02040503050406030204" pitchFamily="18" charset="0"/>
                          </a:rPr>
                          <m:t>𝑥</m:t>
                        </m:r>
                      </m:sub>
                    </m:sSub>
                  </m:oMath>
                </a14:m>
                <a:endParaRPr lang="es-CL" dirty="0"/>
              </a:p>
            </p:txBody>
          </p:sp>
        </mc:Choice>
        <mc:Fallback>
          <p:sp>
            <p:nvSpPr>
              <p:cNvPr id="14" name="Marcador de contenido 3">
                <a:extLst>
                  <a:ext uri="{FF2B5EF4-FFF2-40B4-BE49-F238E27FC236}">
                    <a16:creationId xmlns:a16="http://schemas.microsoft.com/office/drawing/2014/main" id="{366B709C-CBC5-4A67-B209-A51ADBC477E0}"/>
                  </a:ext>
                </a:extLst>
              </p:cNvPr>
              <p:cNvSpPr txBox="1">
                <a:spLocks noRot="1" noChangeAspect="1" noMove="1" noResize="1" noEditPoints="1" noAdjustHandles="1" noChangeArrowheads="1" noChangeShapeType="1" noTextEdit="1"/>
              </p:cNvSpPr>
              <p:nvPr/>
            </p:nvSpPr>
            <p:spPr>
              <a:xfrm>
                <a:off x="6461730" y="2560240"/>
                <a:ext cx="3720496" cy="2403571"/>
              </a:xfrm>
              <a:prstGeom prst="rect">
                <a:avLst/>
              </a:prstGeom>
              <a:blipFill>
                <a:blip r:embed="rId4"/>
                <a:stretch>
                  <a:fillRect/>
                </a:stretch>
              </a:blipFill>
            </p:spPr>
            <p:txBody>
              <a:bodyPr/>
              <a:lstStyle/>
              <a:p>
                <a:r>
                  <a:rPr lang="es-CL">
                    <a:noFill/>
                  </a:rPr>
                  <a:t> </a:t>
                </a:r>
              </a:p>
            </p:txBody>
          </p:sp>
        </mc:Fallback>
      </mc:AlternateContent>
      <p:sp>
        <p:nvSpPr>
          <p:cNvPr id="5" name="Rectángulo: una sola esquina cortada 4">
            <a:extLst>
              <a:ext uri="{FF2B5EF4-FFF2-40B4-BE49-F238E27FC236}">
                <a16:creationId xmlns:a16="http://schemas.microsoft.com/office/drawing/2014/main" id="{D59AC839-E6A2-44B3-A6CA-738D265D9DB0}"/>
              </a:ext>
            </a:extLst>
          </p:cNvPr>
          <p:cNvSpPr/>
          <p:nvPr/>
        </p:nvSpPr>
        <p:spPr>
          <a:xfrm>
            <a:off x="2047875" y="4616148"/>
            <a:ext cx="3038475" cy="695325"/>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a:t>Relación negativa</a:t>
            </a:r>
          </a:p>
          <a:p>
            <a:pPr algn="ctr"/>
            <a:r>
              <a:rPr lang="es-CL" dirty="0"/>
              <a:t>ES DEMANDA</a:t>
            </a:r>
          </a:p>
        </p:txBody>
      </p:sp>
      <p:sp>
        <p:nvSpPr>
          <p:cNvPr id="16" name="Rectángulo: una sola esquina cortada 15">
            <a:extLst>
              <a:ext uri="{FF2B5EF4-FFF2-40B4-BE49-F238E27FC236}">
                <a16:creationId xmlns:a16="http://schemas.microsoft.com/office/drawing/2014/main" id="{FFF3A5A8-9980-433B-A011-859FE66D745B}"/>
              </a:ext>
            </a:extLst>
          </p:cNvPr>
          <p:cNvSpPr/>
          <p:nvPr/>
        </p:nvSpPr>
        <p:spPr>
          <a:xfrm>
            <a:off x="6886576" y="4616147"/>
            <a:ext cx="3038475" cy="695325"/>
          </a:xfrm>
          <a:prstGeom prst="snip1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CL" dirty="0"/>
              <a:t>Relación positiva</a:t>
            </a:r>
          </a:p>
          <a:p>
            <a:pPr algn="ctr"/>
            <a:r>
              <a:rPr lang="es-CL" dirty="0"/>
              <a:t>ES OFERTA</a:t>
            </a:r>
          </a:p>
        </p:txBody>
      </p:sp>
    </p:spTree>
    <p:extLst>
      <p:ext uri="{BB962C8B-B14F-4D97-AF65-F5344CB8AC3E}">
        <p14:creationId xmlns:p14="http://schemas.microsoft.com/office/powerpoint/2010/main" val="296617985"/>
      </p:ext>
    </p:extLst>
  </p:cSld>
  <p:clrMapOvr>
    <a:overrideClrMapping bg1="dk1" tx1="lt1" bg2="dk2" tx2="lt2" accent1="accent1" accent2="accent2" accent3="accent3" accent4="accent4" accent5="accent5" accent6="accent6" hlink="hlink" folHlink="folHlink"/>
  </p:clrMapOvr>
</p:sld>
</file>

<file path=ppt/slides/slide4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D6EDB49-211E-499D-9A08-6C5FF3D06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8F9F37E-D3CF-4F3D-96C2-25307819DF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3" name="Rectangle 12">
            <a:extLst>
              <a:ext uri="{FF2B5EF4-FFF2-40B4-BE49-F238E27FC236}">
                <a16:creationId xmlns:a16="http://schemas.microsoft.com/office/drawing/2014/main" id="{C5FFF17D-767C-40E7-8C89-962F1F54BC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31" y="638508"/>
            <a:ext cx="10905339" cy="4843439"/>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69F39E1-619D-4D9E-8823-8BD8CC3206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0204" y="865667"/>
            <a:ext cx="10451592" cy="4389120"/>
          </a:xfrm>
          <a:prstGeom prst="rect">
            <a:avLst/>
          </a:prstGeom>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1003">
            <a:schemeClr val="lt1"/>
          </a:fillRef>
          <a:effectRef idx="2">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8C53F47-DF50-454F-A5A6-6B969748D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4796" y="1030259"/>
            <a:ext cx="10122408" cy="4059936"/>
          </a:xfrm>
          <a:prstGeom prst="rect">
            <a:avLst/>
          </a:prstGeom>
          <a:noFill/>
          <a:ln>
            <a:solidFill>
              <a:srgbClr val="4545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1451579" y="1239244"/>
            <a:ext cx="9405891" cy="1002990"/>
          </a:xfrm>
        </p:spPr>
        <p:txBody>
          <a:bodyPr anchor="ctr">
            <a:normAutofit/>
          </a:bodyPr>
          <a:lstStyle/>
          <a:p>
            <a:r>
              <a:rPr lang="es-CL" sz="3000" dirty="0">
                <a:latin typeface="CMR12"/>
              </a:rPr>
              <a:t>1</a:t>
            </a:r>
            <a:r>
              <a:rPr lang="es-CL" sz="3000" b="0" i="0" u="none" strike="noStrike" baseline="0" dirty="0">
                <a:latin typeface="CMR12"/>
              </a:rPr>
              <a:t>. </a:t>
            </a:r>
            <a:r>
              <a:rPr lang="es-MX" sz="3000" b="0" i="0" u="none" strike="noStrike" cap="none" baseline="0" dirty="0">
                <a:latin typeface="CMR12"/>
              </a:rPr>
              <a:t>Imagine un mercado que puede representarse por las siguientes curvas de demanda y oferta </a:t>
            </a:r>
            <a:r>
              <a:rPr lang="es-CL" sz="3000" b="0" i="0" u="none" strike="noStrike" cap="none" baseline="0" dirty="0">
                <a:latin typeface="CMR12"/>
              </a:rPr>
              <a:t>respectivamente:</a:t>
            </a:r>
            <a:endParaRPr lang="es-CL" sz="3000" dirty="0"/>
          </a:p>
        </p:txBody>
      </p:sp>
      <mc:AlternateContent xmlns:mc="http://schemas.openxmlformats.org/markup-compatibility/2006">
        <mc:Choice xmlns:a14="http://schemas.microsoft.com/office/drawing/2010/main" Requires="a14">
          <p:sp>
            <p:nvSpPr>
              <p:cNvPr id="4" name="Marcador de contenido 3">
                <a:extLst>
                  <a:ext uri="{FF2B5EF4-FFF2-40B4-BE49-F238E27FC236}">
                    <a16:creationId xmlns:a16="http://schemas.microsoft.com/office/drawing/2014/main" id="{8340B90A-D7E5-4286-9E6A-B0F6D8FCF243}"/>
                  </a:ext>
                </a:extLst>
              </p:cNvPr>
              <p:cNvSpPr>
                <a:spLocks noGrp="1"/>
              </p:cNvSpPr>
              <p:nvPr>
                <p:ph idx="1"/>
              </p:nvPr>
            </p:nvSpPr>
            <p:spPr>
              <a:xfrm>
                <a:off x="1451579" y="2464991"/>
                <a:ext cx="9405891" cy="2403571"/>
              </a:xfrm>
            </p:spPr>
            <p:txBody>
              <a:bodyPr>
                <a:normAutofit lnSpcReduction="10000"/>
              </a:bodyPr>
              <a:lstStyle/>
              <a:p>
                <a:pPr marL="457200" indent="-457200" algn="ctr">
                  <a:buFont typeface="+mj-lt"/>
                  <a:buAutoNum type="arabicPeriod"/>
                </a:pPr>
                <a14:m>
                  <m:oMath xmlns:m="http://schemas.openxmlformats.org/officeDocument/2006/math">
                    <m:sSub>
                      <m:sSubPr>
                        <m:ctrlPr>
                          <a:rPr lang="es-CL" i="1">
                            <a:latin typeface="Cambria Math" panose="02040503050406030204" pitchFamily="18" charset="0"/>
                          </a:rPr>
                        </m:ctrlPr>
                      </m:sSubPr>
                      <m:e>
                        <m:r>
                          <a:rPr lang="es-CL" i="1">
                            <a:latin typeface="Cambria Math" panose="02040503050406030204" pitchFamily="18" charset="0"/>
                          </a:rPr>
                          <m:t>𝑃</m:t>
                        </m:r>
                      </m:e>
                      <m:sub>
                        <m:r>
                          <a:rPr lang="es-CL" i="1">
                            <a:latin typeface="Cambria Math" panose="02040503050406030204" pitchFamily="18" charset="0"/>
                          </a:rPr>
                          <m:t>𝑥</m:t>
                        </m:r>
                      </m:sub>
                    </m:sSub>
                    <m:r>
                      <a:rPr lang="es-CL" i="1">
                        <a:latin typeface="Cambria Math" panose="02040503050406030204" pitchFamily="18" charset="0"/>
                      </a:rPr>
                      <m:t>=52−</m:t>
                    </m:r>
                    <m:f>
                      <m:fPr>
                        <m:ctrlPr>
                          <a:rPr lang="es-CL" i="1">
                            <a:latin typeface="Cambria Math" panose="02040503050406030204" pitchFamily="18" charset="0"/>
                          </a:rPr>
                        </m:ctrlPr>
                      </m:fPr>
                      <m:num>
                        <m:r>
                          <a:rPr lang="es-CL" i="1">
                            <a:latin typeface="Cambria Math" panose="02040503050406030204" pitchFamily="18" charset="0"/>
                          </a:rPr>
                          <m:t>1</m:t>
                        </m:r>
                      </m:num>
                      <m:den>
                        <m:r>
                          <a:rPr lang="es-CL" i="1">
                            <a:latin typeface="Cambria Math" panose="02040503050406030204" pitchFamily="18" charset="0"/>
                          </a:rPr>
                          <m:t>2</m:t>
                        </m:r>
                      </m:den>
                    </m:f>
                    <m:sSub>
                      <m:sSubPr>
                        <m:ctrlPr>
                          <a:rPr lang="es-CL" i="1">
                            <a:latin typeface="Cambria Math" panose="02040503050406030204" pitchFamily="18" charset="0"/>
                          </a:rPr>
                        </m:ctrlPr>
                      </m:sSubPr>
                      <m:e>
                        <m:r>
                          <a:rPr lang="es-CL" i="1">
                            <a:latin typeface="Cambria Math" panose="02040503050406030204" pitchFamily="18" charset="0"/>
                          </a:rPr>
                          <m:t>𝑄</m:t>
                        </m:r>
                      </m:e>
                      <m:sub>
                        <m:r>
                          <a:rPr lang="es-CL" i="1">
                            <a:latin typeface="Cambria Math" panose="02040503050406030204" pitchFamily="18" charset="0"/>
                          </a:rPr>
                          <m:t>𝑥</m:t>
                        </m:r>
                      </m:sub>
                    </m:sSub>
                  </m:oMath>
                </a14:m>
                <a:endParaRPr lang="es-CL" dirty="0"/>
              </a:p>
              <a:p>
                <a:pPr marL="457200" indent="-457200" algn="ctr">
                  <a:buFont typeface="+mj-lt"/>
                  <a:buAutoNum type="arabicPeriod"/>
                </a:pPr>
                <a14:m>
                  <m:oMath xmlns:m="http://schemas.openxmlformats.org/officeDocument/2006/math">
                    <m:sSub>
                      <m:sSubPr>
                        <m:ctrlPr>
                          <a:rPr lang="es-CL" i="1" smtClean="0">
                            <a:latin typeface="Cambria Math" panose="02040503050406030204" pitchFamily="18" charset="0"/>
                          </a:rPr>
                        </m:ctrlPr>
                      </m:sSubPr>
                      <m:e>
                        <m:r>
                          <a:rPr lang="es-CL" b="0" i="1" smtClean="0">
                            <a:latin typeface="Cambria Math" panose="02040503050406030204" pitchFamily="18" charset="0"/>
                          </a:rPr>
                          <m:t>𝑃</m:t>
                        </m:r>
                      </m:e>
                      <m:sub>
                        <m:r>
                          <a:rPr lang="es-CL" b="0" i="1" smtClean="0">
                            <a:latin typeface="Cambria Math" panose="02040503050406030204" pitchFamily="18" charset="0"/>
                          </a:rPr>
                          <m:t>𝑥</m:t>
                        </m:r>
                      </m:sub>
                    </m:sSub>
                    <m:r>
                      <a:rPr lang="es-CL" b="0" i="1" smtClean="0">
                        <a:latin typeface="Cambria Math" panose="02040503050406030204" pitchFamily="18" charset="0"/>
                      </a:rPr>
                      <m:t>=10+3</m:t>
                    </m:r>
                    <m:sSub>
                      <m:sSubPr>
                        <m:ctrlPr>
                          <a:rPr lang="es-CL" b="0" i="1" smtClean="0">
                            <a:latin typeface="Cambria Math" panose="02040503050406030204" pitchFamily="18" charset="0"/>
                          </a:rPr>
                        </m:ctrlPr>
                      </m:sSubPr>
                      <m:e>
                        <m:r>
                          <a:rPr lang="es-CL" b="0" i="1" smtClean="0">
                            <a:latin typeface="Cambria Math" panose="02040503050406030204" pitchFamily="18" charset="0"/>
                          </a:rPr>
                          <m:t>𝑄</m:t>
                        </m:r>
                      </m:e>
                      <m:sub>
                        <m:r>
                          <a:rPr lang="es-CL" b="0" i="1" smtClean="0">
                            <a:latin typeface="Cambria Math" panose="02040503050406030204" pitchFamily="18" charset="0"/>
                          </a:rPr>
                          <m:t>𝑥</m:t>
                        </m:r>
                      </m:sub>
                    </m:sSub>
                  </m:oMath>
                </a14:m>
                <a:endParaRPr lang="es-CL" dirty="0"/>
              </a:p>
              <a:p>
                <a:pPr marL="0" indent="0">
                  <a:buNone/>
                </a:pPr>
                <a:r>
                  <a:rPr lang="es-CL" dirty="0"/>
                  <a:t>Con esta información responda lo siguiente:</a:t>
                </a:r>
              </a:p>
              <a:p>
                <a:pPr marL="457200" indent="-457200">
                  <a:buFont typeface="+mj-lt"/>
                  <a:buAutoNum type="alphaLcParenR"/>
                </a:pPr>
                <a:r>
                  <a:rPr lang="es-CL" b="1" dirty="0"/>
                  <a:t>Encuentre el equilibrio de mercado. Grafique. </a:t>
                </a:r>
              </a:p>
              <a:p>
                <a:pPr marL="457200" indent="-457200">
                  <a:buFont typeface="+mj-lt"/>
                  <a:buAutoNum type="alphaLcParenR"/>
                </a:pPr>
                <a:r>
                  <a:rPr lang="es-CL" dirty="0"/>
                  <a:t>Calcule los excedentes del productor y consumidor. Grafique. </a:t>
                </a:r>
              </a:p>
            </p:txBody>
          </p:sp>
        </mc:Choice>
        <mc:Fallback>
          <p:sp>
            <p:nvSpPr>
              <p:cNvPr id="4" name="Marcador de contenido 3">
                <a:extLst>
                  <a:ext uri="{FF2B5EF4-FFF2-40B4-BE49-F238E27FC236}">
                    <a16:creationId xmlns:a16="http://schemas.microsoft.com/office/drawing/2014/main" id="{8340B90A-D7E5-4286-9E6A-B0F6D8FCF243}"/>
                  </a:ext>
                </a:extLst>
              </p:cNvPr>
              <p:cNvSpPr>
                <a:spLocks noGrp="1" noRot="1" noChangeAspect="1" noMove="1" noResize="1" noEditPoints="1" noAdjustHandles="1" noChangeArrowheads="1" noChangeShapeType="1" noTextEdit="1"/>
              </p:cNvSpPr>
              <p:nvPr>
                <p:ph idx="1"/>
              </p:nvPr>
            </p:nvSpPr>
            <p:spPr>
              <a:xfrm>
                <a:off x="1451579" y="2464991"/>
                <a:ext cx="9405891" cy="2403571"/>
              </a:xfrm>
              <a:blipFill>
                <a:blip r:embed="rId3"/>
                <a:stretch>
                  <a:fillRect l="-648" b="-3797"/>
                </a:stretch>
              </a:blipFill>
            </p:spPr>
            <p:txBody>
              <a:bodyPr/>
              <a:lstStyle/>
              <a:p>
                <a:r>
                  <a:rPr lang="es-CL">
                    <a:noFill/>
                  </a:rPr>
                  <a:t> </a:t>
                </a:r>
              </a:p>
            </p:txBody>
          </p:sp>
        </mc:Fallback>
      </mc:AlternateContent>
      <p:pic>
        <p:nvPicPr>
          <p:cNvPr id="19" name="Picture 18">
            <a:extLst>
              <a:ext uri="{FF2B5EF4-FFF2-40B4-BE49-F238E27FC236}">
                <a16:creationId xmlns:a16="http://schemas.microsoft.com/office/drawing/2014/main" id="{6A26901A-BC62-4A3A-A07A-65E1F3DDDEC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14" name="Rectángulo: una sola esquina cortada 13">
            <a:extLst>
              <a:ext uri="{FF2B5EF4-FFF2-40B4-BE49-F238E27FC236}">
                <a16:creationId xmlns:a16="http://schemas.microsoft.com/office/drawing/2014/main" id="{8F79B7D0-2D78-4BDA-B08C-D2639D060E27}"/>
              </a:ext>
            </a:extLst>
          </p:cNvPr>
          <p:cNvSpPr/>
          <p:nvPr/>
        </p:nvSpPr>
        <p:spPr>
          <a:xfrm>
            <a:off x="7435246" y="2415685"/>
            <a:ext cx="3038475" cy="484457"/>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a:t>ES DEMANDA</a:t>
            </a:r>
          </a:p>
        </p:txBody>
      </p:sp>
      <p:sp>
        <p:nvSpPr>
          <p:cNvPr id="16" name="Rectángulo: una sola esquina cortada 15">
            <a:extLst>
              <a:ext uri="{FF2B5EF4-FFF2-40B4-BE49-F238E27FC236}">
                <a16:creationId xmlns:a16="http://schemas.microsoft.com/office/drawing/2014/main" id="{F090A844-C223-4D3D-8FA8-FF15E9872A15}"/>
              </a:ext>
            </a:extLst>
          </p:cNvPr>
          <p:cNvSpPr/>
          <p:nvPr/>
        </p:nvSpPr>
        <p:spPr>
          <a:xfrm>
            <a:off x="7435246" y="2986090"/>
            <a:ext cx="3038475" cy="442910"/>
          </a:xfrm>
          <a:prstGeom prst="snip1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CL" dirty="0"/>
              <a:t>ES OFERTA</a:t>
            </a:r>
          </a:p>
        </p:txBody>
      </p:sp>
    </p:spTree>
    <p:extLst>
      <p:ext uri="{BB962C8B-B14F-4D97-AF65-F5344CB8AC3E}">
        <p14:creationId xmlns:p14="http://schemas.microsoft.com/office/powerpoint/2010/main" val="150183457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63C748C-967B-4A7B-A90F-3EDD0F485A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0143637-4934-44E4-B909-BAF1E7B27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406212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608054" y="2743198"/>
            <a:ext cx="2846017" cy="1371601"/>
          </a:xfrm>
        </p:spPr>
        <p:txBody>
          <a:bodyPr>
            <a:normAutofit/>
          </a:bodyPr>
          <a:lstStyle/>
          <a:p>
            <a:pPr marL="457200" indent="-457200">
              <a:buFont typeface="+mj-lt"/>
              <a:buAutoNum type="alphaLcParenR"/>
            </a:pPr>
            <a:r>
              <a:rPr lang="es-CL" sz="2200" b="1" dirty="0">
                <a:solidFill>
                  <a:srgbClr val="FFFFFF"/>
                </a:solidFill>
              </a:rPr>
              <a:t>Encuentre el equilibrio de mercado. Grafique. </a:t>
            </a:r>
          </a:p>
        </p:txBody>
      </p:sp>
      <p:pic>
        <p:nvPicPr>
          <p:cNvPr id="6" name="Marcador de contenido 5">
            <a:extLst>
              <a:ext uri="{FF2B5EF4-FFF2-40B4-BE49-F238E27FC236}">
                <a16:creationId xmlns:a16="http://schemas.microsoft.com/office/drawing/2014/main" id="{8E638CE2-B1C5-4899-9ED7-F7A3DD58F08C}"/>
              </a:ext>
            </a:extLst>
          </p:cNvPr>
          <p:cNvPicPr>
            <a:picLocks noGrp="1" noChangeAspect="1"/>
          </p:cNvPicPr>
          <p:nvPr>
            <p:ph idx="1"/>
          </p:nvPr>
        </p:nvPicPr>
        <p:blipFill>
          <a:blip r:embed="rId2"/>
          <a:stretch>
            <a:fillRect/>
          </a:stretch>
        </p:blipFill>
        <p:spPr>
          <a:xfrm>
            <a:off x="4372111" y="1142998"/>
            <a:ext cx="7211835" cy="5016013"/>
          </a:xfrm>
        </p:spPr>
      </p:pic>
      <p:pic>
        <p:nvPicPr>
          <p:cNvPr id="13" name="Imagen 12">
            <a:extLst>
              <a:ext uri="{FF2B5EF4-FFF2-40B4-BE49-F238E27FC236}">
                <a16:creationId xmlns:a16="http://schemas.microsoft.com/office/drawing/2014/main" id="{58E2AFB7-7470-4BAC-8737-7158EE7BF6CF}"/>
              </a:ext>
            </a:extLst>
          </p:cNvPr>
          <p:cNvPicPr>
            <a:picLocks noChangeAspect="1"/>
          </p:cNvPicPr>
          <p:nvPr/>
        </p:nvPicPr>
        <p:blipFill rotWithShape="1">
          <a:blip r:embed="rId3"/>
          <a:srcRect t="13847"/>
          <a:stretch/>
        </p:blipFill>
        <p:spPr>
          <a:xfrm>
            <a:off x="981075" y="1333500"/>
            <a:ext cx="2305050" cy="1066798"/>
          </a:xfrm>
          <a:prstGeom prst="rect">
            <a:avLst/>
          </a:prstGeom>
        </p:spPr>
      </p:pic>
    </p:spTree>
    <p:extLst>
      <p:ext uri="{BB962C8B-B14F-4D97-AF65-F5344CB8AC3E}">
        <p14:creationId xmlns:p14="http://schemas.microsoft.com/office/powerpoint/2010/main" val="44229906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D6EDB49-211E-499D-9A08-6C5FF3D06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1" name="Rectangle 10">
            <a:extLst>
              <a:ext uri="{FF2B5EF4-FFF2-40B4-BE49-F238E27FC236}">
                <a16:creationId xmlns:a16="http://schemas.microsoft.com/office/drawing/2014/main" id="{38F9F37E-D3CF-4F3D-96C2-25307819DF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3" name="Rectangle 12">
            <a:extLst>
              <a:ext uri="{FF2B5EF4-FFF2-40B4-BE49-F238E27FC236}">
                <a16:creationId xmlns:a16="http://schemas.microsoft.com/office/drawing/2014/main" id="{C5FFF17D-767C-40E7-8C89-962F1F54BC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31" y="638508"/>
            <a:ext cx="10905339" cy="4843439"/>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5" name="Rectangle 14">
            <a:extLst>
              <a:ext uri="{FF2B5EF4-FFF2-40B4-BE49-F238E27FC236}">
                <a16:creationId xmlns:a16="http://schemas.microsoft.com/office/drawing/2014/main" id="{E69F39E1-619D-4D9E-8823-8BD8CC3206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0204" y="865667"/>
            <a:ext cx="10451592" cy="4389120"/>
          </a:xfrm>
          <a:prstGeom prst="rect">
            <a:avLst/>
          </a:prstGeom>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1003">
            <a:schemeClr val="l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7" name="Rectangle 16">
            <a:extLst>
              <a:ext uri="{FF2B5EF4-FFF2-40B4-BE49-F238E27FC236}">
                <a16:creationId xmlns:a16="http://schemas.microsoft.com/office/drawing/2014/main" id="{C8C53F47-DF50-454F-A5A6-6B969748D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4796" y="1030259"/>
            <a:ext cx="10122408" cy="4059936"/>
          </a:xfrm>
          <a:prstGeom prst="rect">
            <a:avLst/>
          </a:prstGeom>
          <a:noFill/>
          <a:ln>
            <a:solidFill>
              <a:srgbClr val="4545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1451579" y="1239244"/>
            <a:ext cx="9405891" cy="1002990"/>
          </a:xfrm>
        </p:spPr>
        <p:txBody>
          <a:bodyPr anchor="ctr">
            <a:normAutofit/>
          </a:bodyPr>
          <a:lstStyle/>
          <a:p>
            <a:r>
              <a:rPr lang="es-CL" sz="3000" dirty="0">
                <a:latin typeface="CMR12"/>
              </a:rPr>
              <a:t>1</a:t>
            </a:r>
            <a:r>
              <a:rPr lang="es-CL" sz="3000" b="0" i="0" u="none" strike="noStrike" baseline="0" dirty="0">
                <a:latin typeface="CMR12"/>
              </a:rPr>
              <a:t>. </a:t>
            </a:r>
            <a:r>
              <a:rPr lang="es-MX" sz="3000" b="0" i="0" u="none" strike="noStrike" cap="none" baseline="0" dirty="0">
                <a:latin typeface="CMR12"/>
              </a:rPr>
              <a:t>Imagine un mercado que puede representarse por las siguientes curvas de demanda y oferta </a:t>
            </a:r>
            <a:r>
              <a:rPr lang="es-CL" sz="3000" b="0" i="0" u="none" strike="noStrike" cap="none" baseline="0" dirty="0">
                <a:latin typeface="CMR12"/>
              </a:rPr>
              <a:t>respectivamente:</a:t>
            </a:r>
            <a:endParaRPr lang="es-CL" sz="3000" dirty="0"/>
          </a:p>
        </p:txBody>
      </p:sp>
      <mc:AlternateContent xmlns:mc="http://schemas.openxmlformats.org/markup-compatibility/2006">
        <mc:Choice xmlns:a14="http://schemas.microsoft.com/office/drawing/2010/main" Requires="a14">
          <p:sp>
            <p:nvSpPr>
              <p:cNvPr id="4" name="Marcador de contenido 3">
                <a:extLst>
                  <a:ext uri="{FF2B5EF4-FFF2-40B4-BE49-F238E27FC236}">
                    <a16:creationId xmlns:a16="http://schemas.microsoft.com/office/drawing/2014/main" id="{8340B90A-D7E5-4286-9E6A-B0F6D8FCF243}"/>
                  </a:ext>
                </a:extLst>
              </p:cNvPr>
              <p:cNvSpPr>
                <a:spLocks noGrp="1"/>
              </p:cNvSpPr>
              <p:nvPr>
                <p:ph idx="1"/>
              </p:nvPr>
            </p:nvSpPr>
            <p:spPr>
              <a:xfrm>
                <a:off x="1451579" y="2464991"/>
                <a:ext cx="9405891" cy="2403571"/>
              </a:xfrm>
            </p:spPr>
            <p:txBody>
              <a:bodyPr>
                <a:normAutofit lnSpcReduction="10000"/>
              </a:bodyPr>
              <a:lstStyle/>
              <a:p>
                <a:pPr marL="457200" indent="-457200" algn="ctr">
                  <a:buFont typeface="+mj-lt"/>
                  <a:buAutoNum type="arabicPeriod"/>
                </a:pPr>
                <a14:m>
                  <m:oMath xmlns:m="http://schemas.openxmlformats.org/officeDocument/2006/math">
                    <m:sSub>
                      <m:sSubPr>
                        <m:ctrlPr>
                          <a:rPr lang="es-CL" i="1">
                            <a:latin typeface="Cambria Math" panose="02040503050406030204" pitchFamily="18" charset="0"/>
                          </a:rPr>
                        </m:ctrlPr>
                      </m:sSubPr>
                      <m:e>
                        <m:r>
                          <a:rPr lang="es-CL" i="1">
                            <a:latin typeface="Cambria Math" panose="02040503050406030204" pitchFamily="18" charset="0"/>
                          </a:rPr>
                          <m:t>𝑃</m:t>
                        </m:r>
                      </m:e>
                      <m:sub>
                        <m:r>
                          <a:rPr lang="es-CL" i="1">
                            <a:latin typeface="Cambria Math" panose="02040503050406030204" pitchFamily="18" charset="0"/>
                          </a:rPr>
                          <m:t>𝑥</m:t>
                        </m:r>
                      </m:sub>
                    </m:sSub>
                    <m:r>
                      <a:rPr lang="es-CL" i="1">
                        <a:latin typeface="Cambria Math" panose="02040503050406030204" pitchFamily="18" charset="0"/>
                      </a:rPr>
                      <m:t>=52−</m:t>
                    </m:r>
                    <m:f>
                      <m:fPr>
                        <m:ctrlPr>
                          <a:rPr lang="es-CL" i="1">
                            <a:latin typeface="Cambria Math" panose="02040503050406030204" pitchFamily="18" charset="0"/>
                          </a:rPr>
                        </m:ctrlPr>
                      </m:fPr>
                      <m:num>
                        <m:r>
                          <a:rPr lang="es-CL" i="1">
                            <a:latin typeface="Cambria Math" panose="02040503050406030204" pitchFamily="18" charset="0"/>
                          </a:rPr>
                          <m:t>1</m:t>
                        </m:r>
                      </m:num>
                      <m:den>
                        <m:r>
                          <a:rPr lang="es-CL" i="1">
                            <a:latin typeface="Cambria Math" panose="02040503050406030204" pitchFamily="18" charset="0"/>
                          </a:rPr>
                          <m:t>2</m:t>
                        </m:r>
                      </m:den>
                    </m:f>
                    <m:sSub>
                      <m:sSubPr>
                        <m:ctrlPr>
                          <a:rPr lang="es-CL" i="1">
                            <a:latin typeface="Cambria Math" panose="02040503050406030204" pitchFamily="18" charset="0"/>
                          </a:rPr>
                        </m:ctrlPr>
                      </m:sSubPr>
                      <m:e>
                        <m:r>
                          <a:rPr lang="es-CL" i="1">
                            <a:latin typeface="Cambria Math" panose="02040503050406030204" pitchFamily="18" charset="0"/>
                          </a:rPr>
                          <m:t>𝑄</m:t>
                        </m:r>
                      </m:e>
                      <m:sub>
                        <m:r>
                          <a:rPr lang="es-CL" i="1">
                            <a:latin typeface="Cambria Math" panose="02040503050406030204" pitchFamily="18" charset="0"/>
                          </a:rPr>
                          <m:t>𝑥</m:t>
                        </m:r>
                      </m:sub>
                    </m:sSub>
                  </m:oMath>
                </a14:m>
                <a:endParaRPr lang="es-CL" dirty="0"/>
              </a:p>
              <a:p>
                <a:pPr marL="457200" indent="-457200" algn="ctr">
                  <a:buFont typeface="+mj-lt"/>
                  <a:buAutoNum type="arabicPeriod"/>
                </a:pPr>
                <a14:m>
                  <m:oMath xmlns:m="http://schemas.openxmlformats.org/officeDocument/2006/math">
                    <m:sSub>
                      <m:sSubPr>
                        <m:ctrlPr>
                          <a:rPr lang="es-CL" i="1" smtClean="0">
                            <a:latin typeface="Cambria Math" panose="02040503050406030204" pitchFamily="18" charset="0"/>
                          </a:rPr>
                        </m:ctrlPr>
                      </m:sSubPr>
                      <m:e>
                        <m:r>
                          <a:rPr lang="es-CL" b="0" i="1" smtClean="0">
                            <a:latin typeface="Cambria Math" panose="02040503050406030204" pitchFamily="18" charset="0"/>
                          </a:rPr>
                          <m:t>𝑃</m:t>
                        </m:r>
                      </m:e>
                      <m:sub>
                        <m:r>
                          <a:rPr lang="es-CL" b="0" i="1" smtClean="0">
                            <a:latin typeface="Cambria Math" panose="02040503050406030204" pitchFamily="18" charset="0"/>
                          </a:rPr>
                          <m:t>𝑥</m:t>
                        </m:r>
                      </m:sub>
                    </m:sSub>
                    <m:r>
                      <a:rPr lang="es-CL" b="0" i="1" smtClean="0">
                        <a:latin typeface="Cambria Math" panose="02040503050406030204" pitchFamily="18" charset="0"/>
                      </a:rPr>
                      <m:t>=10+3</m:t>
                    </m:r>
                    <m:sSub>
                      <m:sSubPr>
                        <m:ctrlPr>
                          <a:rPr lang="es-CL" b="0" i="1" smtClean="0">
                            <a:latin typeface="Cambria Math" panose="02040503050406030204" pitchFamily="18" charset="0"/>
                          </a:rPr>
                        </m:ctrlPr>
                      </m:sSubPr>
                      <m:e>
                        <m:r>
                          <a:rPr lang="es-CL" b="0" i="1" smtClean="0">
                            <a:latin typeface="Cambria Math" panose="02040503050406030204" pitchFamily="18" charset="0"/>
                          </a:rPr>
                          <m:t>𝑄</m:t>
                        </m:r>
                      </m:e>
                      <m:sub>
                        <m:r>
                          <a:rPr lang="es-CL" b="0" i="1" smtClean="0">
                            <a:latin typeface="Cambria Math" panose="02040503050406030204" pitchFamily="18" charset="0"/>
                          </a:rPr>
                          <m:t>𝑥</m:t>
                        </m:r>
                      </m:sub>
                    </m:sSub>
                  </m:oMath>
                </a14:m>
                <a:endParaRPr lang="es-CL" dirty="0"/>
              </a:p>
              <a:p>
                <a:pPr marL="0" indent="0">
                  <a:buNone/>
                </a:pPr>
                <a:r>
                  <a:rPr lang="es-CL" dirty="0"/>
                  <a:t>Con esta información responda lo siguiente:</a:t>
                </a:r>
              </a:p>
              <a:p>
                <a:pPr marL="457200" indent="-457200">
                  <a:buFont typeface="+mj-lt"/>
                  <a:buAutoNum type="alphaLcParenR"/>
                </a:pPr>
                <a:r>
                  <a:rPr lang="es-CL" dirty="0"/>
                  <a:t>Encuentre el equilibrio de mercado. Grafique. </a:t>
                </a:r>
              </a:p>
              <a:p>
                <a:pPr marL="457200" indent="-457200">
                  <a:buFont typeface="+mj-lt"/>
                  <a:buAutoNum type="alphaLcParenR"/>
                </a:pPr>
                <a:r>
                  <a:rPr lang="es-CL" b="1" dirty="0"/>
                  <a:t>Calcule los excedentes del productor y consumidor. Grafique. </a:t>
                </a:r>
              </a:p>
            </p:txBody>
          </p:sp>
        </mc:Choice>
        <mc:Fallback>
          <p:sp>
            <p:nvSpPr>
              <p:cNvPr id="4" name="Marcador de contenido 3">
                <a:extLst>
                  <a:ext uri="{FF2B5EF4-FFF2-40B4-BE49-F238E27FC236}">
                    <a16:creationId xmlns:a16="http://schemas.microsoft.com/office/drawing/2014/main" id="{8340B90A-D7E5-4286-9E6A-B0F6D8FCF243}"/>
                  </a:ext>
                </a:extLst>
              </p:cNvPr>
              <p:cNvSpPr>
                <a:spLocks noGrp="1" noRot="1" noChangeAspect="1" noMove="1" noResize="1" noEditPoints="1" noAdjustHandles="1" noChangeArrowheads="1" noChangeShapeType="1" noTextEdit="1"/>
              </p:cNvSpPr>
              <p:nvPr>
                <p:ph idx="1"/>
              </p:nvPr>
            </p:nvSpPr>
            <p:spPr>
              <a:xfrm>
                <a:off x="1451579" y="2464991"/>
                <a:ext cx="9405891" cy="2403571"/>
              </a:xfrm>
              <a:blipFill>
                <a:blip r:embed="rId3"/>
                <a:stretch>
                  <a:fillRect l="-648" b="-3797"/>
                </a:stretch>
              </a:blipFill>
            </p:spPr>
            <p:txBody>
              <a:bodyPr/>
              <a:lstStyle/>
              <a:p>
                <a:r>
                  <a:rPr lang="es-CL">
                    <a:noFill/>
                  </a:rPr>
                  <a:t> </a:t>
                </a:r>
              </a:p>
            </p:txBody>
          </p:sp>
        </mc:Fallback>
      </mc:AlternateContent>
      <p:pic>
        <p:nvPicPr>
          <p:cNvPr id="19" name="Picture 18">
            <a:extLst>
              <a:ext uri="{FF2B5EF4-FFF2-40B4-BE49-F238E27FC236}">
                <a16:creationId xmlns:a16="http://schemas.microsoft.com/office/drawing/2014/main" id="{6A26901A-BC62-4A3A-A07A-65E1F3DDDEC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14" name="Rectángulo: una sola esquina cortada 13">
            <a:extLst>
              <a:ext uri="{FF2B5EF4-FFF2-40B4-BE49-F238E27FC236}">
                <a16:creationId xmlns:a16="http://schemas.microsoft.com/office/drawing/2014/main" id="{8F79B7D0-2D78-4BDA-B08C-D2639D060E27}"/>
              </a:ext>
            </a:extLst>
          </p:cNvPr>
          <p:cNvSpPr/>
          <p:nvPr/>
        </p:nvSpPr>
        <p:spPr>
          <a:xfrm>
            <a:off x="7435246" y="2415685"/>
            <a:ext cx="3038475" cy="484457"/>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prstClr val="white"/>
                </a:solidFill>
                <a:effectLst/>
                <a:uLnTx/>
                <a:uFillTx/>
                <a:latin typeface="Gill Sans MT" panose="020B0502020104020203"/>
                <a:ea typeface="+mn-ea"/>
                <a:cs typeface="+mn-cs"/>
              </a:rPr>
              <a:t>ES DEMANDA</a:t>
            </a:r>
          </a:p>
        </p:txBody>
      </p:sp>
      <p:sp>
        <p:nvSpPr>
          <p:cNvPr id="16" name="Rectángulo: una sola esquina cortada 15">
            <a:extLst>
              <a:ext uri="{FF2B5EF4-FFF2-40B4-BE49-F238E27FC236}">
                <a16:creationId xmlns:a16="http://schemas.microsoft.com/office/drawing/2014/main" id="{F090A844-C223-4D3D-8FA8-FF15E9872A15}"/>
              </a:ext>
            </a:extLst>
          </p:cNvPr>
          <p:cNvSpPr/>
          <p:nvPr/>
        </p:nvSpPr>
        <p:spPr>
          <a:xfrm>
            <a:off x="7435246" y="2986090"/>
            <a:ext cx="3038475" cy="442910"/>
          </a:xfrm>
          <a:prstGeom prst="snip1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CL" sz="1800" b="0" i="0" u="none" strike="noStrike" kern="1200" cap="none" spc="0" normalizeH="0" baseline="0" noProof="0" dirty="0">
                <a:ln>
                  <a:noFill/>
                </a:ln>
                <a:solidFill>
                  <a:prstClr val="white"/>
                </a:solidFill>
                <a:effectLst/>
                <a:uLnTx/>
                <a:uFillTx/>
                <a:latin typeface="Gill Sans MT" panose="020B0502020104020203"/>
                <a:ea typeface="+mn-ea"/>
                <a:cs typeface="+mn-cs"/>
              </a:rPr>
              <a:t>ES OFERTA</a:t>
            </a:r>
          </a:p>
        </p:txBody>
      </p:sp>
    </p:spTree>
    <p:extLst>
      <p:ext uri="{BB962C8B-B14F-4D97-AF65-F5344CB8AC3E}">
        <p14:creationId xmlns:p14="http://schemas.microsoft.com/office/powerpoint/2010/main" val="3024637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63C748C-967B-4A7B-A90F-3EDD0F485A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1" name="Rectangle 10">
            <a:extLst>
              <a:ext uri="{FF2B5EF4-FFF2-40B4-BE49-F238E27FC236}">
                <a16:creationId xmlns:a16="http://schemas.microsoft.com/office/drawing/2014/main" id="{C0143637-4934-44E4-B909-BAF1E7B27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406212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608054" y="2743198"/>
            <a:ext cx="3059071" cy="1714505"/>
          </a:xfrm>
        </p:spPr>
        <p:txBody>
          <a:bodyPr vert="horz" lIns="91440" tIns="45720" rIns="91440" bIns="45720" rtlCol="0" anchor="t">
            <a:normAutofit fontScale="90000"/>
          </a:bodyPr>
          <a:lstStyle/>
          <a:p>
            <a:pPr marL="457200" indent="-457200">
              <a:buFont typeface="+mj-lt"/>
              <a:buAutoNum type="alphaLcParenR" startAt="2"/>
            </a:pPr>
            <a:r>
              <a:rPr lang="es-CL" sz="2200" b="1" dirty="0">
                <a:solidFill>
                  <a:srgbClr val="FFFFFF"/>
                </a:solidFill>
              </a:rPr>
              <a:t>Calcule los excedentes del productor y consumidor. Grafique. </a:t>
            </a:r>
          </a:p>
        </p:txBody>
      </p:sp>
      <p:pic>
        <p:nvPicPr>
          <p:cNvPr id="13" name="Imagen 12">
            <a:extLst>
              <a:ext uri="{FF2B5EF4-FFF2-40B4-BE49-F238E27FC236}">
                <a16:creationId xmlns:a16="http://schemas.microsoft.com/office/drawing/2014/main" id="{58E2AFB7-7470-4BAC-8737-7158EE7BF6CF}"/>
              </a:ext>
            </a:extLst>
          </p:cNvPr>
          <p:cNvPicPr>
            <a:picLocks noChangeAspect="1"/>
          </p:cNvPicPr>
          <p:nvPr/>
        </p:nvPicPr>
        <p:blipFill rotWithShape="1">
          <a:blip r:embed="rId2"/>
          <a:srcRect t="13847"/>
          <a:stretch/>
        </p:blipFill>
        <p:spPr>
          <a:xfrm>
            <a:off x="981075" y="1333500"/>
            <a:ext cx="2305050" cy="1066798"/>
          </a:xfrm>
          <a:prstGeom prst="rect">
            <a:avLst/>
          </a:prstGeom>
        </p:spPr>
      </p:pic>
      <p:pic>
        <p:nvPicPr>
          <p:cNvPr id="7" name="Marcador de contenido 6">
            <a:extLst>
              <a:ext uri="{FF2B5EF4-FFF2-40B4-BE49-F238E27FC236}">
                <a16:creationId xmlns:a16="http://schemas.microsoft.com/office/drawing/2014/main" id="{600B35C7-1A46-4AA9-BBED-8FB7B04D0EFB}"/>
              </a:ext>
            </a:extLst>
          </p:cNvPr>
          <p:cNvPicPr>
            <a:picLocks noGrp="1" noChangeAspect="1"/>
          </p:cNvPicPr>
          <p:nvPr>
            <p:ph idx="1"/>
          </p:nvPr>
        </p:nvPicPr>
        <p:blipFill>
          <a:blip r:embed="rId3"/>
          <a:stretch>
            <a:fillRect/>
          </a:stretch>
        </p:blipFill>
        <p:spPr>
          <a:xfrm>
            <a:off x="5157200" y="673864"/>
            <a:ext cx="5701300" cy="5650668"/>
          </a:xfrm>
        </p:spPr>
      </p:pic>
    </p:spTree>
    <p:extLst>
      <p:ext uri="{BB962C8B-B14F-4D97-AF65-F5344CB8AC3E}">
        <p14:creationId xmlns:p14="http://schemas.microsoft.com/office/powerpoint/2010/main" val="3045758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04757C-28CF-45CF-85CD-78E49AC27FF7}"/>
              </a:ext>
            </a:extLst>
          </p:cNvPr>
          <p:cNvSpPr>
            <a:spLocks noGrp="1"/>
          </p:cNvSpPr>
          <p:nvPr>
            <p:ph type="title"/>
          </p:nvPr>
        </p:nvSpPr>
        <p:spPr/>
        <p:txBody>
          <a:bodyPr>
            <a:normAutofit/>
          </a:bodyPr>
          <a:lstStyle/>
          <a:p>
            <a:r>
              <a:rPr lang="es-MX" sz="2200" cap="none">
                <a:latin typeface="CMR12"/>
              </a:rPr>
              <a:t>1. ¿</a:t>
            </a:r>
            <a:r>
              <a:rPr lang="es-MX" sz="2200" b="0" i="0" u="none" strike="noStrike" cap="none" baseline="0">
                <a:latin typeface="CMR12"/>
              </a:rPr>
              <a:t>Cuál de las siguientes opciones describe mejor la secuencia de eventos que conducen a un aumento del precio y una disminución de la cantidad cuando la oferta disminuye</a:t>
            </a:r>
            <a:r>
              <a:rPr lang="es-MX" sz="2200" b="0" i="0" u="none" strike="noStrike" baseline="0">
                <a:latin typeface="CMR12"/>
              </a:rPr>
              <a:t>?</a:t>
            </a:r>
            <a:endParaRPr lang="es-CL" sz="2200"/>
          </a:p>
        </p:txBody>
      </p:sp>
      <p:sp>
        <p:nvSpPr>
          <p:cNvPr id="4" name="Marcador de contenido 2">
            <a:extLst>
              <a:ext uri="{FF2B5EF4-FFF2-40B4-BE49-F238E27FC236}">
                <a16:creationId xmlns:a16="http://schemas.microsoft.com/office/drawing/2014/main" id="{7FB596FA-986F-4DC6-B9D8-D1835A5193FC}"/>
              </a:ext>
            </a:extLst>
          </p:cNvPr>
          <p:cNvSpPr>
            <a:spLocks noGrp="1"/>
          </p:cNvSpPr>
          <p:nvPr>
            <p:ph idx="1"/>
          </p:nvPr>
        </p:nvSpPr>
        <p:spPr/>
        <p:txBody>
          <a:bodyPr>
            <a:normAutofit/>
          </a:bodyPr>
          <a:lstStyle/>
          <a:p>
            <a:pPr marL="457200" indent="-457200">
              <a:buFont typeface="+mj-lt"/>
              <a:buAutoNum type="alphaLcParenR"/>
            </a:pPr>
            <a:r>
              <a:rPr lang="es-CL" sz="1900">
                <a:latin typeface="CMR12"/>
              </a:rPr>
              <a:t>Cuando la oferta disminuye, hay un excedente porque </a:t>
            </a:r>
            <a:r>
              <a:rPr lang="es-CL" sz="1900" err="1">
                <a:latin typeface="CMR12"/>
              </a:rPr>
              <a:t>Q</a:t>
            </a:r>
            <a:r>
              <a:rPr lang="es-CL" sz="1900" baseline="-25000" err="1">
                <a:latin typeface="CMR12"/>
              </a:rPr>
              <a:t>o</a:t>
            </a:r>
            <a:r>
              <a:rPr lang="es-CL" sz="1900">
                <a:latin typeface="CMR12"/>
              </a:rPr>
              <a:t> &lt; </a:t>
            </a:r>
            <a:r>
              <a:rPr lang="es-CL" sz="1900" err="1">
                <a:latin typeface="CMR12"/>
              </a:rPr>
              <a:t>Q</a:t>
            </a:r>
            <a:r>
              <a:rPr lang="es-CL" sz="1900" baseline="-25000" err="1">
                <a:latin typeface="CMR12"/>
              </a:rPr>
              <a:t>d</a:t>
            </a:r>
            <a:r>
              <a:rPr lang="es-CL" sz="1900">
                <a:latin typeface="CMR12"/>
              </a:rPr>
              <a:t> al precio anterior. El precio se ajustará al alza hasta que el mercado se equilibre a una nueva cantidad más baja. </a:t>
            </a:r>
          </a:p>
          <a:p>
            <a:pPr marL="457200" indent="-457200">
              <a:buFont typeface="+mj-lt"/>
              <a:buAutoNum type="alphaLcParenR"/>
            </a:pPr>
            <a:r>
              <a:rPr lang="es-CL" sz="1900">
                <a:latin typeface="CMR12"/>
              </a:rPr>
              <a:t>Cuando la oferta disminuye, hay un excedente porque </a:t>
            </a:r>
            <a:r>
              <a:rPr lang="es-CL" sz="1900" err="1">
                <a:latin typeface="CMR12"/>
              </a:rPr>
              <a:t>Q</a:t>
            </a:r>
            <a:r>
              <a:rPr lang="es-CL" sz="1900" baseline="-25000" err="1">
                <a:latin typeface="CMR12"/>
              </a:rPr>
              <a:t>o</a:t>
            </a:r>
            <a:r>
              <a:rPr lang="es-CL" sz="1900">
                <a:latin typeface="CMR12"/>
              </a:rPr>
              <a:t> &gt; </a:t>
            </a:r>
            <a:r>
              <a:rPr lang="es-CL" sz="1900" err="1">
                <a:latin typeface="CMR12"/>
              </a:rPr>
              <a:t>Q</a:t>
            </a:r>
            <a:r>
              <a:rPr lang="es-CL" sz="1900" baseline="-25000" err="1">
                <a:latin typeface="CMR12"/>
              </a:rPr>
              <a:t>d</a:t>
            </a:r>
            <a:r>
              <a:rPr lang="es-CL" sz="1900">
                <a:latin typeface="CMR12"/>
              </a:rPr>
              <a:t> al precio anterior. El precio se ajustará al alza hasta que el mercado se equilibre a una nueva cantidad más baja. </a:t>
            </a:r>
          </a:p>
          <a:p>
            <a:pPr marL="457200" indent="-457200">
              <a:buFont typeface="+mj-lt"/>
              <a:buAutoNum type="alphaLcParenR"/>
            </a:pPr>
            <a:r>
              <a:rPr lang="es-CL" sz="1900">
                <a:latin typeface="CMR12"/>
              </a:rPr>
              <a:t>Cuando la oferta disminuye, hay un escasez porque </a:t>
            </a:r>
            <a:r>
              <a:rPr lang="es-CL" sz="1900" err="1">
                <a:latin typeface="CMR12"/>
              </a:rPr>
              <a:t>Q</a:t>
            </a:r>
            <a:r>
              <a:rPr lang="es-CL" sz="1900" baseline="-25000" err="1">
                <a:latin typeface="CMR12"/>
              </a:rPr>
              <a:t>o</a:t>
            </a:r>
            <a:r>
              <a:rPr lang="es-CL" sz="1900">
                <a:latin typeface="CMR12"/>
              </a:rPr>
              <a:t> &lt; </a:t>
            </a:r>
            <a:r>
              <a:rPr lang="es-CL" sz="1900" err="1">
                <a:latin typeface="CMR12"/>
              </a:rPr>
              <a:t>Q</a:t>
            </a:r>
            <a:r>
              <a:rPr lang="es-CL" sz="1900" baseline="-25000" err="1">
                <a:latin typeface="CMR12"/>
              </a:rPr>
              <a:t>d</a:t>
            </a:r>
            <a:r>
              <a:rPr lang="es-CL" sz="1900">
                <a:latin typeface="CMR12"/>
              </a:rPr>
              <a:t> al precio anterior. El precio se ajustará al alza hasta que el mercado se equilibre a una nueva cantidad más baja. </a:t>
            </a:r>
          </a:p>
          <a:p>
            <a:pPr marL="457200" indent="-457200">
              <a:buFont typeface="+mj-lt"/>
              <a:buAutoNum type="alphaLcParenR"/>
            </a:pPr>
            <a:r>
              <a:rPr lang="es-CL" sz="1900">
                <a:latin typeface="CMR12"/>
              </a:rPr>
              <a:t>Cuando la oferta disminuye, hay un excedente porque </a:t>
            </a:r>
            <a:r>
              <a:rPr lang="es-CL" sz="1900" err="1">
                <a:latin typeface="CMR12"/>
              </a:rPr>
              <a:t>Q</a:t>
            </a:r>
            <a:r>
              <a:rPr lang="es-CL" sz="1900" baseline="-25000" err="1">
                <a:latin typeface="CMR12"/>
              </a:rPr>
              <a:t>o</a:t>
            </a:r>
            <a:r>
              <a:rPr lang="es-CL" sz="1900">
                <a:latin typeface="CMR12"/>
              </a:rPr>
              <a:t> &gt; </a:t>
            </a:r>
            <a:r>
              <a:rPr lang="es-CL" sz="1900" err="1">
                <a:latin typeface="CMR12"/>
              </a:rPr>
              <a:t>Q</a:t>
            </a:r>
            <a:r>
              <a:rPr lang="es-CL" sz="1900" baseline="-25000" err="1">
                <a:latin typeface="CMR12"/>
              </a:rPr>
              <a:t>d</a:t>
            </a:r>
            <a:r>
              <a:rPr lang="es-CL" sz="1900">
                <a:latin typeface="CMR12"/>
              </a:rPr>
              <a:t> al precio anterior. El precio se ajustará al alza hasta que el mercado se equilibre a una nueva cantidad más baja. </a:t>
            </a:r>
          </a:p>
          <a:p>
            <a:pPr marL="457200" indent="-457200">
              <a:buFont typeface="+mj-lt"/>
              <a:buAutoNum type="alphaLcParenR"/>
            </a:pPr>
            <a:endParaRPr lang="es-CL" sz="1900">
              <a:latin typeface="CMR12"/>
            </a:endParaRPr>
          </a:p>
          <a:p>
            <a:pPr marL="457200" indent="-457200">
              <a:buFont typeface="+mj-lt"/>
              <a:buAutoNum type="alphaLcParenR"/>
            </a:pPr>
            <a:endParaRPr lang="es-CL" sz="1900">
              <a:latin typeface="CMR12"/>
            </a:endParaRPr>
          </a:p>
          <a:p>
            <a:pPr marL="457200" indent="-457200">
              <a:buFont typeface="+mj-lt"/>
              <a:buAutoNum type="alphaLcParenR"/>
            </a:pPr>
            <a:endParaRPr lang="es-CL" sz="1900">
              <a:latin typeface="CMR12"/>
            </a:endParaRPr>
          </a:p>
        </p:txBody>
      </p:sp>
    </p:spTree>
    <p:extLst>
      <p:ext uri="{BB962C8B-B14F-4D97-AF65-F5344CB8AC3E}">
        <p14:creationId xmlns:p14="http://schemas.microsoft.com/office/powerpoint/2010/main" val="2169319926"/>
      </p:ext>
    </p:extLst>
  </p:cSld>
  <p:clrMapOvr>
    <a:overrideClrMapping bg1="lt1" tx1="dk1" bg2="lt2" tx2="dk2" accent1="accent1" accent2="accent2" accent3="accent3" accent4="accent4" accent5="accent5" accent6="accent6" hlink="hlink" folHlink="folHlink"/>
  </p:clrMapOvr>
</p:sld>
</file>

<file path=ppt/slides/slide5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D6EDB49-211E-499D-9A08-6C5FF3D06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1" name="Rectangle 10">
            <a:extLst>
              <a:ext uri="{FF2B5EF4-FFF2-40B4-BE49-F238E27FC236}">
                <a16:creationId xmlns:a16="http://schemas.microsoft.com/office/drawing/2014/main" id="{38F9F37E-D3CF-4F3D-96C2-25307819DF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3" name="Rectangle 12">
            <a:extLst>
              <a:ext uri="{FF2B5EF4-FFF2-40B4-BE49-F238E27FC236}">
                <a16:creationId xmlns:a16="http://schemas.microsoft.com/office/drawing/2014/main" id="{C5FFF17D-767C-40E7-8C89-962F1F54BC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31" y="638508"/>
            <a:ext cx="10905339" cy="4843439"/>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5" name="Rectangle 14">
            <a:extLst>
              <a:ext uri="{FF2B5EF4-FFF2-40B4-BE49-F238E27FC236}">
                <a16:creationId xmlns:a16="http://schemas.microsoft.com/office/drawing/2014/main" id="{E69F39E1-619D-4D9E-8823-8BD8CC3206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0204" y="865667"/>
            <a:ext cx="10451592" cy="4389120"/>
          </a:xfrm>
          <a:prstGeom prst="rect">
            <a:avLst/>
          </a:prstGeom>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1003">
            <a:schemeClr val="l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7" name="Rectangle 16">
            <a:extLst>
              <a:ext uri="{FF2B5EF4-FFF2-40B4-BE49-F238E27FC236}">
                <a16:creationId xmlns:a16="http://schemas.microsoft.com/office/drawing/2014/main" id="{C8C53F47-DF50-454F-A5A6-6B969748D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4796" y="1030259"/>
            <a:ext cx="10122408" cy="4059936"/>
          </a:xfrm>
          <a:prstGeom prst="rect">
            <a:avLst/>
          </a:prstGeom>
          <a:noFill/>
          <a:ln>
            <a:solidFill>
              <a:srgbClr val="4545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1392903" y="1108922"/>
            <a:ext cx="9405891" cy="1002990"/>
          </a:xfrm>
        </p:spPr>
        <p:txBody>
          <a:bodyPr anchor="ctr">
            <a:normAutofit/>
          </a:bodyPr>
          <a:lstStyle/>
          <a:p>
            <a:r>
              <a:rPr lang="es-CL" sz="2800" b="0" i="0" u="none" strike="noStrike" baseline="0" dirty="0">
                <a:latin typeface="CMR12"/>
              </a:rPr>
              <a:t>2. </a:t>
            </a:r>
            <a:r>
              <a:rPr lang="es-CL" sz="2800" b="0" i="0" u="none" strike="noStrike" cap="none" baseline="0" dirty="0">
                <a:latin typeface="CMR12"/>
              </a:rPr>
              <a:t>Considere la siguiente Demanda y Oferta</a:t>
            </a:r>
            <a:endParaRPr lang="es-CL" sz="2800" dirty="0"/>
          </a:p>
        </p:txBody>
      </p:sp>
      <mc:AlternateContent xmlns:mc="http://schemas.openxmlformats.org/markup-compatibility/2006">
        <mc:Choice xmlns:a14="http://schemas.microsoft.com/office/drawing/2010/main" Requires="a14">
          <p:sp>
            <p:nvSpPr>
              <p:cNvPr id="4" name="Marcador de contenido 3">
                <a:extLst>
                  <a:ext uri="{FF2B5EF4-FFF2-40B4-BE49-F238E27FC236}">
                    <a16:creationId xmlns:a16="http://schemas.microsoft.com/office/drawing/2014/main" id="{8340B90A-D7E5-4286-9E6A-B0F6D8FCF243}"/>
                  </a:ext>
                </a:extLst>
              </p:cNvPr>
              <p:cNvSpPr>
                <a:spLocks noGrp="1"/>
              </p:cNvSpPr>
              <p:nvPr>
                <p:ph idx="1"/>
              </p:nvPr>
            </p:nvSpPr>
            <p:spPr>
              <a:xfrm>
                <a:off x="1451579" y="2008047"/>
                <a:ext cx="9405891" cy="2860516"/>
              </a:xfrm>
            </p:spPr>
            <p:txBody>
              <a:bodyPr>
                <a:normAutofit lnSpcReduction="10000"/>
              </a:bodyPr>
              <a:lstStyle/>
              <a:p>
                <a:pPr marL="457200" indent="-457200" algn="ctr">
                  <a:buFont typeface="+mj-lt"/>
                  <a:buAutoNum type="arabicPeriod"/>
                </a:pPr>
                <a14:m>
                  <m:oMath xmlns:m="http://schemas.openxmlformats.org/officeDocument/2006/math">
                    <m:sSup>
                      <m:sSupPr>
                        <m:ctrlPr>
                          <a:rPr lang="es-CL" b="0" i="1" smtClean="0">
                            <a:latin typeface="Cambria Math" panose="02040503050406030204" pitchFamily="18" charset="0"/>
                          </a:rPr>
                        </m:ctrlPr>
                      </m:sSupPr>
                      <m:e>
                        <m:r>
                          <a:rPr lang="es-CL" b="0" i="1" smtClean="0">
                            <a:latin typeface="Cambria Math" panose="02040503050406030204" pitchFamily="18" charset="0"/>
                          </a:rPr>
                          <m:t>𝑃</m:t>
                        </m:r>
                      </m:e>
                      <m:sup>
                        <m:r>
                          <a:rPr lang="es-CL" b="0" i="1" smtClean="0">
                            <a:latin typeface="Cambria Math" panose="02040503050406030204" pitchFamily="18" charset="0"/>
                          </a:rPr>
                          <m:t>𝑑</m:t>
                        </m:r>
                      </m:sup>
                    </m:sSup>
                    <m:r>
                      <a:rPr lang="es-CL" b="0" i="1" smtClean="0">
                        <a:latin typeface="Cambria Math" panose="02040503050406030204" pitchFamily="18" charset="0"/>
                      </a:rPr>
                      <m:t>=−2</m:t>
                    </m:r>
                    <m:sSup>
                      <m:sSupPr>
                        <m:ctrlPr>
                          <a:rPr lang="es-CL" b="0" i="1" smtClean="0">
                            <a:latin typeface="Cambria Math" panose="02040503050406030204" pitchFamily="18" charset="0"/>
                          </a:rPr>
                        </m:ctrlPr>
                      </m:sSupPr>
                      <m:e>
                        <m:r>
                          <a:rPr lang="es-CL" b="0" i="1" smtClean="0">
                            <a:latin typeface="Cambria Math" panose="02040503050406030204" pitchFamily="18" charset="0"/>
                          </a:rPr>
                          <m:t>𝑄</m:t>
                        </m:r>
                      </m:e>
                      <m:sup>
                        <m:r>
                          <a:rPr lang="es-CL" b="0" i="1" smtClean="0">
                            <a:latin typeface="Cambria Math" panose="02040503050406030204" pitchFamily="18" charset="0"/>
                          </a:rPr>
                          <m:t>𝑑</m:t>
                        </m:r>
                      </m:sup>
                    </m:sSup>
                    <m:r>
                      <a:rPr lang="es-CL" b="0" i="1" smtClean="0">
                        <a:latin typeface="Cambria Math" panose="02040503050406030204" pitchFamily="18" charset="0"/>
                      </a:rPr>
                      <m:t>+100</m:t>
                    </m:r>
                  </m:oMath>
                </a14:m>
                <a:endParaRPr lang="es-CL" dirty="0"/>
              </a:p>
              <a:p>
                <a:pPr marL="457200" indent="-457200" algn="ctr">
                  <a:buFont typeface="+mj-lt"/>
                  <a:buAutoNum type="arabicPeriod"/>
                </a:pPr>
                <a14:m>
                  <m:oMath xmlns:m="http://schemas.openxmlformats.org/officeDocument/2006/math">
                    <m:sSup>
                      <m:sSupPr>
                        <m:ctrlPr>
                          <a:rPr lang="es-CL" b="0" i="1" smtClean="0">
                            <a:latin typeface="Cambria Math" panose="02040503050406030204" pitchFamily="18" charset="0"/>
                          </a:rPr>
                        </m:ctrlPr>
                      </m:sSupPr>
                      <m:e>
                        <m:r>
                          <a:rPr lang="es-CL" b="0" i="1" smtClean="0">
                            <a:latin typeface="Cambria Math" panose="02040503050406030204" pitchFamily="18" charset="0"/>
                          </a:rPr>
                          <m:t>𝑃</m:t>
                        </m:r>
                      </m:e>
                      <m:sup>
                        <m:r>
                          <a:rPr lang="es-CL" b="0" i="1" smtClean="0">
                            <a:latin typeface="Cambria Math" panose="02040503050406030204" pitchFamily="18" charset="0"/>
                          </a:rPr>
                          <m:t>𝑜</m:t>
                        </m:r>
                      </m:sup>
                    </m:sSup>
                    <m:r>
                      <a:rPr lang="es-CL" b="0" i="1" smtClean="0">
                        <a:latin typeface="Cambria Math" panose="02040503050406030204" pitchFamily="18" charset="0"/>
                      </a:rPr>
                      <m:t>=2</m:t>
                    </m:r>
                    <m:sSup>
                      <m:sSupPr>
                        <m:ctrlPr>
                          <a:rPr lang="es-CL" b="0" i="1" smtClean="0">
                            <a:latin typeface="Cambria Math" panose="02040503050406030204" pitchFamily="18" charset="0"/>
                          </a:rPr>
                        </m:ctrlPr>
                      </m:sSupPr>
                      <m:e>
                        <m:r>
                          <a:rPr lang="es-CL" b="0" i="1" smtClean="0">
                            <a:latin typeface="Cambria Math" panose="02040503050406030204" pitchFamily="18" charset="0"/>
                          </a:rPr>
                          <m:t>𝑄</m:t>
                        </m:r>
                      </m:e>
                      <m:sup>
                        <m:r>
                          <a:rPr lang="es-CL" b="0" i="1" smtClean="0">
                            <a:latin typeface="Cambria Math" panose="02040503050406030204" pitchFamily="18" charset="0"/>
                          </a:rPr>
                          <m:t>𝑜</m:t>
                        </m:r>
                      </m:sup>
                    </m:sSup>
                    <m:r>
                      <a:rPr lang="es-CL" b="0" i="1" smtClean="0">
                        <a:latin typeface="Cambria Math" panose="02040503050406030204" pitchFamily="18" charset="0"/>
                      </a:rPr>
                      <m:t>+</m:t>
                    </m:r>
                    <m:r>
                      <a:rPr lang="es-CL" b="0" i="1" smtClean="0">
                        <a:latin typeface="Cambria Math" panose="02040503050406030204" pitchFamily="18" charset="0"/>
                      </a:rPr>
                      <m:t>2</m:t>
                    </m:r>
                    <m:r>
                      <a:rPr lang="es-CL" b="0" i="1" smtClean="0">
                        <a:latin typeface="Cambria Math" panose="02040503050406030204" pitchFamily="18" charset="0"/>
                      </a:rPr>
                      <m:t>0</m:t>
                    </m:r>
                  </m:oMath>
                </a14:m>
                <a:endParaRPr lang="es-CL" dirty="0"/>
              </a:p>
              <a:p>
                <a:pPr marL="0" indent="0">
                  <a:buNone/>
                </a:pPr>
                <a:r>
                  <a:rPr lang="es-CL" dirty="0"/>
                  <a:t>Con esta información responda lo siguiente:</a:t>
                </a:r>
              </a:p>
              <a:p>
                <a:pPr marL="457200" indent="-457200">
                  <a:buFont typeface="+mj-lt"/>
                  <a:buAutoNum type="alphaLcParenR"/>
                </a:pPr>
                <a:r>
                  <a:rPr lang="es-CL" b="1" dirty="0"/>
                  <a:t>Encuentre el equilibrio de mercado. Grafique. </a:t>
                </a:r>
              </a:p>
              <a:p>
                <a:pPr marL="457200" indent="-457200">
                  <a:buFont typeface="+mj-lt"/>
                  <a:buAutoNum type="alphaLcParenR"/>
                </a:pPr>
                <a:r>
                  <a:rPr lang="es-CL" dirty="0"/>
                  <a:t>Calcule los excedentes del productor y consumidor. Grafique. </a:t>
                </a:r>
              </a:p>
              <a:p>
                <a:pPr marL="457200" indent="-457200">
                  <a:buFont typeface="+mj-lt"/>
                  <a:buAutoNum type="alphaLcParenR"/>
                </a:pPr>
                <a:r>
                  <a:rPr lang="es-CL" dirty="0"/>
                  <a:t>Calcule la elasticidad de las rectas en el punto de equilibrio.</a:t>
                </a:r>
              </a:p>
            </p:txBody>
          </p:sp>
        </mc:Choice>
        <mc:Fallback>
          <p:sp>
            <p:nvSpPr>
              <p:cNvPr id="4" name="Marcador de contenido 3">
                <a:extLst>
                  <a:ext uri="{FF2B5EF4-FFF2-40B4-BE49-F238E27FC236}">
                    <a16:creationId xmlns:a16="http://schemas.microsoft.com/office/drawing/2014/main" id="{8340B90A-D7E5-4286-9E6A-B0F6D8FCF243}"/>
                  </a:ext>
                </a:extLst>
              </p:cNvPr>
              <p:cNvSpPr>
                <a:spLocks noGrp="1" noRot="1" noChangeAspect="1" noMove="1" noResize="1" noEditPoints="1" noAdjustHandles="1" noChangeArrowheads="1" noChangeShapeType="1" noTextEdit="1"/>
              </p:cNvSpPr>
              <p:nvPr>
                <p:ph idx="1"/>
              </p:nvPr>
            </p:nvSpPr>
            <p:spPr>
              <a:xfrm>
                <a:off x="1451579" y="2008047"/>
                <a:ext cx="9405891" cy="2860516"/>
              </a:xfrm>
              <a:blipFill>
                <a:blip r:embed="rId2"/>
                <a:stretch>
                  <a:fillRect l="-648" t="-638"/>
                </a:stretch>
              </a:blipFill>
            </p:spPr>
            <p:txBody>
              <a:bodyPr/>
              <a:lstStyle/>
              <a:p>
                <a:r>
                  <a:rPr lang="es-CL">
                    <a:noFill/>
                  </a:rPr>
                  <a:t> </a:t>
                </a:r>
              </a:p>
            </p:txBody>
          </p:sp>
        </mc:Fallback>
      </mc:AlternateContent>
      <p:pic>
        <p:nvPicPr>
          <p:cNvPr id="19" name="Picture 18">
            <a:extLst>
              <a:ext uri="{FF2B5EF4-FFF2-40B4-BE49-F238E27FC236}">
                <a16:creationId xmlns:a16="http://schemas.microsoft.com/office/drawing/2014/main" id="{6A26901A-BC62-4A3A-A07A-65E1F3DDDEC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Tree>
    <p:extLst>
      <p:ext uri="{BB962C8B-B14F-4D97-AF65-F5344CB8AC3E}">
        <p14:creationId xmlns:p14="http://schemas.microsoft.com/office/powerpoint/2010/main" val="116572470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63C748C-967B-4A7B-A90F-3EDD0F485A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1" name="Rectangle 10">
            <a:extLst>
              <a:ext uri="{FF2B5EF4-FFF2-40B4-BE49-F238E27FC236}">
                <a16:creationId xmlns:a16="http://schemas.microsoft.com/office/drawing/2014/main" id="{C0143637-4934-44E4-B909-BAF1E7B27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406212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608054" y="2743198"/>
            <a:ext cx="2846017" cy="1371601"/>
          </a:xfrm>
        </p:spPr>
        <p:txBody>
          <a:bodyPr>
            <a:normAutofit/>
          </a:bodyPr>
          <a:lstStyle/>
          <a:p>
            <a:pPr marL="457200" indent="-457200">
              <a:buFont typeface="+mj-lt"/>
              <a:buAutoNum type="alphaLcParenR"/>
            </a:pPr>
            <a:r>
              <a:rPr lang="es-CL" sz="2200" b="1" dirty="0">
                <a:solidFill>
                  <a:srgbClr val="FFFFFF"/>
                </a:solidFill>
              </a:rPr>
              <a:t>Encuentre el equilibrio de mercado. Grafique. </a:t>
            </a:r>
          </a:p>
        </p:txBody>
      </p:sp>
      <p:pic>
        <p:nvPicPr>
          <p:cNvPr id="4" name="Imagen 3">
            <a:extLst>
              <a:ext uri="{FF2B5EF4-FFF2-40B4-BE49-F238E27FC236}">
                <a16:creationId xmlns:a16="http://schemas.microsoft.com/office/drawing/2014/main" id="{43CDA7D4-8295-4CA2-BE02-374732A11BD6}"/>
              </a:ext>
            </a:extLst>
          </p:cNvPr>
          <p:cNvPicPr>
            <a:picLocks noChangeAspect="1"/>
          </p:cNvPicPr>
          <p:nvPr/>
        </p:nvPicPr>
        <p:blipFill>
          <a:blip r:embed="rId2"/>
          <a:stretch>
            <a:fillRect/>
          </a:stretch>
        </p:blipFill>
        <p:spPr>
          <a:xfrm>
            <a:off x="710871" y="1681162"/>
            <a:ext cx="2743200" cy="885825"/>
          </a:xfrm>
          <a:prstGeom prst="rect">
            <a:avLst/>
          </a:prstGeom>
        </p:spPr>
      </p:pic>
      <p:pic>
        <p:nvPicPr>
          <p:cNvPr id="10" name="Marcador de contenido 9">
            <a:extLst>
              <a:ext uri="{FF2B5EF4-FFF2-40B4-BE49-F238E27FC236}">
                <a16:creationId xmlns:a16="http://schemas.microsoft.com/office/drawing/2014/main" id="{815E3A19-8BAD-4462-B330-F9E3F29BB1A9}"/>
              </a:ext>
            </a:extLst>
          </p:cNvPr>
          <p:cNvPicPr>
            <a:picLocks noGrp="1" noChangeAspect="1"/>
          </p:cNvPicPr>
          <p:nvPr>
            <p:ph idx="1"/>
          </p:nvPr>
        </p:nvPicPr>
        <p:blipFill>
          <a:blip r:embed="rId3"/>
          <a:stretch>
            <a:fillRect/>
          </a:stretch>
        </p:blipFill>
        <p:spPr>
          <a:xfrm>
            <a:off x="4164639" y="517523"/>
            <a:ext cx="7885752" cy="5822950"/>
          </a:xfrm>
        </p:spPr>
      </p:pic>
    </p:spTree>
    <p:extLst>
      <p:ext uri="{BB962C8B-B14F-4D97-AF65-F5344CB8AC3E}">
        <p14:creationId xmlns:p14="http://schemas.microsoft.com/office/powerpoint/2010/main" val="235817285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63C748C-967B-4A7B-A90F-3EDD0F485A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1" name="Rectangle 10">
            <a:extLst>
              <a:ext uri="{FF2B5EF4-FFF2-40B4-BE49-F238E27FC236}">
                <a16:creationId xmlns:a16="http://schemas.microsoft.com/office/drawing/2014/main" id="{C0143637-4934-44E4-B909-BAF1E7B27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406212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608054" y="2743198"/>
            <a:ext cx="2846017" cy="1371601"/>
          </a:xfrm>
        </p:spPr>
        <p:txBody>
          <a:bodyPr>
            <a:normAutofit/>
          </a:bodyPr>
          <a:lstStyle/>
          <a:p>
            <a:pPr marL="457200" indent="-457200">
              <a:buFont typeface="+mj-lt"/>
              <a:buAutoNum type="alphaLcParenR"/>
            </a:pPr>
            <a:r>
              <a:rPr lang="es-CL" sz="2200" b="1" dirty="0">
                <a:solidFill>
                  <a:srgbClr val="FFFFFF"/>
                </a:solidFill>
              </a:rPr>
              <a:t>Encuentre el equilibrio de mercado. Grafique. </a:t>
            </a:r>
          </a:p>
        </p:txBody>
      </p:sp>
      <p:pic>
        <p:nvPicPr>
          <p:cNvPr id="4" name="Imagen 3">
            <a:extLst>
              <a:ext uri="{FF2B5EF4-FFF2-40B4-BE49-F238E27FC236}">
                <a16:creationId xmlns:a16="http://schemas.microsoft.com/office/drawing/2014/main" id="{43CDA7D4-8295-4CA2-BE02-374732A11BD6}"/>
              </a:ext>
            </a:extLst>
          </p:cNvPr>
          <p:cNvPicPr>
            <a:picLocks noChangeAspect="1"/>
          </p:cNvPicPr>
          <p:nvPr/>
        </p:nvPicPr>
        <p:blipFill>
          <a:blip r:embed="rId3"/>
          <a:stretch>
            <a:fillRect/>
          </a:stretch>
        </p:blipFill>
        <p:spPr>
          <a:xfrm>
            <a:off x="710871" y="1681162"/>
            <a:ext cx="2743200" cy="885825"/>
          </a:xfrm>
          <a:prstGeom prst="rect">
            <a:avLst/>
          </a:prstGeom>
        </p:spPr>
      </p:pic>
      <p:pic>
        <p:nvPicPr>
          <p:cNvPr id="10" name="Marcador de contenido 9">
            <a:extLst>
              <a:ext uri="{FF2B5EF4-FFF2-40B4-BE49-F238E27FC236}">
                <a16:creationId xmlns:a16="http://schemas.microsoft.com/office/drawing/2014/main" id="{815E3A19-8BAD-4462-B330-F9E3F29BB1A9}"/>
              </a:ext>
            </a:extLst>
          </p:cNvPr>
          <p:cNvPicPr>
            <a:picLocks noGrp="1" noChangeAspect="1"/>
          </p:cNvPicPr>
          <p:nvPr>
            <p:ph idx="1"/>
          </p:nvPr>
        </p:nvPicPr>
        <p:blipFill rotWithShape="1">
          <a:blip r:embed="rId4"/>
          <a:srcRect l="54405" t="36299" r="34120" b="58016"/>
          <a:stretch/>
        </p:blipFill>
        <p:spPr>
          <a:xfrm>
            <a:off x="1630033" y="4179093"/>
            <a:ext cx="904876" cy="330993"/>
          </a:xfrm>
        </p:spPr>
      </p:pic>
      <p:pic>
        <p:nvPicPr>
          <p:cNvPr id="7" name="Marcador de contenido 9">
            <a:extLst>
              <a:ext uri="{FF2B5EF4-FFF2-40B4-BE49-F238E27FC236}">
                <a16:creationId xmlns:a16="http://schemas.microsoft.com/office/drawing/2014/main" id="{73C485CA-6FDF-42BC-AA5F-16F3A4196D3B}"/>
              </a:ext>
            </a:extLst>
          </p:cNvPr>
          <p:cNvPicPr>
            <a:picLocks noChangeAspect="1"/>
          </p:cNvPicPr>
          <p:nvPr/>
        </p:nvPicPr>
        <p:blipFill rotWithShape="1">
          <a:blip r:embed="rId4"/>
          <a:srcRect l="52352" t="91738" r="36173" b="2577"/>
          <a:stretch/>
        </p:blipFill>
        <p:spPr>
          <a:xfrm>
            <a:off x="1630033" y="4557711"/>
            <a:ext cx="904876" cy="330993"/>
          </a:xfrm>
          <a:prstGeom prst="rect">
            <a:avLst/>
          </a:prstGeom>
        </p:spPr>
      </p:pic>
      <p:pic>
        <p:nvPicPr>
          <p:cNvPr id="5" name="Imagen 4">
            <a:extLst>
              <a:ext uri="{FF2B5EF4-FFF2-40B4-BE49-F238E27FC236}">
                <a16:creationId xmlns:a16="http://schemas.microsoft.com/office/drawing/2014/main" id="{389E8458-B2C2-4995-A9BA-E9CDECC0603B}"/>
              </a:ext>
            </a:extLst>
          </p:cNvPr>
          <p:cNvPicPr>
            <a:picLocks noChangeAspect="1"/>
          </p:cNvPicPr>
          <p:nvPr/>
        </p:nvPicPr>
        <p:blipFill>
          <a:blip r:embed="rId5"/>
          <a:stretch>
            <a:fillRect/>
          </a:stretch>
        </p:blipFill>
        <p:spPr>
          <a:xfrm>
            <a:off x="4504197" y="1181098"/>
            <a:ext cx="7245731" cy="4495800"/>
          </a:xfrm>
          <a:prstGeom prst="rect">
            <a:avLst/>
          </a:prstGeom>
        </p:spPr>
      </p:pic>
    </p:spTree>
    <p:extLst>
      <p:ext uri="{BB962C8B-B14F-4D97-AF65-F5344CB8AC3E}">
        <p14:creationId xmlns:p14="http://schemas.microsoft.com/office/powerpoint/2010/main" val="403980217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D6EDB49-211E-499D-9A08-6C5FF3D06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1" name="Rectangle 10">
            <a:extLst>
              <a:ext uri="{FF2B5EF4-FFF2-40B4-BE49-F238E27FC236}">
                <a16:creationId xmlns:a16="http://schemas.microsoft.com/office/drawing/2014/main" id="{38F9F37E-D3CF-4F3D-96C2-25307819DF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3" name="Rectangle 12">
            <a:extLst>
              <a:ext uri="{FF2B5EF4-FFF2-40B4-BE49-F238E27FC236}">
                <a16:creationId xmlns:a16="http://schemas.microsoft.com/office/drawing/2014/main" id="{C5FFF17D-767C-40E7-8C89-962F1F54BC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31" y="638508"/>
            <a:ext cx="10905339" cy="4843439"/>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5" name="Rectangle 14">
            <a:extLst>
              <a:ext uri="{FF2B5EF4-FFF2-40B4-BE49-F238E27FC236}">
                <a16:creationId xmlns:a16="http://schemas.microsoft.com/office/drawing/2014/main" id="{E69F39E1-619D-4D9E-8823-8BD8CC3206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0204" y="865667"/>
            <a:ext cx="10451592" cy="4389120"/>
          </a:xfrm>
          <a:prstGeom prst="rect">
            <a:avLst/>
          </a:prstGeom>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1003">
            <a:schemeClr val="l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7" name="Rectangle 16">
            <a:extLst>
              <a:ext uri="{FF2B5EF4-FFF2-40B4-BE49-F238E27FC236}">
                <a16:creationId xmlns:a16="http://schemas.microsoft.com/office/drawing/2014/main" id="{C8C53F47-DF50-454F-A5A6-6B969748D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4796" y="1030259"/>
            <a:ext cx="10122408" cy="4059936"/>
          </a:xfrm>
          <a:prstGeom prst="rect">
            <a:avLst/>
          </a:prstGeom>
          <a:noFill/>
          <a:ln>
            <a:solidFill>
              <a:srgbClr val="4545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1392903" y="1108922"/>
            <a:ext cx="9405891" cy="1002990"/>
          </a:xfrm>
        </p:spPr>
        <p:txBody>
          <a:bodyPr anchor="ctr">
            <a:normAutofit/>
          </a:bodyPr>
          <a:lstStyle/>
          <a:p>
            <a:r>
              <a:rPr lang="es-CL" sz="2800" b="0" i="0" u="none" strike="noStrike" baseline="0" dirty="0">
                <a:latin typeface="CMR12"/>
              </a:rPr>
              <a:t>2. </a:t>
            </a:r>
            <a:r>
              <a:rPr lang="es-CL" sz="2800" b="0" i="0" u="none" strike="noStrike" cap="none" baseline="0" dirty="0">
                <a:latin typeface="CMR12"/>
              </a:rPr>
              <a:t>Considere la siguiente Demanda y Oferta</a:t>
            </a:r>
            <a:endParaRPr lang="es-CL" sz="2800" dirty="0"/>
          </a:p>
        </p:txBody>
      </p:sp>
      <mc:AlternateContent xmlns:mc="http://schemas.openxmlformats.org/markup-compatibility/2006">
        <mc:Choice xmlns:a14="http://schemas.microsoft.com/office/drawing/2010/main" Requires="a14">
          <p:sp>
            <p:nvSpPr>
              <p:cNvPr id="4" name="Marcador de contenido 3">
                <a:extLst>
                  <a:ext uri="{FF2B5EF4-FFF2-40B4-BE49-F238E27FC236}">
                    <a16:creationId xmlns:a16="http://schemas.microsoft.com/office/drawing/2014/main" id="{8340B90A-D7E5-4286-9E6A-B0F6D8FCF243}"/>
                  </a:ext>
                </a:extLst>
              </p:cNvPr>
              <p:cNvSpPr>
                <a:spLocks noGrp="1"/>
              </p:cNvSpPr>
              <p:nvPr>
                <p:ph idx="1"/>
              </p:nvPr>
            </p:nvSpPr>
            <p:spPr>
              <a:xfrm>
                <a:off x="1451579" y="2008047"/>
                <a:ext cx="9405891" cy="2860516"/>
              </a:xfrm>
            </p:spPr>
            <p:txBody>
              <a:bodyPr>
                <a:normAutofit lnSpcReduction="10000"/>
              </a:bodyPr>
              <a:lstStyle/>
              <a:p>
                <a:pPr marL="457200" indent="-457200" algn="ctr">
                  <a:buFont typeface="+mj-lt"/>
                  <a:buAutoNum type="arabicPeriod"/>
                </a:pPr>
                <a14:m>
                  <m:oMath xmlns:m="http://schemas.openxmlformats.org/officeDocument/2006/math">
                    <m:sSup>
                      <m:sSupPr>
                        <m:ctrlPr>
                          <a:rPr lang="es-CL" b="0" i="1" smtClean="0">
                            <a:latin typeface="Cambria Math" panose="02040503050406030204" pitchFamily="18" charset="0"/>
                          </a:rPr>
                        </m:ctrlPr>
                      </m:sSupPr>
                      <m:e>
                        <m:r>
                          <a:rPr lang="es-CL" b="0" i="1" smtClean="0">
                            <a:latin typeface="Cambria Math" panose="02040503050406030204" pitchFamily="18" charset="0"/>
                          </a:rPr>
                          <m:t>𝑃</m:t>
                        </m:r>
                      </m:e>
                      <m:sup>
                        <m:r>
                          <a:rPr lang="es-CL" b="0" i="1" smtClean="0">
                            <a:latin typeface="Cambria Math" panose="02040503050406030204" pitchFamily="18" charset="0"/>
                          </a:rPr>
                          <m:t>𝑑</m:t>
                        </m:r>
                      </m:sup>
                    </m:sSup>
                    <m:r>
                      <a:rPr lang="es-CL" b="0" i="1" smtClean="0">
                        <a:latin typeface="Cambria Math" panose="02040503050406030204" pitchFamily="18" charset="0"/>
                      </a:rPr>
                      <m:t>=−2</m:t>
                    </m:r>
                    <m:sSup>
                      <m:sSupPr>
                        <m:ctrlPr>
                          <a:rPr lang="es-CL" b="0" i="1" smtClean="0">
                            <a:latin typeface="Cambria Math" panose="02040503050406030204" pitchFamily="18" charset="0"/>
                          </a:rPr>
                        </m:ctrlPr>
                      </m:sSupPr>
                      <m:e>
                        <m:r>
                          <a:rPr lang="es-CL" b="0" i="1" smtClean="0">
                            <a:latin typeface="Cambria Math" panose="02040503050406030204" pitchFamily="18" charset="0"/>
                          </a:rPr>
                          <m:t>𝑄</m:t>
                        </m:r>
                      </m:e>
                      <m:sup>
                        <m:r>
                          <a:rPr lang="es-CL" b="0" i="1" smtClean="0">
                            <a:latin typeface="Cambria Math" panose="02040503050406030204" pitchFamily="18" charset="0"/>
                          </a:rPr>
                          <m:t>𝑑</m:t>
                        </m:r>
                      </m:sup>
                    </m:sSup>
                    <m:r>
                      <a:rPr lang="es-CL" b="0" i="1" smtClean="0">
                        <a:latin typeface="Cambria Math" panose="02040503050406030204" pitchFamily="18" charset="0"/>
                      </a:rPr>
                      <m:t>+100</m:t>
                    </m:r>
                  </m:oMath>
                </a14:m>
                <a:endParaRPr lang="es-CL" dirty="0"/>
              </a:p>
              <a:p>
                <a:pPr marL="457200" indent="-457200" algn="ctr">
                  <a:buFont typeface="+mj-lt"/>
                  <a:buAutoNum type="arabicPeriod"/>
                </a:pPr>
                <a14:m>
                  <m:oMath xmlns:m="http://schemas.openxmlformats.org/officeDocument/2006/math">
                    <m:sSup>
                      <m:sSupPr>
                        <m:ctrlPr>
                          <a:rPr lang="es-CL" b="0" i="1" smtClean="0">
                            <a:latin typeface="Cambria Math" panose="02040503050406030204" pitchFamily="18" charset="0"/>
                          </a:rPr>
                        </m:ctrlPr>
                      </m:sSupPr>
                      <m:e>
                        <m:r>
                          <a:rPr lang="es-CL" b="0" i="1" smtClean="0">
                            <a:latin typeface="Cambria Math" panose="02040503050406030204" pitchFamily="18" charset="0"/>
                          </a:rPr>
                          <m:t>𝑃</m:t>
                        </m:r>
                      </m:e>
                      <m:sup>
                        <m:r>
                          <a:rPr lang="es-CL" b="0" i="1" smtClean="0">
                            <a:latin typeface="Cambria Math" panose="02040503050406030204" pitchFamily="18" charset="0"/>
                          </a:rPr>
                          <m:t>𝑜</m:t>
                        </m:r>
                      </m:sup>
                    </m:sSup>
                    <m:r>
                      <a:rPr lang="es-CL" b="0" i="1" smtClean="0">
                        <a:latin typeface="Cambria Math" panose="02040503050406030204" pitchFamily="18" charset="0"/>
                      </a:rPr>
                      <m:t>=2</m:t>
                    </m:r>
                    <m:sSup>
                      <m:sSupPr>
                        <m:ctrlPr>
                          <a:rPr lang="es-CL" b="0" i="1" smtClean="0">
                            <a:latin typeface="Cambria Math" panose="02040503050406030204" pitchFamily="18" charset="0"/>
                          </a:rPr>
                        </m:ctrlPr>
                      </m:sSupPr>
                      <m:e>
                        <m:r>
                          <a:rPr lang="es-CL" b="0" i="1" smtClean="0">
                            <a:latin typeface="Cambria Math" panose="02040503050406030204" pitchFamily="18" charset="0"/>
                          </a:rPr>
                          <m:t>𝑄</m:t>
                        </m:r>
                      </m:e>
                      <m:sup>
                        <m:r>
                          <a:rPr lang="es-CL" b="0" i="1" smtClean="0">
                            <a:latin typeface="Cambria Math" panose="02040503050406030204" pitchFamily="18" charset="0"/>
                          </a:rPr>
                          <m:t>𝑜</m:t>
                        </m:r>
                      </m:sup>
                    </m:sSup>
                    <m:r>
                      <a:rPr lang="es-CL" b="0" i="1" smtClean="0">
                        <a:latin typeface="Cambria Math" panose="02040503050406030204" pitchFamily="18" charset="0"/>
                      </a:rPr>
                      <m:t>+</m:t>
                    </m:r>
                    <m:r>
                      <a:rPr lang="es-CL" b="0" i="1" smtClean="0">
                        <a:latin typeface="Cambria Math" panose="02040503050406030204" pitchFamily="18" charset="0"/>
                      </a:rPr>
                      <m:t>2</m:t>
                    </m:r>
                    <m:r>
                      <a:rPr lang="es-CL" b="0" i="1" smtClean="0">
                        <a:latin typeface="Cambria Math" panose="02040503050406030204" pitchFamily="18" charset="0"/>
                      </a:rPr>
                      <m:t>0</m:t>
                    </m:r>
                  </m:oMath>
                </a14:m>
                <a:endParaRPr lang="es-CL" dirty="0"/>
              </a:p>
              <a:p>
                <a:pPr marL="0" indent="0">
                  <a:buNone/>
                </a:pPr>
                <a:r>
                  <a:rPr lang="es-CL" dirty="0"/>
                  <a:t>Con esta información responda lo siguiente:</a:t>
                </a:r>
              </a:p>
              <a:p>
                <a:pPr marL="457200" indent="-457200">
                  <a:buFont typeface="+mj-lt"/>
                  <a:buAutoNum type="alphaLcParenR"/>
                </a:pPr>
                <a:r>
                  <a:rPr lang="es-CL" dirty="0"/>
                  <a:t>Encuentre el equilibrio de mercado. Grafique. </a:t>
                </a:r>
              </a:p>
              <a:p>
                <a:pPr marL="457200" indent="-457200">
                  <a:buFont typeface="+mj-lt"/>
                  <a:buAutoNum type="alphaLcParenR"/>
                </a:pPr>
                <a:r>
                  <a:rPr lang="es-CL" b="1" dirty="0"/>
                  <a:t>Calcule los excedentes del productor y consumidor. Grafique. </a:t>
                </a:r>
              </a:p>
              <a:p>
                <a:pPr marL="457200" indent="-457200">
                  <a:buFont typeface="+mj-lt"/>
                  <a:buAutoNum type="alphaLcParenR"/>
                </a:pPr>
                <a:r>
                  <a:rPr lang="es-CL" dirty="0"/>
                  <a:t>Calcule la elasticidad de las rectas en el punto de equilibrio.</a:t>
                </a:r>
              </a:p>
            </p:txBody>
          </p:sp>
        </mc:Choice>
        <mc:Fallback>
          <p:sp>
            <p:nvSpPr>
              <p:cNvPr id="4" name="Marcador de contenido 3">
                <a:extLst>
                  <a:ext uri="{FF2B5EF4-FFF2-40B4-BE49-F238E27FC236}">
                    <a16:creationId xmlns:a16="http://schemas.microsoft.com/office/drawing/2014/main" id="{8340B90A-D7E5-4286-9E6A-B0F6D8FCF243}"/>
                  </a:ext>
                </a:extLst>
              </p:cNvPr>
              <p:cNvSpPr>
                <a:spLocks noGrp="1" noRot="1" noChangeAspect="1" noMove="1" noResize="1" noEditPoints="1" noAdjustHandles="1" noChangeArrowheads="1" noChangeShapeType="1" noTextEdit="1"/>
              </p:cNvSpPr>
              <p:nvPr>
                <p:ph idx="1"/>
              </p:nvPr>
            </p:nvSpPr>
            <p:spPr>
              <a:xfrm>
                <a:off x="1451579" y="2008047"/>
                <a:ext cx="9405891" cy="2860516"/>
              </a:xfrm>
              <a:blipFill>
                <a:blip r:embed="rId2"/>
                <a:stretch>
                  <a:fillRect l="-648" t="-638"/>
                </a:stretch>
              </a:blipFill>
            </p:spPr>
            <p:txBody>
              <a:bodyPr/>
              <a:lstStyle/>
              <a:p>
                <a:r>
                  <a:rPr lang="es-CL">
                    <a:noFill/>
                  </a:rPr>
                  <a:t> </a:t>
                </a:r>
              </a:p>
            </p:txBody>
          </p:sp>
        </mc:Fallback>
      </mc:AlternateContent>
      <p:pic>
        <p:nvPicPr>
          <p:cNvPr id="19" name="Picture 18">
            <a:extLst>
              <a:ext uri="{FF2B5EF4-FFF2-40B4-BE49-F238E27FC236}">
                <a16:creationId xmlns:a16="http://schemas.microsoft.com/office/drawing/2014/main" id="{6A26901A-BC62-4A3A-A07A-65E1F3DDDEC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Tree>
    <p:extLst>
      <p:ext uri="{BB962C8B-B14F-4D97-AF65-F5344CB8AC3E}">
        <p14:creationId xmlns:p14="http://schemas.microsoft.com/office/powerpoint/2010/main" val="43685311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63C748C-967B-4A7B-A90F-3EDD0F485A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1" name="Rectangle 10">
            <a:extLst>
              <a:ext uri="{FF2B5EF4-FFF2-40B4-BE49-F238E27FC236}">
                <a16:creationId xmlns:a16="http://schemas.microsoft.com/office/drawing/2014/main" id="{C0143637-4934-44E4-B909-BAF1E7B27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406212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608054" y="2743198"/>
            <a:ext cx="3059071" cy="1714505"/>
          </a:xfrm>
        </p:spPr>
        <p:txBody>
          <a:bodyPr vert="horz" lIns="91440" tIns="45720" rIns="91440" bIns="45720" rtlCol="0" anchor="t">
            <a:normAutofit fontScale="90000"/>
          </a:bodyPr>
          <a:lstStyle/>
          <a:p>
            <a:pPr marL="457200" indent="-457200">
              <a:buFont typeface="+mj-lt"/>
              <a:buAutoNum type="alphaLcParenR" startAt="2"/>
            </a:pPr>
            <a:r>
              <a:rPr lang="es-CL" sz="2200" b="1" dirty="0">
                <a:solidFill>
                  <a:srgbClr val="FFFFFF"/>
                </a:solidFill>
              </a:rPr>
              <a:t>Calcule los excedentes del productor y consumidor. Grafique. </a:t>
            </a:r>
          </a:p>
        </p:txBody>
      </p:sp>
      <p:pic>
        <p:nvPicPr>
          <p:cNvPr id="8" name="Imagen 7">
            <a:extLst>
              <a:ext uri="{FF2B5EF4-FFF2-40B4-BE49-F238E27FC236}">
                <a16:creationId xmlns:a16="http://schemas.microsoft.com/office/drawing/2014/main" id="{50E62885-C295-4D1C-9CD6-124C4A573E27}"/>
              </a:ext>
            </a:extLst>
          </p:cNvPr>
          <p:cNvPicPr>
            <a:picLocks noChangeAspect="1"/>
          </p:cNvPicPr>
          <p:nvPr/>
        </p:nvPicPr>
        <p:blipFill>
          <a:blip r:embed="rId2"/>
          <a:stretch>
            <a:fillRect/>
          </a:stretch>
        </p:blipFill>
        <p:spPr>
          <a:xfrm>
            <a:off x="710871" y="1681162"/>
            <a:ext cx="2743200" cy="885825"/>
          </a:xfrm>
          <a:prstGeom prst="rect">
            <a:avLst/>
          </a:prstGeom>
        </p:spPr>
      </p:pic>
      <p:pic>
        <p:nvPicPr>
          <p:cNvPr id="10" name="Marcador de contenido 9">
            <a:extLst>
              <a:ext uri="{FF2B5EF4-FFF2-40B4-BE49-F238E27FC236}">
                <a16:creationId xmlns:a16="http://schemas.microsoft.com/office/drawing/2014/main" id="{C3419681-75A8-4C61-89B7-7CA3D5379179}"/>
              </a:ext>
            </a:extLst>
          </p:cNvPr>
          <p:cNvPicPr>
            <a:picLocks noChangeAspect="1"/>
          </p:cNvPicPr>
          <p:nvPr/>
        </p:nvPicPr>
        <p:blipFill rotWithShape="1">
          <a:blip r:embed="rId3"/>
          <a:srcRect l="54405" t="36299" r="34120" b="58016"/>
          <a:stretch/>
        </p:blipFill>
        <p:spPr>
          <a:xfrm>
            <a:off x="1630033" y="4302921"/>
            <a:ext cx="904876" cy="330993"/>
          </a:xfrm>
          <a:prstGeom prst="rect">
            <a:avLst/>
          </a:prstGeom>
        </p:spPr>
      </p:pic>
      <p:pic>
        <p:nvPicPr>
          <p:cNvPr id="12" name="Marcador de contenido 9">
            <a:extLst>
              <a:ext uri="{FF2B5EF4-FFF2-40B4-BE49-F238E27FC236}">
                <a16:creationId xmlns:a16="http://schemas.microsoft.com/office/drawing/2014/main" id="{3CAD06F1-C0CB-4A58-8546-8724BCE94E91}"/>
              </a:ext>
            </a:extLst>
          </p:cNvPr>
          <p:cNvPicPr>
            <a:picLocks noChangeAspect="1"/>
          </p:cNvPicPr>
          <p:nvPr/>
        </p:nvPicPr>
        <p:blipFill rotWithShape="1">
          <a:blip r:embed="rId3"/>
          <a:srcRect l="52352" t="91738" r="36173" b="2577"/>
          <a:stretch/>
        </p:blipFill>
        <p:spPr>
          <a:xfrm>
            <a:off x="1630033" y="4681539"/>
            <a:ext cx="904876" cy="330993"/>
          </a:xfrm>
          <a:prstGeom prst="rect">
            <a:avLst/>
          </a:prstGeom>
        </p:spPr>
      </p:pic>
      <p:pic>
        <p:nvPicPr>
          <p:cNvPr id="6" name="Marcador de contenido 5">
            <a:extLst>
              <a:ext uri="{FF2B5EF4-FFF2-40B4-BE49-F238E27FC236}">
                <a16:creationId xmlns:a16="http://schemas.microsoft.com/office/drawing/2014/main" id="{7F8F2903-A575-41D9-84F1-1EE3B4038B1D}"/>
              </a:ext>
            </a:extLst>
          </p:cNvPr>
          <p:cNvPicPr>
            <a:picLocks noGrp="1" noChangeAspect="1"/>
          </p:cNvPicPr>
          <p:nvPr>
            <p:ph idx="1"/>
          </p:nvPr>
        </p:nvPicPr>
        <p:blipFill>
          <a:blip r:embed="rId4"/>
          <a:stretch>
            <a:fillRect/>
          </a:stretch>
        </p:blipFill>
        <p:spPr>
          <a:xfrm>
            <a:off x="4476050" y="1050926"/>
            <a:ext cx="7057932" cy="5083174"/>
          </a:xfrm>
        </p:spPr>
      </p:pic>
    </p:spTree>
    <p:extLst>
      <p:ext uri="{BB962C8B-B14F-4D97-AF65-F5344CB8AC3E}">
        <p14:creationId xmlns:p14="http://schemas.microsoft.com/office/powerpoint/2010/main" val="4917755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63C748C-967B-4A7B-A90F-3EDD0F485A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1" name="Rectangle 10">
            <a:extLst>
              <a:ext uri="{FF2B5EF4-FFF2-40B4-BE49-F238E27FC236}">
                <a16:creationId xmlns:a16="http://schemas.microsoft.com/office/drawing/2014/main" id="{C0143637-4934-44E4-B909-BAF1E7B27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406212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608054" y="2743198"/>
            <a:ext cx="3059071" cy="1714505"/>
          </a:xfrm>
        </p:spPr>
        <p:txBody>
          <a:bodyPr vert="horz" lIns="91440" tIns="45720" rIns="91440" bIns="45720" rtlCol="0" anchor="t">
            <a:normAutofit fontScale="90000"/>
          </a:bodyPr>
          <a:lstStyle/>
          <a:p>
            <a:pPr marL="457200" indent="-457200">
              <a:buFont typeface="+mj-lt"/>
              <a:buAutoNum type="alphaLcParenR" startAt="2"/>
            </a:pPr>
            <a:r>
              <a:rPr lang="es-CL" sz="2200" b="1" dirty="0">
                <a:solidFill>
                  <a:srgbClr val="FFFFFF"/>
                </a:solidFill>
              </a:rPr>
              <a:t>Calcule los excedentes del productor y consumidor. Grafique. </a:t>
            </a:r>
          </a:p>
        </p:txBody>
      </p:sp>
      <p:pic>
        <p:nvPicPr>
          <p:cNvPr id="8" name="Imagen 7">
            <a:extLst>
              <a:ext uri="{FF2B5EF4-FFF2-40B4-BE49-F238E27FC236}">
                <a16:creationId xmlns:a16="http://schemas.microsoft.com/office/drawing/2014/main" id="{50E62885-C295-4D1C-9CD6-124C4A573E27}"/>
              </a:ext>
            </a:extLst>
          </p:cNvPr>
          <p:cNvPicPr>
            <a:picLocks noChangeAspect="1"/>
          </p:cNvPicPr>
          <p:nvPr/>
        </p:nvPicPr>
        <p:blipFill>
          <a:blip r:embed="rId2"/>
          <a:stretch>
            <a:fillRect/>
          </a:stretch>
        </p:blipFill>
        <p:spPr>
          <a:xfrm>
            <a:off x="710871" y="1681162"/>
            <a:ext cx="2743200" cy="885825"/>
          </a:xfrm>
          <a:prstGeom prst="rect">
            <a:avLst/>
          </a:prstGeom>
        </p:spPr>
      </p:pic>
      <p:pic>
        <p:nvPicPr>
          <p:cNvPr id="10" name="Marcador de contenido 9">
            <a:extLst>
              <a:ext uri="{FF2B5EF4-FFF2-40B4-BE49-F238E27FC236}">
                <a16:creationId xmlns:a16="http://schemas.microsoft.com/office/drawing/2014/main" id="{C3419681-75A8-4C61-89B7-7CA3D5379179}"/>
              </a:ext>
            </a:extLst>
          </p:cNvPr>
          <p:cNvPicPr>
            <a:picLocks noChangeAspect="1"/>
          </p:cNvPicPr>
          <p:nvPr/>
        </p:nvPicPr>
        <p:blipFill rotWithShape="1">
          <a:blip r:embed="rId3"/>
          <a:srcRect l="54405" t="36299" r="34120" b="58016"/>
          <a:stretch/>
        </p:blipFill>
        <p:spPr>
          <a:xfrm>
            <a:off x="1630033" y="4302921"/>
            <a:ext cx="904876" cy="330993"/>
          </a:xfrm>
          <a:prstGeom prst="rect">
            <a:avLst/>
          </a:prstGeom>
        </p:spPr>
      </p:pic>
      <p:pic>
        <p:nvPicPr>
          <p:cNvPr id="12" name="Marcador de contenido 9">
            <a:extLst>
              <a:ext uri="{FF2B5EF4-FFF2-40B4-BE49-F238E27FC236}">
                <a16:creationId xmlns:a16="http://schemas.microsoft.com/office/drawing/2014/main" id="{3CAD06F1-C0CB-4A58-8546-8724BCE94E91}"/>
              </a:ext>
            </a:extLst>
          </p:cNvPr>
          <p:cNvPicPr>
            <a:picLocks noChangeAspect="1"/>
          </p:cNvPicPr>
          <p:nvPr/>
        </p:nvPicPr>
        <p:blipFill rotWithShape="1">
          <a:blip r:embed="rId3"/>
          <a:srcRect l="52352" t="91738" r="36173" b="2577"/>
          <a:stretch/>
        </p:blipFill>
        <p:spPr>
          <a:xfrm>
            <a:off x="1630033" y="4681539"/>
            <a:ext cx="904876" cy="330993"/>
          </a:xfrm>
          <a:prstGeom prst="rect">
            <a:avLst/>
          </a:prstGeom>
        </p:spPr>
      </p:pic>
      <p:pic>
        <p:nvPicPr>
          <p:cNvPr id="7" name="Marcador de contenido 6">
            <a:extLst>
              <a:ext uri="{FF2B5EF4-FFF2-40B4-BE49-F238E27FC236}">
                <a16:creationId xmlns:a16="http://schemas.microsoft.com/office/drawing/2014/main" id="{F08A6CFD-3FDA-43E4-AAFF-A1733201EDA9}"/>
              </a:ext>
            </a:extLst>
          </p:cNvPr>
          <p:cNvPicPr>
            <a:picLocks noGrp="1" noChangeAspect="1"/>
          </p:cNvPicPr>
          <p:nvPr>
            <p:ph idx="1"/>
          </p:nvPr>
        </p:nvPicPr>
        <p:blipFill rotWithShape="1">
          <a:blip r:embed="rId4"/>
          <a:srcRect b="56834"/>
          <a:stretch/>
        </p:blipFill>
        <p:spPr>
          <a:xfrm>
            <a:off x="4505383" y="1681162"/>
            <a:ext cx="3363075" cy="2593976"/>
          </a:xfrm>
        </p:spPr>
      </p:pic>
    </p:spTree>
    <p:extLst>
      <p:ext uri="{BB962C8B-B14F-4D97-AF65-F5344CB8AC3E}">
        <p14:creationId xmlns:p14="http://schemas.microsoft.com/office/powerpoint/2010/main" val="125064311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63C748C-967B-4A7B-A90F-3EDD0F485A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1" name="Rectangle 10">
            <a:extLst>
              <a:ext uri="{FF2B5EF4-FFF2-40B4-BE49-F238E27FC236}">
                <a16:creationId xmlns:a16="http://schemas.microsoft.com/office/drawing/2014/main" id="{C0143637-4934-44E4-B909-BAF1E7B27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406212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608054" y="2743198"/>
            <a:ext cx="3059071" cy="1714505"/>
          </a:xfrm>
        </p:spPr>
        <p:txBody>
          <a:bodyPr vert="horz" lIns="91440" tIns="45720" rIns="91440" bIns="45720" rtlCol="0" anchor="t">
            <a:normAutofit fontScale="90000"/>
          </a:bodyPr>
          <a:lstStyle/>
          <a:p>
            <a:pPr marL="457200" indent="-457200">
              <a:buFont typeface="+mj-lt"/>
              <a:buAutoNum type="alphaLcParenR" startAt="2"/>
            </a:pPr>
            <a:r>
              <a:rPr lang="es-CL" sz="2200" b="1" dirty="0">
                <a:solidFill>
                  <a:srgbClr val="FFFFFF"/>
                </a:solidFill>
              </a:rPr>
              <a:t>Calcule los excedentes del productor y consumidor. Grafique. </a:t>
            </a:r>
          </a:p>
        </p:txBody>
      </p:sp>
      <p:pic>
        <p:nvPicPr>
          <p:cNvPr id="8" name="Imagen 7">
            <a:extLst>
              <a:ext uri="{FF2B5EF4-FFF2-40B4-BE49-F238E27FC236}">
                <a16:creationId xmlns:a16="http://schemas.microsoft.com/office/drawing/2014/main" id="{50E62885-C295-4D1C-9CD6-124C4A573E27}"/>
              </a:ext>
            </a:extLst>
          </p:cNvPr>
          <p:cNvPicPr>
            <a:picLocks noChangeAspect="1"/>
          </p:cNvPicPr>
          <p:nvPr/>
        </p:nvPicPr>
        <p:blipFill>
          <a:blip r:embed="rId2"/>
          <a:stretch>
            <a:fillRect/>
          </a:stretch>
        </p:blipFill>
        <p:spPr>
          <a:xfrm>
            <a:off x="710871" y="1681162"/>
            <a:ext cx="2743200" cy="885825"/>
          </a:xfrm>
          <a:prstGeom prst="rect">
            <a:avLst/>
          </a:prstGeom>
        </p:spPr>
      </p:pic>
      <p:pic>
        <p:nvPicPr>
          <p:cNvPr id="10" name="Marcador de contenido 9">
            <a:extLst>
              <a:ext uri="{FF2B5EF4-FFF2-40B4-BE49-F238E27FC236}">
                <a16:creationId xmlns:a16="http://schemas.microsoft.com/office/drawing/2014/main" id="{C3419681-75A8-4C61-89B7-7CA3D5379179}"/>
              </a:ext>
            </a:extLst>
          </p:cNvPr>
          <p:cNvPicPr>
            <a:picLocks noChangeAspect="1"/>
          </p:cNvPicPr>
          <p:nvPr/>
        </p:nvPicPr>
        <p:blipFill rotWithShape="1">
          <a:blip r:embed="rId3"/>
          <a:srcRect l="54405" t="36299" r="34120" b="58016"/>
          <a:stretch/>
        </p:blipFill>
        <p:spPr>
          <a:xfrm>
            <a:off x="1630033" y="4302921"/>
            <a:ext cx="904876" cy="330993"/>
          </a:xfrm>
          <a:prstGeom prst="rect">
            <a:avLst/>
          </a:prstGeom>
        </p:spPr>
      </p:pic>
      <p:pic>
        <p:nvPicPr>
          <p:cNvPr id="12" name="Marcador de contenido 9">
            <a:extLst>
              <a:ext uri="{FF2B5EF4-FFF2-40B4-BE49-F238E27FC236}">
                <a16:creationId xmlns:a16="http://schemas.microsoft.com/office/drawing/2014/main" id="{3CAD06F1-C0CB-4A58-8546-8724BCE94E91}"/>
              </a:ext>
            </a:extLst>
          </p:cNvPr>
          <p:cNvPicPr>
            <a:picLocks noChangeAspect="1"/>
          </p:cNvPicPr>
          <p:nvPr/>
        </p:nvPicPr>
        <p:blipFill rotWithShape="1">
          <a:blip r:embed="rId3"/>
          <a:srcRect l="52352" t="91738" r="36173" b="2577"/>
          <a:stretch/>
        </p:blipFill>
        <p:spPr>
          <a:xfrm>
            <a:off x="1630033" y="4681539"/>
            <a:ext cx="904876" cy="330993"/>
          </a:xfrm>
          <a:prstGeom prst="rect">
            <a:avLst/>
          </a:prstGeom>
        </p:spPr>
      </p:pic>
      <p:pic>
        <p:nvPicPr>
          <p:cNvPr id="7" name="Marcador de contenido 6">
            <a:extLst>
              <a:ext uri="{FF2B5EF4-FFF2-40B4-BE49-F238E27FC236}">
                <a16:creationId xmlns:a16="http://schemas.microsoft.com/office/drawing/2014/main" id="{F08A6CFD-3FDA-43E4-AAFF-A1733201EDA9}"/>
              </a:ext>
            </a:extLst>
          </p:cNvPr>
          <p:cNvPicPr>
            <a:picLocks noGrp="1" noChangeAspect="1"/>
          </p:cNvPicPr>
          <p:nvPr>
            <p:ph idx="1"/>
          </p:nvPr>
        </p:nvPicPr>
        <p:blipFill rotWithShape="1">
          <a:blip r:embed="rId4"/>
          <a:srcRect b="56834"/>
          <a:stretch/>
        </p:blipFill>
        <p:spPr>
          <a:xfrm>
            <a:off x="4505383" y="1681162"/>
            <a:ext cx="3363075" cy="2593976"/>
          </a:xfrm>
        </p:spPr>
      </p:pic>
      <p:pic>
        <p:nvPicPr>
          <p:cNvPr id="13" name="Marcador de contenido 6">
            <a:extLst>
              <a:ext uri="{FF2B5EF4-FFF2-40B4-BE49-F238E27FC236}">
                <a16:creationId xmlns:a16="http://schemas.microsoft.com/office/drawing/2014/main" id="{DA5C56B9-FC27-434B-A018-F64E046B02DF}"/>
              </a:ext>
            </a:extLst>
          </p:cNvPr>
          <p:cNvPicPr>
            <a:picLocks noChangeAspect="1"/>
          </p:cNvPicPr>
          <p:nvPr/>
        </p:nvPicPr>
        <p:blipFill rotWithShape="1">
          <a:blip r:embed="rId4"/>
          <a:srcRect l="-936" t="56860" r="936" b="-26"/>
          <a:stretch/>
        </p:blipFill>
        <p:spPr>
          <a:xfrm>
            <a:off x="8129875" y="1681162"/>
            <a:ext cx="3363075" cy="2593976"/>
          </a:xfrm>
          <a:prstGeom prst="rect">
            <a:avLst/>
          </a:prstGeom>
        </p:spPr>
      </p:pic>
    </p:spTree>
    <p:extLst>
      <p:ext uri="{BB962C8B-B14F-4D97-AF65-F5344CB8AC3E}">
        <p14:creationId xmlns:p14="http://schemas.microsoft.com/office/powerpoint/2010/main" val="35120106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63C748C-967B-4A7B-A90F-3EDD0F485A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1" name="Rectangle 10">
            <a:extLst>
              <a:ext uri="{FF2B5EF4-FFF2-40B4-BE49-F238E27FC236}">
                <a16:creationId xmlns:a16="http://schemas.microsoft.com/office/drawing/2014/main" id="{C0143637-4934-44E4-B909-BAF1E7B27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406212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608054" y="2743198"/>
            <a:ext cx="3059071" cy="1714505"/>
          </a:xfrm>
        </p:spPr>
        <p:txBody>
          <a:bodyPr vert="horz" lIns="91440" tIns="45720" rIns="91440" bIns="45720" rtlCol="0" anchor="t">
            <a:normAutofit fontScale="90000"/>
          </a:bodyPr>
          <a:lstStyle/>
          <a:p>
            <a:pPr marL="457200" indent="-457200">
              <a:buFont typeface="+mj-lt"/>
              <a:buAutoNum type="alphaLcParenR" startAt="2"/>
            </a:pPr>
            <a:r>
              <a:rPr lang="es-CL" sz="2200" b="1" dirty="0">
                <a:solidFill>
                  <a:srgbClr val="FFFFFF"/>
                </a:solidFill>
              </a:rPr>
              <a:t>Calcule los excedentes del productor y consumidor. Grafique. </a:t>
            </a:r>
          </a:p>
        </p:txBody>
      </p:sp>
      <p:pic>
        <p:nvPicPr>
          <p:cNvPr id="8" name="Imagen 7">
            <a:extLst>
              <a:ext uri="{FF2B5EF4-FFF2-40B4-BE49-F238E27FC236}">
                <a16:creationId xmlns:a16="http://schemas.microsoft.com/office/drawing/2014/main" id="{50E62885-C295-4D1C-9CD6-124C4A573E27}"/>
              </a:ext>
            </a:extLst>
          </p:cNvPr>
          <p:cNvPicPr>
            <a:picLocks noChangeAspect="1"/>
          </p:cNvPicPr>
          <p:nvPr/>
        </p:nvPicPr>
        <p:blipFill>
          <a:blip r:embed="rId2"/>
          <a:stretch>
            <a:fillRect/>
          </a:stretch>
        </p:blipFill>
        <p:spPr>
          <a:xfrm>
            <a:off x="710871" y="1681162"/>
            <a:ext cx="2743200" cy="885825"/>
          </a:xfrm>
          <a:prstGeom prst="rect">
            <a:avLst/>
          </a:prstGeom>
        </p:spPr>
      </p:pic>
      <p:pic>
        <p:nvPicPr>
          <p:cNvPr id="10" name="Marcador de contenido 9">
            <a:extLst>
              <a:ext uri="{FF2B5EF4-FFF2-40B4-BE49-F238E27FC236}">
                <a16:creationId xmlns:a16="http://schemas.microsoft.com/office/drawing/2014/main" id="{C3419681-75A8-4C61-89B7-7CA3D5379179}"/>
              </a:ext>
            </a:extLst>
          </p:cNvPr>
          <p:cNvPicPr>
            <a:picLocks noChangeAspect="1"/>
          </p:cNvPicPr>
          <p:nvPr/>
        </p:nvPicPr>
        <p:blipFill rotWithShape="1">
          <a:blip r:embed="rId3"/>
          <a:srcRect l="54405" t="36299" r="34120" b="58016"/>
          <a:stretch/>
        </p:blipFill>
        <p:spPr>
          <a:xfrm>
            <a:off x="1630033" y="4302921"/>
            <a:ext cx="904876" cy="330993"/>
          </a:xfrm>
          <a:prstGeom prst="rect">
            <a:avLst/>
          </a:prstGeom>
        </p:spPr>
      </p:pic>
      <p:pic>
        <p:nvPicPr>
          <p:cNvPr id="12" name="Marcador de contenido 9">
            <a:extLst>
              <a:ext uri="{FF2B5EF4-FFF2-40B4-BE49-F238E27FC236}">
                <a16:creationId xmlns:a16="http://schemas.microsoft.com/office/drawing/2014/main" id="{3CAD06F1-C0CB-4A58-8546-8724BCE94E91}"/>
              </a:ext>
            </a:extLst>
          </p:cNvPr>
          <p:cNvPicPr>
            <a:picLocks noChangeAspect="1"/>
          </p:cNvPicPr>
          <p:nvPr/>
        </p:nvPicPr>
        <p:blipFill rotWithShape="1">
          <a:blip r:embed="rId3"/>
          <a:srcRect l="52352" t="91738" r="36173" b="2577"/>
          <a:stretch/>
        </p:blipFill>
        <p:spPr>
          <a:xfrm>
            <a:off x="1630033" y="4681539"/>
            <a:ext cx="904876" cy="330993"/>
          </a:xfrm>
          <a:prstGeom prst="rect">
            <a:avLst/>
          </a:prstGeom>
        </p:spPr>
      </p:pic>
      <p:pic>
        <p:nvPicPr>
          <p:cNvPr id="7" name="Marcador de contenido 6">
            <a:extLst>
              <a:ext uri="{FF2B5EF4-FFF2-40B4-BE49-F238E27FC236}">
                <a16:creationId xmlns:a16="http://schemas.microsoft.com/office/drawing/2014/main" id="{F08A6CFD-3FDA-43E4-AAFF-A1733201EDA9}"/>
              </a:ext>
            </a:extLst>
          </p:cNvPr>
          <p:cNvPicPr>
            <a:picLocks noGrp="1" noChangeAspect="1"/>
          </p:cNvPicPr>
          <p:nvPr>
            <p:ph idx="1"/>
          </p:nvPr>
        </p:nvPicPr>
        <p:blipFill rotWithShape="1">
          <a:blip r:embed="rId4"/>
          <a:srcRect b="56834"/>
          <a:stretch/>
        </p:blipFill>
        <p:spPr>
          <a:xfrm>
            <a:off x="4505383" y="1681162"/>
            <a:ext cx="3363075" cy="2593976"/>
          </a:xfrm>
        </p:spPr>
      </p:pic>
      <p:pic>
        <p:nvPicPr>
          <p:cNvPr id="13" name="Marcador de contenido 6">
            <a:extLst>
              <a:ext uri="{FF2B5EF4-FFF2-40B4-BE49-F238E27FC236}">
                <a16:creationId xmlns:a16="http://schemas.microsoft.com/office/drawing/2014/main" id="{DA5C56B9-FC27-434B-A018-F64E046B02DF}"/>
              </a:ext>
            </a:extLst>
          </p:cNvPr>
          <p:cNvPicPr>
            <a:picLocks noChangeAspect="1"/>
          </p:cNvPicPr>
          <p:nvPr/>
        </p:nvPicPr>
        <p:blipFill rotWithShape="1">
          <a:blip r:embed="rId4"/>
          <a:srcRect l="-936" t="56860" r="936" b="-26"/>
          <a:stretch/>
        </p:blipFill>
        <p:spPr>
          <a:xfrm>
            <a:off x="8129875" y="1681162"/>
            <a:ext cx="3363075" cy="2593976"/>
          </a:xfrm>
          <a:prstGeom prst="rect">
            <a:avLst/>
          </a:prstGeom>
        </p:spPr>
      </p:pic>
      <p:sp>
        <p:nvSpPr>
          <p:cNvPr id="14" name="CuadroTexto 13">
            <a:extLst>
              <a:ext uri="{FF2B5EF4-FFF2-40B4-BE49-F238E27FC236}">
                <a16:creationId xmlns:a16="http://schemas.microsoft.com/office/drawing/2014/main" id="{1D2F7A89-F5C0-4D03-B2A7-C28DCC6CC85F}"/>
              </a:ext>
            </a:extLst>
          </p:cNvPr>
          <p:cNvSpPr txBox="1"/>
          <p:nvPr/>
        </p:nvSpPr>
        <p:spPr>
          <a:xfrm>
            <a:off x="4402787" y="4535478"/>
            <a:ext cx="7448550" cy="138499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2800" b="0" i="0" u="none" strike="noStrike" kern="1200" cap="none" spc="0" normalizeH="0" baseline="0" noProof="0" dirty="0">
                <a:ln>
                  <a:noFill/>
                </a:ln>
                <a:solidFill>
                  <a:prstClr val="black"/>
                </a:solidFill>
                <a:effectLst/>
                <a:uLnTx/>
                <a:uFillTx/>
                <a:latin typeface="CMR12"/>
                <a:ea typeface="+mn-ea"/>
                <a:cs typeface="+mn-cs"/>
              </a:rPr>
              <a:t>Finalmente, obtenemos el</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2800" b="0" i="0" u="none" strike="noStrike" kern="1200" cap="none" spc="0" normalizeH="0" baseline="0" noProof="0" dirty="0">
                <a:ln>
                  <a:noFill/>
                </a:ln>
                <a:solidFill>
                  <a:prstClr val="black"/>
                </a:solidFill>
                <a:effectLst/>
                <a:uLnTx/>
                <a:uFillTx/>
                <a:latin typeface="CMR12"/>
                <a:ea typeface="+mn-ea"/>
                <a:cs typeface="+mn-cs"/>
              </a:rPr>
              <a:t> </a:t>
            </a:r>
            <a:r>
              <a:rPr kumimoji="0" lang="es-MX" sz="2800" b="1" i="0" u="none" strike="noStrike" kern="1200" cap="none" spc="0" normalizeH="0" baseline="0" noProof="0" dirty="0">
                <a:ln>
                  <a:noFill/>
                </a:ln>
                <a:solidFill>
                  <a:prstClr val="black"/>
                </a:solidFill>
                <a:effectLst/>
                <a:uLnTx/>
                <a:uFillTx/>
                <a:latin typeface="CMBX12"/>
                <a:ea typeface="+mn-ea"/>
                <a:cs typeface="+mn-cs"/>
              </a:rPr>
              <a:t>Excedente del Productor=400</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2800" b="1" i="0" u="none" strike="noStrike" kern="1200" cap="none" spc="0" normalizeH="0" baseline="0" noProof="0" dirty="0">
                <a:ln>
                  <a:noFill/>
                </a:ln>
                <a:solidFill>
                  <a:prstClr val="black"/>
                </a:solidFill>
                <a:effectLst/>
                <a:uLnTx/>
                <a:uFillTx/>
                <a:latin typeface="CMBX12"/>
                <a:ea typeface="+mn-ea"/>
                <a:cs typeface="+mn-cs"/>
              </a:rPr>
              <a:t> </a:t>
            </a:r>
            <a:r>
              <a:rPr kumimoji="0" lang="es-MX" sz="2800" b="0" i="0" u="none" strike="noStrike" kern="1200" cap="none" spc="0" normalizeH="0" baseline="0" noProof="0" dirty="0">
                <a:ln>
                  <a:noFill/>
                </a:ln>
                <a:solidFill>
                  <a:prstClr val="black"/>
                </a:solidFill>
                <a:effectLst/>
                <a:uLnTx/>
                <a:uFillTx/>
                <a:latin typeface="CMR12"/>
                <a:ea typeface="+mn-ea"/>
                <a:cs typeface="+mn-cs"/>
              </a:rPr>
              <a:t>y </a:t>
            </a:r>
            <a:r>
              <a:rPr kumimoji="0" lang="es-MX" sz="2800" b="1" i="0" u="none" strike="noStrike" kern="1200" cap="none" spc="0" normalizeH="0" baseline="0" noProof="0" dirty="0">
                <a:ln>
                  <a:noFill/>
                </a:ln>
                <a:solidFill>
                  <a:prstClr val="black"/>
                </a:solidFill>
                <a:effectLst/>
                <a:uLnTx/>
                <a:uFillTx/>
                <a:latin typeface="CMBX12"/>
                <a:ea typeface="+mn-ea"/>
                <a:cs typeface="+mn-cs"/>
              </a:rPr>
              <a:t>Excedente del </a:t>
            </a:r>
            <a:r>
              <a:rPr kumimoji="0" lang="es-MX" sz="2800" b="1" i="0" u="none" strike="noStrike" kern="1200" cap="none" spc="0" normalizeH="0" baseline="0" noProof="0" dirty="0" err="1">
                <a:ln>
                  <a:noFill/>
                </a:ln>
                <a:solidFill>
                  <a:prstClr val="black"/>
                </a:solidFill>
                <a:effectLst/>
                <a:uLnTx/>
                <a:uFillTx/>
                <a:latin typeface="CMBX12"/>
                <a:ea typeface="+mn-ea"/>
                <a:cs typeface="+mn-cs"/>
              </a:rPr>
              <a:t>Consu</a:t>
            </a:r>
            <a:r>
              <a:rPr kumimoji="0" lang="es-CL" sz="2800" b="1" i="0" u="none" strike="noStrike" kern="1200" cap="none" spc="0" normalizeH="0" baseline="0" noProof="0" dirty="0" err="1">
                <a:ln>
                  <a:noFill/>
                </a:ln>
                <a:solidFill>
                  <a:prstClr val="black"/>
                </a:solidFill>
                <a:effectLst/>
                <a:uLnTx/>
                <a:uFillTx/>
                <a:latin typeface="CMBX12"/>
                <a:ea typeface="+mn-ea"/>
                <a:cs typeface="+mn-cs"/>
              </a:rPr>
              <a:t>midor</a:t>
            </a:r>
            <a:r>
              <a:rPr kumimoji="0" lang="es-CL" sz="2800" b="1" i="0" u="none" strike="noStrike" kern="1200" cap="none" spc="0" normalizeH="0" baseline="0" noProof="0" dirty="0">
                <a:ln>
                  <a:noFill/>
                </a:ln>
                <a:solidFill>
                  <a:prstClr val="black"/>
                </a:solidFill>
                <a:effectLst/>
                <a:uLnTx/>
                <a:uFillTx/>
                <a:latin typeface="CMBX12"/>
                <a:ea typeface="+mn-ea"/>
                <a:cs typeface="+mn-cs"/>
              </a:rPr>
              <a:t>=400</a:t>
            </a:r>
            <a:r>
              <a:rPr kumimoji="0" lang="es-CL" sz="2800" b="0" i="0" u="none" strike="noStrike" kern="1200" cap="none" spc="0" normalizeH="0" baseline="0" noProof="0" dirty="0">
                <a:ln>
                  <a:noFill/>
                </a:ln>
                <a:solidFill>
                  <a:prstClr val="black"/>
                </a:solidFill>
                <a:effectLst/>
                <a:uLnTx/>
                <a:uFillTx/>
                <a:latin typeface="CMR12"/>
                <a:ea typeface="+mn-ea"/>
                <a:cs typeface="+mn-cs"/>
              </a:rPr>
              <a:t>.</a:t>
            </a:r>
            <a:endParaRPr kumimoji="0" lang="es-CL" sz="2800" b="0" i="0" u="none" strike="noStrike" kern="1200" cap="none" spc="0" normalizeH="0" baseline="0" noProof="0" dirty="0">
              <a:ln>
                <a:noFill/>
              </a:ln>
              <a:solidFill>
                <a:prstClr val="black"/>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93520010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D6EDB49-211E-499D-9A08-6C5FF3D06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1" name="Rectangle 10">
            <a:extLst>
              <a:ext uri="{FF2B5EF4-FFF2-40B4-BE49-F238E27FC236}">
                <a16:creationId xmlns:a16="http://schemas.microsoft.com/office/drawing/2014/main" id="{38F9F37E-D3CF-4F3D-96C2-25307819DF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3" name="Rectangle 12">
            <a:extLst>
              <a:ext uri="{FF2B5EF4-FFF2-40B4-BE49-F238E27FC236}">
                <a16:creationId xmlns:a16="http://schemas.microsoft.com/office/drawing/2014/main" id="{C5FFF17D-767C-40E7-8C89-962F1F54BC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31" y="638508"/>
            <a:ext cx="10905339" cy="4843439"/>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5" name="Rectangle 14">
            <a:extLst>
              <a:ext uri="{FF2B5EF4-FFF2-40B4-BE49-F238E27FC236}">
                <a16:creationId xmlns:a16="http://schemas.microsoft.com/office/drawing/2014/main" id="{E69F39E1-619D-4D9E-8823-8BD8CC3206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0204" y="865667"/>
            <a:ext cx="10451592" cy="4389120"/>
          </a:xfrm>
          <a:prstGeom prst="rect">
            <a:avLst/>
          </a:prstGeom>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1003">
            <a:schemeClr val="l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7" name="Rectangle 16">
            <a:extLst>
              <a:ext uri="{FF2B5EF4-FFF2-40B4-BE49-F238E27FC236}">
                <a16:creationId xmlns:a16="http://schemas.microsoft.com/office/drawing/2014/main" id="{C8C53F47-DF50-454F-A5A6-6B969748D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4796" y="1030259"/>
            <a:ext cx="10122408" cy="4059936"/>
          </a:xfrm>
          <a:prstGeom prst="rect">
            <a:avLst/>
          </a:prstGeom>
          <a:noFill/>
          <a:ln>
            <a:solidFill>
              <a:srgbClr val="4545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1392903" y="1108922"/>
            <a:ext cx="9405891" cy="1002990"/>
          </a:xfrm>
        </p:spPr>
        <p:txBody>
          <a:bodyPr anchor="ctr">
            <a:normAutofit/>
          </a:bodyPr>
          <a:lstStyle/>
          <a:p>
            <a:r>
              <a:rPr lang="es-CL" sz="2800" b="0" i="0" u="none" strike="noStrike" baseline="0" dirty="0">
                <a:latin typeface="CMR12"/>
              </a:rPr>
              <a:t>2. </a:t>
            </a:r>
            <a:r>
              <a:rPr lang="es-CL" sz="2800" b="0" i="0" u="none" strike="noStrike" cap="none" baseline="0" dirty="0">
                <a:latin typeface="CMR12"/>
              </a:rPr>
              <a:t>Considere la siguiente Demanda y Oferta</a:t>
            </a:r>
            <a:endParaRPr lang="es-CL" sz="2800" dirty="0"/>
          </a:p>
        </p:txBody>
      </p:sp>
      <mc:AlternateContent xmlns:mc="http://schemas.openxmlformats.org/markup-compatibility/2006">
        <mc:Choice xmlns:a14="http://schemas.microsoft.com/office/drawing/2010/main" Requires="a14">
          <p:sp>
            <p:nvSpPr>
              <p:cNvPr id="4" name="Marcador de contenido 3">
                <a:extLst>
                  <a:ext uri="{FF2B5EF4-FFF2-40B4-BE49-F238E27FC236}">
                    <a16:creationId xmlns:a16="http://schemas.microsoft.com/office/drawing/2014/main" id="{8340B90A-D7E5-4286-9E6A-B0F6D8FCF243}"/>
                  </a:ext>
                </a:extLst>
              </p:cNvPr>
              <p:cNvSpPr>
                <a:spLocks noGrp="1"/>
              </p:cNvSpPr>
              <p:nvPr>
                <p:ph idx="1"/>
              </p:nvPr>
            </p:nvSpPr>
            <p:spPr>
              <a:xfrm>
                <a:off x="1451579" y="2008047"/>
                <a:ext cx="9405891" cy="2860516"/>
              </a:xfrm>
            </p:spPr>
            <p:txBody>
              <a:bodyPr>
                <a:normAutofit lnSpcReduction="10000"/>
              </a:bodyPr>
              <a:lstStyle/>
              <a:p>
                <a:pPr marL="457200" indent="-457200" algn="ctr">
                  <a:buFont typeface="+mj-lt"/>
                  <a:buAutoNum type="arabicPeriod"/>
                </a:pPr>
                <a14:m>
                  <m:oMath xmlns:m="http://schemas.openxmlformats.org/officeDocument/2006/math">
                    <m:sSup>
                      <m:sSupPr>
                        <m:ctrlPr>
                          <a:rPr lang="es-CL" b="0" i="1" smtClean="0">
                            <a:latin typeface="Cambria Math" panose="02040503050406030204" pitchFamily="18" charset="0"/>
                          </a:rPr>
                        </m:ctrlPr>
                      </m:sSupPr>
                      <m:e>
                        <m:r>
                          <a:rPr lang="es-CL" b="0" i="1" smtClean="0">
                            <a:latin typeface="Cambria Math" panose="02040503050406030204" pitchFamily="18" charset="0"/>
                          </a:rPr>
                          <m:t>𝑃</m:t>
                        </m:r>
                      </m:e>
                      <m:sup>
                        <m:r>
                          <a:rPr lang="es-CL" b="0" i="1" smtClean="0">
                            <a:latin typeface="Cambria Math" panose="02040503050406030204" pitchFamily="18" charset="0"/>
                          </a:rPr>
                          <m:t>𝑑</m:t>
                        </m:r>
                      </m:sup>
                    </m:sSup>
                    <m:r>
                      <a:rPr lang="es-CL" b="0" i="1" smtClean="0">
                        <a:latin typeface="Cambria Math" panose="02040503050406030204" pitchFamily="18" charset="0"/>
                      </a:rPr>
                      <m:t>=−2</m:t>
                    </m:r>
                    <m:sSup>
                      <m:sSupPr>
                        <m:ctrlPr>
                          <a:rPr lang="es-CL" b="0" i="1" smtClean="0">
                            <a:latin typeface="Cambria Math" panose="02040503050406030204" pitchFamily="18" charset="0"/>
                          </a:rPr>
                        </m:ctrlPr>
                      </m:sSupPr>
                      <m:e>
                        <m:r>
                          <a:rPr lang="es-CL" b="0" i="1" smtClean="0">
                            <a:latin typeface="Cambria Math" panose="02040503050406030204" pitchFamily="18" charset="0"/>
                          </a:rPr>
                          <m:t>𝑄</m:t>
                        </m:r>
                      </m:e>
                      <m:sup>
                        <m:r>
                          <a:rPr lang="es-CL" b="0" i="1" smtClean="0">
                            <a:latin typeface="Cambria Math" panose="02040503050406030204" pitchFamily="18" charset="0"/>
                          </a:rPr>
                          <m:t>𝑑</m:t>
                        </m:r>
                      </m:sup>
                    </m:sSup>
                    <m:r>
                      <a:rPr lang="es-CL" b="0" i="1" smtClean="0">
                        <a:latin typeface="Cambria Math" panose="02040503050406030204" pitchFamily="18" charset="0"/>
                      </a:rPr>
                      <m:t>+100</m:t>
                    </m:r>
                  </m:oMath>
                </a14:m>
                <a:endParaRPr lang="es-CL" dirty="0"/>
              </a:p>
              <a:p>
                <a:pPr marL="457200" indent="-457200" algn="ctr">
                  <a:buFont typeface="+mj-lt"/>
                  <a:buAutoNum type="arabicPeriod"/>
                </a:pPr>
                <a14:m>
                  <m:oMath xmlns:m="http://schemas.openxmlformats.org/officeDocument/2006/math">
                    <m:sSup>
                      <m:sSupPr>
                        <m:ctrlPr>
                          <a:rPr lang="es-CL" b="0" i="1" smtClean="0">
                            <a:latin typeface="Cambria Math" panose="02040503050406030204" pitchFamily="18" charset="0"/>
                          </a:rPr>
                        </m:ctrlPr>
                      </m:sSupPr>
                      <m:e>
                        <m:r>
                          <a:rPr lang="es-CL" b="0" i="1" smtClean="0">
                            <a:latin typeface="Cambria Math" panose="02040503050406030204" pitchFamily="18" charset="0"/>
                          </a:rPr>
                          <m:t>𝑃</m:t>
                        </m:r>
                      </m:e>
                      <m:sup>
                        <m:r>
                          <a:rPr lang="es-CL" b="0" i="1" smtClean="0">
                            <a:latin typeface="Cambria Math" panose="02040503050406030204" pitchFamily="18" charset="0"/>
                          </a:rPr>
                          <m:t>𝑜</m:t>
                        </m:r>
                      </m:sup>
                    </m:sSup>
                    <m:r>
                      <a:rPr lang="es-CL" b="0" i="1" smtClean="0">
                        <a:latin typeface="Cambria Math" panose="02040503050406030204" pitchFamily="18" charset="0"/>
                      </a:rPr>
                      <m:t>=2</m:t>
                    </m:r>
                    <m:sSup>
                      <m:sSupPr>
                        <m:ctrlPr>
                          <a:rPr lang="es-CL" b="0" i="1" smtClean="0">
                            <a:latin typeface="Cambria Math" panose="02040503050406030204" pitchFamily="18" charset="0"/>
                          </a:rPr>
                        </m:ctrlPr>
                      </m:sSupPr>
                      <m:e>
                        <m:r>
                          <a:rPr lang="es-CL" b="0" i="1" smtClean="0">
                            <a:latin typeface="Cambria Math" panose="02040503050406030204" pitchFamily="18" charset="0"/>
                          </a:rPr>
                          <m:t>𝑄</m:t>
                        </m:r>
                      </m:e>
                      <m:sup>
                        <m:r>
                          <a:rPr lang="es-CL" b="0" i="1" smtClean="0">
                            <a:latin typeface="Cambria Math" panose="02040503050406030204" pitchFamily="18" charset="0"/>
                          </a:rPr>
                          <m:t>𝑜</m:t>
                        </m:r>
                      </m:sup>
                    </m:sSup>
                    <m:r>
                      <a:rPr lang="es-CL" b="0" i="1" smtClean="0">
                        <a:latin typeface="Cambria Math" panose="02040503050406030204" pitchFamily="18" charset="0"/>
                      </a:rPr>
                      <m:t>+</m:t>
                    </m:r>
                    <m:r>
                      <a:rPr lang="es-CL" b="0" i="1" smtClean="0">
                        <a:latin typeface="Cambria Math" panose="02040503050406030204" pitchFamily="18" charset="0"/>
                      </a:rPr>
                      <m:t>2</m:t>
                    </m:r>
                    <m:r>
                      <a:rPr lang="es-CL" b="0" i="1" smtClean="0">
                        <a:latin typeface="Cambria Math" panose="02040503050406030204" pitchFamily="18" charset="0"/>
                      </a:rPr>
                      <m:t>0</m:t>
                    </m:r>
                  </m:oMath>
                </a14:m>
                <a:endParaRPr lang="es-CL" dirty="0"/>
              </a:p>
              <a:p>
                <a:pPr marL="0" indent="0">
                  <a:buNone/>
                </a:pPr>
                <a:r>
                  <a:rPr lang="es-CL" dirty="0"/>
                  <a:t>Con esta información responda lo siguiente:</a:t>
                </a:r>
              </a:p>
              <a:p>
                <a:pPr marL="457200" indent="-457200">
                  <a:buFont typeface="+mj-lt"/>
                  <a:buAutoNum type="alphaLcParenR"/>
                </a:pPr>
                <a:r>
                  <a:rPr lang="es-CL" dirty="0"/>
                  <a:t>Encuentre el equilibrio de mercado. Grafique. </a:t>
                </a:r>
              </a:p>
              <a:p>
                <a:pPr marL="457200" indent="-457200">
                  <a:buFont typeface="+mj-lt"/>
                  <a:buAutoNum type="alphaLcParenR"/>
                </a:pPr>
                <a:r>
                  <a:rPr lang="es-CL" dirty="0"/>
                  <a:t>Calcule los excedentes del productor y consumidor. Grafique. </a:t>
                </a:r>
              </a:p>
              <a:p>
                <a:pPr marL="457200" indent="-457200">
                  <a:buFont typeface="+mj-lt"/>
                  <a:buAutoNum type="alphaLcParenR"/>
                </a:pPr>
                <a:r>
                  <a:rPr lang="es-CL" b="1" dirty="0"/>
                  <a:t>Calcule la elasticidad de las rectas en el punto de equilibrio.</a:t>
                </a:r>
              </a:p>
            </p:txBody>
          </p:sp>
        </mc:Choice>
        <mc:Fallback>
          <p:sp>
            <p:nvSpPr>
              <p:cNvPr id="4" name="Marcador de contenido 3">
                <a:extLst>
                  <a:ext uri="{FF2B5EF4-FFF2-40B4-BE49-F238E27FC236}">
                    <a16:creationId xmlns:a16="http://schemas.microsoft.com/office/drawing/2014/main" id="{8340B90A-D7E5-4286-9E6A-B0F6D8FCF243}"/>
                  </a:ext>
                </a:extLst>
              </p:cNvPr>
              <p:cNvSpPr>
                <a:spLocks noGrp="1" noRot="1" noChangeAspect="1" noMove="1" noResize="1" noEditPoints="1" noAdjustHandles="1" noChangeArrowheads="1" noChangeShapeType="1" noTextEdit="1"/>
              </p:cNvSpPr>
              <p:nvPr>
                <p:ph idx="1"/>
              </p:nvPr>
            </p:nvSpPr>
            <p:spPr>
              <a:xfrm>
                <a:off x="1451579" y="2008047"/>
                <a:ext cx="9405891" cy="2860516"/>
              </a:xfrm>
              <a:blipFill>
                <a:blip r:embed="rId2"/>
                <a:stretch>
                  <a:fillRect l="-648" t="-638"/>
                </a:stretch>
              </a:blipFill>
            </p:spPr>
            <p:txBody>
              <a:bodyPr/>
              <a:lstStyle/>
              <a:p>
                <a:r>
                  <a:rPr lang="es-CL">
                    <a:noFill/>
                  </a:rPr>
                  <a:t> </a:t>
                </a:r>
              </a:p>
            </p:txBody>
          </p:sp>
        </mc:Fallback>
      </mc:AlternateContent>
      <p:pic>
        <p:nvPicPr>
          <p:cNvPr id="19" name="Picture 18">
            <a:extLst>
              <a:ext uri="{FF2B5EF4-FFF2-40B4-BE49-F238E27FC236}">
                <a16:creationId xmlns:a16="http://schemas.microsoft.com/office/drawing/2014/main" id="{6A26901A-BC62-4A3A-A07A-65E1F3DDDEC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Tree>
    <p:extLst>
      <p:ext uri="{BB962C8B-B14F-4D97-AF65-F5344CB8AC3E}">
        <p14:creationId xmlns:p14="http://schemas.microsoft.com/office/powerpoint/2010/main" val="127112531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63C748C-967B-4A7B-A90F-3EDD0F485A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1" name="Rectangle 10">
            <a:extLst>
              <a:ext uri="{FF2B5EF4-FFF2-40B4-BE49-F238E27FC236}">
                <a16:creationId xmlns:a16="http://schemas.microsoft.com/office/drawing/2014/main" id="{C0143637-4934-44E4-B909-BAF1E7B27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406212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608054" y="2743198"/>
            <a:ext cx="3059071" cy="1714505"/>
          </a:xfrm>
        </p:spPr>
        <p:txBody>
          <a:bodyPr vert="horz" lIns="91440" tIns="45720" rIns="91440" bIns="45720" rtlCol="0" anchor="t">
            <a:normAutofit/>
          </a:bodyPr>
          <a:lstStyle/>
          <a:p>
            <a:pPr marL="457200" indent="-457200">
              <a:buFont typeface="+mj-lt"/>
              <a:buAutoNum type="alphaLcParenR" startAt="3"/>
            </a:pPr>
            <a:r>
              <a:rPr lang="es-CL" sz="2200" b="1" dirty="0">
                <a:solidFill>
                  <a:srgbClr val="FFFFFF"/>
                </a:solidFill>
              </a:rPr>
              <a:t>Calcule La elasticidad de las rectas en el punto de equilibrio</a:t>
            </a:r>
          </a:p>
        </p:txBody>
      </p:sp>
      <p:pic>
        <p:nvPicPr>
          <p:cNvPr id="8" name="Imagen 7">
            <a:extLst>
              <a:ext uri="{FF2B5EF4-FFF2-40B4-BE49-F238E27FC236}">
                <a16:creationId xmlns:a16="http://schemas.microsoft.com/office/drawing/2014/main" id="{50E62885-C295-4D1C-9CD6-124C4A573E27}"/>
              </a:ext>
            </a:extLst>
          </p:cNvPr>
          <p:cNvPicPr>
            <a:picLocks noChangeAspect="1"/>
          </p:cNvPicPr>
          <p:nvPr/>
        </p:nvPicPr>
        <p:blipFill>
          <a:blip r:embed="rId2"/>
          <a:stretch>
            <a:fillRect/>
          </a:stretch>
        </p:blipFill>
        <p:spPr>
          <a:xfrm>
            <a:off x="710871" y="1681162"/>
            <a:ext cx="2743200" cy="885825"/>
          </a:xfrm>
          <a:prstGeom prst="rect">
            <a:avLst/>
          </a:prstGeom>
        </p:spPr>
      </p:pic>
      <p:pic>
        <p:nvPicPr>
          <p:cNvPr id="10" name="Marcador de contenido 9">
            <a:extLst>
              <a:ext uri="{FF2B5EF4-FFF2-40B4-BE49-F238E27FC236}">
                <a16:creationId xmlns:a16="http://schemas.microsoft.com/office/drawing/2014/main" id="{C3419681-75A8-4C61-89B7-7CA3D5379179}"/>
              </a:ext>
            </a:extLst>
          </p:cNvPr>
          <p:cNvPicPr>
            <a:picLocks noChangeAspect="1"/>
          </p:cNvPicPr>
          <p:nvPr/>
        </p:nvPicPr>
        <p:blipFill rotWithShape="1">
          <a:blip r:embed="rId3"/>
          <a:srcRect l="54405" t="36299" r="34120" b="58016"/>
          <a:stretch/>
        </p:blipFill>
        <p:spPr>
          <a:xfrm>
            <a:off x="1649083" y="4457703"/>
            <a:ext cx="904876" cy="330993"/>
          </a:xfrm>
          <a:prstGeom prst="rect">
            <a:avLst/>
          </a:prstGeom>
        </p:spPr>
      </p:pic>
      <p:pic>
        <p:nvPicPr>
          <p:cNvPr id="12" name="Marcador de contenido 9">
            <a:extLst>
              <a:ext uri="{FF2B5EF4-FFF2-40B4-BE49-F238E27FC236}">
                <a16:creationId xmlns:a16="http://schemas.microsoft.com/office/drawing/2014/main" id="{3CAD06F1-C0CB-4A58-8546-8724BCE94E91}"/>
              </a:ext>
            </a:extLst>
          </p:cNvPr>
          <p:cNvPicPr>
            <a:picLocks noChangeAspect="1"/>
          </p:cNvPicPr>
          <p:nvPr/>
        </p:nvPicPr>
        <p:blipFill rotWithShape="1">
          <a:blip r:embed="rId3"/>
          <a:srcRect l="52352" t="91738" r="36173" b="2577"/>
          <a:stretch/>
        </p:blipFill>
        <p:spPr>
          <a:xfrm>
            <a:off x="1649083" y="4836321"/>
            <a:ext cx="904876" cy="330993"/>
          </a:xfrm>
          <a:prstGeom prst="rect">
            <a:avLst/>
          </a:prstGeom>
        </p:spPr>
      </p:pic>
      <p:pic>
        <p:nvPicPr>
          <p:cNvPr id="6" name="Marcador de contenido 5">
            <a:extLst>
              <a:ext uri="{FF2B5EF4-FFF2-40B4-BE49-F238E27FC236}">
                <a16:creationId xmlns:a16="http://schemas.microsoft.com/office/drawing/2014/main" id="{22C9C998-D0D7-46BD-A97B-CB226AFBDA35}"/>
              </a:ext>
            </a:extLst>
          </p:cNvPr>
          <p:cNvPicPr>
            <a:picLocks noGrp="1" noChangeAspect="1"/>
          </p:cNvPicPr>
          <p:nvPr>
            <p:ph idx="1"/>
          </p:nvPr>
        </p:nvPicPr>
        <p:blipFill>
          <a:blip r:embed="rId4"/>
          <a:stretch>
            <a:fillRect/>
          </a:stretch>
        </p:blipFill>
        <p:spPr>
          <a:xfrm>
            <a:off x="4644984" y="3258110"/>
            <a:ext cx="6938962" cy="2399186"/>
          </a:xfrm>
        </p:spPr>
      </p:pic>
      <p:sp>
        <p:nvSpPr>
          <p:cNvPr id="15" name="CuadroTexto 14">
            <a:extLst>
              <a:ext uri="{FF2B5EF4-FFF2-40B4-BE49-F238E27FC236}">
                <a16:creationId xmlns:a16="http://schemas.microsoft.com/office/drawing/2014/main" id="{40ED717A-4971-4198-A8F0-848D7342955B}"/>
              </a:ext>
            </a:extLst>
          </p:cNvPr>
          <p:cNvSpPr txBox="1"/>
          <p:nvPr/>
        </p:nvSpPr>
        <p:spPr>
          <a:xfrm>
            <a:off x="4708154" y="877538"/>
            <a:ext cx="6772975" cy="1754326"/>
          </a:xfrm>
          <a:prstGeom prst="rect">
            <a:avLst/>
          </a:prstGeom>
          <a:noFill/>
        </p:spPr>
        <p:txBody>
          <a:bodyPr wrap="square" rtlCol="0">
            <a:spAutoFit/>
          </a:bodyPr>
          <a:lstStyle/>
          <a:p>
            <a:r>
              <a:rPr lang="es-MX" b="1" dirty="0"/>
              <a:t>La elasticidad es la sensibilidad de variación que presenta una variable a los cambios experimentados por otra.</a:t>
            </a:r>
          </a:p>
          <a:p>
            <a:endParaRPr lang="es-MX" b="1" dirty="0"/>
          </a:p>
          <a:p>
            <a:r>
              <a:rPr lang="es-MX" dirty="0"/>
              <a:t>Es decir, cuando hablamos de la elasticidad precio demanda, queremos referirnos a la sensibilidad del cambio en la cantidad demandada cuando el precio varía marginalmente.</a:t>
            </a:r>
            <a:endParaRPr lang="es-CL" dirty="0"/>
          </a:p>
        </p:txBody>
      </p:sp>
    </p:spTree>
    <p:extLst>
      <p:ext uri="{BB962C8B-B14F-4D97-AF65-F5344CB8AC3E}">
        <p14:creationId xmlns:p14="http://schemas.microsoft.com/office/powerpoint/2010/main" val="21726419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04757C-28CF-45CF-85CD-78E49AC27FF7}"/>
              </a:ext>
            </a:extLst>
          </p:cNvPr>
          <p:cNvSpPr>
            <a:spLocks noGrp="1"/>
          </p:cNvSpPr>
          <p:nvPr>
            <p:ph type="title"/>
          </p:nvPr>
        </p:nvSpPr>
        <p:spPr>
          <a:xfrm>
            <a:off x="1455987" y="771228"/>
            <a:ext cx="9603275" cy="1049235"/>
          </a:xfrm>
        </p:spPr>
        <p:txBody>
          <a:bodyPr>
            <a:normAutofit fontScale="90000"/>
          </a:bodyPr>
          <a:lstStyle/>
          <a:p>
            <a:r>
              <a:rPr lang="es-MX" sz="2400" cap="none" dirty="0">
                <a:latin typeface="CMR12"/>
              </a:rPr>
              <a:t>1. ¿</a:t>
            </a:r>
            <a:r>
              <a:rPr lang="es-MX" sz="2400" b="0" i="0" u="none" strike="noStrike" cap="none" baseline="0" dirty="0">
                <a:latin typeface="CMR12"/>
              </a:rPr>
              <a:t>Cuál de las siguientes opciones describe mejor la secuencia de eventos que conducen a un aumento del precio y una disminución de la cantidad </a:t>
            </a:r>
            <a:r>
              <a:rPr lang="es-MX" sz="2400" b="1" i="0" u="none" strike="noStrike" cap="none" baseline="0" dirty="0">
                <a:latin typeface="CMR12"/>
              </a:rPr>
              <a:t>cuando la oferta disminuye</a:t>
            </a:r>
            <a:r>
              <a:rPr lang="es-MX" sz="1800" b="0" i="0" u="none" strike="noStrike" baseline="0" dirty="0">
                <a:latin typeface="CMR12"/>
              </a:rPr>
              <a:t>?</a:t>
            </a:r>
            <a:endParaRPr lang="es-CL" dirty="0"/>
          </a:p>
        </p:txBody>
      </p:sp>
      <p:cxnSp>
        <p:nvCxnSpPr>
          <p:cNvPr id="7" name="Conector recto de flecha 6">
            <a:extLst>
              <a:ext uri="{FF2B5EF4-FFF2-40B4-BE49-F238E27FC236}">
                <a16:creationId xmlns:a16="http://schemas.microsoft.com/office/drawing/2014/main" id="{C6F5A48A-4783-4EF3-88F3-3C65E3AD7CA2}"/>
              </a:ext>
            </a:extLst>
          </p:cNvPr>
          <p:cNvCxnSpPr>
            <a:cxnSpLocks/>
          </p:cNvCxnSpPr>
          <p:nvPr/>
        </p:nvCxnSpPr>
        <p:spPr>
          <a:xfrm flipV="1">
            <a:off x="3918858" y="2059839"/>
            <a:ext cx="0" cy="3657601"/>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8" name="Conector recto de flecha 7">
            <a:extLst>
              <a:ext uri="{FF2B5EF4-FFF2-40B4-BE49-F238E27FC236}">
                <a16:creationId xmlns:a16="http://schemas.microsoft.com/office/drawing/2014/main" id="{32440EA7-D403-4B02-B2BC-1EED85F1AB98}"/>
              </a:ext>
            </a:extLst>
          </p:cNvPr>
          <p:cNvCxnSpPr>
            <a:cxnSpLocks/>
          </p:cNvCxnSpPr>
          <p:nvPr/>
        </p:nvCxnSpPr>
        <p:spPr>
          <a:xfrm flipV="1">
            <a:off x="3918858" y="5717440"/>
            <a:ext cx="3997234" cy="2"/>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15" name="Conector recto 14">
            <a:extLst>
              <a:ext uri="{FF2B5EF4-FFF2-40B4-BE49-F238E27FC236}">
                <a16:creationId xmlns:a16="http://schemas.microsoft.com/office/drawing/2014/main" id="{884B3EB7-DDE9-41CE-BB33-A889EC360EB1}"/>
              </a:ext>
            </a:extLst>
          </p:cNvPr>
          <p:cNvCxnSpPr/>
          <p:nvPr/>
        </p:nvCxnSpPr>
        <p:spPr>
          <a:xfrm flipV="1">
            <a:off x="4393474" y="2551874"/>
            <a:ext cx="3048000" cy="2673532"/>
          </a:xfrm>
          <a:prstGeom prst="line">
            <a:avLst/>
          </a:prstGeom>
        </p:spPr>
        <p:style>
          <a:lnRef idx="3">
            <a:schemeClr val="accent5"/>
          </a:lnRef>
          <a:fillRef idx="0">
            <a:schemeClr val="accent5"/>
          </a:fillRef>
          <a:effectRef idx="2">
            <a:schemeClr val="accent5"/>
          </a:effectRef>
          <a:fontRef idx="minor">
            <a:schemeClr val="tx1"/>
          </a:fontRef>
        </p:style>
      </p:cxnSp>
      <p:cxnSp>
        <p:nvCxnSpPr>
          <p:cNvPr id="16" name="Conector recto 15">
            <a:extLst>
              <a:ext uri="{FF2B5EF4-FFF2-40B4-BE49-F238E27FC236}">
                <a16:creationId xmlns:a16="http://schemas.microsoft.com/office/drawing/2014/main" id="{450E1BEC-C00C-4BC9-994A-38EF9039A8AF}"/>
              </a:ext>
            </a:extLst>
          </p:cNvPr>
          <p:cNvCxnSpPr>
            <a:cxnSpLocks/>
          </p:cNvCxnSpPr>
          <p:nvPr/>
        </p:nvCxnSpPr>
        <p:spPr>
          <a:xfrm>
            <a:off x="4254137" y="2643444"/>
            <a:ext cx="3326675" cy="2490391"/>
          </a:xfrm>
          <a:prstGeom prst="line">
            <a:avLst/>
          </a:prstGeom>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47349303"/>
      </p:ext>
    </p:extLst>
  </p:cSld>
  <p:clrMapOvr>
    <a:overrideClrMapping bg1="dk1" tx1="lt1" bg2="dk2" tx2="lt2" accent1="accent1" accent2="accent2" accent3="accent3" accent4="accent4" accent5="accent5" accent6="accent6" hlink="hlink" folHlink="folHlink"/>
  </p:clrMapOvr>
</p:sld>
</file>

<file path=ppt/slides/slide6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63C748C-967B-4A7B-A90F-3EDD0F485A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1" name="Rectangle 10">
            <a:extLst>
              <a:ext uri="{FF2B5EF4-FFF2-40B4-BE49-F238E27FC236}">
                <a16:creationId xmlns:a16="http://schemas.microsoft.com/office/drawing/2014/main" id="{C0143637-4934-44E4-B909-BAF1E7B27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406212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608054" y="2743198"/>
            <a:ext cx="3059071" cy="1714505"/>
          </a:xfrm>
        </p:spPr>
        <p:txBody>
          <a:bodyPr vert="horz" lIns="91440" tIns="45720" rIns="91440" bIns="45720" rtlCol="0" anchor="t">
            <a:normAutofit/>
          </a:bodyPr>
          <a:lstStyle/>
          <a:p>
            <a:pPr marL="457200" indent="-457200">
              <a:buFont typeface="+mj-lt"/>
              <a:buAutoNum type="alphaLcParenR" startAt="3"/>
            </a:pPr>
            <a:r>
              <a:rPr lang="es-CL" sz="2200" b="1" dirty="0">
                <a:solidFill>
                  <a:srgbClr val="FFFFFF"/>
                </a:solidFill>
              </a:rPr>
              <a:t>Calcule La elasticidad de las rectas en el punto de equilibrio</a:t>
            </a:r>
          </a:p>
        </p:txBody>
      </p:sp>
      <p:pic>
        <p:nvPicPr>
          <p:cNvPr id="8" name="Imagen 7">
            <a:extLst>
              <a:ext uri="{FF2B5EF4-FFF2-40B4-BE49-F238E27FC236}">
                <a16:creationId xmlns:a16="http://schemas.microsoft.com/office/drawing/2014/main" id="{50E62885-C295-4D1C-9CD6-124C4A573E27}"/>
              </a:ext>
            </a:extLst>
          </p:cNvPr>
          <p:cNvPicPr>
            <a:picLocks noChangeAspect="1"/>
          </p:cNvPicPr>
          <p:nvPr/>
        </p:nvPicPr>
        <p:blipFill>
          <a:blip r:embed="rId3"/>
          <a:stretch>
            <a:fillRect/>
          </a:stretch>
        </p:blipFill>
        <p:spPr>
          <a:xfrm>
            <a:off x="710871" y="1681162"/>
            <a:ext cx="2743200" cy="885825"/>
          </a:xfrm>
          <a:prstGeom prst="rect">
            <a:avLst/>
          </a:prstGeom>
        </p:spPr>
      </p:pic>
      <p:pic>
        <p:nvPicPr>
          <p:cNvPr id="10" name="Marcador de contenido 9">
            <a:extLst>
              <a:ext uri="{FF2B5EF4-FFF2-40B4-BE49-F238E27FC236}">
                <a16:creationId xmlns:a16="http://schemas.microsoft.com/office/drawing/2014/main" id="{C3419681-75A8-4C61-89B7-7CA3D5379179}"/>
              </a:ext>
            </a:extLst>
          </p:cNvPr>
          <p:cNvPicPr>
            <a:picLocks noChangeAspect="1"/>
          </p:cNvPicPr>
          <p:nvPr/>
        </p:nvPicPr>
        <p:blipFill rotWithShape="1">
          <a:blip r:embed="rId4"/>
          <a:srcRect l="54405" t="36299" r="34120" b="58016"/>
          <a:stretch/>
        </p:blipFill>
        <p:spPr>
          <a:xfrm>
            <a:off x="1649083" y="4457703"/>
            <a:ext cx="904876" cy="330993"/>
          </a:xfrm>
          <a:prstGeom prst="rect">
            <a:avLst/>
          </a:prstGeom>
        </p:spPr>
      </p:pic>
      <p:pic>
        <p:nvPicPr>
          <p:cNvPr id="12" name="Marcador de contenido 9">
            <a:extLst>
              <a:ext uri="{FF2B5EF4-FFF2-40B4-BE49-F238E27FC236}">
                <a16:creationId xmlns:a16="http://schemas.microsoft.com/office/drawing/2014/main" id="{3CAD06F1-C0CB-4A58-8546-8724BCE94E91}"/>
              </a:ext>
            </a:extLst>
          </p:cNvPr>
          <p:cNvPicPr>
            <a:picLocks noChangeAspect="1"/>
          </p:cNvPicPr>
          <p:nvPr/>
        </p:nvPicPr>
        <p:blipFill rotWithShape="1">
          <a:blip r:embed="rId4"/>
          <a:srcRect l="52352" t="91738" r="36173" b="2577"/>
          <a:stretch/>
        </p:blipFill>
        <p:spPr>
          <a:xfrm>
            <a:off x="1649083" y="4836321"/>
            <a:ext cx="904876" cy="330993"/>
          </a:xfrm>
          <a:prstGeom prst="rect">
            <a:avLst/>
          </a:prstGeom>
        </p:spPr>
      </p:pic>
      <p:pic>
        <p:nvPicPr>
          <p:cNvPr id="7" name="Marcador de contenido 6">
            <a:extLst>
              <a:ext uri="{FF2B5EF4-FFF2-40B4-BE49-F238E27FC236}">
                <a16:creationId xmlns:a16="http://schemas.microsoft.com/office/drawing/2014/main" id="{F4F17B34-9CBB-4B1E-89A4-704685F3AA1F}"/>
              </a:ext>
            </a:extLst>
          </p:cNvPr>
          <p:cNvPicPr>
            <a:picLocks noGrp="1" noChangeAspect="1"/>
          </p:cNvPicPr>
          <p:nvPr>
            <p:ph idx="1"/>
          </p:nvPr>
        </p:nvPicPr>
        <p:blipFill>
          <a:blip r:embed="rId5"/>
          <a:stretch>
            <a:fillRect/>
          </a:stretch>
        </p:blipFill>
        <p:spPr>
          <a:xfrm>
            <a:off x="4953182" y="577436"/>
            <a:ext cx="6024379" cy="5074477"/>
          </a:xfrm>
        </p:spPr>
      </p:pic>
      <p:pic>
        <p:nvPicPr>
          <p:cNvPr id="14" name="Marcador de contenido 5">
            <a:extLst>
              <a:ext uri="{FF2B5EF4-FFF2-40B4-BE49-F238E27FC236}">
                <a16:creationId xmlns:a16="http://schemas.microsoft.com/office/drawing/2014/main" id="{D977F536-D2EA-48B0-890F-8ADFE285BA62}"/>
              </a:ext>
            </a:extLst>
          </p:cNvPr>
          <p:cNvPicPr>
            <a:picLocks noChangeAspect="1"/>
          </p:cNvPicPr>
          <p:nvPr/>
        </p:nvPicPr>
        <p:blipFill rotWithShape="1">
          <a:blip r:embed="rId6"/>
          <a:srcRect l="34501" t="40075" r="31868" b="31340"/>
          <a:stretch/>
        </p:blipFill>
        <p:spPr>
          <a:xfrm>
            <a:off x="970776" y="685798"/>
            <a:ext cx="2333626" cy="685801"/>
          </a:xfrm>
          <a:prstGeom prst="rect">
            <a:avLst/>
          </a:prstGeom>
        </p:spPr>
      </p:pic>
      <p:sp>
        <p:nvSpPr>
          <p:cNvPr id="13" name="CuadroTexto 12">
            <a:extLst>
              <a:ext uri="{FF2B5EF4-FFF2-40B4-BE49-F238E27FC236}">
                <a16:creationId xmlns:a16="http://schemas.microsoft.com/office/drawing/2014/main" id="{BAA35235-D079-43BB-99D9-B76AC28C66CF}"/>
              </a:ext>
            </a:extLst>
          </p:cNvPr>
          <p:cNvSpPr txBox="1"/>
          <p:nvPr/>
        </p:nvSpPr>
        <p:spPr>
          <a:xfrm>
            <a:off x="4540550" y="5813850"/>
            <a:ext cx="7173025" cy="830997"/>
          </a:xfrm>
          <a:prstGeom prst="rect">
            <a:avLst/>
          </a:prstGeom>
          <a:noFill/>
        </p:spPr>
        <p:txBody>
          <a:bodyPr wrap="square" rtlCol="0">
            <a:spAutoFit/>
          </a:bodyPr>
          <a:lstStyle/>
          <a:p>
            <a:r>
              <a:rPr lang="es-MX" sz="2400" b="0" i="0" u="none" strike="noStrike" baseline="0" dirty="0">
                <a:latin typeface="CMR12"/>
              </a:rPr>
              <a:t>Una vez definidos </a:t>
            </a:r>
            <a:r>
              <a:rPr lang="es-MX" sz="2400" b="0" i="0" u="none" strike="noStrike" baseline="0" dirty="0" err="1">
                <a:latin typeface="CMMI12"/>
              </a:rPr>
              <a:t>Q</a:t>
            </a:r>
            <a:r>
              <a:rPr lang="es-MX" sz="2400" b="0" i="0" u="none" strike="noStrike" baseline="-25000" dirty="0" err="1">
                <a:latin typeface="CMMI8"/>
              </a:rPr>
              <a:t>d,o</a:t>
            </a:r>
            <a:r>
              <a:rPr lang="es-MX" sz="2400" b="0" i="0" u="none" strike="noStrike" baseline="0" dirty="0">
                <a:latin typeface="CMR12"/>
              </a:rPr>
              <a:t>(</a:t>
            </a:r>
            <a:r>
              <a:rPr lang="es-MX" sz="2400" b="0" i="0" u="none" strike="noStrike" baseline="0" dirty="0">
                <a:latin typeface="CMMI12"/>
              </a:rPr>
              <a:t>P</a:t>
            </a:r>
            <a:r>
              <a:rPr lang="es-MX" sz="2400" b="0" i="0" u="none" strike="noStrike" baseline="0" dirty="0">
                <a:latin typeface="CMR12"/>
              </a:rPr>
              <a:t>) calculamos la elasticidad de la demanda y oferta</a:t>
            </a:r>
            <a:endParaRPr lang="es-CL" sz="2400" dirty="0"/>
          </a:p>
        </p:txBody>
      </p:sp>
    </p:spTree>
    <p:extLst>
      <p:ext uri="{BB962C8B-B14F-4D97-AF65-F5344CB8AC3E}">
        <p14:creationId xmlns:p14="http://schemas.microsoft.com/office/powerpoint/2010/main" val="73908845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63C748C-967B-4A7B-A90F-3EDD0F485A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1" name="Rectangle 10">
            <a:extLst>
              <a:ext uri="{FF2B5EF4-FFF2-40B4-BE49-F238E27FC236}">
                <a16:creationId xmlns:a16="http://schemas.microsoft.com/office/drawing/2014/main" id="{C0143637-4934-44E4-B909-BAF1E7B27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406212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608054" y="2743198"/>
            <a:ext cx="3059071" cy="1714505"/>
          </a:xfrm>
        </p:spPr>
        <p:txBody>
          <a:bodyPr vert="horz" lIns="91440" tIns="45720" rIns="91440" bIns="45720" rtlCol="0" anchor="t">
            <a:normAutofit/>
          </a:bodyPr>
          <a:lstStyle/>
          <a:p>
            <a:pPr marL="457200" indent="-457200">
              <a:buFont typeface="+mj-lt"/>
              <a:buAutoNum type="alphaLcParenR" startAt="3"/>
            </a:pPr>
            <a:r>
              <a:rPr lang="es-CL" sz="2200" b="1" dirty="0">
                <a:solidFill>
                  <a:srgbClr val="FFFFFF"/>
                </a:solidFill>
              </a:rPr>
              <a:t>Calcule La elasticidad de las rectas en el punto de equilibrio</a:t>
            </a:r>
          </a:p>
        </p:txBody>
      </p:sp>
      <p:pic>
        <p:nvPicPr>
          <p:cNvPr id="8" name="Imagen 7">
            <a:extLst>
              <a:ext uri="{FF2B5EF4-FFF2-40B4-BE49-F238E27FC236}">
                <a16:creationId xmlns:a16="http://schemas.microsoft.com/office/drawing/2014/main" id="{50E62885-C295-4D1C-9CD6-124C4A573E27}"/>
              </a:ext>
            </a:extLst>
          </p:cNvPr>
          <p:cNvPicPr>
            <a:picLocks noChangeAspect="1"/>
          </p:cNvPicPr>
          <p:nvPr/>
        </p:nvPicPr>
        <p:blipFill>
          <a:blip r:embed="rId3"/>
          <a:stretch>
            <a:fillRect/>
          </a:stretch>
        </p:blipFill>
        <p:spPr>
          <a:xfrm>
            <a:off x="710871" y="1681162"/>
            <a:ext cx="2743200" cy="885825"/>
          </a:xfrm>
          <a:prstGeom prst="rect">
            <a:avLst/>
          </a:prstGeom>
        </p:spPr>
      </p:pic>
      <p:pic>
        <p:nvPicPr>
          <p:cNvPr id="10" name="Marcador de contenido 9">
            <a:extLst>
              <a:ext uri="{FF2B5EF4-FFF2-40B4-BE49-F238E27FC236}">
                <a16:creationId xmlns:a16="http://schemas.microsoft.com/office/drawing/2014/main" id="{C3419681-75A8-4C61-89B7-7CA3D5379179}"/>
              </a:ext>
            </a:extLst>
          </p:cNvPr>
          <p:cNvPicPr>
            <a:picLocks noChangeAspect="1"/>
          </p:cNvPicPr>
          <p:nvPr/>
        </p:nvPicPr>
        <p:blipFill rotWithShape="1">
          <a:blip r:embed="rId4"/>
          <a:srcRect l="54405" t="36299" r="34120" b="58016"/>
          <a:stretch/>
        </p:blipFill>
        <p:spPr>
          <a:xfrm>
            <a:off x="1649083" y="4457703"/>
            <a:ext cx="904876" cy="330993"/>
          </a:xfrm>
          <a:prstGeom prst="rect">
            <a:avLst/>
          </a:prstGeom>
        </p:spPr>
      </p:pic>
      <p:pic>
        <p:nvPicPr>
          <p:cNvPr id="12" name="Marcador de contenido 9">
            <a:extLst>
              <a:ext uri="{FF2B5EF4-FFF2-40B4-BE49-F238E27FC236}">
                <a16:creationId xmlns:a16="http://schemas.microsoft.com/office/drawing/2014/main" id="{3CAD06F1-C0CB-4A58-8546-8724BCE94E91}"/>
              </a:ext>
            </a:extLst>
          </p:cNvPr>
          <p:cNvPicPr>
            <a:picLocks noChangeAspect="1"/>
          </p:cNvPicPr>
          <p:nvPr/>
        </p:nvPicPr>
        <p:blipFill rotWithShape="1">
          <a:blip r:embed="rId4"/>
          <a:srcRect l="52352" t="91738" r="36173" b="2577"/>
          <a:stretch/>
        </p:blipFill>
        <p:spPr>
          <a:xfrm>
            <a:off x="1649083" y="4836321"/>
            <a:ext cx="904876" cy="330993"/>
          </a:xfrm>
          <a:prstGeom prst="rect">
            <a:avLst/>
          </a:prstGeom>
        </p:spPr>
      </p:pic>
      <p:pic>
        <p:nvPicPr>
          <p:cNvPr id="14" name="Marcador de contenido 5">
            <a:extLst>
              <a:ext uri="{FF2B5EF4-FFF2-40B4-BE49-F238E27FC236}">
                <a16:creationId xmlns:a16="http://schemas.microsoft.com/office/drawing/2014/main" id="{D977F536-D2EA-48B0-890F-8ADFE285BA62}"/>
              </a:ext>
            </a:extLst>
          </p:cNvPr>
          <p:cNvPicPr>
            <a:picLocks noChangeAspect="1"/>
          </p:cNvPicPr>
          <p:nvPr/>
        </p:nvPicPr>
        <p:blipFill rotWithShape="1">
          <a:blip r:embed="rId5"/>
          <a:srcRect l="34501" t="40075" r="31868" b="31340"/>
          <a:stretch/>
        </p:blipFill>
        <p:spPr>
          <a:xfrm>
            <a:off x="970776" y="685798"/>
            <a:ext cx="2333626" cy="685801"/>
          </a:xfrm>
          <a:prstGeom prst="rect">
            <a:avLst/>
          </a:prstGeom>
        </p:spPr>
      </p:pic>
      <p:pic>
        <p:nvPicPr>
          <p:cNvPr id="6" name="Marcador de contenido 5">
            <a:extLst>
              <a:ext uri="{FF2B5EF4-FFF2-40B4-BE49-F238E27FC236}">
                <a16:creationId xmlns:a16="http://schemas.microsoft.com/office/drawing/2014/main" id="{0AAA5275-5835-41D3-A7C4-2F0465B86FBD}"/>
              </a:ext>
            </a:extLst>
          </p:cNvPr>
          <p:cNvPicPr>
            <a:picLocks noGrp="1" noChangeAspect="1"/>
          </p:cNvPicPr>
          <p:nvPr>
            <p:ph idx="1"/>
          </p:nvPr>
        </p:nvPicPr>
        <p:blipFill rotWithShape="1">
          <a:blip r:embed="rId6"/>
          <a:srcRect b="52654"/>
          <a:stretch/>
        </p:blipFill>
        <p:spPr>
          <a:xfrm>
            <a:off x="4247575" y="1514473"/>
            <a:ext cx="3879487" cy="2305052"/>
          </a:xfrm>
        </p:spPr>
      </p:pic>
    </p:spTree>
    <p:extLst>
      <p:ext uri="{BB962C8B-B14F-4D97-AF65-F5344CB8AC3E}">
        <p14:creationId xmlns:p14="http://schemas.microsoft.com/office/powerpoint/2010/main" val="228799179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63C748C-967B-4A7B-A90F-3EDD0F485A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1" name="Rectangle 10">
            <a:extLst>
              <a:ext uri="{FF2B5EF4-FFF2-40B4-BE49-F238E27FC236}">
                <a16:creationId xmlns:a16="http://schemas.microsoft.com/office/drawing/2014/main" id="{C0143637-4934-44E4-B909-BAF1E7B27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406212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2" name="Título 1">
            <a:extLst>
              <a:ext uri="{FF2B5EF4-FFF2-40B4-BE49-F238E27FC236}">
                <a16:creationId xmlns:a16="http://schemas.microsoft.com/office/drawing/2014/main" id="{A13AB98F-CB14-4818-A5B8-241BD059BB66}"/>
              </a:ext>
            </a:extLst>
          </p:cNvPr>
          <p:cNvSpPr>
            <a:spLocks noGrp="1"/>
          </p:cNvSpPr>
          <p:nvPr>
            <p:ph type="title"/>
          </p:nvPr>
        </p:nvSpPr>
        <p:spPr>
          <a:xfrm>
            <a:off x="608054" y="2743198"/>
            <a:ext cx="3059071" cy="1714505"/>
          </a:xfrm>
        </p:spPr>
        <p:txBody>
          <a:bodyPr vert="horz" lIns="91440" tIns="45720" rIns="91440" bIns="45720" rtlCol="0" anchor="t">
            <a:normAutofit/>
          </a:bodyPr>
          <a:lstStyle/>
          <a:p>
            <a:pPr marL="457200" indent="-457200">
              <a:buFont typeface="+mj-lt"/>
              <a:buAutoNum type="alphaLcParenR" startAt="3"/>
            </a:pPr>
            <a:r>
              <a:rPr lang="es-CL" sz="2200" b="1" dirty="0">
                <a:solidFill>
                  <a:srgbClr val="FFFFFF"/>
                </a:solidFill>
              </a:rPr>
              <a:t>Calcule La elasticidad de las rectas en el punto de equilibrio</a:t>
            </a:r>
          </a:p>
        </p:txBody>
      </p:sp>
      <p:pic>
        <p:nvPicPr>
          <p:cNvPr id="8" name="Imagen 7">
            <a:extLst>
              <a:ext uri="{FF2B5EF4-FFF2-40B4-BE49-F238E27FC236}">
                <a16:creationId xmlns:a16="http://schemas.microsoft.com/office/drawing/2014/main" id="{50E62885-C295-4D1C-9CD6-124C4A573E27}"/>
              </a:ext>
            </a:extLst>
          </p:cNvPr>
          <p:cNvPicPr>
            <a:picLocks noChangeAspect="1"/>
          </p:cNvPicPr>
          <p:nvPr/>
        </p:nvPicPr>
        <p:blipFill>
          <a:blip r:embed="rId3"/>
          <a:stretch>
            <a:fillRect/>
          </a:stretch>
        </p:blipFill>
        <p:spPr>
          <a:xfrm>
            <a:off x="710871" y="1681162"/>
            <a:ext cx="2743200" cy="885825"/>
          </a:xfrm>
          <a:prstGeom prst="rect">
            <a:avLst/>
          </a:prstGeom>
        </p:spPr>
      </p:pic>
      <p:pic>
        <p:nvPicPr>
          <p:cNvPr id="10" name="Marcador de contenido 9">
            <a:extLst>
              <a:ext uri="{FF2B5EF4-FFF2-40B4-BE49-F238E27FC236}">
                <a16:creationId xmlns:a16="http://schemas.microsoft.com/office/drawing/2014/main" id="{C3419681-75A8-4C61-89B7-7CA3D5379179}"/>
              </a:ext>
            </a:extLst>
          </p:cNvPr>
          <p:cNvPicPr>
            <a:picLocks noChangeAspect="1"/>
          </p:cNvPicPr>
          <p:nvPr/>
        </p:nvPicPr>
        <p:blipFill rotWithShape="1">
          <a:blip r:embed="rId4"/>
          <a:srcRect l="54405" t="36299" r="34120" b="58016"/>
          <a:stretch/>
        </p:blipFill>
        <p:spPr>
          <a:xfrm>
            <a:off x="1649083" y="4457703"/>
            <a:ext cx="904876" cy="330993"/>
          </a:xfrm>
          <a:prstGeom prst="rect">
            <a:avLst/>
          </a:prstGeom>
        </p:spPr>
      </p:pic>
      <p:pic>
        <p:nvPicPr>
          <p:cNvPr id="12" name="Marcador de contenido 9">
            <a:extLst>
              <a:ext uri="{FF2B5EF4-FFF2-40B4-BE49-F238E27FC236}">
                <a16:creationId xmlns:a16="http://schemas.microsoft.com/office/drawing/2014/main" id="{3CAD06F1-C0CB-4A58-8546-8724BCE94E91}"/>
              </a:ext>
            </a:extLst>
          </p:cNvPr>
          <p:cNvPicPr>
            <a:picLocks noChangeAspect="1"/>
          </p:cNvPicPr>
          <p:nvPr/>
        </p:nvPicPr>
        <p:blipFill rotWithShape="1">
          <a:blip r:embed="rId4"/>
          <a:srcRect l="52352" t="91738" r="36173" b="2577"/>
          <a:stretch/>
        </p:blipFill>
        <p:spPr>
          <a:xfrm>
            <a:off x="1649083" y="4836321"/>
            <a:ext cx="904876" cy="330993"/>
          </a:xfrm>
          <a:prstGeom prst="rect">
            <a:avLst/>
          </a:prstGeom>
        </p:spPr>
      </p:pic>
      <p:pic>
        <p:nvPicPr>
          <p:cNvPr id="14" name="Marcador de contenido 5">
            <a:extLst>
              <a:ext uri="{FF2B5EF4-FFF2-40B4-BE49-F238E27FC236}">
                <a16:creationId xmlns:a16="http://schemas.microsoft.com/office/drawing/2014/main" id="{D977F536-D2EA-48B0-890F-8ADFE285BA62}"/>
              </a:ext>
            </a:extLst>
          </p:cNvPr>
          <p:cNvPicPr>
            <a:picLocks noChangeAspect="1"/>
          </p:cNvPicPr>
          <p:nvPr/>
        </p:nvPicPr>
        <p:blipFill rotWithShape="1">
          <a:blip r:embed="rId5"/>
          <a:srcRect l="34501" t="40075" r="31868" b="31340"/>
          <a:stretch/>
        </p:blipFill>
        <p:spPr>
          <a:xfrm>
            <a:off x="970776" y="685798"/>
            <a:ext cx="2333626" cy="685801"/>
          </a:xfrm>
          <a:prstGeom prst="rect">
            <a:avLst/>
          </a:prstGeom>
        </p:spPr>
      </p:pic>
      <p:pic>
        <p:nvPicPr>
          <p:cNvPr id="6" name="Marcador de contenido 5">
            <a:extLst>
              <a:ext uri="{FF2B5EF4-FFF2-40B4-BE49-F238E27FC236}">
                <a16:creationId xmlns:a16="http://schemas.microsoft.com/office/drawing/2014/main" id="{0AAA5275-5835-41D3-A7C4-2F0465B86FBD}"/>
              </a:ext>
            </a:extLst>
          </p:cNvPr>
          <p:cNvPicPr>
            <a:picLocks noGrp="1" noChangeAspect="1"/>
          </p:cNvPicPr>
          <p:nvPr>
            <p:ph idx="1"/>
          </p:nvPr>
        </p:nvPicPr>
        <p:blipFill rotWithShape="1">
          <a:blip r:embed="rId6"/>
          <a:srcRect b="52654"/>
          <a:stretch/>
        </p:blipFill>
        <p:spPr>
          <a:xfrm>
            <a:off x="4247575" y="1514473"/>
            <a:ext cx="3879487" cy="2305052"/>
          </a:xfrm>
        </p:spPr>
      </p:pic>
      <p:pic>
        <p:nvPicPr>
          <p:cNvPr id="15" name="Marcador de contenido 5">
            <a:extLst>
              <a:ext uri="{FF2B5EF4-FFF2-40B4-BE49-F238E27FC236}">
                <a16:creationId xmlns:a16="http://schemas.microsoft.com/office/drawing/2014/main" id="{F99930E5-44A9-4C77-80CF-D3E6DBDA6BAB}"/>
              </a:ext>
            </a:extLst>
          </p:cNvPr>
          <p:cNvPicPr>
            <a:picLocks noChangeAspect="1"/>
          </p:cNvPicPr>
          <p:nvPr/>
        </p:nvPicPr>
        <p:blipFill rotWithShape="1">
          <a:blip r:embed="rId6"/>
          <a:srcRect t="52654"/>
          <a:stretch/>
        </p:blipFill>
        <p:spPr>
          <a:xfrm>
            <a:off x="8127062" y="1514473"/>
            <a:ext cx="3879487" cy="2305052"/>
          </a:xfrm>
          <a:prstGeom prst="rect">
            <a:avLst/>
          </a:prstGeom>
        </p:spPr>
      </p:pic>
      <mc:AlternateContent xmlns:mc="http://schemas.openxmlformats.org/markup-compatibility/2006">
        <mc:Choice xmlns:a14="http://schemas.microsoft.com/office/drawing/2010/main" Requires="a14">
          <p:sp>
            <p:nvSpPr>
              <p:cNvPr id="16" name="CuadroTexto 15">
                <a:extLst>
                  <a:ext uri="{FF2B5EF4-FFF2-40B4-BE49-F238E27FC236}">
                    <a16:creationId xmlns:a16="http://schemas.microsoft.com/office/drawing/2014/main" id="{DEFCACE0-66BF-48E8-BBEC-2A745FF5D9AB}"/>
                  </a:ext>
                </a:extLst>
              </p:cNvPr>
              <p:cNvSpPr txBox="1"/>
              <p:nvPr/>
            </p:nvSpPr>
            <p:spPr>
              <a:xfrm>
                <a:off x="4635799" y="4540152"/>
                <a:ext cx="7173025"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CMR12"/>
                    <a:ea typeface="+mn-ea"/>
                    <a:cs typeface="+mn-cs"/>
                  </a:rPr>
                  <a:t>Por lo tanto, la </a:t>
                </a:r>
                <a:r>
                  <a:rPr kumimoji="0" lang="es-MX" sz="1800" b="1" i="0" u="none" strike="noStrike" kern="1200" cap="none" spc="0" normalizeH="0" baseline="0" noProof="0" dirty="0">
                    <a:ln>
                      <a:noFill/>
                    </a:ln>
                    <a:solidFill>
                      <a:prstClr val="black"/>
                    </a:solidFill>
                    <a:effectLst/>
                    <a:uLnTx/>
                    <a:uFillTx/>
                    <a:latin typeface="CMBX12"/>
                    <a:ea typeface="+mn-ea"/>
                    <a:cs typeface="+mn-cs"/>
                  </a:rPr>
                  <a:t>elasticidad de la demanda</a:t>
                </a:r>
              </a:p>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begChr m:val="|"/>
                          <m:endChr m:val="|"/>
                          <m:ctrlPr>
                            <a:rPr kumimoji="0" lang="es-MX" sz="18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sSub>
                            <m:sSubPr>
                              <m:ctrlPr>
                                <a:rPr kumimoji="0" lang="es-MX" sz="18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s-MX" sz="1800" b="1"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𝝐</m:t>
                              </m:r>
                            </m:e>
                            <m:sub>
                              <m:r>
                                <a:rPr kumimoji="0" lang="es-CL" sz="18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𝒅</m:t>
                              </m:r>
                            </m:sub>
                          </m:sSub>
                        </m:e>
                      </m:d>
                      <m:r>
                        <a:rPr kumimoji="0" lang="es-CL" sz="18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s-CL" sz="18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𝟑</m:t>
                      </m:r>
                      <m:r>
                        <a:rPr kumimoji="0" lang="es-CL" sz="18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s-CL" sz="18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𝟐</m:t>
                      </m:r>
                    </m:oMath>
                  </m:oMathPara>
                </a14:m>
                <a:endParaRPr kumimoji="0" lang="es-MX" sz="1800" b="1" i="0" u="none" strike="noStrike" kern="1200" cap="none" spc="0" normalizeH="0" baseline="0" noProof="0" dirty="0">
                  <a:ln>
                    <a:noFill/>
                  </a:ln>
                  <a:solidFill>
                    <a:prstClr val="black"/>
                  </a:solidFill>
                  <a:effectLst/>
                  <a:uLnTx/>
                  <a:uFillTx/>
                  <a:latin typeface="CMBX12"/>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black"/>
                    </a:solidFill>
                    <a:effectLst/>
                    <a:uLnTx/>
                    <a:uFillTx/>
                    <a:latin typeface="CMR8"/>
                    <a:ea typeface="+mn-ea"/>
                    <a:cs typeface="+mn-cs"/>
                  </a:rPr>
                  <a:t> </a:t>
                </a:r>
                <a:r>
                  <a:rPr kumimoji="0" lang="es-MX" sz="1800" b="0" i="0" u="none" strike="noStrike" kern="1200" cap="none" spc="0" normalizeH="0" baseline="0" noProof="0" dirty="0">
                    <a:ln>
                      <a:noFill/>
                    </a:ln>
                    <a:solidFill>
                      <a:prstClr val="black"/>
                    </a:solidFill>
                    <a:effectLst/>
                    <a:uLnTx/>
                    <a:uFillTx/>
                    <a:latin typeface="CMR12"/>
                    <a:ea typeface="+mn-ea"/>
                    <a:cs typeface="+mn-cs"/>
                  </a:rPr>
                  <a:t>y la </a:t>
                </a:r>
                <a:r>
                  <a:rPr kumimoji="0" lang="es-MX" sz="1800" b="1" i="0" u="none" strike="noStrike" kern="1200" cap="none" spc="0" normalizeH="0" baseline="0" noProof="0" dirty="0">
                    <a:ln>
                      <a:noFill/>
                    </a:ln>
                    <a:solidFill>
                      <a:prstClr val="black"/>
                    </a:solidFill>
                    <a:effectLst/>
                    <a:uLnTx/>
                    <a:uFillTx/>
                    <a:latin typeface="CMBX12"/>
                    <a:ea typeface="+mn-ea"/>
                    <a:cs typeface="+mn-cs"/>
                  </a:rPr>
                  <a:t>elasticidad de la </a:t>
                </a:r>
                <a:r>
                  <a:rPr kumimoji="0" lang="es-CL" sz="1800" b="1" i="0" u="none" strike="noStrike" kern="1200" cap="none" spc="0" normalizeH="0" baseline="0" noProof="0" dirty="0">
                    <a:ln>
                      <a:noFill/>
                    </a:ln>
                    <a:solidFill>
                      <a:prstClr val="black"/>
                    </a:solidFill>
                    <a:effectLst/>
                    <a:uLnTx/>
                    <a:uFillTx/>
                    <a:latin typeface="CMBX12"/>
                    <a:ea typeface="+mn-ea"/>
                    <a:cs typeface="+mn-cs"/>
                  </a:rPr>
                  <a:t>oferta</a:t>
                </a:r>
              </a:p>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begChr m:val="|"/>
                          <m:endChr m:val="|"/>
                          <m:ctrlPr>
                            <a:rPr kumimoji="0" lang="es-MX" sz="18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dPr>
                        <m:e>
                          <m:sSub>
                            <m:sSubPr>
                              <m:ctrlPr>
                                <a:rPr kumimoji="0" lang="es-MX" sz="18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s-MX" sz="18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𝝐</m:t>
                              </m:r>
                            </m:e>
                            <m:sub>
                              <m:r>
                                <a:rPr kumimoji="0" lang="es-CL" sz="18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𝒐</m:t>
                              </m:r>
                            </m:sub>
                          </m:sSub>
                        </m:e>
                      </m:d>
                      <m:r>
                        <a:rPr kumimoji="0" lang="es-CL" sz="18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s-CL" sz="18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𝟑</m:t>
                      </m:r>
                      <m:r>
                        <a:rPr kumimoji="0" lang="es-CL" sz="18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s-CL" sz="18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𝟐</m:t>
                      </m:r>
                    </m:oMath>
                  </m:oMathPara>
                </a14:m>
                <a:endParaRPr kumimoji="0" lang="es-CL" sz="1800" b="1" i="1" u="none" strike="noStrike" kern="1200" cap="none" spc="0" normalizeH="0" baseline="0" noProof="0" dirty="0">
                  <a:ln>
                    <a:noFill/>
                  </a:ln>
                  <a:solidFill>
                    <a:prstClr val="black"/>
                  </a:solidFill>
                  <a:effectLst/>
                  <a:uLnTx/>
                  <a:uFillTx/>
                  <a:latin typeface="Cambria Math" panose="02040503050406030204" pitchFamily="18" charset="0"/>
                  <a:ea typeface="+mn-ea"/>
                  <a:cs typeface="+mn-cs"/>
                </a:endParaRPr>
              </a:p>
            </p:txBody>
          </p:sp>
        </mc:Choice>
        <mc:Fallback>
          <p:sp>
            <p:nvSpPr>
              <p:cNvPr id="16" name="CuadroTexto 15">
                <a:extLst>
                  <a:ext uri="{FF2B5EF4-FFF2-40B4-BE49-F238E27FC236}">
                    <a16:creationId xmlns:a16="http://schemas.microsoft.com/office/drawing/2014/main" id="{DEFCACE0-66BF-48E8-BBEC-2A745FF5D9AB}"/>
                  </a:ext>
                </a:extLst>
              </p:cNvPr>
              <p:cNvSpPr txBox="1">
                <a:spLocks noRot="1" noChangeAspect="1" noMove="1" noResize="1" noEditPoints="1" noAdjustHandles="1" noChangeArrowheads="1" noChangeShapeType="1" noTextEdit="1"/>
              </p:cNvSpPr>
              <p:nvPr/>
            </p:nvSpPr>
            <p:spPr>
              <a:xfrm>
                <a:off x="4635799" y="4540152"/>
                <a:ext cx="7173025" cy="1200329"/>
              </a:xfrm>
              <a:prstGeom prst="rect">
                <a:avLst/>
              </a:prstGeom>
              <a:blipFill>
                <a:blip r:embed="rId7"/>
                <a:stretch>
                  <a:fillRect l="-680" t="-3046" b="-3553"/>
                </a:stretch>
              </a:blipFill>
            </p:spPr>
            <p:txBody>
              <a:bodyPr/>
              <a:lstStyle/>
              <a:p>
                <a:r>
                  <a:rPr lang="es-CL">
                    <a:noFill/>
                  </a:rPr>
                  <a:t> </a:t>
                </a:r>
              </a:p>
            </p:txBody>
          </p:sp>
        </mc:Fallback>
      </mc:AlternateContent>
    </p:spTree>
    <p:extLst>
      <p:ext uri="{BB962C8B-B14F-4D97-AF65-F5344CB8AC3E}">
        <p14:creationId xmlns:p14="http://schemas.microsoft.com/office/powerpoint/2010/main" val="391008125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a:extLst>
              <a:ext uri="{FF2B5EF4-FFF2-40B4-BE49-F238E27FC236}">
                <a16:creationId xmlns:a16="http://schemas.microsoft.com/office/drawing/2014/main" id="{84B8DDA8-18D1-4CBA-885C-EEB61DA5B004}"/>
              </a:ext>
            </a:extLst>
          </p:cNvPr>
          <p:cNvSpPr txBox="1">
            <a:spLocks/>
          </p:cNvSpPr>
          <p:nvPr/>
        </p:nvSpPr>
        <p:spPr>
          <a:xfrm>
            <a:off x="1403049" y="2724430"/>
            <a:ext cx="10228119" cy="92294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CL" sz="4800" dirty="0"/>
              <a:t>ECONOMÍA Ayudantía 5</a:t>
            </a:r>
            <a:endParaRPr lang="es-CL" sz="4800" i="1" dirty="0"/>
          </a:p>
        </p:txBody>
      </p:sp>
      <p:sp>
        <p:nvSpPr>
          <p:cNvPr id="10" name="2 Subtítulo">
            <a:extLst>
              <a:ext uri="{FF2B5EF4-FFF2-40B4-BE49-F238E27FC236}">
                <a16:creationId xmlns:a16="http://schemas.microsoft.com/office/drawing/2014/main" id="{E365B9AA-AD1B-4951-95D4-E0036C534A80}"/>
              </a:ext>
            </a:extLst>
          </p:cNvPr>
          <p:cNvSpPr txBox="1">
            <a:spLocks/>
          </p:cNvSpPr>
          <p:nvPr/>
        </p:nvSpPr>
        <p:spPr>
          <a:xfrm>
            <a:off x="3386693" y="536251"/>
            <a:ext cx="6400800" cy="694026"/>
          </a:xfrm>
          <a:prstGeom prst="rect">
            <a:avLst/>
          </a:prstGeom>
        </p:spPr>
        <p:txBody>
          <a:bodyPr vert="horz" lIns="91440" tIns="45720" rIns="91440" bIns="45720" rtlCol="0">
            <a:normAutofit/>
          </a:bodyPr>
          <a:lstStyle/>
          <a:p>
            <a:pPr algn="ctr">
              <a:spcBef>
                <a:spcPct val="20000"/>
              </a:spcBef>
              <a:defRPr/>
            </a:pPr>
            <a:r>
              <a:rPr lang="es-CL" sz="3200" dirty="0">
                <a:solidFill>
                  <a:schemeClr val="tx1">
                    <a:tint val="75000"/>
                  </a:schemeClr>
                </a:solidFill>
              </a:rPr>
              <a:t>Programa Académico de Bachillerato</a:t>
            </a:r>
          </a:p>
        </p:txBody>
      </p:sp>
      <p:pic>
        <p:nvPicPr>
          <p:cNvPr id="11" name="9 Imagen">
            <a:extLst>
              <a:ext uri="{FF2B5EF4-FFF2-40B4-BE49-F238E27FC236}">
                <a16:creationId xmlns:a16="http://schemas.microsoft.com/office/drawing/2014/main" id="{77122E68-9325-4C2C-A980-371E36BAB678}"/>
              </a:ext>
            </a:extLst>
          </p:cNvPr>
          <p:cNvPicPr>
            <a:picLocks noChangeAspect="1"/>
          </p:cNvPicPr>
          <p:nvPr/>
        </p:nvPicPr>
        <p:blipFill>
          <a:blip r:embed="rId2" cstate="print"/>
          <a:stretch>
            <a:fillRect/>
          </a:stretch>
        </p:blipFill>
        <p:spPr>
          <a:xfrm>
            <a:off x="5070915" y="1054701"/>
            <a:ext cx="2619746" cy="1669729"/>
          </a:xfrm>
          <a:prstGeom prst="rect">
            <a:avLst/>
          </a:prstGeom>
        </p:spPr>
      </p:pic>
      <p:sp>
        <p:nvSpPr>
          <p:cNvPr id="6" name="2 Subtítulo">
            <a:extLst>
              <a:ext uri="{FF2B5EF4-FFF2-40B4-BE49-F238E27FC236}">
                <a16:creationId xmlns:a16="http://schemas.microsoft.com/office/drawing/2014/main" id="{AC4B737E-809C-459D-A460-212E49DCDF58}"/>
              </a:ext>
            </a:extLst>
          </p:cNvPr>
          <p:cNvSpPr txBox="1">
            <a:spLocks/>
          </p:cNvSpPr>
          <p:nvPr/>
        </p:nvSpPr>
        <p:spPr>
          <a:xfrm>
            <a:off x="2322577" y="3729169"/>
            <a:ext cx="6276196" cy="120814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CL" sz="2000" b="1" dirty="0"/>
              <a:t>Ayudantes</a:t>
            </a:r>
            <a:r>
              <a:rPr lang="es-CL" sz="2000" dirty="0"/>
              <a:t>:                                                              </a:t>
            </a:r>
            <a:r>
              <a:rPr lang="es-CL" sz="2000" dirty="0" err="1"/>
              <a:t>Matias</a:t>
            </a:r>
            <a:r>
              <a:rPr lang="es-CL" sz="2000" dirty="0"/>
              <a:t> Philipp (C), María José Briones, Catalina </a:t>
            </a:r>
            <a:r>
              <a:rPr lang="es-CL" sz="2000" dirty="0" err="1"/>
              <a:t>Celedon</a:t>
            </a:r>
            <a:r>
              <a:rPr lang="es-CL" sz="2000" dirty="0"/>
              <a:t>, Enzo </a:t>
            </a:r>
            <a:r>
              <a:rPr lang="es-CL" sz="2000" dirty="0" err="1"/>
              <a:t>Faulbaum</a:t>
            </a:r>
            <a:r>
              <a:rPr lang="es-CL" sz="2000" dirty="0"/>
              <a:t>, Luis </a:t>
            </a:r>
            <a:r>
              <a:rPr lang="es-CL" sz="2000" dirty="0" err="1"/>
              <a:t>Hernandez</a:t>
            </a:r>
            <a:r>
              <a:rPr lang="es-CL" sz="2000" dirty="0"/>
              <a:t>, Juan Pablo Villarroel.</a:t>
            </a:r>
          </a:p>
        </p:txBody>
      </p:sp>
      <p:sp>
        <p:nvSpPr>
          <p:cNvPr id="7" name="2 Subtítulo">
            <a:extLst>
              <a:ext uri="{FF2B5EF4-FFF2-40B4-BE49-F238E27FC236}">
                <a16:creationId xmlns:a16="http://schemas.microsoft.com/office/drawing/2014/main" id="{2E31F2AC-0613-4122-A0DB-62029CD82B6B}"/>
              </a:ext>
            </a:extLst>
          </p:cNvPr>
          <p:cNvSpPr txBox="1">
            <a:spLocks/>
          </p:cNvSpPr>
          <p:nvPr/>
        </p:nvSpPr>
        <p:spPr>
          <a:xfrm>
            <a:off x="3730753" y="4937310"/>
            <a:ext cx="6276196" cy="120814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s-CL" sz="2000" b="1" dirty="0"/>
              <a:t>DUDAS EN EL FORO </a:t>
            </a:r>
          </a:p>
          <a:p>
            <a:r>
              <a:rPr lang="es-CL" sz="2000" b="1" dirty="0"/>
              <a:t>También a mphilipp@fen.uchile.cl</a:t>
            </a:r>
            <a:endParaRPr lang="es-CL" sz="2000" dirty="0"/>
          </a:p>
        </p:txBody>
      </p:sp>
      <p:sp>
        <p:nvSpPr>
          <p:cNvPr id="3" name="Subtítulo 2">
            <a:extLst>
              <a:ext uri="{FF2B5EF4-FFF2-40B4-BE49-F238E27FC236}">
                <a16:creationId xmlns:a16="http://schemas.microsoft.com/office/drawing/2014/main" id="{C997908D-FE62-4AC8-B444-110EB708A768}"/>
              </a:ext>
            </a:extLst>
          </p:cNvPr>
          <p:cNvSpPr>
            <a:spLocks noGrp="1"/>
          </p:cNvSpPr>
          <p:nvPr>
            <p:ph type="subTitle" idx="1"/>
          </p:nvPr>
        </p:nvSpPr>
        <p:spPr/>
        <p:txBody>
          <a:bodyPr/>
          <a:lstStyle/>
          <a:p>
            <a:endParaRPr lang="es-CL"/>
          </a:p>
        </p:txBody>
      </p:sp>
    </p:spTree>
    <p:extLst>
      <p:ext uri="{BB962C8B-B14F-4D97-AF65-F5344CB8AC3E}">
        <p14:creationId xmlns:p14="http://schemas.microsoft.com/office/powerpoint/2010/main" val="15107104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04757C-28CF-45CF-85CD-78E49AC27FF7}"/>
              </a:ext>
            </a:extLst>
          </p:cNvPr>
          <p:cNvSpPr>
            <a:spLocks noGrp="1"/>
          </p:cNvSpPr>
          <p:nvPr>
            <p:ph type="title"/>
          </p:nvPr>
        </p:nvSpPr>
        <p:spPr>
          <a:xfrm>
            <a:off x="1455987" y="771228"/>
            <a:ext cx="9603275" cy="1049235"/>
          </a:xfrm>
        </p:spPr>
        <p:txBody>
          <a:bodyPr>
            <a:normAutofit fontScale="90000"/>
          </a:bodyPr>
          <a:lstStyle/>
          <a:p>
            <a:r>
              <a:rPr lang="es-MX" sz="2400" cap="none" dirty="0">
                <a:latin typeface="CMR12"/>
              </a:rPr>
              <a:t>1. ¿</a:t>
            </a:r>
            <a:r>
              <a:rPr lang="es-MX" sz="2400" b="0" i="0" u="none" strike="noStrike" cap="none" baseline="0" dirty="0">
                <a:latin typeface="CMR12"/>
              </a:rPr>
              <a:t>Cuál de las siguientes opciones describe mejor la secuencia de eventos que conducen a un aumento del precio y una disminución de la cantidad </a:t>
            </a:r>
            <a:r>
              <a:rPr lang="es-MX" sz="2400" b="1" i="0" u="none" strike="noStrike" cap="none" baseline="0" dirty="0">
                <a:latin typeface="CMR12"/>
              </a:rPr>
              <a:t>cuando la oferta disminuye</a:t>
            </a:r>
            <a:r>
              <a:rPr lang="es-MX" sz="1800" b="0" i="0" u="none" strike="noStrike" baseline="0" dirty="0">
                <a:latin typeface="CMR12"/>
              </a:rPr>
              <a:t>?</a:t>
            </a:r>
            <a:endParaRPr lang="es-CL" dirty="0"/>
          </a:p>
        </p:txBody>
      </p:sp>
      <p:cxnSp>
        <p:nvCxnSpPr>
          <p:cNvPr id="7" name="Conector recto de flecha 6">
            <a:extLst>
              <a:ext uri="{FF2B5EF4-FFF2-40B4-BE49-F238E27FC236}">
                <a16:creationId xmlns:a16="http://schemas.microsoft.com/office/drawing/2014/main" id="{C6F5A48A-4783-4EF3-88F3-3C65E3AD7CA2}"/>
              </a:ext>
            </a:extLst>
          </p:cNvPr>
          <p:cNvCxnSpPr>
            <a:cxnSpLocks/>
          </p:cNvCxnSpPr>
          <p:nvPr/>
        </p:nvCxnSpPr>
        <p:spPr>
          <a:xfrm flipV="1">
            <a:off x="3918858" y="2059839"/>
            <a:ext cx="0" cy="3657601"/>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8" name="Conector recto de flecha 7">
            <a:extLst>
              <a:ext uri="{FF2B5EF4-FFF2-40B4-BE49-F238E27FC236}">
                <a16:creationId xmlns:a16="http://schemas.microsoft.com/office/drawing/2014/main" id="{32440EA7-D403-4B02-B2BC-1EED85F1AB98}"/>
              </a:ext>
            </a:extLst>
          </p:cNvPr>
          <p:cNvCxnSpPr>
            <a:cxnSpLocks/>
          </p:cNvCxnSpPr>
          <p:nvPr/>
        </p:nvCxnSpPr>
        <p:spPr>
          <a:xfrm flipV="1">
            <a:off x="3918858" y="5717440"/>
            <a:ext cx="3997234" cy="2"/>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15" name="Conector recto 14">
            <a:extLst>
              <a:ext uri="{FF2B5EF4-FFF2-40B4-BE49-F238E27FC236}">
                <a16:creationId xmlns:a16="http://schemas.microsoft.com/office/drawing/2014/main" id="{884B3EB7-DDE9-41CE-BB33-A889EC360EB1}"/>
              </a:ext>
            </a:extLst>
          </p:cNvPr>
          <p:cNvCxnSpPr/>
          <p:nvPr/>
        </p:nvCxnSpPr>
        <p:spPr>
          <a:xfrm flipV="1">
            <a:off x="4393474" y="2551874"/>
            <a:ext cx="3048000" cy="2673532"/>
          </a:xfrm>
          <a:prstGeom prst="line">
            <a:avLst/>
          </a:prstGeom>
        </p:spPr>
        <p:style>
          <a:lnRef idx="3">
            <a:schemeClr val="accent5"/>
          </a:lnRef>
          <a:fillRef idx="0">
            <a:schemeClr val="accent5"/>
          </a:fillRef>
          <a:effectRef idx="2">
            <a:schemeClr val="accent5"/>
          </a:effectRef>
          <a:fontRef idx="minor">
            <a:schemeClr val="tx1"/>
          </a:fontRef>
        </p:style>
      </p:cxnSp>
      <p:cxnSp>
        <p:nvCxnSpPr>
          <p:cNvPr id="16" name="Conector recto 15">
            <a:extLst>
              <a:ext uri="{FF2B5EF4-FFF2-40B4-BE49-F238E27FC236}">
                <a16:creationId xmlns:a16="http://schemas.microsoft.com/office/drawing/2014/main" id="{450E1BEC-C00C-4BC9-994A-38EF9039A8AF}"/>
              </a:ext>
            </a:extLst>
          </p:cNvPr>
          <p:cNvCxnSpPr>
            <a:cxnSpLocks/>
          </p:cNvCxnSpPr>
          <p:nvPr/>
        </p:nvCxnSpPr>
        <p:spPr>
          <a:xfrm>
            <a:off x="4254137" y="2643444"/>
            <a:ext cx="3326675" cy="2490391"/>
          </a:xfrm>
          <a:prstGeom prst="line">
            <a:avLst/>
          </a:prstGeom>
        </p:spPr>
        <p:style>
          <a:lnRef idx="3">
            <a:schemeClr val="accent1"/>
          </a:lnRef>
          <a:fillRef idx="0">
            <a:schemeClr val="accent1"/>
          </a:fillRef>
          <a:effectRef idx="2">
            <a:schemeClr val="accent1"/>
          </a:effectRef>
          <a:fontRef idx="minor">
            <a:schemeClr val="tx1"/>
          </a:fontRef>
        </p:style>
      </p:cxnSp>
      <p:sp>
        <p:nvSpPr>
          <p:cNvPr id="19" name="CuadroTexto 18">
            <a:extLst>
              <a:ext uri="{FF2B5EF4-FFF2-40B4-BE49-F238E27FC236}">
                <a16:creationId xmlns:a16="http://schemas.microsoft.com/office/drawing/2014/main" id="{6E043461-DD4D-4C7E-9595-FEDB526F5E5D}"/>
              </a:ext>
            </a:extLst>
          </p:cNvPr>
          <p:cNvSpPr txBox="1"/>
          <p:nvPr/>
        </p:nvSpPr>
        <p:spPr>
          <a:xfrm>
            <a:off x="7580811" y="2367208"/>
            <a:ext cx="905692" cy="369332"/>
          </a:xfrm>
          <a:prstGeom prst="rect">
            <a:avLst/>
          </a:prstGeom>
          <a:noFill/>
        </p:spPr>
        <p:txBody>
          <a:bodyPr wrap="square" rtlCol="0">
            <a:spAutoFit/>
          </a:bodyPr>
          <a:lstStyle/>
          <a:p>
            <a:r>
              <a:rPr lang="es-CL" dirty="0"/>
              <a:t>Oferta</a:t>
            </a:r>
          </a:p>
        </p:txBody>
      </p:sp>
      <p:sp>
        <p:nvSpPr>
          <p:cNvPr id="20" name="CuadroTexto 19">
            <a:extLst>
              <a:ext uri="{FF2B5EF4-FFF2-40B4-BE49-F238E27FC236}">
                <a16:creationId xmlns:a16="http://schemas.microsoft.com/office/drawing/2014/main" id="{D74096F4-21C5-4701-A8EF-84D25D4C9CD9}"/>
              </a:ext>
            </a:extLst>
          </p:cNvPr>
          <p:cNvSpPr txBox="1"/>
          <p:nvPr/>
        </p:nvSpPr>
        <p:spPr>
          <a:xfrm>
            <a:off x="7602580" y="4949169"/>
            <a:ext cx="1088571" cy="369332"/>
          </a:xfrm>
          <a:prstGeom prst="rect">
            <a:avLst/>
          </a:prstGeom>
          <a:noFill/>
        </p:spPr>
        <p:txBody>
          <a:bodyPr wrap="square" rtlCol="0">
            <a:spAutoFit/>
          </a:bodyPr>
          <a:lstStyle/>
          <a:p>
            <a:r>
              <a:rPr lang="es-CL" dirty="0"/>
              <a:t>Demanda</a:t>
            </a:r>
          </a:p>
        </p:txBody>
      </p:sp>
      <p:cxnSp>
        <p:nvCxnSpPr>
          <p:cNvPr id="24" name="Conector recto 23">
            <a:extLst>
              <a:ext uri="{FF2B5EF4-FFF2-40B4-BE49-F238E27FC236}">
                <a16:creationId xmlns:a16="http://schemas.microsoft.com/office/drawing/2014/main" id="{AC0315C2-42BC-44A7-8382-14D7110FB24D}"/>
              </a:ext>
            </a:extLst>
          </p:cNvPr>
          <p:cNvCxnSpPr/>
          <p:nvPr/>
        </p:nvCxnSpPr>
        <p:spPr>
          <a:xfrm>
            <a:off x="3979819" y="3888639"/>
            <a:ext cx="1859278" cy="0"/>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5" name="Conector recto 24">
            <a:extLst>
              <a:ext uri="{FF2B5EF4-FFF2-40B4-BE49-F238E27FC236}">
                <a16:creationId xmlns:a16="http://schemas.microsoft.com/office/drawing/2014/main" id="{5B060905-6EF8-4F71-80CD-6A99A8087A1F}"/>
              </a:ext>
            </a:extLst>
          </p:cNvPr>
          <p:cNvCxnSpPr>
            <a:cxnSpLocks/>
          </p:cNvCxnSpPr>
          <p:nvPr/>
        </p:nvCxnSpPr>
        <p:spPr>
          <a:xfrm flipH="1">
            <a:off x="5921828" y="3933838"/>
            <a:ext cx="1" cy="1704984"/>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8" name="CuadroTexto 27">
            <a:extLst>
              <a:ext uri="{FF2B5EF4-FFF2-40B4-BE49-F238E27FC236}">
                <a16:creationId xmlns:a16="http://schemas.microsoft.com/office/drawing/2014/main" id="{4253E2D9-DD74-44F8-BF6E-30DE5BEA360D}"/>
              </a:ext>
            </a:extLst>
          </p:cNvPr>
          <p:cNvSpPr txBox="1"/>
          <p:nvPr/>
        </p:nvSpPr>
        <p:spPr>
          <a:xfrm>
            <a:off x="3561806" y="3703974"/>
            <a:ext cx="418013" cy="369332"/>
          </a:xfrm>
          <a:prstGeom prst="rect">
            <a:avLst/>
          </a:prstGeom>
          <a:noFill/>
        </p:spPr>
        <p:txBody>
          <a:bodyPr wrap="square" rtlCol="0">
            <a:spAutoFit/>
          </a:bodyPr>
          <a:lstStyle/>
          <a:p>
            <a:r>
              <a:rPr lang="es-CL" dirty="0"/>
              <a:t>P*</a:t>
            </a:r>
          </a:p>
        </p:txBody>
      </p:sp>
      <p:sp>
        <p:nvSpPr>
          <p:cNvPr id="29" name="CuadroTexto 28">
            <a:extLst>
              <a:ext uri="{FF2B5EF4-FFF2-40B4-BE49-F238E27FC236}">
                <a16:creationId xmlns:a16="http://schemas.microsoft.com/office/drawing/2014/main" id="{AD4E3B72-3B6B-45F1-B3F9-3E4A47A61238}"/>
              </a:ext>
            </a:extLst>
          </p:cNvPr>
          <p:cNvSpPr txBox="1"/>
          <p:nvPr/>
        </p:nvSpPr>
        <p:spPr>
          <a:xfrm>
            <a:off x="5708471" y="5717440"/>
            <a:ext cx="483323" cy="369332"/>
          </a:xfrm>
          <a:prstGeom prst="rect">
            <a:avLst/>
          </a:prstGeom>
          <a:noFill/>
        </p:spPr>
        <p:txBody>
          <a:bodyPr wrap="square" rtlCol="0">
            <a:spAutoFit/>
          </a:bodyPr>
          <a:lstStyle/>
          <a:p>
            <a:r>
              <a:rPr lang="es-CL" dirty="0"/>
              <a:t>Q*</a:t>
            </a:r>
          </a:p>
        </p:txBody>
      </p:sp>
    </p:spTree>
    <p:extLst>
      <p:ext uri="{BB962C8B-B14F-4D97-AF65-F5344CB8AC3E}">
        <p14:creationId xmlns:p14="http://schemas.microsoft.com/office/powerpoint/2010/main" val="896301049"/>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04757C-28CF-45CF-85CD-78E49AC27FF7}"/>
              </a:ext>
            </a:extLst>
          </p:cNvPr>
          <p:cNvSpPr>
            <a:spLocks noGrp="1"/>
          </p:cNvSpPr>
          <p:nvPr>
            <p:ph type="title"/>
          </p:nvPr>
        </p:nvSpPr>
        <p:spPr>
          <a:xfrm>
            <a:off x="1455987" y="771228"/>
            <a:ext cx="9603275" cy="1049235"/>
          </a:xfrm>
        </p:spPr>
        <p:txBody>
          <a:bodyPr>
            <a:normAutofit fontScale="90000"/>
          </a:bodyPr>
          <a:lstStyle/>
          <a:p>
            <a:r>
              <a:rPr lang="es-MX" sz="2400" cap="none" dirty="0">
                <a:latin typeface="CMR12"/>
              </a:rPr>
              <a:t>1. ¿</a:t>
            </a:r>
            <a:r>
              <a:rPr lang="es-MX" sz="2400" b="0" i="0" u="none" strike="noStrike" cap="none" baseline="0" dirty="0">
                <a:latin typeface="CMR12"/>
              </a:rPr>
              <a:t>Cuál de las siguientes opciones describe mejor la secuencia de eventos que conducen a un aumento del precio y una disminución de la cantidad </a:t>
            </a:r>
            <a:r>
              <a:rPr lang="es-MX" sz="2400" b="1" i="0" u="none" strike="noStrike" cap="none" baseline="0" dirty="0">
                <a:latin typeface="CMR12"/>
              </a:rPr>
              <a:t>cuando la oferta disminuye</a:t>
            </a:r>
            <a:r>
              <a:rPr lang="es-MX" sz="1800" b="0" i="0" u="none" strike="noStrike" baseline="0" dirty="0">
                <a:latin typeface="CMR12"/>
              </a:rPr>
              <a:t>?</a:t>
            </a:r>
            <a:endParaRPr lang="es-CL" dirty="0"/>
          </a:p>
        </p:txBody>
      </p:sp>
      <p:sp>
        <p:nvSpPr>
          <p:cNvPr id="4" name="Marcador de contenido 2">
            <a:extLst>
              <a:ext uri="{FF2B5EF4-FFF2-40B4-BE49-F238E27FC236}">
                <a16:creationId xmlns:a16="http://schemas.microsoft.com/office/drawing/2014/main" id="{7FB596FA-986F-4DC6-B9D8-D1835A5193FC}"/>
              </a:ext>
            </a:extLst>
          </p:cNvPr>
          <p:cNvSpPr>
            <a:spLocks noGrp="1"/>
          </p:cNvSpPr>
          <p:nvPr>
            <p:ph idx="1"/>
          </p:nvPr>
        </p:nvSpPr>
        <p:spPr>
          <a:xfrm>
            <a:off x="1468073" y="1959083"/>
            <a:ext cx="9591189" cy="3450613"/>
          </a:xfrm>
        </p:spPr>
        <p:txBody>
          <a:bodyPr>
            <a:normAutofit fontScale="92500"/>
          </a:bodyPr>
          <a:lstStyle/>
          <a:p>
            <a:pPr marL="457200" indent="-457200" algn="l">
              <a:buFont typeface="+mj-lt"/>
              <a:buAutoNum type="alphaLcParenR"/>
            </a:pPr>
            <a:r>
              <a:rPr lang="es-CL" dirty="0">
                <a:latin typeface="CMR12"/>
              </a:rPr>
              <a:t>Cuando la oferta disminuye, hay un </a:t>
            </a:r>
            <a:r>
              <a:rPr lang="es-CL" dirty="0">
                <a:solidFill>
                  <a:schemeClr val="accent3"/>
                </a:solidFill>
                <a:latin typeface="CMR12"/>
              </a:rPr>
              <a:t>excedente </a:t>
            </a:r>
            <a:r>
              <a:rPr lang="es-CL" dirty="0">
                <a:latin typeface="CMR12"/>
              </a:rPr>
              <a:t>porque </a:t>
            </a:r>
            <a:r>
              <a:rPr lang="es-CL" dirty="0" err="1">
                <a:latin typeface="CMR12"/>
              </a:rPr>
              <a:t>Q</a:t>
            </a:r>
            <a:r>
              <a:rPr lang="es-CL" baseline="-25000" dirty="0" err="1">
                <a:latin typeface="CMR12"/>
              </a:rPr>
              <a:t>o</a:t>
            </a:r>
            <a:r>
              <a:rPr lang="es-CL" dirty="0">
                <a:latin typeface="CMR12"/>
              </a:rPr>
              <a:t> &lt; </a:t>
            </a:r>
            <a:r>
              <a:rPr lang="es-CL" dirty="0" err="1">
                <a:latin typeface="CMR12"/>
              </a:rPr>
              <a:t>Q</a:t>
            </a:r>
            <a:r>
              <a:rPr lang="es-CL" baseline="-25000" dirty="0" err="1">
                <a:latin typeface="CMR12"/>
              </a:rPr>
              <a:t>d</a:t>
            </a:r>
            <a:r>
              <a:rPr lang="es-CL" dirty="0">
                <a:latin typeface="CMR12"/>
              </a:rPr>
              <a:t> al precio anterior. </a:t>
            </a:r>
            <a:r>
              <a:rPr lang="es-CL" dirty="0">
                <a:solidFill>
                  <a:schemeClr val="accent5"/>
                </a:solidFill>
                <a:latin typeface="CMR12"/>
              </a:rPr>
              <a:t>El precio se ajustará al alza hasta que el mercado se equilibre a una nueva cantidad más baja.</a:t>
            </a:r>
            <a:r>
              <a:rPr lang="es-CL" dirty="0">
                <a:latin typeface="CMR12"/>
              </a:rPr>
              <a:t> </a:t>
            </a:r>
          </a:p>
          <a:p>
            <a:pPr marL="457200" indent="-457200">
              <a:buFont typeface="+mj-lt"/>
              <a:buAutoNum type="alphaLcParenR"/>
            </a:pPr>
            <a:r>
              <a:rPr lang="es-CL" dirty="0">
                <a:latin typeface="CMR12"/>
              </a:rPr>
              <a:t>Cuando la oferta disminuye, hay un excedente porque </a:t>
            </a:r>
            <a:r>
              <a:rPr lang="es-CL" dirty="0" err="1">
                <a:solidFill>
                  <a:schemeClr val="accent2">
                    <a:lumMod val="60000"/>
                    <a:lumOff val="40000"/>
                  </a:schemeClr>
                </a:solidFill>
                <a:latin typeface="CMR12"/>
              </a:rPr>
              <a:t>Q</a:t>
            </a:r>
            <a:r>
              <a:rPr lang="es-CL" baseline="-25000" dirty="0" err="1">
                <a:solidFill>
                  <a:schemeClr val="accent2">
                    <a:lumMod val="60000"/>
                    <a:lumOff val="40000"/>
                  </a:schemeClr>
                </a:solidFill>
                <a:latin typeface="CMR12"/>
              </a:rPr>
              <a:t>o</a:t>
            </a:r>
            <a:r>
              <a:rPr lang="es-CL" dirty="0">
                <a:solidFill>
                  <a:schemeClr val="accent2">
                    <a:lumMod val="60000"/>
                    <a:lumOff val="40000"/>
                  </a:schemeClr>
                </a:solidFill>
                <a:latin typeface="CMR12"/>
              </a:rPr>
              <a:t> &gt; </a:t>
            </a:r>
            <a:r>
              <a:rPr lang="es-CL" dirty="0" err="1">
                <a:solidFill>
                  <a:schemeClr val="accent2">
                    <a:lumMod val="60000"/>
                    <a:lumOff val="40000"/>
                  </a:schemeClr>
                </a:solidFill>
                <a:latin typeface="CMR12"/>
              </a:rPr>
              <a:t>Q</a:t>
            </a:r>
            <a:r>
              <a:rPr lang="es-CL" baseline="-25000" dirty="0" err="1">
                <a:solidFill>
                  <a:schemeClr val="accent2">
                    <a:lumMod val="60000"/>
                    <a:lumOff val="40000"/>
                  </a:schemeClr>
                </a:solidFill>
                <a:latin typeface="CMR12"/>
              </a:rPr>
              <a:t>d</a:t>
            </a:r>
            <a:r>
              <a:rPr lang="es-CL" dirty="0">
                <a:solidFill>
                  <a:schemeClr val="accent2">
                    <a:lumMod val="60000"/>
                    <a:lumOff val="40000"/>
                  </a:schemeClr>
                </a:solidFill>
                <a:latin typeface="CMR12"/>
              </a:rPr>
              <a:t> al precio anterior</a:t>
            </a:r>
            <a:r>
              <a:rPr lang="es-CL" dirty="0">
                <a:latin typeface="CMR12"/>
              </a:rPr>
              <a:t>. </a:t>
            </a:r>
            <a:r>
              <a:rPr lang="es-CL" dirty="0">
                <a:solidFill>
                  <a:schemeClr val="accent5"/>
                </a:solidFill>
                <a:latin typeface="CMR12"/>
              </a:rPr>
              <a:t>El precio se ajustará al alza hasta que el mercado se equilibre a una nueva cantidad más baja. </a:t>
            </a:r>
          </a:p>
          <a:p>
            <a:pPr marL="457200" indent="-457200">
              <a:buFont typeface="+mj-lt"/>
              <a:buAutoNum type="alphaLcParenR"/>
            </a:pPr>
            <a:r>
              <a:rPr lang="es-CL" dirty="0">
                <a:latin typeface="CMR12"/>
              </a:rPr>
              <a:t>Cuando la oferta disminuye, hay un </a:t>
            </a:r>
            <a:r>
              <a:rPr lang="es-CL" dirty="0">
                <a:solidFill>
                  <a:schemeClr val="accent3"/>
                </a:solidFill>
                <a:latin typeface="CMR12"/>
              </a:rPr>
              <a:t>escasez</a:t>
            </a:r>
            <a:r>
              <a:rPr lang="es-CL" dirty="0">
                <a:latin typeface="CMR12"/>
              </a:rPr>
              <a:t> porque </a:t>
            </a:r>
            <a:r>
              <a:rPr lang="es-CL" dirty="0" err="1">
                <a:solidFill>
                  <a:schemeClr val="accent2">
                    <a:lumMod val="60000"/>
                    <a:lumOff val="40000"/>
                  </a:schemeClr>
                </a:solidFill>
                <a:latin typeface="CMR12"/>
              </a:rPr>
              <a:t>Q</a:t>
            </a:r>
            <a:r>
              <a:rPr lang="es-CL" baseline="-25000" dirty="0" err="1">
                <a:solidFill>
                  <a:schemeClr val="accent2">
                    <a:lumMod val="60000"/>
                    <a:lumOff val="40000"/>
                  </a:schemeClr>
                </a:solidFill>
                <a:latin typeface="CMR12"/>
              </a:rPr>
              <a:t>o</a:t>
            </a:r>
            <a:r>
              <a:rPr lang="es-CL" dirty="0">
                <a:solidFill>
                  <a:schemeClr val="accent2">
                    <a:lumMod val="60000"/>
                    <a:lumOff val="40000"/>
                  </a:schemeClr>
                </a:solidFill>
                <a:latin typeface="CMR12"/>
              </a:rPr>
              <a:t> &lt; </a:t>
            </a:r>
            <a:r>
              <a:rPr lang="es-CL" dirty="0" err="1">
                <a:solidFill>
                  <a:schemeClr val="accent2">
                    <a:lumMod val="60000"/>
                    <a:lumOff val="40000"/>
                  </a:schemeClr>
                </a:solidFill>
                <a:latin typeface="CMR12"/>
              </a:rPr>
              <a:t>Q</a:t>
            </a:r>
            <a:r>
              <a:rPr lang="es-CL" baseline="-25000" dirty="0" err="1">
                <a:solidFill>
                  <a:schemeClr val="accent2">
                    <a:lumMod val="60000"/>
                    <a:lumOff val="40000"/>
                  </a:schemeClr>
                </a:solidFill>
                <a:latin typeface="CMR12"/>
              </a:rPr>
              <a:t>d</a:t>
            </a:r>
            <a:r>
              <a:rPr lang="es-CL" dirty="0">
                <a:solidFill>
                  <a:schemeClr val="accent2">
                    <a:lumMod val="60000"/>
                    <a:lumOff val="40000"/>
                  </a:schemeClr>
                </a:solidFill>
                <a:latin typeface="CMR12"/>
              </a:rPr>
              <a:t> al precio anterior</a:t>
            </a:r>
            <a:r>
              <a:rPr lang="es-CL" dirty="0">
                <a:latin typeface="CMR12"/>
              </a:rPr>
              <a:t>. </a:t>
            </a:r>
            <a:r>
              <a:rPr lang="es-CL" dirty="0">
                <a:solidFill>
                  <a:schemeClr val="accent5"/>
                </a:solidFill>
                <a:latin typeface="CMR12"/>
              </a:rPr>
              <a:t>El precio se ajustará al alza hasta que el mercado se equilibre a una nueva cantidad más baja. </a:t>
            </a:r>
          </a:p>
          <a:p>
            <a:pPr marL="457200" indent="-457200">
              <a:buFont typeface="+mj-lt"/>
              <a:buAutoNum type="alphaLcParenR"/>
            </a:pPr>
            <a:r>
              <a:rPr lang="es-CL" dirty="0">
                <a:latin typeface="CMR12"/>
              </a:rPr>
              <a:t>Cuando la oferta disminuye, hay un excedente porque </a:t>
            </a:r>
            <a:r>
              <a:rPr lang="es-CL" dirty="0" err="1">
                <a:latin typeface="CMR12"/>
              </a:rPr>
              <a:t>Q</a:t>
            </a:r>
            <a:r>
              <a:rPr lang="es-CL" baseline="-25000" dirty="0" err="1">
                <a:latin typeface="CMR12"/>
              </a:rPr>
              <a:t>o</a:t>
            </a:r>
            <a:r>
              <a:rPr lang="es-CL" dirty="0">
                <a:latin typeface="CMR12"/>
              </a:rPr>
              <a:t> &gt; </a:t>
            </a:r>
            <a:r>
              <a:rPr lang="es-CL" dirty="0" err="1">
                <a:latin typeface="CMR12"/>
              </a:rPr>
              <a:t>Q</a:t>
            </a:r>
            <a:r>
              <a:rPr lang="es-CL" baseline="-25000" dirty="0" err="1">
                <a:latin typeface="CMR12"/>
              </a:rPr>
              <a:t>d</a:t>
            </a:r>
            <a:r>
              <a:rPr lang="es-CL" dirty="0">
                <a:latin typeface="CMR12"/>
              </a:rPr>
              <a:t> al precio anterior. </a:t>
            </a:r>
            <a:r>
              <a:rPr lang="es-CL" dirty="0">
                <a:solidFill>
                  <a:schemeClr val="accent5"/>
                </a:solidFill>
                <a:latin typeface="CMR12"/>
              </a:rPr>
              <a:t>El precio se ajustará al alza hasta que el mercado se equilibre a una nueva cantidad más baja. </a:t>
            </a:r>
          </a:p>
          <a:p>
            <a:pPr marL="457200" indent="-457200">
              <a:buFont typeface="+mj-lt"/>
              <a:buAutoNum type="alphaLcParenR"/>
            </a:pPr>
            <a:endParaRPr lang="es-CL" dirty="0">
              <a:latin typeface="CMR12"/>
            </a:endParaRPr>
          </a:p>
          <a:p>
            <a:pPr marL="457200" indent="-457200">
              <a:buFont typeface="+mj-lt"/>
              <a:buAutoNum type="alphaLcParenR"/>
            </a:pPr>
            <a:endParaRPr lang="es-CL" dirty="0">
              <a:latin typeface="CMR12"/>
            </a:endParaRPr>
          </a:p>
          <a:p>
            <a:pPr marL="457200" indent="-457200" algn="l">
              <a:buFont typeface="+mj-lt"/>
              <a:buAutoNum type="alphaLcParenR"/>
            </a:pPr>
            <a:endParaRPr lang="es-CL" dirty="0">
              <a:latin typeface="CMR12"/>
            </a:endParaRPr>
          </a:p>
        </p:txBody>
      </p:sp>
    </p:spTree>
    <p:extLst>
      <p:ext uri="{BB962C8B-B14F-4D97-AF65-F5344CB8AC3E}">
        <p14:creationId xmlns:p14="http://schemas.microsoft.com/office/powerpoint/2010/main" val="3378186041"/>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04757C-28CF-45CF-85CD-78E49AC27FF7}"/>
              </a:ext>
            </a:extLst>
          </p:cNvPr>
          <p:cNvSpPr>
            <a:spLocks noGrp="1"/>
          </p:cNvSpPr>
          <p:nvPr>
            <p:ph type="title"/>
          </p:nvPr>
        </p:nvSpPr>
        <p:spPr>
          <a:xfrm>
            <a:off x="1455987" y="771228"/>
            <a:ext cx="9603275" cy="1049235"/>
          </a:xfrm>
        </p:spPr>
        <p:txBody>
          <a:bodyPr>
            <a:normAutofit fontScale="90000"/>
          </a:bodyPr>
          <a:lstStyle/>
          <a:p>
            <a:r>
              <a:rPr lang="es-MX" sz="2400" cap="none" dirty="0">
                <a:latin typeface="CMR12"/>
              </a:rPr>
              <a:t>1. ¿</a:t>
            </a:r>
            <a:r>
              <a:rPr lang="es-MX" sz="2400" b="0" i="0" u="none" strike="noStrike" cap="none" baseline="0" dirty="0">
                <a:latin typeface="CMR12"/>
              </a:rPr>
              <a:t>Cuál de las siguientes opciones describe mejor la secuencia de eventos que conducen a un aumento del precio y una disminución de la cantidad </a:t>
            </a:r>
            <a:r>
              <a:rPr lang="es-MX" sz="2400" b="1" i="0" u="none" strike="noStrike" cap="none" baseline="0" dirty="0">
                <a:latin typeface="CMR12"/>
              </a:rPr>
              <a:t>cuando la oferta disminuye</a:t>
            </a:r>
            <a:r>
              <a:rPr lang="es-MX" sz="1800" b="0" i="0" u="none" strike="noStrike" baseline="0" dirty="0">
                <a:latin typeface="CMR12"/>
              </a:rPr>
              <a:t>?</a:t>
            </a:r>
            <a:endParaRPr lang="es-CL" dirty="0"/>
          </a:p>
        </p:txBody>
      </p:sp>
      <p:cxnSp>
        <p:nvCxnSpPr>
          <p:cNvPr id="7" name="Conector recto de flecha 6">
            <a:extLst>
              <a:ext uri="{FF2B5EF4-FFF2-40B4-BE49-F238E27FC236}">
                <a16:creationId xmlns:a16="http://schemas.microsoft.com/office/drawing/2014/main" id="{C6F5A48A-4783-4EF3-88F3-3C65E3AD7CA2}"/>
              </a:ext>
            </a:extLst>
          </p:cNvPr>
          <p:cNvCxnSpPr>
            <a:cxnSpLocks/>
          </p:cNvCxnSpPr>
          <p:nvPr/>
        </p:nvCxnSpPr>
        <p:spPr>
          <a:xfrm flipV="1">
            <a:off x="3918858" y="2059839"/>
            <a:ext cx="0" cy="3657601"/>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8" name="Conector recto de flecha 7">
            <a:extLst>
              <a:ext uri="{FF2B5EF4-FFF2-40B4-BE49-F238E27FC236}">
                <a16:creationId xmlns:a16="http://schemas.microsoft.com/office/drawing/2014/main" id="{32440EA7-D403-4B02-B2BC-1EED85F1AB98}"/>
              </a:ext>
            </a:extLst>
          </p:cNvPr>
          <p:cNvCxnSpPr>
            <a:cxnSpLocks/>
          </p:cNvCxnSpPr>
          <p:nvPr/>
        </p:nvCxnSpPr>
        <p:spPr>
          <a:xfrm flipV="1">
            <a:off x="3918858" y="5717440"/>
            <a:ext cx="3997234" cy="2"/>
          </a:xfrm>
          <a:prstGeom prst="straightConnector1">
            <a:avLst/>
          </a:prstGeom>
          <a:ln>
            <a:solidFill>
              <a:schemeClr val="tx1">
                <a:lumMod val="50000"/>
              </a:schemeClr>
            </a:solidFill>
            <a:tailEnd type="triangle"/>
          </a:ln>
        </p:spPr>
        <p:style>
          <a:lnRef idx="3">
            <a:schemeClr val="dk1"/>
          </a:lnRef>
          <a:fillRef idx="0">
            <a:schemeClr val="dk1"/>
          </a:fillRef>
          <a:effectRef idx="2">
            <a:schemeClr val="dk1"/>
          </a:effectRef>
          <a:fontRef idx="minor">
            <a:schemeClr val="tx1"/>
          </a:fontRef>
        </p:style>
      </p:cxnSp>
      <p:cxnSp>
        <p:nvCxnSpPr>
          <p:cNvPr id="15" name="Conector recto 14">
            <a:extLst>
              <a:ext uri="{FF2B5EF4-FFF2-40B4-BE49-F238E27FC236}">
                <a16:creationId xmlns:a16="http://schemas.microsoft.com/office/drawing/2014/main" id="{884B3EB7-DDE9-41CE-BB33-A889EC360EB1}"/>
              </a:ext>
            </a:extLst>
          </p:cNvPr>
          <p:cNvCxnSpPr/>
          <p:nvPr/>
        </p:nvCxnSpPr>
        <p:spPr>
          <a:xfrm flipV="1">
            <a:off x="4393474" y="2551874"/>
            <a:ext cx="3048000" cy="2673532"/>
          </a:xfrm>
          <a:prstGeom prst="line">
            <a:avLst/>
          </a:prstGeom>
        </p:spPr>
        <p:style>
          <a:lnRef idx="3">
            <a:schemeClr val="accent5"/>
          </a:lnRef>
          <a:fillRef idx="0">
            <a:schemeClr val="accent5"/>
          </a:fillRef>
          <a:effectRef idx="2">
            <a:schemeClr val="accent5"/>
          </a:effectRef>
          <a:fontRef idx="minor">
            <a:schemeClr val="tx1"/>
          </a:fontRef>
        </p:style>
      </p:cxnSp>
      <p:cxnSp>
        <p:nvCxnSpPr>
          <p:cNvPr id="16" name="Conector recto 15">
            <a:extLst>
              <a:ext uri="{FF2B5EF4-FFF2-40B4-BE49-F238E27FC236}">
                <a16:creationId xmlns:a16="http://schemas.microsoft.com/office/drawing/2014/main" id="{450E1BEC-C00C-4BC9-994A-38EF9039A8AF}"/>
              </a:ext>
            </a:extLst>
          </p:cNvPr>
          <p:cNvCxnSpPr>
            <a:cxnSpLocks/>
          </p:cNvCxnSpPr>
          <p:nvPr/>
        </p:nvCxnSpPr>
        <p:spPr>
          <a:xfrm>
            <a:off x="4254137" y="2643444"/>
            <a:ext cx="3326675" cy="2490391"/>
          </a:xfrm>
          <a:prstGeom prst="line">
            <a:avLst/>
          </a:prstGeom>
        </p:spPr>
        <p:style>
          <a:lnRef idx="3">
            <a:schemeClr val="accent1"/>
          </a:lnRef>
          <a:fillRef idx="0">
            <a:schemeClr val="accent1"/>
          </a:fillRef>
          <a:effectRef idx="2">
            <a:schemeClr val="accent1"/>
          </a:effectRef>
          <a:fontRef idx="minor">
            <a:schemeClr val="tx1"/>
          </a:fontRef>
        </p:style>
      </p:cxnSp>
      <p:sp>
        <p:nvSpPr>
          <p:cNvPr id="19" name="CuadroTexto 18">
            <a:extLst>
              <a:ext uri="{FF2B5EF4-FFF2-40B4-BE49-F238E27FC236}">
                <a16:creationId xmlns:a16="http://schemas.microsoft.com/office/drawing/2014/main" id="{6E043461-DD4D-4C7E-9595-FEDB526F5E5D}"/>
              </a:ext>
            </a:extLst>
          </p:cNvPr>
          <p:cNvSpPr txBox="1"/>
          <p:nvPr/>
        </p:nvSpPr>
        <p:spPr>
          <a:xfrm>
            <a:off x="7580811" y="2367208"/>
            <a:ext cx="905692" cy="369332"/>
          </a:xfrm>
          <a:prstGeom prst="rect">
            <a:avLst/>
          </a:prstGeom>
          <a:noFill/>
        </p:spPr>
        <p:txBody>
          <a:bodyPr wrap="square" rtlCol="0">
            <a:spAutoFit/>
          </a:bodyPr>
          <a:lstStyle/>
          <a:p>
            <a:r>
              <a:rPr lang="es-CL" dirty="0"/>
              <a:t>Oferta</a:t>
            </a:r>
          </a:p>
        </p:txBody>
      </p:sp>
      <p:sp>
        <p:nvSpPr>
          <p:cNvPr id="20" name="CuadroTexto 19">
            <a:extLst>
              <a:ext uri="{FF2B5EF4-FFF2-40B4-BE49-F238E27FC236}">
                <a16:creationId xmlns:a16="http://schemas.microsoft.com/office/drawing/2014/main" id="{D74096F4-21C5-4701-A8EF-84D25D4C9CD9}"/>
              </a:ext>
            </a:extLst>
          </p:cNvPr>
          <p:cNvSpPr txBox="1"/>
          <p:nvPr/>
        </p:nvSpPr>
        <p:spPr>
          <a:xfrm>
            <a:off x="7602580" y="4949169"/>
            <a:ext cx="1088571" cy="369332"/>
          </a:xfrm>
          <a:prstGeom prst="rect">
            <a:avLst/>
          </a:prstGeom>
          <a:noFill/>
        </p:spPr>
        <p:txBody>
          <a:bodyPr wrap="square" rtlCol="0">
            <a:spAutoFit/>
          </a:bodyPr>
          <a:lstStyle/>
          <a:p>
            <a:r>
              <a:rPr lang="es-CL" dirty="0"/>
              <a:t>Demanda</a:t>
            </a:r>
          </a:p>
        </p:txBody>
      </p:sp>
      <p:cxnSp>
        <p:nvCxnSpPr>
          <p:cNvPr id="21" name="Conector recto 20">
            <a:extLst>
              <a:ext uri="{FF2B5EF4-FFF2-40B4-BE49-F238E27FC236}">
                <a16:creationId xmlns:a16="http://schemas.microsoft.com/office/drawing/2014/main" id="{2DF843E6-6BBC-43B8-94E2-EF90F027B125}"/>
              </a:ext>
            </a:extLst>
          </p:cNvPr>
          <p:cNvCxnSpPr/>
          <p:nvPr/>
        </p:nvCxnSpPr>
        <p:spPr>
          <a:xfrm flipV="1">
            <a:off x="4058196" y="2238737"/>
            <a:ext cx="3048000" cy="2673532"/>
          </a:xfrm>
          <a:prstGeom prst="line">
            <a:avLst/>
          </a:prstGeom>
          <a:ln>
            <a:solidFill>
              <a:schemeClr val="accent6">
                <a:lumMod val="60000"/>
                <a:lumOff val="40000"/>
              </a:schemeClr>
            </a:solidFill>
          </a:ln>
        </p:spPr>
        <p:style>
          <a:lnRef idx="3">
            <a:schemeClr val="accent5"/>
          </a:lnRef>
          <a:fillRef idx="0">
            <a:schemeClr val="accent5"/>
          </a:fillRef>
          <a:effectRef idx="2">
            <a:schemeClr val="accent5"/>
          </a:effectRef>
          <a:fontRef idx="minor">
            <a:schemeClr val="tx1"/>
          </a:fontRef>
        </p:style>
      </p:cxnSp>
      <p:sp>
        <p:nvSpPr>
          <p:cNvPr id="22" name="CuadroTexto 21">
            <a:extLst>
              <a:ext uri="{FF2B5EF4-FFF2-40B4-BE49-F238E27FC236}">
                <a16:creationId xmlns:a16="http://schemas.microsoft.com/office/drawing/2014/main" id="{4B4D4D06-2166-49D9-A786-9F4A426B6A18}"/>
              </a:ext>
            </a:extLst>
          </p:cNvPr>
          <p:cNvSpPr txBox="1"/>
          <p:nvPr/>
        </p:nvSpPr>
        <p:spPr>
          <a:xfrm>
            <a:off x="7123613" y="1976148"/>
            <a:ext cx="905692" cy="369332"/>
          </a:xfrm>
          <a:prstGeom prst="rect">
            <a:avLst/>
          </a:prstGeom>
          <a:noFill/>
        </p:spPr>
        <p:txBody>
          <a:bodyPr wrap="square" rtlCol="0">
            <a:spAutoFit/>
          </a:bodyPr>
          <a:lstStyle/>
          <a:p>
            <a:r>
              <a:rPr lang="es-CL" dirty="0"/>
              <a:t>Oferta’</a:t>
            </a:r>
          </a:p>
        </p:txBody>
      </p:sp>
      <p:cxnSp>
        <p:nvCxnSpPr>
          <p:cNvPr id="24" name="Conector recto 23">
            <a:extLst>
              <a:ext uri="{FF2B5EF4-FFF2-40B4-BE49-F238E27FC236}">
                <a16:creationId xmlns:a16="http://schemas.microsoft.com/office/drawing/2014/main" id="{AC0315C2-42BC-44A7-8382-14D7110FB24D}"/>
              </a:ext>
            </a:extLst>
          </p:cNvPr>
          <p:cNvCxnSpPr/>
          <p:nvPr/>
        </p:nvCxnSpPr>
        <p:spPr>
          <a:xfrm>
            <a:off x="3979819" y="3888639"/>
            <a:ext cx="1859278" cy="0"/>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5" name="Conector recto 24">
            <a:extLst>
              <a:ext uri="{FF2B5EF4-FFF2-40B4-BE49-F238E27FC236}">
                <a16:creationId xmlns:a16="http://schemas.microsoft.com/office/drawing/2014/main" id="{5B060905-6EF8-4F71-80CD-6A99A8087A1F}"/>
              </a:ext>
            </a:extLst>
          </p:cNvPr>
          <p:cNvCxnSpPr>
            <a:cxnSpLocks/>
          </p:cNvCxnSpPr>
          <p:nvPr/>
        </p:nvCxnSpPr>
        <p:spPr>
          <a:xfrm flipH="1">
            <a:off x="5921828" y="3933838"/>
            <a:ext cx="1" cy="1704984"/>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8" name="CuadroTexto 27">
            <a:extLst>
              <a:ext uri="{FF2B5EF4-FFF2-40B4-BE49-F238E27FC236}">
                <a16:creationId xmlns:a16="http://schemas.microsoft.com/office/drawing/2014/main" id="{4253E2D9-DD74-44F8-BF6E-30DE5BEA360D}"/>
              </a:ext>
            </a:extLst>
          </p:cNvPr>
          <p:cNvSpPr txBox="1"/>
          <p:nvPr/>
        </p:nvSpPr>
        <p:spPr>
          <a:xfrm>
            <a:off x="3561806" y="3703974"/>
            <a:ext cx="418013" cy="369332"/>
          </a:xfrm>
          <a:prstGeom prst="rect">
            <a:avLst/>
          </a:prstGeom>
          <a:noFill/>
        </p:spPr>
        <p:txBody>
          <a:bodyPr wrap="square" rtlCol="0">
            <a:spAutoFit/>
          </a:bodyPr>
          <a:lstStyle/>
          <a:p>
            <a:r>
              <a:rPr lang="es-CL" dirty="0"/>
              <a:t>P*</a:t>
            </a:r>
          </a:p>
        </p:txBody>
      </p:sp>
      <p:sp>
        <p:nvSpPr>
          <p:cNvPr id="29" name="CuadroTexto 28">
            <a:extLst>
              <a:ext uri="{FF2B5EF4-FFF2-40B4-BE49-F238E27FC236}">
                <a16:creationId xmlns:a16="http://schemas.microsoft.com/office/drawing/2014/main" id="{AD4E3B72-3B6B-45F1-B3F9-3E4A47A61238}"/>
              </a:ext>
            </a:extLst>
          </p:cNvPr>
          <p:cNvSpPr txBox="1"/>
          <p:nvPr/>
        </p:nvSpPr>
        <p:spPr>
          <a:xfrm>
            <a:off x="5708471" y="5717440"/>
            <a:ext cx="483323" cy="369332"/>
          </a:xfrm>
          <a:prstGeom prst="rect">
            <a:avLst/>
          </a:prstGeom>
          <a:noFill/>
        </p:spPr>
        <p:txBody>
          <a:bodyPr wrap="square" rtlCol="0">
            <a:spAutoFit/>
          </a:bodyPr>
          <a:lstStyle/>
          <a:p>
            <a:r>
              <a:rPr lang="es-CL" dirty="0"/>
              <a:t>Q*</a:t>
            </a:r>
          </a:p>
        </p:txBody>
      </p:sp>
      <p:cxnSp>
        <p:nvCxnSpPr>
          <p:cNvPr id="30" name="Conector recto 29">
            <a:extLst>
              <a:ext uri="{FF2B5EF4-FFF2-40B4-BE49-F238E27FC236}">
                <a16:creationId xmlns:a16="http://schemas.microsoft.com/office/drawing/2014/main" id="{E729518A-75E6-4E37-B8FB-A3EA0364E14F}"/>
              </a:ext>
            </a:extLst>
          </p:cNvPr>
          <p:cNvCxnSpPr>
            <a:cxnSpLocks/>
          </p:cNvCxnSpPr>
          <p:nvPr/>
        </p:nvCxnSpPr>
        <p:spPr>
          <a:xfrm>
            <a:off x="3979819" y="3625837"/>
            <a:ext cx="1489165" cy="0"/>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1" name="Conector recto 30">
            <a:extLst>
              <a:ext uri="{FF2B5EF4-FFF2-40B4-BE49-F238E27FC236}">
                <a16:creationId xmlns:a16="http://schemas.microsoft.com/office/drawing/2014/main" id="{B54EDDAF-7813-4D19-97F2-C6672D77AB18}"/>
              </a:ext>
            </a:extLst>
          </p:cNvPr>
          <p:cNvCxnSpPr>
            <a:cxnSpLocks/>
          </p:cNvCxnSpPr>
          <p:nvPr/>
        </p:nvCxnSpPr>
        <p:spPr>
          <a:xfrm flipH="1">
            <a:off x="5551716" y="3671036"/>
            <a:ext cx="1" cy="1967786"/>
          </a:xfrm>
          <a:prstGeom prst="line">
            <a:avLst/>
          </a:prstGeom>
          <a:ln w="9525" cap="flat" cmpd="sng" algn="ctr">
            <a:solidFill>
              <a:schemeClr val="tx1">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2" name="CuadroTexto 31">
            <a:extLst>
              <a:ext uri="{FF2B5EF4-FFF2-40B4-BE49-F238E27FC236}">
                <a16:creationId xmlns:a16="http://schemas.microsoft.com/office/drawing/2014/main" id="{DDCDAC8B-9A5D-414A-BE86-41C85B560DBD}"/>
              </a:ext>
            </a:extLst>
          </p:cNvPr>
          <p:cNvSpPr txBox="1"/>
          <p:nvPr/>
        </p:nvSpPr>
        <p:spPr>
          <a:xfrm>
            <a:off x="3531326" y="3441171"/>
            <a:ext cx="526869" cy="369332"/>
          </a:xfrm>
          <a:prstGeom prst="rect">
            <a:avLst/>
          </a:prstGeom>
          <a:noFill/>
        </p:spPr>
        <p:txBody>
          <a:bodyPr wrap="square" rtlCol="0">
            <a:spAutoFit/>
          </a:bodyPr>
          <a:lstStyle/>
          <a:p>
            <a:r>
              <a:rPr lang="es-CL" dirty="0"/>
              <a:t>P*’</a:t>
            </a:r>
          </a:p>
        </p:txBody>
      </p:sp>
      <p:sp>
        <p:nvSpPr>
          <p:cNvPr id="33" name="CuadroTexto 32">
            <a:extLst>
              <a:ext uri="{FF2B5EF4-FFF2-40B4-BE49-F238E27FC236}">
                <a16:creationId xmlns:a16="http://schemas.microsoft.com/office/drawing/2014/main" id="{53A47287-A492-499D-BB34-0CCCE5B04FA9}"/>
              </a:ext>
            </a:extLst>
          </p:cNvPr>
          <p:cNvSpPr txBox="1"/>
          <p:nvPr/>
        </p:nvSpPr>
        <p:spPr>
          <a:xfrm>
            <a:off x="5340534" y="5703168"/>
            <a:ext cx="581294" cy="369332"/>
          </a:xfrm>
          <a:prstGeom prst="rect">
            <a:avLst/>
          </a:prstGeom>
          <a:noFill/>
        </p:spPr>
        <p:txBody>
          <a:bodyPr wrap="square" rtlCol="0">
            <a:spAutoFit/>
          </a:bodyPr>
          <a:lstStyle/>
          <a:p>
            <a:r>
              <a:rPr lang="es-CL" dirty="0"/>
              <a:t>Q*’</a:t>
            </a:r>
          </a:p>
        </p:txBody>
      </p:sp>
      <p:sp>
        <p:nvSpPr>
          <p:cNvPr id="3" name="Nube 2">
            <a:extLst>
              <a:ext uri="{FF2B5EF4-FFF2-40B4-BE49-F238E27FC236}">
                <a16:creationId xmlns:a16="http://schemas.microsoft.com/office/drawing/2014/main" id="{A5B605BF-2AF1-4787-9219-A21DD588B5B5}"/>
              </a:ext>
            </a:extLst>
          </p:cNvPr>
          <p:cNvSpPr/>
          <p:nvPr/>
        </p:nvSpPr>
        <p:spPr>
          <a:xfrm>
            <a:off x="853436" y="2367208"/>
            <a:ext cx="2438403" cy="1903326"/>
          </a:xfrm>
          <a:prstGeom prst="cloud">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CL" dirty="0">
                <a:latin typeface="CMR12"/>
              </a:rPr>
              <a:t>Al precio anterior…</a:t>
            </a:r>
          </a:p>
          <a:p>
            <a:pPr algn="ctr"/>
            <a:r>
              <a:rPr lang="es-CL" dirty="0">
                <a:latin typeface="CMR12"/>
              </a:rPr>
              <a:t>¿ </a:t>
            </a:r>
            <a:r>
              <a:rPr lang="es-CL" dirty="0" err="1">
                <a:latin typeface="CMR12"/>
              </a:rPr>
              <a:t>Q</a:t>
            </a:r>
            <a:r>
              <a:rPr lang="es-CL" baseline="-25000" dirty="0" err="1">
                <a:latin typeface="CMR12"/>
              </a:rPr>
              <a:t>o</a:t>
            </a:r>
            <a:r>
              <a:rPr lang="es-CL" dirty="0">
                <a:latin typeface="CMR12"/>
              </a:rPr>
              <a:t> &gt; </a:t>
            </a:r>
            <a:r>
              <a:rPr lang="es-CL" dirty="0" err="1">
                <a:latin typeface="CMR12"/>
              </a:rPr>
              <a:t>Q</a:t>
            </a:r>
            <a:r>
              <a:rPr lang="es-CL" baseline="-25000" dirty="0" err="1">
                <a:latin typeface="CMR12"/>
              </a:rPr>
              <a:t>d</a:t>
            </a:r>
            <a:r>
              <a:rPr lang="es-CL" dirty="0">
                <a:latin typeface="CMR12"/>
              </a:rPr>
              <a:t> ?</a:t>
            </a:r>
            <a:endParaRPr lang="es-CL" dirty="0"/>
          </a:p>
        </p:txBody>
      </p:sp>
      <p:sp>
        <p:nvSpPr>
          <p:cNvPr id="26" name="Nube 25">
            <a:extLst>
              <a:ext uri="{FF2B5EF4-FFF2-40B4-BE49-F238E27FC236}">
                <a16:creationId xmlns:a16="http://schemas.microsoft.com/office/drawing/2014/main" id="{84E70EF1-34F6-4EDC-AEE9-D027E6BF8AD7}"/>
              </a:ext>
            </a:extLst>
          </p:cNvPr>
          <p:cNvSpPr/>
          <p:nvPr/>
        </p:nvSpPr>
        <p:spPr>
          <a:xfrm>
            <a:off x="8900161" y="2971803"/>
            <a:ext cx="2438403" cy="1903326"/>
          </a:xfrm>
          <a:prstGeom prst="cloud">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s-CL" dirty="0">
                <a:latin typeface="CMR12"/>
              </a:rPr>
              <a:t>¿Escasez o Excedente?</a:t>
            </a:r>
            <a:endParaRPr lang="es-CL" dirty="0"/>
          </a:p>
        </p:txBody>
      </p:sp>
    </p:spTree>
    <p:extLst>
      <p:ext uri="{BB962C8B-B14F-4D97-AF65-F5344CB8AC3E}">
        <p14:creationId xmlns:p14="http://schemas.microsoft.com/office/powerpoint/2010/main" val="2054546386"/>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Galería">
  <a:themeElements>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ería">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ería">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10.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11.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12.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13.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14.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15.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16.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17.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18.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19.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2.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20.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21.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22.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23.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24.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25.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26.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3.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4.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5.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6.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7.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8.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ppt/theme/themeOverride9.xml><?xml version="1.0" encoding="utf-8"?>
<a:themeOverride xmlns:a="http://schemas.openxmlformats.org/drawingml/2006/main">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themeOverride>
</file>

<file path=docProps/app.xml><?xml version="1.0" encoding="utf-8"?>
<Properties xmlns="http://schemas.openxmlformats.org/officeDocument/2006/extended-properties" xmlns:vt="http://schemas.openxmlformats.org/officeDocument/2006/docPropsVTypes">
  <Template/>
  <TotalTime>2432</TotalTime>
  <Words>3207</Words>
  <Application>Microsoft Office PowerPoint</Application>
  <PresentationFormat>Panorámica</PresentationFormat>
  <Paragraphs>297</Paragraphs>
  <Slides>63</Slides>
  <Notes>7</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63</vt:i4>
      </vt:variant>
    </vt:vector>
  </HeadingPairs>
  <TitlesOfParts>
    <vt:vector size="73" baseType="lpstr">
      <vt:lpstr>Arial</vt:lpstr>
      <vt:lpstr>Calibri</vt:lpstr>
      <vt:lpstr>Cambria Math</vt:lpstr>
      <vt:lpstr>CMBX12</vt:lpstr>
      <vt:lpstr>CMMI12</vt:lpstr>
      <vt:lpstr>CMMI8</vt:lpstr>
      <vt:lpstr>CMR12</vt:lpstr>
      <vt:lpstr>CMR8</vt:lpstr>
      <vt:lpstr>Gill Sans MT</vt:lpstr>
      <vt:lpstr>Galería</vt:lpstr>
      <vt:lpstr>Presentación de PowerPoint</vt:lpstr>
      <vt:lpstr>Presentación de PowerPoint</vt:lpstr>
      <vt:lpstr>Agenda</vt:lpstr>
      <vt:lpstr>Preguntas de alternativas</vt:lpstr>
      <vt:lpstr>1. ¿Cuál de las siguientes opciones describe mejor la secuencia de eventos que conducen a un aumento del precio y una disminución de la cantidad cuando la oferta disminuye?</vt:lpstr>
      <vt:lpstr>1. ¿Cuál de las siguientes opciones describe mejor la secuencia de eventos que conducen a un aumento del precio y una disminución de la cantidad cuando la oferta disminuye?</vt:lpstr>
      <vt:lpstr>1. ¿Cuál de las siguientes opciones describe mejor la secuencia de eventos que conducen a un aumento del precio y una disminución de la cantidad cuando la oferta disminuye?</vt:lpstr>
      <vt:lpstr>1. ¿Cuál de las siguientes opciones describe mejor la secuencia de eventos que conducen a un aumento del precio y una disminución de la cantidad cuando la oferta disminuye?</vt:lpstr>
      <vt:lpstr>1. ¿Cuál de las siguientes opciones describe mejor la secuencia de eventos que conducen a un aumento del precio y una disminución de la cantidad cuando la oferta disminuye?</vt:lpstr>
      <vt:lpstr>1. ¿Cuál de las siguientes opciones describe mejor la secuencia de eventos que conducen a un aumento del precio y una disminución de la cantidad cuando la oferta disminuye?</vt:lpstr>
      <vt:lpstr>1. ¿Cuál de las siguientes opciones describe mejor la secuencia de eventos que conducen a un aumento del precio y una disminución de la cantidad cuando la oferta disminuye?</vt:lpstr>
      <vt:lpstr>2. ¿Qué sucede con el precio y la cantidad del acondicionador si el precio del champú disminuye?</vt:lpstr>
      <vt:lpstr>2. ¿Qué sucede con el precio y la cantidad del acondicionador si el precio del champú disminuye?</vt:lpstr>
      <vt:lpstr>2. ¿Qué sucede con el precio y la cantidad del acondicionador si el precio del champú disminuye?</vt:lpstr>
      <vt:lpstr>2. ¿Qué sucede con el precio y la cantidad del acondicionador si el precio del champú disminuye?</vt:lpstr>
      <vt:lpstr>2. ¿Qué sucede con el precio y la cantidad del acondicionador si el precio del champú disminuye?</vt:lpstr>
      <vt:lpstr>2. ¿Qué sucede con el precio y la cantidad del acondicionador si el precio del champú disminuye?</vt:lpstr>
      <vt:lpstr>3. ¿Qué sucede con el precio y la cantidad de premios para perro si la demanda y la oferta de este producto aumentan?</vt:lpstr>
      <vt:lpstr>3.¿Qué sucede con el precio y la cantidad de premios para perro si la demanda y la oferta de este producto aumentan?</vt:lpstr>
      <vt:lpstr>3.¿Qué sucede con el precio y la cantidad de premios para perro si la demanda y la oferta de este producto aumentan?</vt:lpstr>
      <vt:lpstr>3. ¿Qué sucede con el precio y la cantidad de premios para perro si la demanda y la oferta de este producto aumentan?</vt:lpstr>
      <vt:lpstr>COMENTES</vt:lpstr>
      <vt:lpstr>1. Si un país tiene ventajas absolutas en la producción de todos sus bienes, no le será beneficioso participar del intercambio.</vt:lpstr>
      <vt:lpstr>1. Si un país tiene ventajas absolutas en la producción de todos sus bienes, no le será beneficioso participar del intercambio.</vt:lpstr>
      <vt:lpstr>1. Si un país tiene ventajas absolutas en la producción de todos sus bienes, no le será beneficioso participar del intercambio.</vt:lpstr>
      <vt:lpstr>1. Si un país tiene ventajas absolutas en la producción de todos sus bienes, no le será beneficioso participar del intercambio.</vt:lpstr>
      <vt:lpstr>2. Un estudiante comentaba que el costo alternativo de quedarse en la casa era asistir al cine, pero como la primera actividad no le cuesta dinero, el costo de oportunidad de ir al cine también será cero.</vt:lpstr>
      <vt:lpstr>2. Un estudiante comentaba que el costo alternativo de quedarse en la casa era asistir al cine, pero como la primera actividad no le cuesta dinero, el costo de oportunidad de ir al cine también será cero.</vt:lpstr>
      <vt:lpstr>3. Si definimos gasto del consumidor como “precio por cantidad", el gasto sube frente aun aumento de la demanda, así como también, cuando se expande la oferta.</vt:lpstr>
      <vt:lpstr>3. Si definimos gasto del consumidor como “precio por cantidad", el gasto sube frente aun aumento de la demanda, así como también, cuando se expande la oferta.</vt:lpstr>
      <vt:lpstr>3. Si definimos gasto del consumidor como “precio por cantidad", el gasto sube frente aun aumento de la demanda, así como también, cuando se expande la oferta.</vt:lpstr>
      <vt:lpstr>3. Si definimos gasto del consumidor como “precio por cantidad", el gasto sube frente aun aumento de la demanda, así como también, cuando se expande la oferta.</vt:lpstr>
      <vt:lpstr>4. Durante la copa América se observó un aumento en los precios de las cervezas. Sin embargo, la gente demando más cervezas, esto significa que la ley de la demanda no se cumple.</vt:lpstr>
      <vt:lpstr>4. Durante la copa América se observó un aumento en los precios de las cervezas. Sin embargo, la gente demando más cervezas, esto significa que la ley de la demanda no se cumple.</vt:lpstr>
      <vt:lpstr>4. Durante la copa América se observó un aumento en los precios de las cervezas. Sin embargo, la gente demando más cervezas, esto significa que la ley de la demanda no se cumple.</vt:lpstr>
      <vt:lpstr>5. El llamado a no consumir carne brasileña por los grupos ambientalistas en los supermercados nacionales en estas estas patrias, provocará una caída de la cantidad demandada de carne brasileña y por lo tanto, aumentara sus precios.</vt:lpstr>
      <vt:lpstr>5. El llamado a no consumir carne brasileña por los grupos ambientalistas en los supermercados nacionales en estas estas patrias, provocará una caída de la cantidad demandada de carne brasileña y por lo tanto, aumentara sus precios.</vt:lpstr>
      <vt:lpstr>5. El llamado a no consumir carne brasileña por los grupos ambientalistas en los supermercados nacionales en estas estas patrias, provocará una caída de la cantidad demandada de carne brasileña y por lo tanto, aumentara sus precios.</vt:lpstr>
      <vt:lpstr>5. El llamado a no consumir carne brasileña por los grupos ambientalistas en los supermercados nacionales en estas estas patrias, provocará una caída de la cantidad demandada de carne brasileña y por lo tanto, aumentara sus precios.</vt:lpstr>
      <vt:lpstr>Matemáticos</vt:lpstr>
      <vt:lpstr>1. Imagine un mercado que puede representarse por las siguientes curvas de demanda y oferta respectivamente:</vt:lpstr>
      <vt:lpstr>1. Imagine un mercado que puede representarse por las siguientes curvas de demanda y oferta respectivamente:</vt:lpstr>
      <vt:lpstr>1. Imagine un mercado que puede representarse por las siguientes curvas de demanda y oferta respectivamente:</vt:lpstr>
      <vt:lpstr>1. Imagine un mercado que puede representarse por las siguientes curvas de demanda y oferta respectivamente:</vt:lpstr>
      <vt:lpstr>1. Imagine un mercado que puede representarse por las siguientes curvas de demanda y oferta respectivamente:</vt:lpstr>
      <vt:lpstr>1. Imagine un mercado que puede representarse por las siguientes curvas de demanda y oferta respectivamente:</vt:lpstr>
      <vt:lpstr>Encuentre el equilibrio de mercado. Grafique. </vt:lpstr>
      <vt:lpstr>1. Imagine un mercado que puede representarse por las siguientes curvas de demanda y oferta respectivamente:</vt:lpstr>
      <vt:lpstr>Calcule los excedentes del productor y consumidor. Grafique. </vt:lpstr>
      <vt:lpstr>2. Considere la siguiente Demanda y Oferta</vt:lpstr>
      <vt:lpstr>Encuentre el equilibrio de mercado. Grafique. </vt:lpstr>
      <vt:lpstr>Encuentre el equilibrio de mercado. Grafique. </vt:lpstr>
      <vt:lpstr>2. Considere la siguiente Demanda y Oferta</vt:lpstr>
      <vt:lpstr>Calcule los excedentes del productor y consumidor. Grafique. </vt:lpstr>
      <vt:lpstr>Calcule los excedentes del productor y consumidor. Grafique. </vt:lpstr>
      <vt:lpstr>Calcule los excedentes del productor y consumidor. Grafique. </vt:lpstr>
      <vt:lpstr>Calcule los excedentes del productor y consumidor. Grafique. </vt:lpstr>
      <vt:lpstr>2. Considere la siguiente Demanda y Oferta</vt:lpstr>
      <vt:lpstr>Calcule La elasticidad de las rectas en el punto de equilibrio</vt:lpstr>
      <vt:lpstr>Calcule La elasticidad de las rectas en el punto de equilibrio</vt:lpstr>
      <vt:lpstr>Calcule La elasticidad de las rectas en el punto de equilibrio</vt:lpstr>
      <vt:lpstr>Calcule La elasticidad de las rectas en el punto de equilibrio</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Christian Belmar Belmar Castro</dc:creator>
  <cp:lastModifiedBy>María Jose Briones Rodríguez</cp:lastModifiedBy>
  <cp:revision>33</cp:revision>
  <dcterms:created xsi:type="dcterms:W3CDTF">2020-09-28T11:49:55Z</dcterms:created>
  <dcterms:modified xsi:type="dcterms:W3CDTF">2021-09-06T01:11:00Z</dcterms:modified>
</cp:coreProperties>
</file>