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762" r:id="rId2"/>
  </p:sldMasterIdLst>
  <p:sldIdLst>
    <p:sldId id="280" r:id="rId3"/>
    <p:sldId id="271" r:id="rId4"/>
    <p:sldId id="275" r:id="rId5"/>
    <p:sldId id="279" r:id="rId6"/>
    <p:sldId id="262" r:id="rId7"/>
    <p:sldId id="273" r:id="rId8"/>
    <p:sldId id="274" r:id="rId9"/>
    <p:sldId id="264" r:id="rId10"/>
    <p:sldId id="276" r:id="rId11"/>
    <p:sldId id="277" r:id="rId12"/>
    <p:sldId id="266" r:id="rId13"/>
    <p:sldId id="27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BE9F78E3-68C1-4EB4-A845-E31E0D34FB3C}">
          <p14:sldIdLst>
            <p14:sldId id="280"/>
            <p14:sldId id="271"/>
            <p14:sldId id="275"/>
            <p14:sldId id="279"/>
            <p14:sldId id="262"/>
            <p14:sldId id="273"/>
            <p14:sldId id="274"/>
          </p14:sldIdLst>
        </p14:section>
        <p14:section name="Sección sin título" id="{A5B8DDF1-1AAD-45B7-BC3D-A0EBE7864280}">
          <p14:sldIdLst>
            <p14:sldId id="264"/>
            <p14:sldId id="276"/>
            <p14:sldId id="277"/>
            <p14:sldId id="266"/>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51D85996-4336-4ECF-AA89-85D6040F0971}" type="datetimeFigureOut">
              <a:rPr lang="es-CL" smtClean="0"/>
              <a:pPr/>
              <a:t>13-04-2020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82110198-9444-4F4C-8240-65089A02EF12}" type="slidenum">
              <a:rPr lang="es-CL" smtClean="0"/>
              <a:pPr/>
              <a:t>‹Nº›</a:t>
            </a:fld>
            <a:endParaRPr lang="es-CL"/>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6155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2559409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82110198-9444-4F4C-8240-65089A02EF12}" type="slidenum">
              <a:rPr lang="es-CL" smtClean="0"/>
              <a:pPr/>
              <a:t>‹Nº›</a:t>
            </a:fld>
            <a:endParaRPr lang="es-CL"/>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736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1D85996-4336-4ECF-AA89-85D6040F0971}" type="datetimeFigureOut">
              <a:rPr lang="es-CL" smtClean="0"/>
              <a:pPr/>
              <a:t>13-04-2020</a:t>
            </a:fld>
            <a:endParaRPr lang="es-C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s-C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2110198-9444-4F4C-8240-65089A02EF12}" type="slidenum">
              <a:rPr lang="es-CL" smtClean="0"/>
              <a:pPr/>
              <a:t>‹Nº›</a:t>
            </a:fld>
            <a:endParaRPr lang="es-C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997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2968632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82110198-9444-4F4C-8240-65089A02EF12}" type="slidenum">
              <a:rPr lang="es-CL" smtClean="0"/>
              <a:pPr/>
              <a:t>‹Nº›</a:t>
            </a:fld>
            <a:endParaRPr lang="es-CL"/>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45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141839332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240310857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1177244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2842631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338982732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3020782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643889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3121566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500381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82110198-9444-4F4C-8240-65089A02EF12}" type="slidenum">
              <a:rPr lang="es-CL" smtClean="0"/>
              <a:pPr/>
              <a:t>‹Nº›</a:t>
            </a:fld>
            <a:endParaRPr lang="es-CL"/>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558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362896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smtClean="0"/>
              <a:t>Editar el estilo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362599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3453394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3295632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82110198-9444-4F4C-8240-65089A02EF12}" type="slidenum">
              <a:rPr lang="es-CL" smtClean="0"/>
              <a:pPr/>
              <a:t>‹Nº›</a:t>
            </a:fld>
            <a:endParaRPr lang="es-CL"/>
          </a:p>
        </p:txBody>
      </p:sp>
    </p:spTree>
    <p:extLst>
      <p:ext uri="{BB962C8B-B14F-4D97-AF65-F5344CB8AC3E}">
        <p14:creationId xmlns:p14="http://schemas.microsoft.com/office/powerpoint/2010/main" val="3588033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1D85996-4336-4ECF-AA89-85D6040F0971}" type="datetimeFigureOut">
              <a:rPr lang="es-CL" smtClean="0"/>
              <a:pPr/>
              <a:t>13-04-2020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82110198-9444-4F4C-8240-65089A02EF12}" type="slidenum">
              <a:rPr lang="es-CL" smtClean="0"/>
              <a:pPr/>
              <a:t>‹Nº›</a:t>
            </a:fld>
            <a:endParaRPr lang="es-CL"/>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2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1D85996-4336-4ECF-AA89-85D6040F0971}" type="datetimeFigureOut">
              <a:rPr lang="es-CL" smtClean="0"/>
              <a:pPr/>
              <a:t>13-04-2020</a:t>
            </a:fld>
            <a:endParaRPr lang="es-CL"/>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CL"/>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2110198-9444-4F4C-8240-65089A02EF12}" type="slidenum">
              <a:rPr lang="es-CL" smtClean="0"/>
              <a:pPr/>
              <a:t>‹Nº›</a:t>
            </a:fld>
            <a:endParaRPr lang="es-CL"/>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39562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1D85996-4336-4ECF-AA89-85D6040F0971}" type="datetimeFigureOut">
              <a:rPr lang="es-CL" smtClean="0"/>
              <a:pPr/>
              <a:t>13-04-2020</a:t>
            </a:fld>
            <a:endParaRPr lang="es-CL"/>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s-CL"/>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82110198-9444-4F4C-8240-65089A02EF12}" type="slidenum">
              <a:rPr lang="es-CL" smtClean="0"/>
              <a:pPr/>
              <a:t>‹Nº›</a:t>
            </a:fld>
            <a:endParaRPr lang="es-CL"/>
          </a:p>
        </p:txBody>
      </p:sp>
    </p:spTree>
    <p:extLst>
      <p:ext uri="{BB962C8B-B14F-4D97-AF65-F5344CB8AC3E}">
        <p14:creationId xmlns:p14="http://schemas.microsoft.com/office/powerpoint/2010/main" val="16923721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image" Target="../media/image14.gi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es.wikipedia.org/wiki/Psicolog%C3%ADa_pol%C3%ADtica" TargetMode="External"/><Relationship Id="rId5" Type="http://schemas.openxmlformats.org/officeDocument/2006/relationships/hyperlink" Target="http://es.wikipedia.org/wiki/Psicolog%C3%ADa_comunitaria" TargetMode="External"/><Relationship Id="rId4" Type="http://schemas.openxmlformats.org/officeDocument/2006/relationships/hyperlink" Target="http://es.wikipedia.org/wiki/Psicolog%C3%ADa_social_de_la_liberaci%C3%B3n"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Psicología</a:t>
            </a:r>
            <a:r>
              <a:rPr lang="en-US" dirty="0"/>
              <a:t> </a:t>
            </a:r>
            <a:r>
              <a:rPr lang="en-US" dirty="0" err="1"/>
              <a:t>Latinoamericana</a:t>
            </a:r>
            <a:endParaRPr lang="en-US" dirty="0"/>
          </a:p>
        </p:txBody>
      </p:sp>
      <p:sp>
        <p:nvSpPr>
          <p:cNvPr id="3" name="Marcador de texto 2"/>
          <p:cNvSpPr>
            <a:spLocks noGrp="1"/>
          </p:cNvSpPr>
          <p:nvPr>
            <p:ph type="body" idx="1"/>
          </p:nvPr>
        </p:nvSpPr>
        <p:spPr/>
        <p:txBody>
          <a:bodyPr/>
          <a:lstStyle/>
          <a:p>
            <a:pPr lvl="0" algn="r">
              <a:buClr>
                <a:srgbClr val="99CB38"/>
              </a:buClr>
            </a:pPr>
            <a:r>
              <a:rPr lang="es-AR" dirty="0">
                <a:solidFill>
                  <a:prstClr val="black">
                    <a:lumMod val="95000"/>
                    <a:lumOff val="5000"/>
                  </a:prstClr>
                </a:solidFill>
              </a:rPr>
              <a:t>Basado en texto de Rubén Ardiles</a:t>
            </a:r>
            <a:endParaRPr lang="es-CL" dirty="0">
              <a:solidFill>
                <a:prstClr val="black">
                  <a:lumMod val="95000"/>
                  <a:lumOff val="5000"/>
                </a:prstClr>
              </a:solidFill>
            </a:endParaRPr>
          </a:p>
          <a:p>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6507066"/>
      </p:ext>
    </p:extLst>
  </p:cSld>
  <p:clrMapOvr>
    <a:masterClrMapping/>
  </p:clrMapOvr>
  <mc:AlternateContent xmlns:mc="http://schemas.openxmlformats.org/markup-compatibility/2006">
    <mc:Choice xmlns:p14="http://schemas.microsoft.com/office/powerpoint/2010/main" Requires="p14">
      <p:transition spd="slow" p14:dur="2000" advTm="11048"/>
    </mc:Choice>
    <mc:Fallback>
      <p:transition spd="slow" advTm="1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1520" y="1097280"/>
            <a:ext cx="8412480" cy="2308324"/>
          </a:xfrm>
          <a:prstGeom prst="rect">
            <a:avLst/>
          </a:prstGeom>
        </p:spPr>
        <p:txBody>
          <a:bodyPr wrap="square">
            <a:spAutoFit/>
          </a:bodyPr>
          <a:lstStyle/>
          <a:p>
            <a:pPr marL="285750" indent="-285750">
              <a:buFont typeface="Arial" panose="020B0604020202020204" pitchFamily="34" charset="0"/>
              <a:buChar char="•"/>
            </a:pPr>
            <a:r>
              <a:rPr lang="es-ES" b="1" dirty="0"/>
              <a:t>Psicología política </a:t>
            </a:r>
            <a:r>
              <a:rPr lang="es-ES" dirty="0"/>
              <a:t>Es uno de los campos de trabajo más recientes y mejor valorados en la Psicología de América Latina. La Psicología política es un descendiente directo de la Psicología “comprometida” del decenio de 1970, de la Psicología comunitaria de los ochenta, de la investigación-acción, y además ha realizado importantes aportes originales. La Psicología de la paz puede enmarcarse dentro de la Psicología política en sentido contemporáneo. Seguramente las figuras más distinguidas de la Psicología política latinoamericana son: Maritza Montero (Venezuela), Ignacio Martín-</a:t>
            </a:r>
            <a:r>
              <a:rPr lang="es-ES" dirty="0" err="1"/>
              <a:t>Baró</a:t>
            </a:r>
            <a:r>
              <a:rPr lang="es-ES" dirty="0"/>
              <a:t> (España-Salvador),</a:t>
            </a:r>
            <a:endParaRPr lang="en-US" dirty="0"/>
          </a:p>
        </p:txBody>
      </p:sp>
      <p:pic>
        <p:nvPicPr>
          <p:cNvPr id="4" name="Imagen 3"/>
          <p:cNvPicPr>
            <a:picLocks noChangeAspect="1"/>
          </p:cNvPicPr>
          <p:nvPr/>
        </p:nvPicPr>
        <p:blipFill>
          <a:blip r:embed="rId4"/>
          <a:stretch>
            <a:fillRect/>
          </a:stretch>
        </p:blipFill>
        <p:spPr>
          <a:xfrm>
            <a:off x="3148150" y="3405604"/>
            <a:ext cx="6609804" cy="30861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452208"/>
      </p:ext>
    </p:extLst>
  </p:cSld>
  <p:clrMapOvr>
    <a:masterClrMapping/>
  </p:clrMapOvr>
  <mc:AlternateContent xmlns:mc="http://schemas.openxmlformats.org/markup-compatibility/2006">
    <mc:Choice xmlns:p14="http://schemas.microsoft.com/office/powerpoint/2010/main" Requires="p14">
      <p:transition spd="slow" p14:dur="2000" advTm="106828"/>
    </mc:Choice>
    <mc:Fallback>
      <p:transition spd="slow" advTm="106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4294967295"/>
          </p:nvPr>
        </p:nvSpPr>
        <p:spPr>
          <a:xfrm>
            <a:off x="209006" y="274320"/>
            <a:ext cx="4545557" cy="2503805"/>
          </a:xfrm>
        </p:spPr>
        <p:txBody>
          <a:bodyPr/>
          <a:lstStyle/>
          <a:p>
            <a:endParaRPr lang="es-AR" dirty="0" smtClean="0">
              <a:solidFill>
                <a:schemeClr val="tx1"/>
              </a:solidFill>
            </a:endParaRPr>
          </a:p>
          <a:p>
            <a:endParaRPr lang="es-AR" dirty="0">
              <a:solidFill>
                <a:schemeClr val="tx1"/>
              </a:solidFill>
            </a:endParaRPr>
          </a:p>
          <a:p>
            <a:endParaRPr lang="es-AR" dirty="0" smtClean="0">
              <a:solidFill>
                <a:schemeClr val="tx1"/>
              </a:solidFill>
            </a:endParaRPr>
          </a:p>
          <a:p>
            <a:r>
              <a:rPr lang="es-AR" sz="4000" dirty="0" smtClean="0">
                <a:solidFill>
                  <a:schemeClr val="tx1"/>
                </a:solidFill>
              </a:rPr>
              <a:t>Ignacio </a:t>
            </a:r>
            <a:r>
              <a:rPr lang="es-AR" sz="4000" dirty="0" smtClean="0">
                <a:solidFill>
                  <a:schemeClr val="tx1"/>
                </a:solidFill>
              </a:rPr>
              <a:t>Martín </a:t>
            </a:r>
            <a:r>
              <a:rPr lang="es-AR" sz="4000" dirty="0" err="1" smtClean="0">
                <a:solidFill>
                  <a:schemeClr val="tx1"/>
                </a:solidFill>
              </a:rPr>
              <a:t>Baró</a:t>
            </a:r>
            <a:endParaRPr lang="es-CL" sz="4000" dirty="0">
              <a:solidFill>
                <a:schemeClr val="tx1"/>
              </a:solidFill>
            </a:endParaRPr>
          </a:p>
        </p:txBody>
      </p:sp>
      <p:sp>
        <p:nvSpPr>
          <p:cNvPr id="6" name="5 Marcador de contenido"/>
          <p:cNvSpPr>
            <a:spLocks noGrp="1"/>
          </p:cNvSpPr>
          <p:nvPr>
            <p:ph sz="half" idx="4294967295"/>
          </p:nvPr>
        </p:nvSpPr>
        <p:spPr>
          <a:xfrm>
            <a:off x="4415246" y="2862229"/>
            <a:ext cx="7776754" cy="3721134"/>
          </a:xfrm>
        </p:spPr>
        <p:txBody>
          <a:bodyPr>
            <a:normAutofit/>
          </a:bodyPr>
          <a:lstStyle/>
          <a:p>
            <a:r>
              <a:rPr lang="es-CL" dirty="0" smtClean="0">
                <a:solidFill>
                  <a:schemeClr val="tx1"/>
                </a:solidFill>
              </a:rPr>
              <a:t>Luchó por los Derechos Humanos, la igualdad y la justicia social en El Salvador. Criticó el impacto negativo de la política estadounidense para su país.  Padre de la </a:t>
            </a:r>
            <a:r>
              <a:rPr lang="es-CL" dirty="0" smtClean="0">
                <a:solidFill>
                  <a:schemeClr val="tx1"/>
                </a:solidFill>
                <a:hlinkClick r:id="rId4" tooltip="Psicología social de la liberación"/>
              </a:rPr>
              <a:t>Psicología social de la liberación</a:t>
            </a:r>
            <a:r>
              <a:rPr lang="es-CL" dirty="0" smtClean="0">
                <a:solidFill>
                  <a:schemeClr val="tx1"/>
                </a:solidFill>
              </a:rPr>
              <a:t> y principal referente de la Psicología Social Latinoamericana, especialmente en </a:t>
            </a:r>
            <a:r>
              <a:rPr lang="es-CL" dirty="0" smtClean="0">
                <a:solidFill>
                  <a:schemeClr val="tx1"/>
                </a:solidFill>
                <a:hlinkClick r:id="rId5" tooltip="Psicología comunitaria"/>
              </a:rPr>
              <a:t>Psicología comunitaria</a:t>
            </a:r>
            <a:r>
              <a:rPr lang="es-CL" dirty="0" smtClean="0">
                <a:solidFill>
                  <a:schemeClr val="tx1"/>
                </a:solidFill>
              </a:rPr>
              <a:t> y </a:t>
            </a:r>
            <a:r>
              <a:rPr lang="es-CL" dirty="0" smtClean="0">
                <a:solidFill>
                  <a:schemeClr val="tx1"/>
                </a:solidFill>
                <a:hlinkClick r:id="rId6" tooltip="Psicología política"/>
              </a:rPr>
              <a:t>Psicología política</a:t>
            </a:r>
            <a:r>
              <a:rPr lang="es-CL" dirty="0" smtClean="0">
                <a:solidFill>
                  <a:schemeClr val="tx1"/>
                </a:solidFill>
              </a:rPr>
              <a:t>.</a:t>
            </a:r>
          </a:p>
          <a:p>
            <a:pPr>
              <a:buNone/>
            </a:pPr>
            <a:r>
              <a:rPr lang="es-CL" dirty="0" smtClean="0"/>
              <a:t/>
            </a:r>
            <a:br>
              <a:rPr lang="es-CL" dirty="0" smtClean="0"/>
            </a:br>
            <a:endParaRPr lang="es-CL" dirty="0"/>
          </a:p>
        </p:txBody>
      </p:sp>
      <p:pic>
        <p:nvPicPr>
          <p:cNvPr id="9" name="8 Marcador de contenido" descr="martin baró.gif"/>
          <p:cNvPicPr>
            <a:picLocks noGrp="1" noChangeAspect="1"/>
          </p:cNvPicPr>
          <p:nvPr>
            <p:ph sz="quarter" idx="4294967295"/>
          </p:nvPr>
        </p:nvPicPr>
        <p:blipFill>
          <a:blip r:embed="rId7" cstate="print"/>
          <a:stretch>
            <a:fillRect/>
          </a:stretch>
        </p:blipFill>
        <p:spPr>
          <a:xfrm>
            <a:off x="666205" y="3145631"/>
            <a:ext cx="2801938" cy="3070225"/>
          </a:xfrm>
        </p:spPr>
      </p:pic>
      <p:sp>
        <p:nvSpPr>
          <p:cNvPr id="10" name="9 Rectángulo"/>
          <p:cNvSpPr/>
          <p:nvPr/>
        </p:nvSpPr>
        <p:spPr>
          <a:xfrm>
            <a:off x="6384032" y="2492897"/>
            <a:ext cx="3635896" cy="369332"/>
          </a:xfrm>
          <a:prstGeom prst="rect">
            <a:avLst/>
          </a:prstGeom>
        </p:spPr>
        <p:txBody>
          <a:bodyPr wrap="square">
            <a:spAutoFit/>
          </a:bodyPr>
          <a:lstStyle/>
          <a:p>
            <a:pPr>
              <a:buFont typeface="Arial" pitchFamily="34" charset="0"/>
              <a:buChar char="•"/>
            </a:pPr>
            <a:r>
              <a:rPr lang="es-CL" dirty="0">
                <a:solidFill>
                  <a:prstClr val="black"/>
                </a:solidFill>
                <a:latin typeface="Perpetua"/>
              </a:rPr>
              <a:t> </a:t>
            </a:r>
            <a:endParaRPr lang="es-CL" sz="1600" dirty="0">
              <a:solidFill>
                <a:prstClr val="black"/>
              </a:solidFill>
              <a:latin typeface="Perpetua"/>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0254110"/>
      </p:ext>
    </p:extLst>
  </p:cSld>
  <p:clrMapOvr>
    <a:masterClrMapping/>
  </p:clrMapOvr>
  <mc:AlternateContent xmlns:mc="http://schemas.openxmlformats.org/markup-compatibility/2006">
    <mc:Choice xmlns:p14="http://schemas.microsoft.com/office/powerpoint/2010/main" Requires="p14">
      <p:transition spd="slow" p14:dur="2000" advTm="31099"/>
    </mc:Choice>
    <mc:Fallback>
      <p:transition spd="slow" advTm="31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796834" y="451665"/>
            <a:ext cx="10309485" cy="579238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7435792"/>
      </p:ext>
    </p:extLst>
  </p:cSld>
  <p:clrMapOvr>
    <a:masterClrMapping/>
  </p:clrMapOvr>
  <mc:AlternateContent xmlns:mc="http://schemas.openxmlformats.org/markup-compatibility/2006">
    <mc:Choice xmlns:p14="http://schemas.microsoft.com/office/powerpoint/2010/main" Requires="p14">
      <p:transition spd="slow" p14:dur="2000" advTm="85633"/>
    </mc:Choice>
    <mc:Fallback>
      <p:transition spd="slow" advTm="85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23407" y="2050869"/>
            <a:ext cx="8020594" cy="26776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Es de gran </a:t>
            </a:r>
            <a:r>
              <a:rPr kumimoji="0" lang="es-ES" sz="2800" b="0" i="0" u="none" strike="noStrike" kern="1200" cap="none" spc="0" normalizeH="0" baseline="0" noProof="0" dirty="0">
                <a:ln>
                  <a:noFill/>
                </a:ln>
                <a:solidFill>
                  <a:prstClr val="black"/>
                </a:solidFill>
                <a:effectLst/>
                <a:uLnTx/>
                <a:uFillTx/>
                <a:latin typeface="Calibri Light" panose="020F0302020204030204"/>
                <a:ea typeface="+mn-ea"/>
                <a:cs typeface="+mn-cs"/>
              </a:rPr>
              <a:t>relevancia </a:t>
            </a:r>
            <a:r>
              <a:rPr kumimoji="0" lang="es-ES" sz="2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histórica analizar estos </a:t>
            </a:r>
            <a:r>
              <a:rPr kumimoji="0" lang="es-ES" sz="2800" b="0" i="0" u="none" strike="noStrike" kern="1200" cap="none" spc="0" normalizeH="0" baseline="0" noProof="0" dirty="0">
                <a:ln>
                  <a:noFill/>
                </a:ln>
                <a:solidFill>
                  <a:prstClr val="black"/>
                </a:solidFill>
                <a:effectLst/>
                <a:uLnTx/>
                <a:uFillTx/>
                <a:latin typeface="Calibri Light" panose="020F0302020204030204"/>
                <a:ea typeface="+mn-ea"/>
                <a:cs typeface="+mn-cs"/>
              </a:rPr>
              <a:t>años de actividad científica y </a:t>
            </a:r>
            <a:r>
              <a:rPr kumimoji="0" lang="es-ES" sz="2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profesional de la psicología latinoamericana, </a:t>
            </a:r>
            <a:r>
              <a:rPr kumimoji="0" lang="es-ES" sz="2800" b="0" i="0" u="none" strike="noStrike" kern="1200" cap="none" spc="0" normalizeH="0" baseline="0" noProof="0" dirty="0">
                <a:ln>
                  <a:noFill/>
                </a:ln>
                <a:solidFill>
                  <a:prstClr val="black"/>
                </a:solidFill>
                <a:effectLst/>
                <a:uLnTx/>
                <a:uFillTx/>
                <a:latin typeface="Calibri Light" panose="020F0302020204030204"/>
                <a:ea typeface="+mn-ea"/>
                <a:cs typeface="+mn-cs"/>
              </a:rPr>
              <a:t>describir sus </a:t>
            </a:r>
            <a:r>
              <a:rPr kumimoji="0" lang="es-ES" sz="2800" b="1" i="0" u="none" strike="noStrike" kern="1200" cap="none" spc="0" normalizeH="0" baseline="0" noProof="0" dirty="0">
                <a:ln>
                  <a:noFill/>
                </a:ln>
                <a:solidFill>
                  <a:prstClr val="black"/>
                </a:solidFill>
                <a:effectLst/>
                <a:uLnTx/>
                <a:uFillTx/>
                <a:latin typeface="Calibri Light" panose="020F0302020204030204"/>
                <a:ea typeface="+mn-ea"/>
                <a:cs typeface="+mn-cs"/>
              </a:rPr>
              <a:t>logros, aportes</a:t>
            </a:r>
            <a:r>
              <a:rPr kumimoji="0" lang="es-ES" sz="2800" b="0" i="0" u="none" strike="noStrike" kern="1200" cap="none" spc="0" normalizeH="0" baseline="0" noProof="0" dirty="0">
                <a:ln>
                  <a:noFill/>
                </a:ln>
                <a:solidFill>
                  <a:prstClr val="black"/>
                </a:solidFill>
                <a:effectLst/>
                <a:uLnTx/>
                <a:uFillTx/>
                <a:latin typeface="Calibri Light" panose="020F0302020204030204"/>
                <a:ea typeface="+mn-ea"/>
                <a:cs typeface="+mn-cs"/>
              </a:rPr>
              <a:t>, señalar </a:t>
            </a:r>
            <a:r>
              <a:rPr kumimoji="0" lang="es-ES" sz="2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sus </a:t>
            </a:r>
            <a:r>
              <a:rPr kumimoji="0" lang="es-ES" sz="2800" b="1" i="0" u="none" strike="noStrike" kern="1200" cap="none" spc="0" normalizeH="0" baseline="0" noProof="0" dirty="0" smtClean="0">
                <a:ln>
                  <a:noFill/>
                </a:ln>
                <a:solidFill>
                  <a:prstClr val="black"/>
                </a:solidFill>
                <a:effectLst/>
                <a:uLnTx/>
                <a:uFillTx/>
                <a:latin typeface="Calibri Light" panose="020F0302020204030204"/>
                <a:ea typeface="+mn-ea"/>
                <a:cs typeface="+mn-cs"/>
              </a:rPr>
              <a:t>limitaciones</a:t>
            </a:r>
            <a:r>
              <a:rPr kumimoji="0" lang="es-ES" sz="2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t>
            </a:r>
            <a:r>
              <a:rPr kumimoji="0" lang="es-ES" sz="2800" b="0" i="0" u="none" strike="noStrike" kern="1200" cap="none" spc="0" normalizeH="0" baseline="0" noProof="0" dirty="0">
                <a:ln>
                  <a:noFill/>
                </a:ln>
                <a:solidFill>
                  <a:prstClr val="black"/>
                </a:solidFill>
                <a:effectLst/>
                <a:uLnTx/>
                <a:uFillTx/>
                <a:latin typeface="Calibri Light" panose="020F0302020204030204"/>
                <a:ea typeface="+mn-ea"/>
                <a:cs typeface="+mn-cs"/>
              </a:rPr>
              <a:t>y tratar de reflexionar sobre las </a:t>
            </a:r>
            <a:r>
              <a:rPr kumimoji="0" lang="es-ES" sz="2800" b="1" i="0" u="none" strike="noStrike" kern="1200" cap="none" spc="0" normalizeH="0" baseline="0" noProof="0" dirty="0">
                <a:ln>
                  <a:noFill/>
                </a:ln>
                <a:solidFill>
                  <a:prstClr val="black"/>
                </a:solidFill>
                <a:effectLst/>
                <a:uLnTx/>
                <a:uFillTx/>
                <a:latin typeface="Calibri Light" panose="020F0302020204030204"/>
                <a:ea typeface="+mn-ea"/>
                <a:cs typeface="+mn-cs"/>
              </a:rPr>
              <a:t>perspectivas futuras</a:t>
            </a:r>
            <a:r>
              <a:rPr kumimoji="0" lang="es-ES" sz="2800" b="0" i="0" u="none" strike="noStrike" kern="1200" cap="none" spc="0" normalizeH="0" baseline="0" noProof="0" dirty="0">
                <a:ln>
                  <a:noFill/>
                </a:ln>
                <a:solidFill>
                  <a:prstClr val="black"/>
                </a:solidFill>
                <a:effectLst/>
                <a:uLnTx/>
                <a:uFillTx/>
                <a:latin typeface="Calibri Light" panose="020F0302020204030204"/>
                <a:ea typeface="+mn-ea"/>
                <a:cs typeface="+mn-cs"/>
              </a:rPr>
              <a:t> de la Psicología como </a:t>
            </a:r>
            <a:r>
              <a:rPr kumimoji="0" lang="es-ES" sz="2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disciplina y</a:t>
            </a:r>
            <a:endParaRPr kumimoji="0" lang="es-E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Light" panose="020F0302020204030204"/>
                <a:ea typeface="+mn-ea"/>
                <a:cs typeface="+mn-cs"/>
              </a:rPr>
              <a:t>como </a:t>
            </a:r>
            <a:r>
              <a:rPr kumimoji="0" lang="es-ES" sz="2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profesión.</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4409759"/>
      </p:ext>
    </p:extLst>
  </p:cSld>
  <p:clrMapOvr>
    <a:masterClrMapping/>
  </p:clrMapOvr>
  <mc:AlternateContent xmlns:mc="http://schemas.openxmlformats.org/markup-compatibility/2006">
    <mc:Choice xmlns:p14="http://schemas.microsoft.com/office/powerpoint/2010/main" Requires="p14">
      <p:transition spd="slow" p14:dur="2000" advTm="26937"/>
    </mc:Choice>
    <mc:Fallback>
      <p:transition spd="slow" advTm="2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968188" y="645459"/>
            <a:ext cx="9825037" cy="552874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2888520"/>
      </p:ext>
    </p:extLst>
  </p:cSld>
  <p:clrMapOvr>
    <a:masterClrMapping/>
  </p:clrMapOvr>
  <mc:AlternateContent xmlns:mc="http://schemas.openxmlformats.org/markup-compatibility/2006">
    <mc:Choice xmlns:p14="http://schemas.microsoft.com/office/powerpoint/2010/main" Requires="p14">
      <p:transition spd="slow" p14:dur="2000" advTm="38842"/>
    </mc:Choice>
    <mc:Fallback>
      <p:transition spd="slow" advTm="38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solidFill>
                  <a:srgbClr val="A6B727"/>
                </a:solidFill>
              </a:rPr>
              <a:t>Orígenes de la psicología en Latinoamérica</a:t>
            </a:r>
            <a:endParaRPr lang="en-US" dirty="0"/>
          </a:p>
        </p:txBody>
      </p:sp>
      <p:sp>
        <p:nvSpPr>
          <p:cNvPr id="3" name="Marcador de contenido 2"/>
          <p:cNvSpPr>
            <a:spLocks noGrp="1"/>
          </p:cNvSpPr>
          <p:nvPr>
            <p:ph idx="1"/>
          </p:nvPr>
        </p:nvSpPr>
        <p:spPr/>
        <p:txBody>
          <a:bodyPr>
            <a:normAutofit/>
          </a:bodyPr>
          <a:lstStyle/>
          <a:p>
            <a:pPr marL="0" lvl="0" indent="0">
              <a:buClr>
                <a:srgbClr val="A6B727"/>
              </a:buClr>
              <a:buNone/>
            </a:pPr>
            <a:endParaRPr lang="es-ES" dirty="0" smtClean="0">
              <a:solidFill>
                <a:srgbClr val="000000"/>
              </a:solidFill>
            </a:endParaRPr>
          </a:p>
          <a:p>
            <a:pPr marL="0" lvl="0" indent="0">
              <a:buClr>
                <a:srgbClr val="A6B727"/>
              </a:buClr>
              <a:buNone/>
            </a:pPr>
            <a:r>
              <a:rPr lang="es-ES" dirty="0" smtClean="0">
                <a:solidFill>
                  <a:srgbClr val="000000"/>
                </a:solidFill>
              </a:rPr>
              <a:t>El </a:t>
            </a:r>
            <a:r>
              <a:rPr lang="es-ES" b="1" dirty="0">
                <a:solidFill>
                  <a:srgbClr val="000000"/>
                </a:solidFill>
              </a:rPr>
              <a:t>origen</a:t>
            </a:r>
            <a:r>
              <a:rPr lang="es-ES" dirty="0">
                <a:solidFill>
                  <a:srgbClr val="000000"/>
                </a:solidFill>
              </a:rPr>
              <a:t> de la Psicología en Latinoamérica data de </a:t>
            </a:r>
            <a:r>
              <a:rPr lang="es-ES" b="1" dirty="0">
                <a:solidFill>
                  <a:srgbClr val="000000"/>
                </a:solidFill>
              </a:rPr>
              <a:t>mediados del siglo XX</a:t>
            </a:r>
            <a:r>
              <a:rPr lang="es-ES" dirty="0">
                <a:solidFill>
                  <a:srgbClr val="000000"/>
                </a:solidFill>
              </a:rPr>
              <a:t>. </a:t>
            </a:r>
          </a:p>
          <a:p>
            <a:pPr marL="0" lvl="0" indent="0">
              <a:buClr>
                <a:srgbClr val="A6B727"/>
              </a:buClr>
              <a:buNone/>
            </a:pPr>
            <a:r>
              <a:rPr lang="es-ES" dirty="0">
                <a:solidFill>
                  <a:srgbClr val="000000"/>
                </a:solidFill>
              </a:rPr>
              <a:t>Durante el primer periodo </a:t>
            </a:r>
            <a:r>
              <a:rPr lang="es-ES" b="1" dirty="0">
                <a:solidFill>
                  <a:srgbClr val="000000"/>
                </a:solidFill>
              </a:rPr>
              <a:t>parte siendo </a:t>
            </a:r>
            <a:r>
              <a:rPr lang="es-ES" dirty="0">
                <a:solidFill>
                  <a:srgbClr val="000000"/>
                </a:solidFill>
              </a:rPr>
              <a:t>una psicología de orientación </a:t>
            </a:r>
            <a:r>
              <a:rPr lang="es-ES" b="1" dirty="0">
                <a:solidFill>
                  <a:srgbClr val="000000"/>
                </a:solidFill>
              </a:rPr>
              <a:t>objetiva, experimental y psicométrica. </a:t>
            </a:r>
          </a:p>
          <a:p>
            <a:pPr marL="0" lvl="0" indent="0">
              <a:buClr>
                <a:srgbClr val="A6B727"/>
              </a:buClr>
              <a:buNone/>
            </a:pPr>
            <a:r>
              <a:rPr lang="es-ES" dirty="0">
                <a:solidFill>
                  <a:srgbClr val="000000"/>
                </a:solidFill>
              </a:rPr>
              <a:t> </a:t>
            </a:r>
          </a:p>
          <a:p>
            <a:pPr marL="0" lvl="0" indent="0">
              <a:buClr>
                <a:srgbClr val="A6B727"/>
              </a:buClr>
              <a:buNone/>
            </a:pPr>
            <a:r>
              <a:rPr lang="es-ES" dirty="0">
                <a:solidFill>
                  <a:srgbClr val="000000"/>
                </a:solidFill>
              </a:rPr>
              <a:t>Tiene un comienzo muy modesto, en cuanto a logros y áreas </a:t>
            </a:r>
            <a:r>
              <a:rPr lang="es-ES" dirty="0" err="1" smtClean="0">
                <a:solidFill>
                  <a:srgbClr val="000000"/>
                </a:solidFill>
              </a:rPr>
              <a:t>dedesarrollo</a:t>
            </a:r>
            <a:r>
              <a:rPr lang="es-ES" dirty="0" smtClean="0">
                <a:solidFill>
                  <a:srgbClr val="000000"/>
                </a:solidFill>
              </a:rPr>
              <a:t>, </a:t>
            </a:r>
            <a:r>
              <a:rPr lang="es-ES" b="1" dirty="0">
                <a:solidFill>
                  <a:srgbClr val="000000"/>
                </a:solidFill>
              </a:rPr>
              <a:t>pero al poco andar comienza a desarrollarse una  investigación científica de alto nivel</a:t>
            </a:r>
            <a:r>
              <a:rPr lang="es-ES" dirty="0">
                <a:solidFill>
                  <a:srgbClr val="000000"/>
                </a:solidFill>
              </a:rPr>
              <a:t>, especialmente en algunos países líderes, como son México y Brasil.</a:t>
            </a:r>
          </a:p>
          <a:p>
            <a:pPr marL="0" lvl="0" indent="0">
              <a:buClr>
                <a:srgbClr val="A6B727"/>
              </a:buClr>
              <a:buNone/>
            </a:pPr>
            <a:endParaRPr lang="es-ES" dirty="0">
              <a:solidFill>
                <a:srgbClr val="000000"/>
              </a:solidFill>
            </a:endParaRP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291959"/>
      </p:ext>
    </p:extLst>
  </p:cSld>
  <p:clrMapOvr>
    <a:masterClrMapping/>
  </p:clrMapOvr>
  <mc:AlternateContent xmlns:mc="http://schemas.openxmlformats.org/markup-compatibility/2006">
    <mc:Choice xmlns:p14="http://schemas.microsoft.com/office/powerpoint/2010/main" Requires="p14">
      <p:transition spd="slow" p14:dur="2000" advTm="67545"/>
    </mc:Choice>
    <mc:Fallback>
      <p:transition spd="slow" advTm="67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normAutofit lnSpcReduction="10000"/>
          </a:bodyPr>
          <a:lstStyle/>
          <a:p>
            <a:endParaRPr lang="es-AR" dirty="0" smtClean="0"/>
          </a:p>
          <a:p>
            <a:endParaRPr lang="es-AR" dirty="0"/>
          </a:p>
          <a:p>
            <a:r>
              <a:rPr lang="es-AR" dirty="0" smtClean="0">
                <a:solidFill>
                  <a:schemeClr val="tx1"/>
                </a:solidFill>
              </a:rPr>
              <a:t>Hacia los </a:t>
            </a:r>
            <a:r>
              <a:rPr lang="es-AR" b="1" dirty="0" smtClean="0">
                <a:solidFill>
                  <a:schemeClr val="tx1"/>
                </a:solidFill>
              </a:rPr>
              <a:t>años 50 </a:t>
            </a:r>
            <a:r>
              <a:rPr lang="es-AR" dirty="0" smtClean="0">
                <a:solidFill>
                  <a:schemeClr val="tx1"/>
                </a:solidFill>
              </a:rPr>
              <a:t>se establece la </a:t>
            </a:r>
            <a:r>
              <a:rPr lang="es-AR" b="1" dirty="0" smtClean="0">
                <a:solidFill>
                  <a:schemeClr val="tx1"/>
                </a:solidFill>
              </a:rPr>
              <a:t>carrera de psicología </a:t>
            </a:r>
            <a:r>
              <a:rPr lang="es-AR" dirty="0" smtClean="0">
                <a:solidFill>
                  <a:schemeClr val="tx1"/>
                </a:solidFill>
              </a:rPr>
              <a:t>en varios países de Latinoamérica.</a:t>
            </a:r>
          </a:p>
          <a:p>
            <a:r>
              <a:rPr lang="es-AR" dirty="0" smtClean="0">
                <a:solidFill>
                  <a:schemeClr val="tx1"/>
                </a:solidFill>
              </a:rPr>
              <a:t>La</a:t>
            </a:r>
            <a:r>
              <a:rPr lang="es-AR" b="1" dirty="0" smtClean="0">
                <a:solidFill>
                  <a:schemeClr val="tx1"/>
                </a:solidFill>
              </a:rPr>
              <a:t> profesionalización </a:t>
            </a:r>
            <a:r>
              <a:rPr lang="es-AR" dirty="0" smtClean="0">
                <a:solidFill>
                  <a:schemeClr val="tx1"/>
                </a:solidFill>
              </a:rPr>
              <a:t>de la psicología </a:t>
            </a:r>
            <a:r>
              <a:rPr lang="es-AR" b="1" dirty="0" smtClean="0">
                <a:solidFill>
                  <a:schemeClr val="tx1"/>
                </a:solidFill>
              </a:rPr>
              <a:t>deja atrás </a:t>
            </a:r>
            <a:r>
              <a:rPr lang="es-AR" dirty="0" smtClean="0">
                <a:solidFill>
                  <a:schemeClr val="tx1"/>
                </a:solidFill>
              </a:rPr>
              <a:t>el debate respecto de su </a:t>
            </a:r>
            <a:r>
              <a:rPr lang="es-AR" b="1" dirty="0" smtClean="0">
                <a:solidFill>
                  <a:schemeClr val="tx1"/>
                </a:solidFill>
              </a:rPr>
              <a:t>filiación filosófica</a:t>
            </a:r>
            <a:r>
              <a:rPr lang="es-AR" dirty="0" smtClean="0">
                <a:solidFill>
                  <a:schemeClr val="tx1"/>
                </a:solidFill>
              </a:rPr>
              <a:t>. </a:t>
            </a:r>
            <a:endParaRPr lang="es-AR" dirty="0" smtClean="0">
              <a:solidFill>
                <a:schemeClr val="tx1"/>
              </a:solidFill>
            </a:endParaRPr>
          </a:p>
          <a:p>
            <a:r>
              <a:rPr lang="es-AR" dirty="0" smtClean="0">
                <a:solidFill>
                  <a:schemeClr val="tx1"/>
                </a:solidFill>
              </a:rPr>
              <a:t>Se </a:t>
            </a:r>
            <a:r>
              <a:rPr lang="es-AR" dirty="0" smtClean="0">
                <a:solidFill>
                  <a:schemeClr val="tx1"/>
                </a:solidFill>
              </a:rPr>
              <a:t>reconoce que la psicología es una ciencia, dado que usaba el método científico.</a:t>
            </a:r>
          </a:p>
          <a:p>
            <a:r>
              <a:rPr lang="es-AR" dirty="0" smtClean="0">
                <a:solidFill>
                  <a:schemeClr val="tx1"/>
                </a:solidFill>
              </a:rPr>
              <a:t>En la Primera Conferencia Latinoamericana sobre Entrenamiento en Psicología, se declara que la psicología es una ciencia y una profesión</a:t>
            </a:r>
            <a:r>
              <a:rPr lang="es-AR" dirty="0" smtClean="0">
                <a:solidFill>
                  <a:schemeClr val="tx1"/>
                </a:solidFill>
              </a:rPr>
              <a:t>.</a:t>
            </a:r>
          </a:p>
          <a:p>
            <a:r>
              <a:rPr lang="es-AR" dirty="0" smtClean="0">
                <a:solidFill>
                  <a:schemeClr val="tx1"/>
                </a:solidFill>
              </a:rPr>
              <a:t>Escuelas de profesionales</a:t>
            </a:r>
            <a:endParaRPr lang="es-CL"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8082283"/>
      </p:ext>
    </p:extLst>
  </p:cSld>
  <p:clrMapOvr>
    <a:masterClrMapping/>
  </p:clrMapOvr>
  <mc:AlternateContent xmlns:mc="http://schemas.openxmlformats.org/markup-compatibility/2006">
    <mc:Choice xmlns:p14="http://schemas.microsoft.com/office/powerpoint/2010/main" Requires="p14">
      <p:transition spd="slow" p14:dur="2000" advTm="128477"/>
    </mc:Choice>
    <mc:Fallback>
      <p:transition spd="slow" advTm="12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Características esenciales de la Psicología en América </a:t>
            </a:r>
            <a:r>
              <a:rPr lang="es-ES" dirty="0" smtClean="0"/>
              <a:t>Latina en sus </a:t>
            </a:r>
            <a:r>
              <a:rPr lang="es-ES" b="1" dirty="0" smtClean="0"/>
              <a:t>INICIOS</a:t>
            </a:r>
            <a:r>
              <a:rPr lang="es-ES" dirty="0"/>
              <a:t/>
            </a:r>
            <a:br>
              <a:rPr lang="es-ES" dirty="0"/>
            </a:br>
            <a:endParaRPr lang="en-US" dirty="0"/>
          </a:p>
        </p:txBody>
      </p:sp>
      <p:sp>
        <p:nvSpPr>
          <p:cNvPr id="3" name="Marcador de contenido 2"/>
          <p:cNvSpPr>
            <a:spLocks noGrp="1"/>
          </p:cNvSpPr>
          <p:nvPr>
            <p:ph idx="1"/>
          </p:nvPr>
        </p:nvSpPr>
        <p:spPr>
          <a:xfrm>
            <a:off x="718458" y="1965960"/>
            <a:ext cx="8477794" cy="4130040"/>
          </a:xfrm>
        </p:spPr>
        <p:txBody>
          <a:bodyPr>
            <a:normAutofit fontScale="92500" lnSpcReduction="20000"/>
          </a:bodyPr>
          <a:lstStyle/>
          <a:p>
            <a:pPr marL="45720" indent="0">
              <a:buNone/>
            </a:pPr>
            <a:r>
              <a:rPr lang="es-ES" dirty="0" smtClean="0">
                <a:solidFill>
                  <a:schemeClr val="tx1"/>
                </a:solidFill>
              </a:rPr>
              <a:t>De </a:t>
            </a:r>
            <a:r>
              <a:rPr lang="es-ES" dirty="0">
                <a:solidFill>
                  <a:schemeClr val="tx1"/>
                </a:solidFill>
              </a:rPr>
              <a:t>acuerdo con Alarcón (1997) la Psicología en América Latina posee las siguientes características:</a:t>
            </a:r>
          </a:p>
          <a:p>
            <a:pPr marL="45720" indent="0">
              <a:buNone/>
            </a:pPr>
            <a:r>
              <a:rPr lang="es-ES" dirty="0">
                <a:solidFill>
                  <a:schemeClr val="tx1"/>
                </a:solidFill>
              </a:rPr>
              <a:t>1. </a:t>
            </a:r>
            <a:r>
              <a:rPr lang="es-ES" b="1" dirty="0">
                <a:solidFill>
                  <a:schemeClr val="tx1"/>
                </a:solidFill>
              </a:rPr>
              <a:t>O</a:t>
            </a:r>
            <a:r>
              <a:rPr lang="es-ES" b="1" dirty="0" smtClean="0">
                <a:solidFill>
                  <a:schemeClr val="tx1"/>
                </a:solidFill>
              </a:rPr>
              <a:t>rientación </a:t>
            </a:r>
            <a:r>
              <a:rPr lang="es-ES" b="1" dirty="0">
                <a:solidFill>
                  <a:schemeClr val="tx1"/>
                </a:solidFill>
              </a:rPr>
              <a:t>científica</a:t>
            </a:r>
            <a:r>
              <a:rPr lang="es-ES" dirty="0">
                <a:solidFill>
                  <a:schemeClr val="tx1"/>
                </a:solidFill>
              </a:rPr>
              <a:t>. Interés en hacer una Psicología empírica, liberada de la </a:t>
            </a:r>
            <a:r>
              <a:rPr lang="es-ES" dirty="0" smtClean="0">
                <a:solidFill>
                  <a:schemeClr val="tx1"/>
                </a:solidFill>
              </a:rPr>
              <a:t>filosofía. Se fundaron laboratorios </a:t>
            </a:r>
            <a:r>
              <a:rPr lang="es-ES" dirty="0">
                <a:solidFill>
                  <a:schemeClr val="tx1"/>
                </a:solidFill>
              </a:rPr>
              <a:t>experimentales, divulgaron el </a:t>
            </a:r>
            <a:r>
              <a:rPr lang="es-ES" dirty="0" smtClean="0">
                <a:solidFill>
                  <a:schemeClr val="tx1"/>
                </a:solidFill>
              </a:rPr>
              <a:t>método científico</a:t>
            </a:r>
            <a:r>
              <a:rPr lang="es-ES" dirty="0">
                <a:solidFill>
                  <a:schemeClr val="tx1"/>
                </a:solidFill>
              </a:rPr>
              <a:t>, utilizaron </a:t>
            </a:r>
            <a:r>
              <a:rPr lang="es-ES" dirty="0" smtClean="0">
                <a:solidFill>
                  <a:schemeClr val="tx1"/>
                </a:solidFill>
              </a:rPr>
              <a:t>estadísticas, predominante </a:t>
            </a:r>
            <a:r>
              <a:rPr lang="es-ES" dirty="0">
                <a:solidFill>
                  <a:schemeClr val="tx1"/>
                </a:solidFill>
              </a:rPr>
              <a:t>empírica, objetiva y cuantitativa.</a:t>
            </a:r>
          </a:p>
          <a:p>
            <a:pPr marL="45720" indent="0">
              <a:buNone/>
            </a:pPr>
            <a:r>
              <a:rPr lang="es-ES" dirty="0">
                <a:solidFill>
                  <a:schemeClr val="tx1"/>
                </a:solidFill>
              </a:rPr>
              <a:t>2. </a:t>
            </a:r>
            <a:r>
              <a:rPr lang="es-ES" b="1" dirty="0">
                <a:solidFill>
                  <a:schemeClr val="tx1"/>
                </a:solidFill>
              </a:rPr>
              <a:t>El carácter </a:t>
            </a:r>
            <a:r>
              <a:rPr lang="es-ES" b="1" dirty="0" smtClean="0">
                <a:solidFill>
                  <a:schemeClr val="tx1"/>
                </a:solidFill>
              </a:rPr>
              <a:t>dependiente</a:t>
            </a:r>
            <a:r>
              <a:rPr lang="es-ES" b="1" dirty="0">
                <a:solidFill>
                  <a:schemeClr val="tx1"/>
                </a:solidFill>
              </a:rPr>
              <a:t>.</a:t>
            </a:r>
            <a:r>
              <a:rPr lang="es-ES" dirty="0" smtClean="0">
                <a:solidFill>
                  <a:schemeClr val="tx1"/>
                </a:solidFill>
              </a:rPr>
              <a:t> Del positivismo lógico y de  </a:t>
            </a:r>
            <a:r>
              <a:rPr lang="es-ES" dirty="0">
                <a:solidFill>
                  <a:schemeClr val="tx1"/>
                </a:solidFill>
              </a:rPr>
              <a:t>la Psicología </a:t>
            </a:r>
            <a:r>
              <a:rPr lang="es-ES" dirty="0" smtClean="0">
                <a:solidFill>
                  <a:schemeClr val="tx1"/>
                </a:solidFill>
              </a:rPr>
              <a:t>angloamericana.</a:t>
            </a:r>
          </a:p>
          <a:p>
            <a:pPr marL="45720" indent="0">
              <a:buNone/>
            </a:pPr>
            <a:r>
              <a:rPr lang="es-ES" dirty="0">
                <a:solidFill>
                  <a:schemeClr val="tx1"/>
                </a:solidFill>
              </a:rPr>
              <a:t> </a:t>
            </a:r>
            <a:r>
              <a:rPr lang="es-ES" dirty="0" smtClean="0">
                <a:solidFill>
                  <a:schemeClr val="tx1"/>
                </a:solidFill>
              </a:rPr>
              <a:t>3. </a:t>
            </a:r>
            <a:r>
              <a:rPr lang="es-ES" b="1" dirty="0">
                <a:solidFill>
                  <a:schemeClr val="tx1"/>
                </a:solidFill>
              </a:rPr>
              <a:t>Escasa originalidad</a:t>
            </a:r>
            <a:r>
              <a:rPr lang="es-ES" dirty="0">
                <a:solidFill>
                  <a:schemeClr val="tx1"/>
                </a:solidFill>
              </a:rPr>
              <a:t>. En su primera etapa la Psicología en América Latina se limitó a adaptar la psicología anglosajona a Latinoamérica, adaptó </a:t>
            </a:r>
            <a:r>
              <a:rPr lang="es-ES" dirty="0" err="1">
                <a:solidFill>
                  <a:schemeClr val="tx1"/>
                </a:solidFill>
              </a:rPr>
              <a:t>tests</a:t>
            </a:r>
            <a:r>
              <a:rPr lang="es-ES" dirty="0">
                <a:solidFill>
                  <a:schemeClr val="tx1"/>
                </a:solidFill>
              </a:rPr>
              <a:t> y sólo produjo unos pocos originales de la región. En otros campos esto también </a:t>
            </a:r>
            <a:r>
              <a:rPr lang="es-ES" dirty="0" smtClean="0">
                <a:solidFill>
                  <a:schemeClr val="tx1"/>
                </a:solidFill>
              </a:rPr>
              <a:t>se observó</a:t>
            </a:r>
            <a:r>
              <a:rPr lang="es-ES" dirty="0">
                <a:solidFill>
                  <a:schemeClr val="tx1"/>
                </a:solidFill>
              </a:rPr>
              <a:t>. Sin embargo </a:t>
            </a:r>
            <a:r>
              <a:rPr lang="es-ES" dirty="0" smtClean="0">
                <a:solidFill>
                  <a:schemeClr val="tx1"/>
                </a:solidFill>
              </a:rPr>
              <a:t>a lo largo del tiempo se </a:t>
            </a:r>
            <a:r>
              <a:rPr lang="es-ES" dirty="0">
                <a:solidFill>
                  <a:schemeClr val="tx1"/>
                </a:solidFill>
              </a:rPr>
              <a:t>han propuesto teorías </a:t>
            </a:r>
            <a:r>
              <a:rPr lang="es-ES" dirty="0" smtClean="0">
                <a:solidFill>
                  <a:schemeClr val="tx1"/>
                </a:solidFill>
              </a:rPr>
              <a:t>originales se van observando  </a:t>
            </a:r>
            <a:r>
              <a:rPr lang="es-ES" dirty="0">
                <a:solidFill>
                  <a:schemeClr val="tx1"/>
                </a:solidFill>
              </a:rPr>
              <a:t>“Signos de que la ausencia de originalidad está </a:t>
            </a:r>
            <a:r>
              <a:rPr lang="es-ES" dirty="0" smtClean="0">
                <a:solidFill>
                  <a:schemeClr val="tx1"/>
                </a:solidFill>
              </a:rPr>
              <a:t>envías </a:t>
            </a:r>
            <a:r>
              <a:rPr lang="es-ES" dirty="0">
                <a:solidFill>
                  <a:schemeClr val="tx1"/>
                </a:solidFill>
              </a:rPr>
              <a:t>de quedar atrás” (Alarcón, 1997, 139</a:t>
            </a:r>
            <a:r>
              <a:rPr lang="es-ES" dirty="0" smtClean="0">
                <a:solidFill>
                  <a:schemeClr val="tx1"/>
                </a:solidFill>
              </a:rPr>
              <a:t>), al </a:t>
            </a:r>
            <a:r>
              <a:rPr lang="es-ES" dirty="0">
                <a:solidFill>
                  <a:schemeClr val="tx1"/>
                </a:solidFill>
              </a:rPr>
              <a:t>tiempo dio  paso a trabajos originales y a investigaciones pioneras.</a:t>
            </a:r>
          </a:p>
          <a:p>
            <a:pPr marL="45720" indent="0">
              <a:buNone/>
            </a:pPr>
            <a:endParaRPr lang="es-ES" dirty="0">
              <a:solidFill>
                <a:schemeClr val="tx1"/>
              </a:solidFill>
            </a:endParaRPr>
          </a:p>
        </p:txBody>
      </p:sp>
      <p:pic>
        <p:nvPicPr>
          <p:cNvPr id="4" name="Imagen 3"/>
          <p:cNvPicPr>
            <a:picLocks noChangeAspect="1"/>
          </p:cNvPicPr>
          <p:nvPr/>
        </p:nvPicPr>
        <p:blipFill>
          <a:blip r:embed="rId4"/>
          <a:stretch>
            <a:fillRect/>
          </a:stretch>
        </p:blipFill>
        <p:spPr>
          <a:xfrm>
            <a:off x="9092116" y="4689566"/>
            <a:ext cx="2729542" cy="1827711"/>
          </a:xfrm>
          <a:prstGeom prst="rect">
            <a:avLst/>
          </a:prstGeom>
        </p:spPr>
      </p:pic>
      <p:pic>
        <p:nvPicPr>
          <p:cNvPr id="5" name="Imagen 4"/>
          <p:cNvPicPr>
            <a:picLocks noChangeAspect="1"/>
          </p:cNvPicPr>
          <p:nvPr/>
        </p:nvPicPr>
        <p:blipFill>
          <a:blip r:embed="rId5"/>
          <a:stretch>
            <a:fillRect/>
          </a:stretch>
        </p:blipFill>
        <p:spPr>
          <a:xfrm>
            <a:off x="9313817" y="1287780"/>
            <a:ext cx="2669176" cy="163285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5080925"/>
      </p:ext>
    </p:extLst>
  </p:cSld>
  <p:clrMapOvr>
    <a:masterClrMapping/>
  </p:clrMapOvr>
  <mc:AlternateContent xmlns:mc="http://schemas.openxmlformats.org/markup-compatibility/2006">
    <mc:Choice xmlns:p14="http://schemas.microsoft.com/office/powerpoint/2010/main" Requires="p14">
      <p:transition spd="slow" p14:dur="2000" advTm="196231"/>
    </mc:Choice>
    <mc:Fallback>
      <p:transition spd="slow" advTm="19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4320" y="-1187647"/>
            <a:ext cx="8608423" cy="6740307"/>
          </a:xfrm>
          <a:prstGeom prst="rect">
            <a:avLst/>
          </a:prstGeom>
        </p:spPr>
        <p:txBody>
          <a:bodyPr wrap="square">
            <a:spAutoFit/>
          </a:bodyPr>
          <a:lstStyle/>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a:p>
          <a:p>
            <a:endParaRPr lang="es-ES" dirty="0" smtClean="0"/>
          </a:p>
          <a:p>
            <a:endParaRPr lang="es-ES" dirty="0" smtClean="0"/>
          </a:p>
          <a:p>
            <a:r>
              <a:rPr lang="es-ES" dirty="0" smtClean="0"/>
              <a:t>4. </a:t>
            </a:r>
            <a:r>
              <a:rPr lang="es-ES" b="1" dirty="0" smtClean="0"/>
              <a:t>Entre la relevancia social y la permeabilidad política</a:t>
            </a:r>
            <a:r>
              <a:rPr lang="es-ES" dirty="0" smtClean="0"/>
              <a:t>.  La investigación psicológica se comienza a orientar  hacia </a:t>
            </a:r>
            <a:r>
              <a:rPr lang="es-ES" b="1" dirty="0" smtClean="0"/>
              <a:t>problemas ligados al desarrollo social</a:t>
            </a:r>
            <a:r>
              <a:rPr lang="es-ES" dirty="0" smtClean="0"/>
              <a:t>. El objetivo fue hacer una Psicología socialmente relevante. Esto llevó al compromiso político, a la investigación-acción, al desarrollo de la Psicología social comunitaria y finalmente a la Psicología política. </a:t>
            </a:r>
          </a:p>
          <a:p>
            <a:endParaRPr lang="es-ES" dirty="0" smtClean="0"/>
          </a:p>
          <a:p>
            <a:endParaRPr lang="es-ES" dirty="0" smtClean="0"/>
          </a:p>
          <a:p>
            <a:r>
              <a:rPr lang="es-ES" dirty="0" smtClean="0"/>
              <a:t>5. </a:t>
            </a:r>
            <a:r>
              <a:rPr lang="es-ES" b="1" dirty="0" smtClean="0"/>
              <a:t>La preferencia por la psicología aplicada</a:t>
            </a:r>
            <a:r>
              <a:rPr lang="es-ES" dirty="0" smtClean="0"/>
              <a:t>. Enfatizó trabajos</a:t>
            </a:r>
          </a:p>
          <a:p>
            <a:r>
              <a:rPr lang="es-ES" dirty="0" smtClean="0"/>
              <a:t>prácticos, solución de problemas de aplicación inmediata. </a:t>
            </a:r>
          </a:p>
          <a:p>
            <a:endParaRPr lang="es-ES" dirty="0" smtClean="0"/>
          </a:p>
          <a:p>
            <a:endParaRPr lang="es-ES" dirty="0"/>
          </a:p>
          <a:p>
            <a:endParaRPr lang="es-ES" dirty="0" smtClean="0"/>
          </a:p>
          <a:p>
            <a:r>
              <a:rPr lang="es-ES" dirty="0" smtClean="0"/>
              <a:t>6. </a:t>
            </a:r>
            <a:r>
              <a:rPr lang="es-ES" b="1" dirty="0" smtClean="0"/>
              <a:t>El ser humano como problema central. </a:t>
            </a:r>
            <a:r>
              <a:rPr lang="es-ES" dirty="0" smtClean="0"/>
              <a:t>Se trabaja más con participantes humanos que con animales. Los psicólogos latinoamericanos buscan entender al hombre, describirlo, comprenderlo y explicarlo. </a:t>
            </a:r>
            <a:endParaRPr lang="es-ES" dirty="0"/>
          </a:p>
        </p:txBody>
      </p:sp>
      <p:pic>
        <p:nvPicPr>
          <p:cNvPr id="6" name="Imagen 5"/>
          <p:cNvPicPr>
            <a:picLocks noChangeAspect="1"/>
          </p:cNvPicPr>
          <p:nvPr/>
        </p:nvPicPr>
        <p:blipFill>
          <a:blip r:embed="rId4"/>
          <a:stretch>
            <a:fillRect/>
          </a:stretch>
        </p:blipFill>
        <p:spPr>
          <a:xfrm>
            <a:off x="8882743" y="2452991"/>
            <a:ext cx="3034744" cy="1705033"/>
          </a:xfrm>
          <a:prstGeom prst="rect">
            <a:avLst/>
          </a:prstGeom>
        </p:spPr>
      </p:pic>
      <p:pic>
        <p:nvPicPr>
          <p:cNvPr id="7" name="Imagen 6"/>
          <p:cNvPicPr>
            <a:picLocks noChangeAspect="1"/>
          </p:cNvPicPr>
          <p:nvPr/>
        </p:nvPicPr>
        <p:blipFill>
          <a:blip r:embed="rId5"/>
          <a:stretch>
            <a:fillRect/>
          </a:stretch>
        </p:blipFill>
        <p:spPr>
          <a:xfrm>
            <a:off x="8882743" y="380863"/>
            <a:ext cx="3048000" cy="1628775"/>
          </a:xfrm>
          <a:prstGeom prst="rect">
            <a:avLst/>
          </a:prstGeom>
        </p:spPr>
      </p:pic>
      <p:pic>
        <p:nvPicPr>
          <p:cNvPr id="8" name="Imagen 7"/>
          <p:cNvPicPr>
            <a:picLocks noChangeAspect="1"/>
          </p:cNvPicPr>
          <p:nvPr/>
        </p:nvPicPr>
        <p:blipFill>
          <a:blip r:embed="rId6"/>
          <a:stretch>
            <a:fillRect/>
          </a:stretch>
        </p:blipFill>
        <p:spPr>
          <a:xfrm>
            <a:off x="8882743" y="4549125"/>
            <a:ext cx="3034743" cy="1727170"/>
          </a:xfrm>
          <a:prstGeom prst="rect">
            <a:avLst/>
          </a:prstGeom>
        </p:spPr>
      </p:pic>
      <p:sp>
        <p:nvSpPr>
          <p:cNvPr id="11" name="CuadroTexto 10"/>
          <p:cNvSpPr txBox="1"/>
          <p:nvPr/>
        </p:nvSpPr>
        <p:spPr>
          <a:xfrm>
            <a:off x="274320" y="235132"/>
            <a:ext cx="8059782" cy="1077218"/>
          </a:xfrm>
          <a:prstGeom prst="rect">
            <a:avLst/>
          </a:prstGeom>
          <a:noFill/>
        </p:spPr>
        <p:txBody>
          <a:bodyPr wrap="square" rtlCol="0">
            <a:spAutoFit/>
          </a:bodyPr>
          <a:lstStyle/>
          <a:p>
            <a:r>
              <a:rPr lang="es-CL" sz="2800" dirty="0" smtClean="0">
                <a:solidFill>
                  <a:schemeClr val="accent1"/>
                </a:solidFill>
              </a:rPr>
              <a:t>UN DESARROLLO MÁS PROPIAMENTE LATINOAMERICANO</a:t>
            </a:r>
            <a:r>
              <a:rPr lang="es-CL" sz="3600" dirty="0" smtClean="0">
                <a:solidFill>
                  <a:schemeClr val="accent1"/>
                </a:solidFill>
              </a:rPr>
              <a:t>…</a:t>
            </a:r>
            <a:endParaRPr lang="en-US" sz="3600" dirty="0">
              <a:solidFill>
                <a:schemeClr val="accent1"/>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8125388"/>
      </p:ext>
    </p:extLst>
  </p:cSld>
  <p:clrMapOvr>
    <a:masterClrMapping/>
  </p:clrMapOvr>
  <mc:AlternateContent xmlns:mc="http://schemas.openxmlformats.org/markup-compatibility/2006">
    <mc:Choice xmlns:p14="http://schemas.microsoft.com/office/powerpoint/2010/main" Requires="p14">
      <p:transition spd="slow" p14:dur="2000" advTm="160515"/>
    </mc:Choice>
    <mc:Fallback>
      <p:transition spd="slow" advTm="16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dirty="0" smtClean="0"/>
              <a:t>Áreas </a:t>
            </a:r>
            <a:r>
              <a:rPr lang="es-ES" sz="3200" dirty="0"/>
              <a:t>de la Psicología </a:t>
            </a:r>
            <a:r>
              <a:rPr lang="es-ES" sz="3200" dirty="0" smtClean="0"/>
              <a:t>que  han </a:t>
            </a:r>
            <a:r>
              <a:rPr lang="es-ES" sz="3200" dirty="0"/>
              <a:t>tenido especial relevancia en América Latina</a:t>
            </a:r>
            <a:endParaRPr lang="es-CL" sz="3200" dirty="0"/>
          </a:p>
        </p:txBody>
      </p:sp>
      <p:sp>
        <p:nvSpPr>
          <p:cNvPr id="3" name="2 Marcador de contenido"/>
          <p:cNvSpPr>
            <a:spLocks noGrp="1"/>
          </p:cNvSpPr>
          <p:nvPr>
            <p:ph idx="1"/>
          </p:nvPr>
        </p:nvSpPr>
        <p:spPr/>
        <p:txBody>
          <a:bodyPr>
            <a:normAutofit/>
          </a:bodyPr>
          <a:lstStyle/>
          <a:p>
            <a:r>
              <a:rPr lang="es-AR" b="1" dirty="0" smtClean="0">
                <a:solidFill>
                  <a:schemeClr val="tx1"/>
                </a:solidFill>
              </a:rPr>
              <a:t>P</a:t>
            </a:r>
            <a:r>
              <a:rPr lang="es-AR" b="1" dirty="0" smtClean="0">
                <a:solidFill>
                  <a:schemeClr val="tx1"/>
                </a:solidFill>
              </a:rPr>
              <a:t>sicometría: </a:t>
            </a:r>
            <a:r>
              <a:rPr lang="es-ES" dirty="0">
                <a:solidFill>
                  <a:schemeClr val="tx1"/>
                </a:solidFill>
              </a:rPr>
              <a:t>Se tradujeron </a:t>
            </a:r>
            <a:r>
              <a:rPr lang="es-ES" dirty="0" err="1">
                <a:solidFill>
                  <a:schemeClr val="tx1"/>
                </a:solidFill>
              </a:rPr>
              <a:t>tests</a:t>
            </a:r>
            <a:r>
              <a:rPr lang="es-ES" dirty="0">
                <a:solidFill>
                  <a:schemeClr val="tx1"/>
                </a:solidFill>
              </a:rPr>
              <a:t> psicológicos, se estandarizaron, se desarrollaron nuevas pruebas originales de autores latinoamericanos. En la Psicología educativa, clínica, industrial/organizacional, el papel de la medición psicológica fue fundamental. </a:t>
            </a:r>
            <a:endParaRPr lang="es-ES" dirty="0" smtClean="0">
              <a:solidFill>
                <a:schemeClr val="tx1"/>
              </a:solidFill>
            </a:endParaRPr>
          </a:p>
          <a:p>
            <a:r>
              <a:rPr lang="es-AR" b="1" dirty="0" smtClean="0">
                <a:solidFill>
                  <a:schemeClr val="tx1"/>
                </a:solidFill>
              </a:rPr>
              <a:t>Psicología </a:t>
            </a:r>
            <a:r>
              <a:rPr lang="es-AR" b="1" dirty="0" err="1" smtClean="0">
                <a:solidFill>
                  <a:schemeClr val="tx1"/>
                </a:solidFill>
              </a:rPr>
              <a:t>Psicoanálitica</a:t>
            </a:r>
            <a:r>
              <a:rPr lang="es-AR" b="1" dirty="0" smtClean="0">
                <a:solidFill>
                  <a:schemeClr val="tx1"/>
                </a:solidFill>
              </a:rPr>
              <a:t>: </a:t>
            </a:r>
            <a:r>
              <a:rPr lang="es-ES" dirty="0">
                <a:solidFill>
                  <a:schemeClr val="tx1"/>
                </a:solidFill>
              </a:rPr>
              <a:t>Se puede afirmar que el Psicoanálisis tuvo su primer centro de actividad en Viena, luego en Nueva York y después en Buenos Aires.</a:t>
            </a:r>
            <a:endParaRPr lang="es-AR" b="1" dirty="0" smtClean="0">
              <a:solidFill>
                <a:schemeClr val="tx1"/>
              </a:solidFill>
            </a:endParaRPr>
          </a:p>
          <a:p>
            <a:r>
              <a:rPr lang="es-AR" b="1" dirty="0" err="1" smtClean="0">
                <a:solidFill>
                  <a:schemeClr val="tx1"/>
                </a:solidFill>
              </a:rPr>
              <a:t>Ps</a:t>
            </a:r>
            <a:r>
              <a:rPr lang="es-AR" b="1" dirty="0" smtClean="0">
                <a:solidFill>
                  <a:schemeClr val="tx1"/>
                </a:solidFill>
              </a:rPr>
              <a:t> Social y transcultural: </a:t>
            </a:r>
            <a:r>
              <a:rPr lang="es-ES" dirty="0">
                <a:solidFill>
                  <a:schemeClr val="tx1"/>
                </a:solidFill>
              </a:rPr>
              <a:t>Ha sido uno de los campos de trabajo más importantes y en los cuales la contribución y el aporte de los psicólogos latinoamericanos ha tenido mayor reconocimiento internacional</a:t>
            </a:r>
            <a:r>
              <a:rPr lang="es-ES" dirty="0" smtClean="0">
                <a:solidFill>
                  <a:schemeClr val="tx1"/>
                </a:solidFill>
              </a:rPr>
              <a:t>.</a:t>
            </a:r>
            <a:r>
              <a:rPr lang="es-ES" dirty="0">
                <a:solidFill>
                  <a:schemeClr val="tx1"/>
                </a:solidFill>
              </a:rPr>
              <a:t> </a:t>
            </a:r>
            <a:r>
              <a:rPr lang="es-ES" dirty="0" smtClean="0">
                <a:solidFill>
                  <a:schemeClr val="tx1"/>
                </a:solidFill>
              </a:rPr>
              <a:t>La idea fuerza es la </a:t>
            </a:r>
            <a:r>
              <a:rPr lang="es-ES" dirty="0" err="1">
                <a:solidFill>
                  <a:schemeClr val="tx1"/>
                </a:solidFill>
              </a:rPr>
              <a:t>sociocultura</a:t>
            </a:r>
            <a:r>
              <a:rPr lang="es-ES" dirty="0">
                <a:solidFill>
                  <a:schemeClr val="tx1"/>
                </a:solidFill>
              </a:rPr>
              <a:t> establece normas o premisas </a:t>
            </a:r>
            <a:r>
              <a:rPr lang="es-ES" dirty="0" err="1">
                <a:solidFill>
                  <a:schemeClr val="tx1"/>
                </a:solidFill>
              </a:rPr>
              <a:t>históricosocioculturales</a:t>
            </a:r>
            <a:r>
              <a:rPr lang="es-ES" dirty="0">
                <a:solidFill>
                  <a:schemeClr val="tx1"/>
                </a:solidFill>
              </a:rPr>
              <a:t> (PHSC) que definen la interacción entre los individuos, los roles sociales, las ideas y los sentimientos</a:t>
            </a:r>
            <a:r>
              <a:rPr lang="es-ES" dirty="0"/>
              <a:t>.</a:t>
            </a:r>
            <a:endParaRPr lang="es-AR" b="1" dirty="0" smtClean="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5743983"/>
      </p:ext>
    </p:extLst>
  </p:cSld>
  <p:clrMapOvr>
    <a:masterClrMapping/>
  </p:clrMapOvr>
  <mc:AlternateContent xmlns:mc="http://schemas.openxmlformats.org/markup-compatibility/2006">
    <mc:Choice xmlns:p14="http://schemas.microsoft.com/office/powerpoint/2010/main" Requires="p14">
      <p:transition spd="slow" p14:dur="2000" advTm="179826"/>
    </mc:Choice>
    <mc:Fallback>
      <p:transition spd="slow" advTm="179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757647"/>
            <a:ext cx="9144000" cy="5909310"/>
          </a:xfrm>
          <a:prstGeom prst="rect">
            <a:avLst/>
          </a:prstGeom>
        </p:spPr>
        <p:txBody>
          <a:bodyPr wrap="square">
            <a:spAutoFit/>
          </a:bodyPr>
          <a:lstStyle/>
          <a:p>
            <a:pPr marL="285750" indent="-285750">
              <a:buFont typeface="Arial" panose="020B0604020202020204" pitchFamily="34" charset="0"/>
              <a:buChar char="•"/>
            </a:pPr>
            <a:r>
              <a:rPr lang="es-ES" b="1" dirty="0"/>
              <a:t>Psicología evolutiva del ciclo vital </a:t>
            </a:r>
            <a:r>
              <a:rPr lang="es-ES" dirty="0"/>
              <a:t>Los psicólogos latinoamericanos han realizado aportes </a:t>
            </a:r>
            <a:r>
              <a:rPr lang="es-ES" dirty="0" smtClean="0"/>
              <a:t>a entender y considerar el </a:t>
            </a:r>
            <a:r>
              <a:rPr lang="es-ES" dirty="0"/>
              <a:t>desarrollo del niño, desde las perspectivas de Piaget, de </a:t>
            </a:r>
            <a:r>
              <a:rPr lang="es-ES" dirty="0" err="1"/>
              <a:t>Vygotski</a:t>
            </a:r>
            <a:r>
              <a:rPr lang="es-ES" dirty="0"/>
              <a:t> y de </a:t>
            </a:r>
            <a:r>
              <a:rPr lang="es-ES" dirty="0" err="1"/>
              <a:t>Bijou</a:t>
            </a:r>
            <a:r>
              <a:rPr lang="es-ES" dirty="0" smtClean="0"/>
              <a:t>.</a:t>
            </a:r>
          </a:p>
          <a:p>
            <a:endParaRPr lang="es-ES" dirty="0"/>
          </a:p>
          <a:p>
            <a:endParaRPr lang="es-ES" dirty="0" smtClean="0"/>
          </a:p>
          <a:p>
            <a:pPr marL="285750" indent="-285750">
              <a:buFont typeface="Arial" panose="020B0604020202020204" pitchFamily="34" charset="0"/>
              <a:buChar char="•"/>
            </a:pPr>
            <a:endParaRPr lang="es-ES" b="1" dirty="0" smtClean="0"/>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r>
              <a:rPr lang="es-ES" b="1" dirty="0"/>
              <a:t>Investigación experimental del </a:t>
            </a:r>
            <a:r>
              <a:rPr lang="es-ES" b="1" dirty="0" smtClean="0"/>
              <a:t>comportamiento: </a:t>
            </a:r>
            <a:r>
              <a:rPr lang="es-ES" dirty="0"/>
              <a:t>Interés de los psicólogos latinoamericanos en desarrollar tecnologías científicamente validadas y socialmente útiles (en clínica, educación, desarrollo comunitario, organizaciones, deportes, rehabilitación de delincuentes, </a:t>
            </a:r>
            <a:r>
              <a:rPr lang="es-ES" dirty="0" err="1" smtClean="0"/>
              <a:t>etc</a:t>
            </a:r>
            <a:r>
              <a:rPr lang="es-ES" dirty="0" smtClean="0"/>
              <a:t>).</a:t>
            </a:r>
          </a:p>
          <a:p>
            <a:endParaRPr lang="es-ES" dirty="0" smtClean="0"/>
          </a:p>
          <a:p>
            <a:endParaRPr lang="es-ES" dirty="0"/>
          </a:p>
          <a:p>
            <a:endParaRPr lang="es-ES" dirty="0" smtClean="0"/>
          </a:p>
          <a:p>
            <a:endParaRPr lang="es-ES" dirty="0"/>
          </a:p>
          <a:p>
            <a:endParaRPr lang="es-ES" dirty="0" smtClean="0"/>
          </a:p>
          <a:p>
            <a:pPr marL="285750" indent="-285750">
              <a:buFont typeface="Arial" panose="020B0604020202020204" pitchFamily="34" charset="0"/>
              <a:buChar char="•"/>
            </a:pPr>
            <a:r>
              <a:rPr lang="es-ES" b="1" dirty="0" smtClean="0"/>
              <a:t>Psicología </a:t>
            </a:r>
            <a:r>
              <a:rPr lang="es-ES" b="1" dirty="0"/>
              <a:t>cognitiva </a:t>
            </a:r>
            <a:r>
              <a:rPr lang="es-ES" dirty="0" smtClean="0"/>
              <a:t>: Que estudia los procesos mentales implicados en el CONOCIMIENTO Ha </a:t>
            </a:r>
            <a:r>
              <a:rPr lang="es-ES" dirty="0"/>
              <a:t>tenido aplicaciones en la instrucción, el aprendizaje y el desarrollo psicológico. Un cierto número de psicólogos latinoamericanos han contribuido a estos campos aplicados, en distintos países</a:t>
            </a:r>
            <a:endParaRPr lang="es-ES" b="1" dirty="0"/>
          </a:p>
        </p:txBody>
      </p:sp>
      <p:pic>
        <p:nvPicPr>
          <p:cNvPr id="5" name="Imagen 4"/>
          <p:cNvPicPr>
            <a:picLocks noChangeAspect="1"/>
          </p:cNvPicPr>
          <p:nvPr/>
        </p:nvPicPr>
        <p:blipFill>
          <a:blip r:embed="rId4"/>
          <a:stretch>
            <a:fillRect/>
          </a:stretch>
        </p:blipFill>
        <p:spPr>
          <a:xfrm>
            <a:off x="9261567" y="287384"/>
            <a:ext cx="2677886" cy="2390502"/>
          </a:xfrm>
          <a:prstGeom prst="rect">
            <a:avLst/>
          </a:prstGeom>
        </p:spPr>
      </p:pic>
      <p:pic>
        <p:nvPicPr>
          <p:cNvPr id="7" name="Imagen 6"/>
          <p:cNvPicPr>
            <a:picLocks noChangeAspect="1"/>
          </p:cNvPicPr>
          <p:nvPr/>
        </p:nvPicPr>
        <p:blipFill>
          <a:blip r:embed="rId5"/>
          <a:stretch>
            <a:fillRect/>
          </a:stretch>
        </p:blipFill>
        <p:spPr>
          <a:xfrm>
            <a:off x="9261567" y="5133432"/>
            <a:ext cx="2894113" cy="1533525"/>
          </a:xfrm>
          <a:prstGeom prst="rect">
            <a:avLst/>
          </a:prstGeom>
        </p:spPr>
      </p:pic>
      <p:pic>
        <p:nvPicPr>
          <p:cNvPr id="8" name="Imagen 7"/>
          <p:cNvPicPr>
            <a:picLocks noChangeAspect="1"/>
          </p:cNvPicPr>
          <p:nvPr/>
        </p:nvPicPr>
        <p:blipFill>
          <a:blip r:embed="rId6"/>
          <a:stretch>
            <a:fillRect/>
          </a:stretch>
        </p:blipFill>
        <p:spPr>
          <a:xfrm>
            <a:off x="9261567" y="3196318"/>
            <a:ext cx="2677885" cy="1666875"/>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126644"/>
      </p:ext>
    </p:extLst>
  </p:cSld>
  <p:clrMapOvr>
    <a:masterClrMapping/>
  </p:clrMapOvr>
  <mc:AlternateContent xmlns:mc="http://schemas.openxmlformats.org/markup-compatibility/2006">
    <mc:Choice xmlns:p14="http://schemas.microsoft.com/office/powerpoint/2010/main" Requires="p14">
      <p:transition spd="slow" p14:dur="2000" advTm="98300"/>
    </mc:Choice>
    <mc:Fallback>
      <p:transition spd="slow" advTm="9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Base">
  <a:themeElements>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TM03457491[[fn=Metrópoli]]</Template>
  <TotalTime>10686</TotalTime>
  <Words>877</Words>
  <Application>Microsoft Office PowerPoint</Application>
  <PresentationFormat>Panorámica</PresentationFormat>
  <Paragraphs>66</Paragraphs>
  <Slides>12</Slides>
  <Notes>0</Notes>
  <HiddenSlides>0</HiddenSlides>
  <MMClips>12</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Arial</vt:lpstr>
      <vt:lpstr>Calibri Light</vt:lpstr>
      <vt:lpstr>Corbel</vt:lpstr>
      <vt:lpstr>Perpetua</vt:lpstr>
      <vt:lpstr>Tw Cen MT</vt:lpstr>
      <vt:lpstr>Tw Cen MT Condensed</vt:lpstr>
      <vt:lpstr>Wingdings 3</vt:lpstr>
      <vt:lpstr>Integral</vt:lpstr>
      <vt:lpstr>Base</vt:lpstr>
      <vt:lpstr>Psicología Latinoamericana</vt:lpstr>
      <vt:lpstr>Presentación de PowerPoint</vt:lpstr>
      <vt:lpstr>Presentación de PowerPoint</vt:lpstr>
      <vt:lpstr>Orígenes de la psicología en Latinoamérica</vt:lpstr>
      <vt:lpstr>Presentación de PowerPoint</vt:lpstr>
      <vt:lpstr>Características esenciales de la Psicología en América Latina en sus INICIOS </vt:lpstr>
      <vt:lpstr>Presentación de PowerPoint</vt:lpstr>
      <vt:lpstr>Áreas de la Psicología que  han tenido especial relevancia en América Latina</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Windows User</dc:creator>
  <cp:lastModifiedBy>Windows User</cp:lastModifiedBy>
  <cp:revision>27</cp:revision>
  <dcterms:created xsi:type="dcterms:W3CDTF">2019-03-28T11:34:39Z</dcterms:created>
  <dcterms:modified xsi:type="dcterms:W3CDTF">2020-04-20T23:23:12Z</dcterms:modified>
</cp:coreProperties>
</file>