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395" r:id="rId2"/>
    <p:sldId id="424" r:id="rId3"/>
    <p:sldId id="425" r:id="rId4"/>
    <p:sldId id="426" r:id="rId5"/>
    <p:sldId id="367" r:id="rId6"/>
    <p:sldId id="368" r:id="rId7"/>
    <p:sldId id="369" r:id="rId8"/>
    <p:sldId id="392" r:id="rId9"/>
    <p:sldId id="370" r:id="rId10"/>
    <p:sldId id="371" r:id="rId11"/>
    <p:sldId id="372" r:id="rId12"/>
    <p:sldId id="373" r:id="rId13"/>
    <p:sldId id="382" r:id="rId14"/>
    <p:sldId id="377" r:id="rId15"/>
    <p:sldId id="408" r:id="rId16"/>
    <p:sldId id="410" r:id="rId17"/>
    <p:sldId id="411" r:id="rId18"/>
    <p:sldId id="413" r:id="rId19"/>
    <p:sldId id="415" r:id="rId20"/>
    <p:sldId id="416" r:id="rId21"/>
    <p:sldId id="418" r:id="rId22"/>
    <p:sldId id="419" r:id="rId23"/>
    <p:sldId id="421" r:id="rId24"/>
    <p:sldId id="422" r:id="rId25"/>
    <p:sldId id="423" r:id="rId26"/>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72" d="100"/>
          <a:sy n="72" d="100"/>
        </p:scale>
        <p:origin x="-96" y="-12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xmlns=""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xmlns=""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pPr/>
              <a:t>12/15/2020</a:t>
            </a:fld>
            <a:endParaRPr lang="en-US" dirty="0"/>
          </a:p>
        </p:txBody>
      </p:sp>
      <p:sp>
        <p:nvSpPr>
          <p:cNvPr id="5" name="Footer Placeholder 4">
            <a:extLst>
              <a:ext uri="{FF2B5EF4-FFF2-40B4-BE49-F238E27FC236}">
                <a16:creationId xmlns:a16="http://schemas.microsoft.com/office/drawing/2014/main" xmlns=""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pPr/>
              <a:t>‹Nº›</a:t>
            </a:fld>
            <a:endParaRPr lang="en-US" dirty="0"/>
          </a:p>
        </p:txBody>
      </p:sp>
      <p:sp>
        <p:nvSpPr>
          <p:cNvPr id="8" name="Rectangle 7">
            <a:extLst>
              <a:ext uri="{FF2B5EF4-FFF2-40B4-BE49-F238E27FC236}">
                <a16:creationId xmlns:a16="http://schemas.microsoft.com/office/drawing/2014/main" xmlns=""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xmlns=""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927016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9ED9A4A-D287-4207-9037-70DB007A1707}"/>
              </a:ext>
            </a:extLst>
          </p:cNvPr>
          <p:cNvSpPr>
            <a:spLocks noGrp="1"/>
          </p:cNvSpPr>
          <p:nvPr>
            <p:ph type="dt" sz="half" idx="10"/>
          </p:nvPr>
        </p:nvSpPr>
        <p:spPr/>
        <p:txBody>
          <a:bodyPr/>
          <a:lstStyle/>
          <a:p>
            <a:fld id="{02AC24A9-CCB6-4F8D-B8DB-C2F3692CFA5A}" type="datetimeFigureOut">
              <a:rPr lang="en-US" smtClean="0"/>
              <a:pPr/>
              <a:t>12/15/2020</a:t>
            </a:fld>
            <a:endParaRPr lang="en-US"/>
          </a:p>
        </p:txBody>
      </p:sp>
      <p:sp>
        <p:nvSpPr>
          <p:cNvPr id="5" name="Footer Placeholder 4">
            <a:extLst>
              <a:ext uri="{FF2B5EF4-FFF2-40B4-BE49-F238E27FC236}">
                <a16:creationId xmlns:a16="http://schemas.microsoft.com/office/drawing/2014/main" xmlns=""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7679730-3487-4D94-A0DC-C21684963AB3}"/>
              </a:ext>
            </a:extLst>
          </p:cNvPr>
          <p:cNvSpPr>
            <a:spLocks noGrp="1"/>
          </p:cNvSpPr>
          <p:nvPr>
            <p:ph type="sldNum" sz="quarter" idx="12"/>
          </p:nvPr>
        </p:nvSpPr>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1725150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1D2603B-9ACE-4FA9-805B-9B91EB63DF7D}"/>
              </a:ext>
            </a:extLst>
          </p:cNvPr>
          <p:cNvSpPr>
            <a:spLocks noGrp="1"/>
          </p:cNvSpPr>
          <p:nvPr>
            <p:ph type="dt" sz="half" idx="10"/>
          </p:nvPr>
        </p:nvSpPr>
        <p:spPr/>
        <p:txBody>
          <a:bodyPr/>
          <a:lstStyle/>
          <a:p>
            <a:fld id="{02AC24A9-CCB6-4F8D-B8DB-C2F3692CFA5A}" type="datetimeFigureOut">
              <a:rPr lang="en-US" smtClean="0"/>
              <a:pPr/>
              <a:t>12/15/2020</a:t>
            </a:fld>
            <a:endParaRPr lang="en-US"/>
          </a:p>
        </p:txBody>
      </p:sp>
      <p:sp>
        <p:nvSpPr>
          <p:cNvPr id="5" name="Footer Placeholder 4">
            <a:extLst>
              <a:ext uri="{FF2B5EF4-FFF2-40B4-BE49-F238E27FC236}">
                <a16:creationId xmlns:a16="http://schemas.microsoft.com/office/drawing/2014/main" xmlns=""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5197AE4-AA47-4E14-8FFE-171FAE47F49E}"/>
              </a:ext>
            </a:extLst>
          </p:cNvPr>
          <p:cNvSpPr>
            <a:spLocks noGrp="1"/>
          </p:cNvSpPr>
          <p:nvPr>
            <p:ph type="sldNum" sz="quarter" idx="12"/>
          </p:nvPr>
        </p:nvSpPr>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226626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xmlns=""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xmlns=""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xmlns=""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pPr/>
              <a:t>12/15/2020</a:t>
            </a:fld>
            <a:endParaRPr lang="en-US"/>
          </a:p>
        </p:txBody>
      </p:sp>
      <p:sp>
        <p:nvSpPr>
          <p:cNvPr id="5" name="Footer Placeholder 4">
            <a:extLst>
              <a:ext uri="{FF2B5EF4-FFF2-40B4-BE49-F238E27FC236}">
                <a16:creationId xmlns:a16="http://schemas.microsoft.com/office/drawing/2014/main" xmlns=""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4213131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xmlns=""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xmlns=""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xmlns="" id="{D48BFA7D-4401-4285-802B-1579165F0D6D}"/>
              </a:ext>
            </a:extLst>
          </p:cNvPr>
          <p:cNvSpPr>
            <a:spLocks noGrp="1"/>
          </p:cNvSpPr>
          <p:nvPr>
            <p:ph type="dt" sz="half" idx="10"/>
          </p:nvPr>
        </p:nvSpPr>
        <p:spPr/>
        <p:txBody>
          <a:bodyPr/>
          <a:lstStyle/>
          <a:p>
            <a:fld id="{02AC24A9-CCB6-4F8D-B8DB-C2F3692CFA5A}" type="datetimeFigureOut">
              <a:rPr lang="en-US" smtClean="0"/>
              <a:pPr/>
              <a:t>12/15/2020</a:t>
            </a:fld>
            <a:endParaRPr lang="en-US"/>
          </a:p>
        </p:txBody>
      </p:sp>
      <p:sp>
        <p:nvSpPr>
          <p:cNvPr id="5" name="Footer Placeholder 4">
            <a:extLst>
              <a:ext uri="{FF2B5EF4-FFF2-40B4-BE49-F238E27FC236}">
                <a16:creationId xmlns:a16="http://schemas.microsoft.com/office/drawing/2014/main" xmlns=""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3AC3F32-46E0-47C8-8565-5969A475FDB0}"/>
              </a:ext>
            </a:extLst>
          </p:cNvPr>
          <p:cNvSpPr>
            <a:spLocks noGrp="1"/>
          </p:cNvSpPr>
          <p:nvPr>
            <p:ph type="sldNum" sz="quarter" idx="12"/>
          </p:nvPr>
        </p:nvSpPr>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2682466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xmlns=""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xmlns=""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xmlns=""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xmlns=""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xmlns=""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pPr/>
              <a:t>12/15/2020</a:t>
            </a:fld>
            <a:endParaRPr lang="en-US"/>
          </a:p>
        </p:txBody>
      </p:sp>
      <p:sp>
        <p:nvSpPr>
          <p:cNvPr id="6" name="Footer Placeholder 5">
            <a:extLst>
              <a:ext uri="{FF2B5EF4-FFF2-40B4-BE49-F238E27FC236}">
                <a16:creationId xmlns:a16="http://schemas.microsoft.com/office/drawing/2014/main" xmlns=""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2807285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xmlns=""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xmlns=""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xmlns=""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xmlns=""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xmlns=""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xmlns=""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xmlns=""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xmlns=""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pPr/>
              <a:t>12/15/2020</a:t>
            </a:fld>
            <a:endParaRPr lang="en-US"/>
          </a:p>
        </p:txBody>
      </p:sp>
      <p:sp>
        <p:nvSpPr>
          <p:cNvPr id="8" name="Footer Placeholder 7">
            <a:extLst>
              <a:ext uri="{FF2B5EF4-FFF2-40B4-BE49-F238E27FC236}">
                <a16:creationId xmlns:a16="http://schemas.microsoft.com/office/drawing/2014/main" xmlns=""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33162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xmlns=""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xmlns="" id="{67C91241-A315-4643-91E5-CF2C25CC903A}"/>
              </a:ext>
            </a:extLst>
          </p:cNvPr>
          <p:cNvSpPr>
            <a:spLocks noGrp="1"/>
          </p:cNvSpPr>
          <p:nvPr>
            <p:ph type="dt" sz="half" idx="10"/>
          </p:nvPr>
        </p:nvSpPr>
        <p:spPr/>
        <p:txBody>
          <a:bodyPr/>
          <a:lstStyle/>
          <a:p>
            <a:fld id="{02AC24A9-CCB6-4F8D-B8DB-C2F3692CFA5A}" type="datetimeFigureOut">
              <a:rPr lang="en-US" smtClean="0"/>
              <a:pPr/>
              <a:t>12/15/2020</a:t>
            </a:fld>
            <a:endParaRPr lang="en-US"/>
          </a:p>
        </p:txBody>
      </p:sp>
      <p:sp>
        <p:nvSpPr>
          <p:cNvPr id="4" name="Footer Placeholder 3">
            <a:extLst>
              <a:ext uri="{FF2B5EF4-FFF2-40B4-BE49-F238E27FC236}">
                <a16:creationId xmlns:a16="http://schemas.microsoft.com/office/drawing/2014/main" xmlns=""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7739411-CED6-43D4-868D-A65C4161A72B}"/>
              </a:ext>
            </a:extLst>
          </p:cNvPr>
          <p:cNvSpPr>
            <a:spLocks noGrp="1"/>
          </p:cNvSpPr>
          <p:nvPr>
            <p:ph type="sldNum" sz="quarter" idx="12"/>
          </p:nvPr>
        </p:nvSpPr>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1876028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AC447E0-1D4D-4EF2-B81B-4B2400EE3EDB}"/>
              </a:ext>
            </a:extLst>
          </p:cNvPr>
          <p:cNvSpPr>
            <a:spLocks noGrp="1"/>
          </p:cNvSpPr>
          <p:nvPr>
            <p:ph type="dt" sz="half" idx="10"/>
          </p:nvPr>
        </p:nvSpPr>
        <p:spPr/>
        <p:txBody>
          <a:bodyPr/>
          <a:lstStyle/>
          <a:p>
            <a:fld id="{02AC24A9-CCB6-4F8D-B8DB-C2F3692CFA5A}" type="datetimeFigureOut">
              <a:rPr lang="en-US" smtClean="0"/>
              <a:pPr/>
              <a:t>12/15/2020</a:t>
            </a:fld>
            <a:endParaRPr lang="en-US"/>
          </a:p>
        </p:txBody>
      </p:sp>
      <p:sp>
        <p:nvSpPr>
          <p:cNvPr id="3" name="Footer Placeholder 2">
            <a:extLst>
              <a:ext uri="{FF2B5EF4-FFF2-40B4-BE49-F238E27FC236}">
                <a16:creationId xmlns:a16="http://schemas.microsoft.com/office/drawing/2014/main" xmlns=""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38440955-B18E-49D3-AE7B-B331200E34C5}"/>
              </a:ext>
            </a:extLst>
          </p:cNvPr>
          <p:cNvSpPr>
            <a:spLocks noGrp="1"/>
          </p:cNvSpPr>
          <p:nvPr>
            <p:ph type="sldNum" sz="quarter" idx="12"/>
          </p:nvPr>
        </p:nvSpPr>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1439992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xmlns=""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xmlns=""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xmlns=""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pPr/>
              <a:t>12/15/2020</a:t>
            </a:fld>
            <a:endParaRPr lang="en-US" dirty="0"/>
          </a:p>
        </p:txBody>
      </p:sp>
      <p:sp>
        <p:nvSpPr>
          <p:cNvPr id="6" name="Footer Placeholder 5">
            <a:extLst>
              <a:ext uri="{FF2B5EF4-FFF2-40B4-BE49-F238E27FC236}">
                <a16:creationId xmlns:a16="http://schemas.microsoft.com/office/drawing/2014/main" xmlns=""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285D185-B1B6-4D62-81BE-BE82C80ACA6C}"/>
              </a:ext>
            </a:extLst>
          </p:cNvPr>
          <p:cNvSpPr>
            <a:spLocks noGrp="1"/>
          </p:cNvSpPr>
          <p:nvPr>
            <p:ph type="sldNum" sz="quarter" idx="12"/>
          </p:nvPr>
        </p:nvSpPr>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101527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xmlns=""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xmlns=""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xmlns=""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pPr/>
              <a:t>12/15/2020</a:t>
            </a:fld>
            <a:endParaRPr lang="en-US"/>
          </a:p>
        </p:txBody>
      </p:sp>
      <p:sp>
        <p:nvSpPr>
          <p:cNvPr id="6" name="Footer Placeholder 5">
            <a:extLst>
              <a:ext uri="{FF2B5EF4-FFF2-40B4-BE49-F238E27FC236}">
                <a16:creationId xmlns:a16="http://schemas.microsoft.com/office/drawing/2014/main" xmlns=""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8770FB6-F273-4BA6-8B97-9835AC537871}"/>
              </a:ext>
            </a:extLst>
          </p:cNvPr>
          <p:cNvSpPr>
            <a:spLocks noGrp="1"/>
          </p:cNvSpPr>
          <p:nvPr>
            <p:ph type="sldNum" sz="quarter" idx="12"/>
          </p:nvPr>
        </p:nvSpPr>
        <p:spPr/>
        <p:txBody>
          <a:body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2477768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pPr/>
              <a:t>12/15/2020</a:t>
            </a:fld>
            <a:endParaRPr lang="en-US"/>
          </a:p>
        </p:txBody>
      </p:sp>
      <p:sp>
        <p:nvSpPr>
          <p:cNvPr id="5" name="Footer Placeholder 4">
            <a:extLst>
              <a:ext uri="{FF2B5EF4-FFF2-40B4-BE49-F238E27FC236}">
                <a16:creationId xmlns:a16="http://schemas.microsoft.com/office/drawing/2014/main" xmlns=""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pPr/>
              <a:t>‹Nº›</a:t>
            </a:fld>
            <a:endParaRPr lang="en-US"/>
          </a:p>
        </p:txBody>
      </p:sp>
    </p:spTree>
    <p:extLst>
      <p:ext uri="{BB962C8B-B14F-4D97-AF65-F5344CB8AC3E}">
        <p14:creationId xmlns:p14="http://schemas.microsoft.com/office/powerpoint/2010/main" xmlns="" val="232823100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oleObject" Target="../embeddings/oleObject6.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 Id="rId9" Type="http://schemas.openxmlformats.org/officeDocument/2006/relationships/oleObject" Target="../embeddings/oleObject12.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xmlns="" id="{0671A8AE-40A1-4631-A6B8-581AFF06548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9 Imagen">
            <a:extLst>
              <a:ext uri="{FF2B5EF4-FFF2-40B4-BE49-F238E27FC236}">
                <a16:creationId xmlns:a16="http://schemas.microsoft.com/office/drawing/2014/main" xmlns="" id="{D54E500B-F18F-498B-AE32-B8F413922539}"/>
              </a:ext>
            </a:extLst>
          </p:cNvPr>
          <p:cNvPicPr>
            <a:picLocks noChangeAspect="1"/>
          </p:cNvPicPr>
          <p:nvPr/>
        </p:nvPicPr>
        <p:blipFill rotWithShape="1">
          <a:blip r:embed="rId2" cstate="print"/>
          <a:srcRect l="9507" r="9913"/>
          <a:stretch/>
        </p:blipFill>
        <p:spPr>
          <a:xfrm>
            <a:off x="3523488" y="10"/>
            <a:ext cx="8668512" cy="6857990"/>
          </a:xfrm>
          <a:prstGeom prst="rect">
            <a:avLst/>
          </a:prstGeom>
        </p:spPr>
      </p:pic>
      <p:sp>
        <p:nvSpPr>
          <p:cNvPr id="18" name="Rectangle 17">
            <a:extLst>
              <a:ext uri="{FF2B5EF4-FFF2-40B4-BE49-F238E27FC236}">
                <a16:creationId xmlns:a16="http://schemas.microsoft.com/office/drawing/2014/main" xmlns="" id="{A44CD100-6267-4E62-AA64-2182A3A6A1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1 Título"/>
          <p:cNvSpPr>
            <a:spLocks noGrp="1"/>
          </p:cNvSpPr>
          <p:nvPr>
            <p:ph type="ctrTitle"/>
          </p:nvPr>
        </p:nvSpPr>
        <p:spPr>
          <a:xfrm>
            <a:off x="477981" y="1122363"/>
            <a:ext cx="4023360" cy="3204134"/>
          </a:xfrm>
        </p:spPr>
        <p:txBody>
          <a:bodyPr anchor="b">
            <a:normAutofit/>
          </a:bodyPr>
          <a:lstStyle/>
          <a:p>
            <a:r>
              <a:rPr lang="es-CL" sz="3700" dirty="0"/>
              <a:t>ECONOMÍA</a:t>
            </a:r>
            <a:br>
              <a:rPr lang="es-CL" sz="3700" dirty="0"/>
            </a:br>
            <a:r>
              <a:rPr lang="es-CL" sz="3700" dirty="0"/>
              <a:t>Clase 16:</a:t>
            </a:r>
            <a:br>
              <a:rPr lang="es-CL" sz="3700" dirty="0"/>
            </a:br>
            <a:r>
              <a:rPr lang="es-CL" sz="3700" dirty="0"/>
              <a:t>PIB y Crecimiento</a:t>
            </a:r>
            <a:endParaRPr lang="es-CL" sz="3700" i="1" dirty="0"/>
          </a:p>
        </p:txBody>
      </p:sp>
      <p:sp>
        <p:nvSpPr>
          <p:cNvPr id="7" name="2 Subtítulo"/>
          <p:cNvSpPr>
            <a:spLocks noGrp="1"/>
          </p:cNvSpPr>
          <p:nvPr>
            <p:ph type="subTitle" idx="1"/>
          </p:nvPr>
        </p:nvSpPr>
        <p:spPr>
          <a:xfrm>
            <a:off x="477980" y="4872922"/>
            <a:ext cx="4023359" cy="1208141"/>
          </a:xfrm>
        </p:spPr>
        <p:txBody>
          <a:bodyPr>
            <a:normAutofit fontScale="92500" lnSpcReduction="10000"/>
          </a:bodyPr>
          <a:lstStyle/>
          <a:p>
            <a:pPr>
              <a:lnSpc>
                <a:spcPct val="100000"/>
              </a:lnSpc>
            </a:pPr>
            <a:r>
              <a:rPr lang="es-CL" sz="1700" b="1"/>
              <a:t>Profesores</a:t>
            </a:r>
            <a:r>
              <a:rPr lang="es-CL" sz="1700"/>
              <a:t>:                                                              Christian Belmar (C), Manuel Aguilar, Natalia Bernal, José Cárdenas, Francisco Javier Leiva e Ignacio Silva</a:t>
            </a:r>
          </a:p>
        </p:txBody>
      </p:sp>
      <p:sp>
        <p:nvSpPr>
          <p:cNvPr id="20" name="Rectangle 19">
            <a:extLst>
              <a:ext uri="{FF2B5EF4-FFF2-40B4-BE49-F238E27FC236}">
                <a16:creationId xmlns:a16="http://schemas.microsoft.com/office/drawing/2014/main" xmlns=""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xmlns=""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lnSpc>
                <a:spcPct val="90000"/>
              </a:lnSpc>
              <a:spcBef>
                <a:spcPct val="20000"/>
              </a:spcBef>
              <a:defRPr/>
            </a:pPr>
            <a:r>
              <a:rPr lang="es-CL" sz="2700">
                <a:solidFill>
                  <a:schemeClr val="tx1">
                    <a:tint val="75000"/>
                  </a:schemeClr>
                </a:solidFill>
              </a:rPr>
              <a:t>Programa Académico de Bachillerato</a:t>
            </a: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El Ahorro del País</a:t>
            </a:r>
          </a:p>
          <a:p>
            <a:pPr lvl="1" algn="just"/>
            <a:r>
              <a:rPr lang="es-CL" b="1" dirty="0"/>
              <a:t>El Ahorro Privado</a:t>
            </a:r>
          </a:p>
          <a:p>
            <a:pPr lvl="2" algn="just"/>
            <a:r>
              <a:rPr lang="es-CL" dirty="0"/>
              <a:t>El ahorro privado 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10</a:t>
            </a:fld>
            <a:endParaRPr lang="es-CL"/>
          </a:p>
        </p:txBody>
      </p:sp>
      <p:graphicFrame>
        <p:nvGraphicFramePr>
          <p:cNvPr id="7170" name="Object 2"/>
          <p:cNvGraphicFramePr>
            <a:graphicFrameLocks noChangeAspect="1"/>
          </p:cNvGraphicFramePr>
          <p:nvPr/>
        </p:nvGraphicFramePr>
        <p:xfrm>
          <a:off x="4738678" y="3286124"/>
          <a:ext cx="3206750" cy="431800"/>
        </p:xfrm>
        <a:graphic>
          <a:graphicData uri="http://schemas.openxmlformats.org/presentationml/2006/ole">
            <p:oleObj spid="_x0000_s3075" name="Ecuación" r:id="rId3" imgW="38404800" imgH="5181600" progId="Equation.3">
              <p:embed/>
            </p:oleObj>
          </a:graphicData>
        </a:graphic>
      </p:graphicFrame>
      <p:sp>
        <p:nvSpPr>
          <p:cNvPr id="14" name="13 CuadroTexto"/>
          <p:cNvSpPr txBox="1"/>
          <p:nvPr/>
        </p:nvSpPr>
        <p:spPr>
          <a:xfrm>
            <a:off x="2821577" y="4714885"/>
            <a:ext cx="1345597" cy="646331"/>
          </a:xfrm>
          <a:prstGeom prst="rect">
            <a:avLst/>
          </a:prstGeom>
          <a:noFill/>
        </p:spPr>
        <p:txBody>
          <a:bodyPr wrap="square" rtlCol="0">
            <a:spAutoFit/>
          </a:bodyPr>
          <a:lstStyle/>
          <a:p>
            <a:pPr algn="ctr"/>
            <a:r>
              <a:rPr lang="es-CL" b="1" dirty="0">
                <a:solidFill>
                  <a:srgbClr val="FF0000"/>
                </a:solidFill>
              </a:rPr>
              <a:t>PIB</a:t>
            </a:r>
            <a:r>
              <a:rPr lang="es-CL" dirty="0"/>
              <a:t> (ingresos)</a:t>
            </a:r>
          </a:p>
        </p:txBody>
      </p:sp>
      <p:sp>
        <p:nvSpPr>
          <p:cNvPr id="18" name="17 CuadroTexto"/>
          <p:cNvSpPr txBox="1"/>
          <p:nvPr/>
        </p:nvSpPr>
        <p:spPr>
          <a:xfrm>
            <a:off x="4095736" y="4714885"/>
            <a:ext cx="1814734" cy="369332"/>
          </a:xfrm>
          <a:prstGeom prst="rect">
            <a:avLst/>
          </a:prstGeom>
          <a:noFill/>
        </p:spPr>
        <p:txBody>
          <a:bodyPr wrap="square" rtlCol="0">
            <a:spAutoFit/>
          </a:bodyPr>
          <a:lstStyle/>
          <a:p>
            <a:pPr algn="ctr"/>
            <a:r>
              <a:rPr lang="es-CL" b="1" dirty="0">
                <a:solidFill>
                  <a:srgbClr val="FF0000"/>
                </a:solidFill>
              </a:rPr>
              <a:t>Transferencias</a:t>
            </a:r>
          </a:p>
        </p:txBody>
      </p:sp>
      <p:sp>
        <p:nvSpPr>
          <p:cNvPr id="21" name="20 CuadroTexto"/>
          <p:cNvSpPr txBox="1"/>
          <p:nvPr/>
        </p:nvSpPr>
        <p:spPr>
          <a:xfrm>
            <a:off x="5953124" y="4714885"/>
            <a:ext cx="1285884" cy="646331"/>
          </a:xfrm>
          <a:prstGeom prst="rect">
            <a:avLst/>
          </a:prstGeom>
          <a:noFill/>
        </p:spPr>
        <p:txBody>
          <a:bodyPr wrap="square" rtlCol="0">
            <a:spAutoFit/>
          </a:bodyPr>
          <a:lstStyle/>
          <a:p>
            <a:pPr algn="ctr"/>
            <a:r>
              <a:rPr lang="es-CL" b="1" dirty="0">
                <a:solidFill>
                  <a:srgbClr val="FF0000"/>
                </a:solidFill>
              </a:rPr>
              <a:t>Impuestos</a:t>
            </a:r>
          </a:p>
        </p:txBody>
      </p:sp>
      <p:sp>
        <p:nvSpPr>
          <p:cNvPr id="24" name="23 CuadroTexto"/>
          <p:cNvSpPr txBox="1"/>
          <p:nvPr/>
        </p:nvSpPr>
        <p:spPr>
          <a:xfrm>
            <a:off x="7381884" y="4714884"/>
            <a:ext cx="1285884" cy="1754326"/>
          </a:xfrm>
          <a:prstGeom prst="rect">
            <a:avLst/>
          </a:prstGeom>
          <a:noFill/>
        </p:spPr>
        <p:txBody>
          <a:bodyPr wrap="square" rtlCol="0">
            <a:spAutoFit/>
          </a:bodyPr>
          <a:lstStyle/>
          <a:p>
            <a:pPr algn="ctr"/>
            <a:r>
              <a:rPr lang="es-CL" b="1" dirty="0">
                <a:solidFill>
                  <a:srgbClr val="FF0000"/>
                </a:solidFill>
              </a:rPr>
              <a:t>Pago Neto de Factores </a:t>
            </a:r>
            <a:r>
              <a:rPr lang="es-CL" dirty="0"/>
              <a:t>por parte de los privados</a:t>
            </a:r>
          </a:p>
        </p:txBody>
      </p:sp>
      <p:sp>
        <p:nvSpPr>
          <p:cNvPr id="25" name="24 CuadroTexto"/>
          <p:cNvSpPr txBox="1"/>
          <p:nvPr/>
        </p:nvSpPr>
        <p:spPr>
          <a:xfrm>
            <a:off x="8667768" y="4714884"/>
            <a:ext cx="1285884" cy="369332"/>
          </a:xfrm>
          <a:prstGeom prst="rect">
            <a:avLst/>
          </a:prstGeom>
          <a:noFill/>
        </p:spPr>
        <p:txBody>
          <a:bodyPr wrap="square" rtlCol="0">
            <a:spAutoFit/>
          </a:bodyPr>
          <a:lstStyle/>
          <a:p>
            <a:pPr algn="ctr"/>
            <a:r>
              <a:rPr lang="es-CL" b="1" dirty="0">
                <a:solidFill>
                  <a:srgbClr val="FF0000"/>
                </a:solidFill>
              </a:rPr>
              <a:t>Consumo</a:t>
            </a:r>
            <a:endParaRPr lang="es-CL" dirty="0"/>
          </a:p>
        </p:txBody>
      </p:sp>
      <p:cxnSp>
        <p:nvCxnSpPr>
          <p:cNvPr id="27" name="26 Conector recto de flecha"/>
          <p:cNvCxnSpPr>
            <a:endCxn id="14" idx="0"/>
          </p:cNvCxnSpPr>
          <p:nvPr/>
        </p:nvCxnSpPr>
        <p:spPr>
          <a:xfrm rot="10800000" flipV="1">
            <a:off x="3494377" y="3714751"/>
            <a:ext cx="2101565" cy="10001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a:endCxn id="18" idx="0"/>
          </p:cNvCxnSpPr>
          <p:nvPr/>
        </p:nvCxnSpPr>
        <p:spPr>
          <a:xfrm rot="10800000" flipV="1">
            <a:off x="5003104" y="3714751"/>
            <a:ext cx="1092905" cy="10001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a:endCxn id="21" idx="0"/>
          </p:cNvCxnSpPr>
          <p:nvPr/>
        </p:nvCxnSpPr>
        <p:spPr>
          <a:xfrm flipH="1">
            <a:off x="6596066" y="3715546"/>
            <a:ext cx="794" cy="9993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41 Conector recto de flecha"/>
          <p:cNvCxnSpPr>
            <a:endCxn id="24" idx="0"/>
          </p:cNvCxnSpPr>
          <p:nvPr/>
        </p:nvCxnSpPr>
        <p:spPr>
          <a:xfrm>
            <a:off x="7239008" y="3786190"/>
            <a:ext cx="785818"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43 Conector recto de flecha"/>
          <p:cNvCxnSpPr>
            <a:endCxn id="25" idx="0"/>
          </p:cNvCxnSpPr>
          <p:nvPr/>
        </p:nvCxnSpPr>
        <p:spPr>
          <a:xfrm>
            <a:off x="7953388" y="3714752"/>
            <a:ext cx="1357322"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75884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p:bldP spid="21" grpId="0"/>
      <p:bldP spid="24"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El Ahorro del País</a:t>
            </a:r>
          </a:p>
          <a:p>
            <a:pPr lvl="1" algn="just"/>
            <a:r>
              <a:rPr lang="es-CL" b="1" dirty="0"/>
              <a:t>El Ahorro Público</a:t>
            </a:r>
          </a:p>
          <a:p>
            <a:pPr lvl="2" algn="just"/>
            <a:r>
              <a:rPr lang="es-CL" dirty="0"/>
              <a:t>El ahorro público 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11</a:t>
            </a:fld>
            <a:endParaRPr lang="es-CL"/>
          </a:p>
        </p:txBody>
      </p:sp>
      <p:graphicFrame>
        <p:nvGraphicFramePr>
          <p:cNvPr id="7170" name="Object 2"/>
          <p:cNvGraphicFramePr>
            <a:graphicFrameLocks noChangeAspect="1"/>
          </p:cNvGraphicFramePr>
          <p:nvPr/>
        </p:nvGraphicFramePr>
        <p:xfrm>
          <a:off x="5056188" y="3273425"/>
          <a:ext cx="2570162" cy="457200"/>
        </p:xfrm>
        <a:graphic>
          <a:graphicData uri="http://schemas.openxmlformats.org/presentationml/2006/ole">
            <p:oleObj spid="_x0000_s4099" name="Ecuación" r:id="rId3" imgW="30784800" imgH="5486400" progId="Equation.3">
              <p:embed/>
            </p:oleObj>
          </a:graphicData>
        </a:graphic>
      </p:graphicFrame>
      <p:sp>
        <p:nvSpPr>
          <p:cNvPr id="14" name="13 CuadroTexto"/>
          <p:cNvSpPr txBox="1"/>
          <p:nvPr/>
        </p:nvSpPr>
        <p:spPr>
          <a:xfrm>
            <a:off x="4381488" y="4714884"/>
            <a:ext cx="1714512" cy="369332"/>
          </a:xfrm>
          <a:prstGeom prst="rect">
            <a:avLst/>
          </a:prstGeom>
          <a:noFill/>
        </p:spPr>
        <p:txBody>
          <a:bodyPr wrap="square" rtlCol="0">
            <a:spAutoFit/>
          </a:bodyPr>
          <a:lstStyle/>
          <a:p>
            <a:pPr algn="ctr"/>
            <a:r>
              <a:rPr lang="es-CL" b="1" dirty="0">
                <a:solidFill>
                  <a:srgbClr val="FF0000"/>
                </a:solidFill>
              </a:rPr>
              <a:t>Gasto Público</a:t>
            </a:r>
            <a:endParaRPr lang="es-CL" dirty="0"/>
          </a:p>
        </p:txBody>
      </p:sp>
      <p:sp>
        <p:nvSpPr>
          <p:cNvPr id="18" name="17 CuadroTexto"/>
          <p:cNvSpPr txBox="1"/>
          <p:nvPr/>
        </p:nvSpPr>
        <p:spPr>
          <a:xfrm>
            <a:off x="6024561" y="4714885"/>
            <a:ext cx="1847229" cy="369332"/>
          </a:xfrm>
          <a:prstGeom prst="rect">
            <a:avLst/>
          </a:prstGeom>
          <a:noFill/>
        </p:spPr>
        <p:txBody>
          <a:bodyPr wrap="square" rtlCol="0">
            <a:spAutoFit/>
          </a:bodyPr>
          <a:lstStyle/>
          <a:p>
            <a:pPr algn="ctr"/>
            <a:r>
              <a:rPr lang="es-CL" b="1" dirty="0">
                <a:solidFill>
                  <a:srgbClr val="FF0000"/>
                </a:solidFill>
              </a:rPr>
              <a:t>Transferencias</a:t>
            </a:r>
          </a:p>
        </p:txBody>
      </p:sp>
      <p:sp>
        <p:nvSpPr>
          <p:cNvPr id="21" name="20 CuadroTexto"/>
          <p:cNvSpPr txBox="1"/>
          <p:nvPr/>
        </p:nvSpPr>
        <p:spPr>
          <a:xfrm>
            <a:off x="3095604" y="4714885"/>
            <a:ext cx="1285884" cy="646331"/>
          </a:xfrm>
          <a:prstGeom prst="rect">
            <a:avLst/>
          </a:prstGeom>
          <a:noFill/>
        </p:spPr>
        <p:txBody>
          <a:bodyPr wrap="square" rtlCol="0">
            <a:spAutoFit/>
          </a:bodyPr>
          <a:lstStyle/>
          <a:p>
            <a:pPr algn="ctr"/>
            <a:r>
              <a:rPr lang="es-CL" b="1" dirty="0">
                <a:solidFill>
                  <a:srgbClr val="FF0000"/>
                </a:solidFill>
              </a:rPr>
              <a:t>Impuestos</a:t>
            </a:r>
          </a:p>
        </p:txBody>
      </p:sp>
      <p:sp>
        <p:nvSpPr>
          <p:cNvPr id="24" name="23 CuadroTexto"/>
          <p:cNvSpPr txBox="1"/>
          <p:nvPr/>
        </p:nvSpPr>
        <p:spPr>
          <a:xfrm>
            <a:off x="7667636" y="4714884"/>
            <a:ext cx="2357454" cy="923330"/>
          </a:xfrm>
          <a:prstGeom prst="rect">
            <a:avLst/>
          </a:prstGeom>
          <a:noFill/>
        </p:spPr>
        <p:txBody>
          <a:bodyPr wrap="square" rtlCol="0">
            <a:spAutoFit/>
          </a:bodyPr>
          <a:lstStyle/>
          <a:p>
            <a:pPr algn="ctr"/>
            <a:r>
              <a:rPr lang="es-CL" b="1" dirty="0">
                <a:solidFill>
                  <a:srgbClr val="FF0000"/>
                </a:solidFill>
              </a:rPr>
              <a:t>Pago Neto de Factores </a:t>
            </a:r>
            <a:r>
              <a:rPr lang="es-CL" dirty="0"/>
              <a:t>por parte del sector público</a:t>
            </a:r>
          </a:p>
        </p:txBody>
      </p:sp>
      <p:cxnSp>
        <p:nvCxnSpPr>
          <p:cNvPr id="30" name="29 Conector recto de flecha"/>
          <p:cNvCxnSpPr>
            <a:endCxn id="18" idx="0"/>
          </p:cNvCxnSpPr>
          <p:nvPr/>
        </p:nvCxnSpPr>
        <p:spPr>
          <a:xfrm rot="16200000" flipH="1">
            <a:off x="6379210" y="4145919"/>
            <a:ext cx="1000134" cy="1377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de flecha"/>
          <p:cNvCxnSpPr>
            <a:endCxn id="14" idx="0"/>
          </p:cNvCxnSpPr>
          <p:nvPr/>
        </p:nvCxnSpPr>
        <p:spPr>
          <a:xfrm rot="10800000" flipV="1">
            <a:off x="5238744" y="3714752"/>
            <a:ext cx="1071570"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38 Conector recto de flecha"/>
          <p:cNvCxnSpPr>
            <a:endCxn id="24" idx="0"/>
          </p:cNvCxnSpPr>
          <p:nvPr/>
        </p:nvCxnSpPr>
        <p:spPr>
          <a:xfrm>
            <a:off x="7524761" y="3786190"/>
            <a:ext cx="1321603"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a:endCxn id="21" idx="0"/>
          </p:cNvCxnSpPr>
          <p:nvPr/>
        </p:nvCxnSpPr>
        <p:spPr>
          <a:xfrm flipH="1">
            <a:off x="3738546" y="3714752"/>
            <a:ext cx="2000264"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17784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p:bldP spid="21"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El Ahorro del País</a:t>
            </a:r>
          </a:p>
          <a:p>
            <a:pPr lvl="1" algn="just"/>
            <a:r>
              <a:rPr lang="es-CL" b="1" dirty="0"/>
              <a:t>El Ahorro Externo</a:t>
            </a:r>
          </a:p>
          <a:p>
            <a:pPr lvl="2" algn="just"/>
            <a:r>
              <a:rPr lang="es-CL" dirty="0"/>
              <a:t>El ahorro externo 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12</a:t>
            </a:fld>
            <a:endParaRPr lang="es-CL"/>
          </a:p>
        </p:txBody>
      </p:sp>
      <p:graphicFrame>
        <p:nvGraphicFramePr>
          <p:cNvPr id="7170" name="Object 2"/>
          <p:cNvGraphicFramePr>
            <a:graphicFrameLocks noChangeAspect="1"/>
          </p:cNvGraphicFramePr>
          <p:nvPr/>
        </p:nvGraphicFramePr>
        <p:xfrm>
          <a:off x="4852988" y="3273425"/>
          <a:ext cx="2978150" cy="457200"/>
        </p:xfrm>
        <a:graphic>
          <a:graphicData uri="http://schemas.openxmlformats.org/presentationml/2006/ole">
            <p:oleObj spid="_x0000_s5123" name="Ecuación" r:id="rId3" imgW="35661600" imgH="5486400" progId="Equation.3">
              <p:embed/>
            </p:oleObj>
          </a:graphicData>
        </a:graphic>
      </p:graphicFrame>
      <p:sp>
        <p:nvSpPr>
          <p:cNvPr id="18" name="17 CuadroTexto"/>
          <p:cNvSpPr txBox="1"/>
          <p:nvPr/>
        </p:nvSpPr>
        <p:spPr>
          <a:xfrm>
            <a:off x="8239139" y="4714885"/>
            <a:ext cx="1859017" cy="369332"/>
          </a:xfrm>
          <a:prstGeom prst="rect">
            <a:avLst/>
          </a:prstGeom>
          <a:noFill/>
        </p:spPr>
        <p:txBody>
          <a:bodyPr wrap="square" rtlCol="0">
            <a:spAutoFit/>
          </a:bodyPr>
          <a:lstStyle/>
          <a:p>
            <a:pPr algn="ctr"/>
            <a:r>
              <a:rPr lang="es-CL" b="1" dirty="0">
                <a:solidFill>
                  <a:srgbClr val="FF0000"/>
                </a:solidFill>
              </a:rPr>
              <a:t>Exportaciones</a:t>
            </a:r>
          </a:p>
        </p:txBody>
      </p:sp>
      <p:sp>
        <p:nvSpPr>
          <p:cNvPr id="21" name="20 CuadroTexto"/>
          <p:cNvSpPr txBox="1"/>
          <p:nvPr/>
        </p:nvSpPr>
        <p:spPr>
          <a:xfrm>
            <a:off x="2729948" y="4714885"/>
            <a:ext cx="1794416" cy="369332"/>
          </a:xfrm>
          <a:prstGeom prst="rect">
            <a:avLst/>
          </a:prstGeom>
          <a:noFill/>
        </p:spPr>
        <p:txBody>
          <a:bodyPr wrap="square" rtlCol="0">
            <a:spAutoFit/>
          </a:bodyPr>
          <a:lstStyle/>
          <a:p>
            <a:pPr algn="ctr"/>
            <a:r>
              <a:rPr lang="es-CL" b="1" dirty="0">
                <a:solidFill>
                  <a:srgbClr val="FF0000"/>
                </a:solidFill>
              </a:rPr>
              <a:t>Importaciones</a:t>
            </a:r>
          </a:p>
        </p:txBody>
      </p:sp>
      <p:sp>
        <p:nvSpPr>
          <p:cNvPr id="24" name="23 CuadroTexto"/>
          <p:cNvSpPr txBox="1"/>
          <p:nvPr/>
        </p:nvSpPr>
        <p:spPr>
          <a:xfrm>
            <a:off x="5953124" y="4714884"/>
            <a:ext cx="2357454" cy="923330"/>
          </a:xfrm>
          <a:prstGeom prst="rect">
            <a:avLst/>
          </a:prstGeom>
          <a:noFill/>
        </p:spPr>
        <p:txBody>
          <a:bodyPr wrap="square" rtlCol="0">
            <a:spAutoFit/>
          </a:bodyPr>
          <a:lstStyle/>
          <a:p>
            <a:pPr algn="ctr"/>
            <a:r>
              <a:rPr lang="es-CL" b="1" dirty="0">
                <a:solidFill>
                  <a:srgbClr val="FF0000"/>
                </a:solidFill>
              </a:rPr>
              <a:t>Pago Neto de Factores </a:t>
            </a:r>
            <a:r>
              <a:rPr lang="es-CL" dirty="0"/>
              <a:t>por parte del sector público</a:t>
            </a:r>
          </a:p>
        </p:txBody>
      </p:sp>
      <p:sp>
        <p:nvSpPr>
          <p:cNvPr id="20" name="19 CuadroTexto"/>
          <p:cNvSpPr txBox="1"/>
          <p:nvPr/>
        </p:nvSpPr>
        <p:spPr>
          <a:xfrm>
            <a:off x="4667240" y="4714884"/>
            <a:ext cx="1285884" cy="1754326"/>
          </a:xfrm>
          <a:prstGeom prst="rect">
            <a:avLst/>
          </a:prstGeom>
          <a:noFill/>
        </p:spPr>
        <p:txBody>
          <a:bodyPr wrap="square" rtlCol="0">
            <a:spAutoFit/>
          </a:bodyPr>
          <a:lstStyle/>
          <a:p>
            <a:pPr algn="ctr"/>
            <a:r>
              <a:rPr lang="es-CL" b="1" dirty="0">
                <a:solidFill>
                  <a:srgbClr val="FF0000"/>
                </a:solidFill>
              </a:rPr>
              <a:t>Pago Neto de Factores </a:t>
            </a:r>
            <a:r>
              <a:rPr lang="es-CL" dirty="0"/>
              <a:t>por parte de los privados</a:t>
            </a:r>
          </a:p>
        </p:txBody>
      </p:sp>
      <p:cxnSp>
        <p:nvCxnSpPr>
          <p:cNvPr id="23" name="22 Conector recto de flecha"/>
          <p:cNvCxnSpPr>
            <a:endCxn id="21" idx="0"/>
          </p:cNvCxnSpPr>
          <p:nvPr/>
        </p:nvCxnSpPr>
        <p:spPr>
          <a:xfrm rot="10800000" flipV="1">
            <a:off x="3627156" y="3714751"/>
            <a:ext cx="1968778" cy="10001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a:endCxn id="20" idx="0"/>
          </p:cNvCxnSpPr>
          <p:nvPr/>
        </p:nvCxnSpPr>
        <p:spPr>
          <a:xfrm flipH="1">
            <a:off x="5310182" y="3714752"/>
            <a:ext cx="1071570"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a:off x="6453190" y="4214818"/>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a:endCxn id="18" idx="0"/>
          </p:cNvCxnSpPr>
          <p:nvPr/>
        </p:nvCxnSpPr>
        <p:spPr>
          <a:xfrm>
            <a:off x="7667637" y="3714752"/>
            <a:ext cx="1501011" cy="10001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239272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1" grpId="0"/>
      <p:bldP spid="24" grpId="0"/>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55" name="Object 11"/>
          <p:cNvGraphicFramePr>
            <a:graphicFrameLocks noChangeAspect="1"/>
          </p:cNvGraphicFramePr>
          <p:nvPr/>
        </p:nvGraphicFramePr>
        <p:xfrm>
          <a:off x="2634078" y="5675520"/>
          <a:ext cx="528637" cy="325438"/>
        </p:xfrm>
        <a:graphic>
          <a:graphicData uri="http://schemas.openxmlformats.org/presentationml/2006/ole">
            <p:oleObj spid="_x0000_s6155" name="Ecuación" r:id="rId3" imgW="241200" imgH="164880" progId="Equation.3">
              <p:embed/>
            </p:oleObj>
          </a:graphicData>
        </a:graphic>
      </p:graphicFrame>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El Ahorro del País</a:t>
            </a:r>
          </a:p>
          <a:p>
            <a:pPr lvl="1" algn="just"/>
            <a:r>
              <a:rPr lang="es-CL" dirty="0"/>
              <a:t>Por lo que el ahorro 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13</a:t>
            </a:fld>
            <a:endParaRPr lang="es-CL"/>
          </a:p>
        </p:txBody>
      </p:sp>
      <p:cxnSp>
        <p:nvCxnSpPr>
          <p:cNvPr id="25" name="24 Conector recto"/>
          <p:cNvCxnSpPr/>
          <p:nvPr/>
        </p:nvCxnSpPr>
        <p:spPr>
          <a:xfrm flipV="1">
            <a:off x="3309918" y="3857628"/>
            <a:ext cx="428628" cy="35719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26 Conector recto"/>
          <p:cNvCxnSpPr/>
          <p:nvPr/>
        </p:nvCxnSpPr>
        <p:spPr>
          <a:xfrm flipV="1">
            <a:off x="6381752" y="3857628"/>
            <a:ext cx="428628" cy="35719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flipV="1">
            <a:off x="3809984" y="3857628"/>
            <a:ext cx="428628" cy="35719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29 Conector recto"/>
          <p:cNvCxnSpPr/>
          <p:nvPr/>
        </p:nvCxnSpPr>
        <p:spPr>
          <a:xfrm flipV="1">
            <a:off x="5381620" y="3857628"/>
            <a:ext cx="428628" cy="35719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flipV="1">
            <a:off x="4381488" y="3857628"/>
            <a:ext cx="428628" cy="35719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8" name="37 Conector recto"/>
          <p:cNvCxnSpPr/>
          <p:nvPr/>
        </p:nvCxnSpPr>
        <p:spPr>
          <a:xfrm flipV="1">
            <a:off x="6953256" y="3857628"/>
            <a:ext cx="428628" cy="35719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flipV="1">
            <a:off x="8239140" y="3857628"/>
            <a:ext cx="1143008" cy="35719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6148" name="Object 4"/>
          <p:cNvGraphicFramePr>
            <a:graphicFrameLocks noChangeAspect="1"/>
          </p:cNvGraphicFramePr>
          <p:nvPr/>
        </p:nvGraphicFramePr>
        <p:xfrm>
          <a:off x="2389188" y="2875515"/>
          <a:ext cx="2098675" cy="457200"/>
        </p:xfrm>
        <a:graphic>
          <a:graphicData uri="http://schemas.openxmlformats.org/presentationml/2006/ole">
            <p:oleObj spid="_x0000_s6148" name="Ecuación" r:id="rId4" imgW="1041120" imgH="228600" progId="Equation.3">
              <p:embed/>
            </p:oleObj>
          </a:graphicData>
        </a:graphic>
      </p:graphicFrame>
      <p:graphicFrame>
        <p:nvGraphicFramePr>
          <p:cNvPr id="6149" name="Object 5"/>
          <p:cNvGraphicFramePr>
            <a:graphicFrameLocks noChangeAspect="1"/>
          </p:cNvGraphicFramePr>
          <p:nvPr/>
        </p:nvGraphicFramePr>
        <p:xfrm>
          <a:off x="2664377" y="3333750"/>
          <a:ext cx="7834313" cy="457200"/>
        </p:xfrm>
        <a:graphic>
          <a:graphicData uri="http://schemas.openxmlformats.org/presentationml/2006/ole">
            <p:oleObj spid="_x0000_s6149" name="Ecuación" r:id="rId5" imgW="3924000" imgH="228600" progId="Equation.3">
              <p:embed/>
            </p:oleObj>
          </a:graphicData>
        </a:graphic>
      </p:graphicFrame>
      <p:graphicFrame>
        <p:nvGraphicFramePr>
          <p:cNvPr id="6151" name="Object 7"/>
          <p:cNvGraphicFramePr>
            <a:graphicFrameLocks noChangeAspect="1"/>
          </p:cNvGraphicFramePr>
          <p:nvPr/>
        </p:nvGraphicFramePr>
        <p:xfrm>
          <a:off x="2662145" y="3818209"/>
          <a:ext cx="7283450" cy="457200"/>
        </p:xfrm>
        <a:graphic>
          <a:graphicData uri="http://schemas.openxmlformats.org/presentationml/2006/ole">
            <p:oleObj spid="_x0000_s6151" name="Ecuación" r:id="rId6" imgW="3619440" imgH="228600" progId="Equation.3">
              <p:embed/>
            </p:oleObj>
          </a:graphicData>
        </a:graphic>
      </p:graphicFrame>
      <p:graphicFrame>
        <p:nvGraphicFramePr>
          <p:cNvPr id="6152" name="Object 8"/>
          <p:cNvGraphicFramePr>
            <a:graphicFrameLocks noChangeAspect="1"/>
          </p:cNvGraphicFramePr>
          <p:nvPr/>
        </p:nvGraphicFramePr>
        <p:xfrm>
          <a:off x="2665413" y="4281488"/>
          <a:ext cx="2763837" cy="454025"/>
        </p:xfrm>
        <a:graphic>
          <a:graphicData uri="http://schemas.openxmlformats.org/presentationml/2006/ole">
            <p:oleObj spid="_x0000_s6152" name="Ecuación" r:id="rId7" imgW="1384200" imgH="215640" progId="Equation.3">
              <p:embed/>
            </p:oleObj>
          </a:graphicData>
        </a:graphic>
      </p:graphicFrame>
      <p:graphicFrame>
        <p:nvGraphicFramePr>
          <p:cNvPr id="6153" name="Object 9"/>
          <p:cNvGraphicFramePr>
            <a:graphicFrameLocks noChangeAspect="1"/>
          </p:cNvGraphicFramePr>
          <p:nvPr/>
        </p:nvGraphicFramePr>
        <p:xfrm>
          <a:off x="2651955" y="4746625"/>
          <a:ext cx="2212975" cy="384175"/>
        </p:xfrm>
        <a:graphic>
          <a:graphicData uri="http://schemas.openxmlformats.org/presentationml/2006/ole">
            <p:oleObj spid="_x0000_s6153" name="Ecuación" r:id="rId8" imgW="1104840" imgH="177480" progId="Equation.3">
              <p:embed/>
            </p:oleObj>
          </a:graphicData>
        </a:graphic>
      </p:graphicFrame>
      <p:graphicFrame>
        <p:nvGraphicFramePr>
          <p:cNvPr id="6154" name="Object 10"/>
          <p:cNvGraphicFramePr>
            <a:graphicFrameLocks noChangeAspect="1"/>
          </p:cNvGraphicFramePr>
          <p:nvPr/>
        </p:nvGraphicFramePr>
        <p:xfrm>
          <a:off x="2653265" y="5182221"/>
          <a:ext cx="4033837" cy="457200"/>
        </p:xfrm>
        <a:graphic>
          <a:graphicData uri="http://schemas.openxmlformats.org/presentationml/2006/ole">
            <p:oleObj spid="_x0000_s6154" name="Ecuación" r:id="rId9" imgW="2019240" imgH="215640" progId="Equation.3">
              <p:embed/>
            </p:oleObj>
          </a:graphicData>
        </a:graphic>
      </p:graphicFrame>
    </p:spTree>
    <p:extLst>
      <p:ext uri="{BB962C8B-B14F-4D97-AF65-F5344CB8AC3E}">
        <p14:creationId xmlns:p14="http://schemas.microsoft.com/office/powerpoint/2010/main" xmlns="" val="40617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El Ahorro del País</a:t>
            </a:r>
          </a:p>
          <a:p>
            <a:pPr lvl="1" algn="just"/>
            <a:r>
              <a:rPr lang="es-CL" dirty="0"/>
              <a:t>Es decir:</a:t>
            </a:r>
          </a:p>
          <a:p>
            <a:pPr lvl="1" algn="just"/>
            <a:endParaRPr lang="es-CL" dirty="0"/>
          </a:p>
          <a:p>
            <a:pPr lvl="1" algn="just"/>
            <a:endParaRPr lang="es-CL" dirty="0"/>
          </a:p>
          <a:p>
            <a:pPr lvl="1" algn="just"/>
            <a:r>
              <a:rPr lang="es-CL" dirty="0"/>
              <a:t>Todo lo que se ahorra en el país es destinado (de una u otra forma) a la inversión que se realiza en el país.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14</a:t>
            </a:fld>
            <a:endParaRPr lang="es-CL"/>
          </a:p>
        </p:txBody>
      </p:sp>
      <p:graphicFrame>
        <p:nvGraphicFramePr>
          <p:cNvPr id="7170" name="Object 2"/>
          <p:cNvGraphicFramePr>
            <a:graphicFrameLocks noChangeAspect="1"/>
          </p:cNvGraphicFramePr>
          <p:nvPr/>
        </p:nvGraphicFramePr>
        <p:xfrm>
          <a:off x="6094414" y="2859086"/>
          <a:ext cx="738187" cy="355600"/>
        </p:xfrm>
        <a:graphic>
          <a:graphicData uri="http://schemas.openxmlformats.org/presentationml/2006/ole">
            <p:oleObj spid="_x0000_s16387" name="Ecuación" r:id="rId3" imgW="8839200" imgH="4267200" progId="Equation.3">
              <p:embed/>
            </p:oleObj>
          </a:graphicData>
        </a:graphic>
      </p:graphicFrame>
    </p:spTree>
    <p:extLst>
      <p:ext uri="{BB962C8B-B14F-4D97-AF65-F5344CB8AC3E}">
        <p14:creationId xmlns:p14="http://schemas.microsoft.com/office/powerpoint/2010/main" xmlns="" val="35313848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p:txBody>
          <a:bodyPr>
            <a:normAutofit/>
          </a:bodyPr>
          <a:lstStyle/>
          <a:p>
            <a:r>
              <a:rPr lang="es-CL" dirty="0"/>
              <a:t>Ahorro, Inversión y </a:t>
            </a:r>
            <a:r>
              <a:rPr lang="es-CL" dirty="0" err="1"/>
              <a:t>Sist</a:t>
            </a:r>
            <a:r>
              <a:rPr lang="es-CL" dirty="0"/>
              <a:t>. Financiero</a:t>
            </a:r>
          </a:p>
        </p:txBody>
      </p:sp>
      <p:sp>
        <p:nvSpPr>
          <p:cNvPr id="4099" name="2 Marcador de contenido"/>
          <p:cNvSpPr>
            <a:spLocks noGrp="1"/>
          </p:cNvSpPr>
          <p:nvPr>
            <p:ph idx="1"/>
          </p:nvPr>
        </p:nvSpPr>
        <p:spPr>
          <a:xfrm>
            <a:off x="2009775" y="1600201"/>
            <a:ext cx="8229600" cy="4525963"/>
          </a:xfrm>
        </p:spPr>
        <p:txBody>
          <a:bodyPr>
            <a:normAutofit/>
          </a:bodyPr>
          <a:lstStyle/>
          <a:p>
            <a:pPr algn="just" eaLnBrk="1" hangingPunct="1"/>
            <a:r>
              <a:rPr lang="es-CL" dirty="0"/>
              <a:t>Por lo tanto podemos decir que el ahorro tendrá un efecto positivo en el PIB, pues mientras más ahorro implicará más inversión y por ende mayor será el PIB.</a:t>
            </a:r>
          </a:p>
        </p:txBody>
      </p:sp>
      <p:sp>
        <p:nvSpPr>
          <p:cNvPr id="10" name="9 Marcador de número de diapositiva"/>
          <p:cNvSpPr>
            <a:spLocks noGrp="1"/>
          </p:cNvSpPr>
          <p:nvPr>
            <p:ph type="sldNum" sz="quarter" idx="12"/>
          </p:nvPr>
        </p:nvSpPr>
        <p:spPr/>
        <p:txBody>
          <a:bodyPr/>
          <a:lstStyle/>
          <a:p>
            <a:pPr>
              <a:defRPr/>
            </a:pPr>
            <a:fld id="{83AB6909-A1D7-4027-89F9-CEB68BB750B7}" type="slidenum">
              <a:rPr lang="es-CL" smtClean="0"/>
              <a:pPr>
                <a:defRPr/>
              </a:pPr>
              <a:t>15</a:t>
            </a:fld>
            <a:endParaRPr lang="es-CL"/>
          </a:p>
        </p:txBody>
      </p:sp>
    </p:spTree>
    <p:extLst>
      <p:ext uri="{BB962C8B-B14F-4D97-AF65-F5344CB8AC3E}">
        <p14:creationId xmlns:p14="http://schemas.microsoft.com/office/powerpoint/2010/main" xmlns="" val="30336070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p:txBody>
          <a:bodyPr>
            <a:normAutofit/>
          </a:bodyPr>
          <a:lstStyle/>
          <a:p>
            <a:r>
              <a:rPr lang="es-CL" dirty="0"/>
              <a:t>Ahorro, Inversión y </a:t>
            </a:r>
            <a:r>
              <a:rPr lang="es-CL" dirty="0" err="1"/>
              <a:t>Sist</a:t>
            </a:r>
            <a:r>
              <a:rPr lang="es-CL" dirty="0"/>
              <a:t>. Financiero</a:t>
            </a:r>
          </a:p>
        </p:txBody>
      </p:sp>
      <p:sp>
        <p:nvSpPr>
          <p:cNvPr id="6147" name="2 Marcador de contenido"/>
          <p:cNvSpPr>
            <a:spLocks noGrp="1"/>
          </p:cNvSpPr>
          <p:nvPr>
            <p:ph idx="1"/>
          </p:nvPr>
        </p:nvSpPr>
        <p:spPr>
          <a:xfrm>
            <a:off x="2009775" y="1600201"/>
            <a:ext cx="8229600" cy="4525963"/>
          </a:xfrm>
        </p:spPr>
        <p:txBody>
          <a:bodyPr>
            <a:normAutofit fontScale="92500"/>
          </a:bodyPr>
          <a:lstStyle/>
          <a:p>
            <a:pPr algn="just" eaLnBrk="1" hangingPunct="1">
              <a:lnSpc>
                <a:spcPct val="80000"/>
              </a:lnSpc>
            </a:pPr>
            <a:r>
              <a:rPr lang="es-CL" sz="3000" dirty="0"/>
              <a:t>En términos estándar existen dos mecanismos para ahorrar:</a:t>
            </a:r>
          </a:p>
          <a:p>
            <a:pPr lvl="1" algn="just" eaLnBrk="1" hangingPunct="1">
              <a:lnSpc>
                <a:spcPct val="80000"/>
              </a:lnSpc>
            </a:pPr>
            <a:r>
              <a:rPr lang="es-CL" sz="2600" u="sng" dirty="0"/>
              <a:t>El mercado Financiero</a:t>
            </a:r>
            <a:r>
              <a:rPr lang="es-CL" sz="2600" dirty="0"/>
              <a:t>: Bonos y Acciones.</a:t>
            </a:r>
          </a:p>
          <a:p>
            <a:pPr lvl="2" algn="just" eaLnBrk="1" hangingPunct="1">
              <a:lnSpc>
                <a:spcPct val="80000"/>
              </a:lnSpc>
            </a:pPr>
            <a:r>
              <a:rPr lang="es-CL" sz="2200" dirty="0"/>
              <a:t>Una empresa o país para financiarse (es decir pedir prestado) puede emitir “Bonos” o “Acciones”. Los Bonos son una promesa de pago que emite la empresa, es decir, es una deuda. En cambio la Acción es la venta de un porcentaje de la empresa.</a:t>
            </a:r>
          </a:p>
          <a:p>
            <a:pPr lvl="1" algn="just" eaLnBrk="1" hangingPunct="1">
              <a:lnSpc>
                <a:spcPct val="80000"/>
              </a:lnSpc>
            </a:pPr>
            <a:r>
              <a:rPr lang="es-CL" sz="2600" u="sng" dirty="0"/>
              <a:t>Intermediarios Financieros</a:t>
            </a:r>
            <a:r>
              <a:rPr lang="es-CL" sz="2600" dirty="0"/>
              <a:t>: Bancos y Fondos Mutuos</a:t>
            </a:r>
          </a:p>
          <a:p>
            <a:pPr lvl="2" algn="just" eaLnBrk="1" hangingPunct="1">
              <a:lnSpc>
                <a:spcPct val="80000"/>
              </a:lnSpc>
            </a:pPr>
            <a:r>
              <a:rPr lang="es-CL" sz="2200" dirty="0"/>
              <a:t>Los Bancos es el método más común de ahorro. Uno deposita su dinero en el banco a cambio de un interés. Los fondos mutuos es la venta de un “portafolio” de acciones donde el poseedor asume todo el riesgo, pero recibe todo el beneficio del mismo.</a:t>
            </a:r>
          </a:p>
          <a:p>
            <a:pPr lvl="2" algn="just" eaLnBrk="1" hangingPunct="1">
              <a:lnSpc>
                <a:spcPct val="80000"/>
              </a:lnSpc>
            </a:pPr>
            <a:endParaRPr lang="es-CL" sz="2200" dirty="0"/>
          </a:p>
        </p:txBody>
      </p:sp>
      <p:sp>
        <p:nvSpPr>
          <p:cNvPr id="10" name="9 Marcador de número de diapositiva"/>
          <p:cNvSpPr>
            <a:spLocks noGrp="1"/>
          </p:cNvSpPr>
          <p:nvPr>
            <p:ph type="sldNum" sz="quarter" idx="12"/>
          </p:nvPr>
        </p:nvSpPr>
        <p:spPr/>
        <p:txBody>
          <a:bodyPr/>
          <a:lstStyle/>
          <a:p>
            <a:pPr>
              <a:defRPr/>
            </a:pPr>
            <a:fld id="{4416CC08-435A-43C2-9BBC-B24225569752}" type="slidenum">
              <a:rPr lang="es-CL" smtClean="0"/>
              <a:pPr>
                <a:defRPr/>
              </a:pPr>
              <a:t>16</a:t>
            </a:fld>
            <a:endParaRPr lang="es-CL"/>
          </a:p>
        </p:txBody>
      </p:sp>
    </p:spTree>
    <p:extLst>
      <p:ext uri="{BB962C8B-B14F-4D97-AF65-F5344CB8AC3E}">
        <p14:creationId xmlns:p14="http://schemas.microsoft.com/office/powerpoint/2010/main" xmlns="" val="20308329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p:txBody>
          <a:bodyPr>
            <a:normAutofit/>
          </a:bodyPr>
          <a:lstStyle/>
          <a:p>
            <a:r>
              <a:rPr lang="es-CL" dirty="0"/>
              <a:t>Ahorro, Inversión y </a:t>
            </a:r>
            <a:r>
              <a:rPr lang="es-CL" dirty="0" err="1"/>
              <a:t>Sist</a:t>
            </a:r>
            <a:r>
              <a:rPr lang="es-CL" dirty="0"/>
              <a:t>. Financiero</a:t>
            </a:r>
          </a:p>
        </p:txBody>
      </p:sp>
      <p:sp>
        <p:nvSpPr>
          <p:cNvPr id="7171" name="2 Marcador de contenido"/>
          <p:cNvSpPr>
            <a:spLocks noGrp="1"/>
          </p:cNvSpPr>
          <p:nvPr>
            <p:ph idx="1"/>
          </p:nvPr>
        </p:nvSpPr>
        <p:spPr>
          <a:xfrm>
            <a:off x="2009775" y="1600201"/>
            <a:ext cx="8229600" cy="4525963"/>
          </a:xfrm>
        </p:spPr>
        <p:txBody>
          <a:bodyPr>
            <a:normAutofit fontScale="92500" lnSpcReduction="10000"/>
          </a:bodyPr>
          <a:lstStyle/>
          <a:p>
            <a:pPr algn="just" eaLnBrk="1" hangingPunct="1"/>
            <a:r>
              <a:rPr lang="es-CL" dirty="0"/>
              <a:t>Los Fondos Prestables (Prestamos) pueden ser representados en un grafico de Oferta y Demanda.</a:t>
            </a:r>
          </a:p>
          <a:p>
            <a:pPr lvl="1" algn="just"/>
            <a:r>
              <a:rPr lang="es-CL" dirty="0"/>
              <a:t>En este modelo quienes </a:t>
            </a:r>
            <a:r>
              <a:rPr lang="es-CL" b="1" dirty="0">
                <a:solidFill>
                  <a:srgbClr val="EE0000"/>
                </a:solidFill>
              </a:rPr>
              <a:t>ahorran</a:t>
            </a:r>
            <a:r>
              <a:rPr lang="es-CL" dirty="0"/>
              <a:t>, son los que están dispuestos a </a:t>
            </a:r>
            <a:r>
              <a:rPr lang="es-CL" b="1" u="sng" dirty="0"/>
              <a:t>OFRECER</a:t>
            </a:r>
            <a:r>
              <a:rPr lang="es-CL" dirty="0"/>
              <a:t> prestamos.</a:t>
            </a:r>
          </a:p>
          <a:p>
            <a:pPr lvl="1" algn="just">
              <a:lnSpc>
                <a:spcPct val="90000"/>
              </a:lnSpc>
            </a:pPr>
            <a:r>
              <a:rPr lang="es-CL" dirty="0"/>
              <a:t>Quienes desean </a:t>
            </a:r>
            <a:r>
              <a:rPr lang="es-CL" b="1" dirty="0">
                <a:solidFill>
                  <a:srgbClr val="EE0000"/>
                </a:solidFill>
              </a:rPr>
              <a:t>invertir</a:t>
            </a:r>
            <a:r>
              <a:rPr lang="es-CL" dirty="0"/>
              <a:t>, necesitan dinero, es decir, </a:t>
            </a:r>
            <a:r>
              <a:rPr lang="es-CL" b="1" u="sng" dirty="0"/>
              <a:t>DEMANDAN</a:t>
            </a:r>
            <a:r>
              <a:rPr lang="es-CL" dirty="0"/>
              <a:t> prestamos.</a:t>
            </a:r>
          </a:p>
          <a:p>
            <a:pPr lvl="1" algn="just">
              <a:lnSpc>
                <a:spcPct val="90000"/>
              </a:lnSpc>
            </a:pPr>
            <a:endParaRPr lang="es-CL" dirty="0"/>
          </a:p>
          <a:p>
            <a:pPr algn="just">
              <a:lnSpc>
                <a:spcPct val="90000"/>
              </a:lnSpc>
            </a:pPr>
            <a:r>
              <a:rPr lang="es-CL" dirty="0"/>
              <a:t>En este modelo el “precio” será la tasa de interés real, pues es el costo de consumir un peso y no prestarlo, así como es el costo de pedir prestado.</a:t>
            </a:r>
          </a:p>
          <a:p>
            <a:pPr algn="just" eaLnBrk="1" hangingPunct="1"/>
            <a:endParaRPr lang="es-CL" dirty="0"/>
          </a:p>
        </p:txBody>
      </p:sp>
      <p:sp>
        <p:nvSpPr>
          <p:cNvPr id="10" name="9 Marcador de número de diapositiva"/>
          <p:cNvSpPr>
            <a:spLocks noGrp="1"/>
          </p:cNvSpPr>
          <p:nvPr>
            <p:ph type="sldNum" sz="quarter" idx="12"/>
          </p:nvPr>
        </p:nvSpPr>
        <p:spPr/>
        <p:txBody>
          <a:bodyPr/>
          <a:lstStyle/>
          <a:p>
            <a:pPr>
              <a:defRPr/>
            </a:pPr>
            <a:fld id="{2986FCDB-564C-4C29-9EC4-8A0CE395F8C6}" type="slidenum">
              <a:rPr lang="es-CL" smtClean="0"/>
              <a:pPr>
                <a:defRPr/>
              </a:pPr>
              <a:t>17</a:t>
            </a:fld>
            <a:endParaRPr lang="es-CL"/>
          </a:p>
        </p:txBody>
      </p:sp>
    </p:spTree>
    <p:extLst>
      <p:ext uri="{BB962C8B-B14F-4D97-AF65-F5344CB8AC3E}">
        <p14:creationId xmlns:p14="http://schemas.microsoft.com/office/powerpoint/2010/main" xmlns="" val="30672326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41 Marcador de número de diapositiva"/>
          <p:cNvSpPr>
            <a:spLocks noGrp="1"/>
          </p:cNvSpPr>
          <p:nvPr>
            <p:ph type="sldNum" sz="quarter" idx="12"/>
          </p:nvPr>
        </p:nvSpPr>
        <p:spPr/>
        <p:txBody>
          <a:bodyPr/>
          <a:lstStyle/>
          <a:p>
            <a:pPr>
              <a:defRPr/>
            </a:pPr>
            <a:fld id="{BE1B5057-4785-4BD5-B2A0-0972F46B3D30}" type="slidenum">
              <a:rPr lang="es-CL" smtClean="0"/>
              <a:pPr>
                <a:defRPr/>
              </a:pPr>
              <a:t>18</a:t>
            </a:fld>
            <a:endParaRPr lang="es-CL"/>
          </a:p>
        </p:txBody>
      </p:sp>
      <p:sp>
        <p:nvSpPr>
          <p:cNvPr id="9218" name="1 Título"/>
          <p:cNvSpPr>
            <a:spLocks noGrp="1"/>
          </p:cNvSpPr>
          <p:nvPr>
            <p:ph type="title" idx="4294967295"/>
          </p:nvPr>
        </p:nvSpPr>
        <p:spPr>
          <a:xfrm>
            <a:off x="1524000" y="274638"/>
            <a:ext cx="8229600" cy="1143000"/>
          </a:xfrm>
        </p:spPr>
        <p:txBody>
          <a:bodyPr>
            <a:normAutofit fontScale="90000"/>
          </a:bodyPr>
          <a:lstStyle/>
          <a:p>
            <a:r>
              <a:rPr lang="es-CL" sz="4000" dirty="0"/>
              <a:t>Ahorro, Inversión y </a:t>
            </a:r>
            <a:r>
              <a:rPr lang="es-CL" sz="4000" dirty="0" err="1"/>
              <a:t>Sist</a:t>
            </a:r>
            <a:r>
              <a:rPr lang="es-CL" sz="4000" dirty="0"/>
              <a:t>. Financiero</a:t>
            </a:r>
          </a:p>
        </p:txBody>
      </p:sp>
      <p:sp>
        <p:nvSpPr>
          <p:cNvPr id="9219" name="2 Marcador de contenido"/>
          <p:cNvSpPr>
            <a:spLocks noGrp="1"/>
          </p:cNvSpPr>
          <p:nvPr>
            <p:ph idx="4294967295"/>
          </p:nvPr>
        </p:nvSpPr>
        <p:spPr>
          <a:xfrm>
            <a:off x="2438400" y="1600201"/>
            <a:ext cx="8229600" cy="4525963"/>
          </a:xfrm>
        </p:spPr>
        <p:txBody>
          <a:bodyPr/>
          <a:lstStyle/>
          <a:p>
            <a:pPr algn="just" eaLnBrk="1" hangingPunct="1">
              <a:lnSpc>
                <a:spcPct val="90000"/>
              </a:lnSpc>
            </a:pPr>
            <a:r>
              <a:rPr lang="es-CL"/>
              <a:t>Gráficamente…</a:t>
            </a:r>
          </a:p>
        </p:txBody>
      </p:sp>
      <p:grpSp>
        <p:nvGrpSpPr>
          <p:cNvPr id="9221" name="Group 74"/>
          <p:cNvGrpSpPr>
            <a:grpSpLocks/>
          </p:cNvGrpSpPr>
          <p:nvPr/>
        </p:nvGrpSpPr>
        <p:grpSpPr bwMode="auto">
          <a:xfrm>
            <a:off x="2855913" y="2295526"/>
            <a:ext cx="7029450" cy="4564063"/>
            <a:chOff x="839" y="1446"/>
            <a:chExt cx="4428" cy="2875"/>
          </a:xfrm>
        </p:grpSpPr>
        <p:sp>
          <p:nvSpPr>
            <p:cNvPr id="9223" name="Rectangle 42"/>
            <p:cNvSpPr>
              <a:spLocks noChangeArrowheads="1"/>
            </p:cNvSpPr>
            <p:nvPr/>
          </p:nvSpPr>
          <p:spPr bwMode="auto">
            <a:xfrm>
              <a:off x="1381" y="1572"/>
              <a:ext cx="3324" cy="2206"/>
            </a:xfrm>
            <a:prstGeom prst="rect">
              <a:avLst/>
            </a:prstGeom>
            <a:solidFill>
              <a:srgbClr val="F3F6F9"/>
            </a:solidFill>
            <a:ln w="230188">
              <a:solidFill>
                <a:srgbClr val="F3F6F9"/>
              </a:solidFill>
              <a:miter lim="800000"/>
              <a:headEnd/>
              <a:tailEnd/>
            </a:ln>
          </p:spPr>
          <p:txBody>
            <a:bodyPr/>
            <a:lstStyle/>
            <a:p>
              <a:endParaRPr lang="es-CL"/>
            </a:p>
          </p:txBody>
        </p:sp>
        <p:sp>
          <p:nvSpPr>
            <p:cNvPr id="9224" name="Rectangle 43"/>
            <p:cNvSpPr>
              <a:spLocks noChangeArrowheads="1"/>
            </p:cNvSpPr>
            <p:nvPr/>
          </p:nvSpPr>
          <p:spPr bwMode="auto">
            <a:xfrm>
              <a:off x="1381" y="1572"/>
              <a:ext cx="3324" cy="2206"/>
            </a:xfrm>
            <a:prstGeom prst="rect">
              <a:avLst/>
            </a:prstGeom>
            <a:solidFill>
              <a:srgbClr val="F2F4F8"/>
            </a:solidFill>
            <a:ln w="209550">
              <a:solidFill>
                <a:srgbClr val="F2F4F8"/>
              </a:solidFill>
              <a:miter lim="800000"/>
              <a:headEnd/>
              <a:tailEnd/>
            </a:ln>
          </p:spPr>
          <p:txBody>
            <a:bodyPr/>
            <a:lstStyle/>
            <a:p>
              <a:endParaRPr lang="es-CL"/>
            </a:p>
          </p:txBody>
        </p:sp>
        <p:sp>
          <p:nvSpPr>
            <p:cNvPr id="9225" name="Rectangle 44"/>
            <p:cNvSpPr>
              <a:spLocks noChangeArrowheads="1"/>
            </p:cNvSpPr>
            <p:nvPr/>
          </p:nvSpPr>
          <p:spPr bwMode="auto">
            <a:xfrm>
              <a:off x="1381" y="1572"/>
              <a:ext cx="3324" cy="2206"/>
            </a:xfrm>
            <a:prstGeom prst="rect">
              <a:avLst/>
            </a:prstGeom>
            <a:solidFill>
              <a:srgbClr val="F1F4F7"/>
            </a:solidFill>
            <a:ln w="188913">
              <a:solidFill>
                <a:srgbClr val="F1F4F7"/>
              </a:solidFill>
              <a:miter lim="800000"/>
              <a:headEnd/>
              <a:tailEnd/>
            </a:ln>
          </p:spPr>
          <p:txBody>
            <a:bodyPr/>
            <a:lstStyle/>
            <a:p>
              <a:endParaRPr lang="es-CL"/>
            </a:p>
          </p:txBody>
        </p:sp>
        <p:sp>
          <p:nvSpPr>
            <p:cNvPr id="9226" name="Rectangle 45"/>
            <p:cNvSpPr>
              <a:spLocks noChangeArrowheads="1"/>
            </p:cNvSpPr>
            <p:nvPr/>
          </p:nvSpPr>
          <p:spPr bwMode="auto">
            <a:xfrm>
              <a:off x="1381" y="1572"/>
              <a:ext cx="3324" cy="2206"/>
            </a:xfrm>
            <a:prstGeom prst="rect">
              <a:avLst/>
            </a:prstGeom>
            <a:solidFill>
              <a:srgbClr val="F0F2F5"/>
            </a:solidFill>
            <a:ln w="166688">
              <a:solidFill>
                <a:srgbClr val="F0F2F5"/>
              </a:solidFill>
              <a:miter lim="800000"/>
              <a:headEnd/>
              <a:tailEnd/>
            </a:ln>
          </p:spPr>
          <p:txBody>
            <a:bodyPr/>
            <a:lstStyle/>
            <a:p>
              <a:endParaRPr lang="es-CL"/>
            </a:p>
          </p:txBody>
        </p:sp>
        <p:sp>
          <p:nvSpPr>
            <p:cNvPr id="9227" name="Rectangle 46"/>
            <p:cNvSpPr>
              <a:spLocks noChangeArrowheads="1"/>
            </p:cNvSpPr>
            <p:nvPr/>
          </p:nvSpPr>
          <p:spPr bwMode="auto">
            <a:xfrm>
              <a:off x="1381" y="1572"/>
              <a:ext cx="3324" cy="2206"/>
            </a:xfrm>
            <a:prstGeom prst="rect">
              <a:avLst/>
            </a:prstGeom>
            <a:solidFill>
              <a:srgbClr val="EEF1F4"/>
            </a:solidFill>
            <a:ln w="146050">
              <a:solidFill>
                <a:srgbClr val="EEF1F4"/>
              </a:solidFill>
              <a:miter lim="800000"/>
              <a:headEnd/>
              <a:tailEnd/>
            </a:ln>
          </p:spPr>
          <p:txBody>
            <a:bodyPr/>
            <a:lstStyle/>
            <a:p>
              <a:endParaRPr lang="es-CL"/>
            </a:p>
          </p:txBody>
        </p:sp>
        <p:sp>
          <p:nvSpPr>
            <p:cNvPr id="9228" name="Rectangle 47"/>
            <p:cNvSpPr>
              <a:spLocks noChangeArrowheads="1"/>
            </p:cNvSpPr>
            <p:nvPr/>
          </p:nvSpPr>
          <p:spPr bwMode="auto">
            <a:xfrm>
              <a:off x="1381" y="1572"/>
              <a:ext cx="3324" cy="2206"/>
            </a:xfrm>
            <a:prstGeom prst="rect">
              <a:avLst/>
            </a:prstGeom>
            <a:solidFill>
              <a:srgbClr val="EDEFF3"/>
            </a:solidFill>
            <a:ln w="125413">
              <a:solidFill>
                <a:srgbClr val="EDEFF3"/>
              </a:solidFill>
              <a:miter lim="800000"/>
              <a:headEnd/>
              <a:tailEnd/>
            </a:ln>
          </p:spPr>
          <p:txBody>
            <a:bodyPr/>
            <a:lstStyle/>
            <a:p>
              <a:endParaRPr lang="es-CL"/>
            </a:p>
          </p:txBody>
        </p:sp>
        <p:sp>
          <p:nvSpPr>
            <p:cNvPr id="9229" name="Rectangle 48"/>
            <p:cNvSpPr>
              <a:spLocks noChangeArrowheads="1"/>
            </p:cNvSpPr>
            <p:nvPr/>
          </p:nvSpPr>
          <p:spPr bwMode="auto">
            <a:xfrm>
              <a:off x="1381" y="1572"/>
              <a:ext cx="3324" cy="2206"/>
            </a:xfrm>
            <a:prstGeom prst="rect">
              <a:avLst/>
            </a:prstGeom>
            <a:solidFill>
              <a:srgbClr val="EBEEF2"/>
            </a:solidFill>
            <a:ln w="104775">
              <a:solidFill>
                <a:srgbClr val="EBEEF2"/>
              </a:solidFill>
              <a:miter lim="800000"/>
              <a:headEnd/>
              <a:tailEnd/>
            </a:ln>
          </p:spPr>
          <p:txBody>
            <a:bodyPr/>
            <a:lstStyle/>
            <a:p>
              <a:endParaRPr lang="es-CL"/>
            </a:p>
          </p:txBody>
        </p:sp>
        <p:sp>
          <p:nvSpPr>
            <p:cNvPr id="9230" name="Rectangle 49"/>
            <p:cNvSpPr>
              <a:spLocks noChangeArrowheads="1"/>
            </p:cNvSpPr>
            <p:nvPr/>
          </p:nvSpPr>
          <p:spPr bwMode="auto">
            <a:xfrm>
              <a:off x="1381" y="1572"/>
              <a:ext cx="3324" cy="2206"/>
            </a:xfrm>
            <a:prstGeom prst="rect">
              <a:avLst/>
            </a:prstGeom>
            <a:solidFill>
              <a:srgbClr val="EAECF1"/>
            </a:solidFill>
            <a:ln w="84138">
              <a:solidFill>
                <a:srgbClr val="EAECF1"/>
              </a:solidFill>
              <a:miter lim="800000"/>
              <a:headEnd/>
              <a:tailEnd/>
            </a:ln>
          </p:spPr>
          <p:txBody>
            <a:bodyPr/>
            <a:lstStyle/>
            <a:p>
              <a:endParaRPr lang="es-CL"/>
            </a:p>
          </p:txBody>
        </p:sp>
        <p:sp>
          <p:nvSpPr>
            <p:cNvPr id="9231" name="Rectangle 50"/>
            <p:cNvSpPr>
              <a:spLocks noChangeArrowheads="1"/>
            </p:cNvSpPr>
            <p:nvPr/>
          </p:nvSpPr>
          <p:spPr bwMode="auto">
            <a:xfrm>
              <a:off x="1381" y="1572"/>
              <a:ext cx="3324" cy="2206"/>
            </a:xfrm>
            <a:prstGeom prst="rect">
              <a:avLst/>
            </a:prstGeom>
            <a:solidFill>
              <a:srgbClr val="E9EBF0"/>
            </a:solidFill>
            <a:ln w="63500">
              <a:solidFill>
                <a:srgbClr val="E9EBF0"/>
              </a:solidFill>
              <a:miter lim="800000"/>
              <a:headEnd/>
              <a:tailEnd/>
            </a:ln>
          </p:spPr>
          <p:txBody>
            <a:bodyPr/>
            <a:lstStyle/>
            <a:p>
              <a:endParaRPr lang="es-CL"/>
            </a:p>
          </p:txBody>
        </p:sp>
        <p:sp>
          <p:nvSpPr>
            <p:cNvPr id="9232" name="Rectangle 51"/>
            <p:cNvSpPr>
              <a:spLocks noChangeArrowheads="1"/>
            </p:cNvSpPr>
            <p:nvPr/>
          </p:nvSpPr>
          <p:spPr bwMode="auto">
            <a:xfrm>
              <a:off x="1381" y="1572"/>
              <a:ext cx="3324" cy="2206"/>
            </a:xfrm>
            <a:prstGeom prst="rect">
              <a:avLst/>
            </a:prstGeom>
            <a:solidFill>
              <a:srgbClr val="E7EAEF"/>
            </a:solidFill>
            <a:ln w="41275">
              <a:solidFill>
                <a:srgbClr val="E7EAEF"/>
              </a:solidFill>
              <a:miter lim="800000"/>
              <a:headEnd/>
              <a:tailEnd/>
            </a:ln>
          </p:spPr>
          <p:txBody>
            <a:bodyPr/>
            <a:lstStyle/>
            <a:p>
              <a:endParaRPr lang="es-CL"/>
            </a:p>
          </p:txBody>
        </p:sp>
        <p:sp>
          <p:nvSpPr>
            <p:cNvPr id="9233" name="Rectangle 52"/>
            <p:cNvSpPr>
              <a:spLocks noChangeArrowheads="1"/>
            </p:cNvSpPr>
            <p:nvPr/>
          </p:nvSpPr>
          <p:spPr bwMode="auto">
            <a:xfrm>
              <a:off x="1381" y="1572"/>
              <a:ext cx="3304" cy="2206"/>
            </a:xfrm>
            <a:prstGeom prst="rect">
              <a:avLst/>
            </a:prstGeom>
            <a:solidFill>
              <a:srgbClr val="E6E9EF"/>
            </a:solidFill>
            <a:ln w="20638">
              <a:solidFill>
                <a:srgbClr val="E6E9EF"/>
              </a:solidFill>
              <a:miter lim="800000"/>
              <a:headEnd/>
              <a:tailEnd/>
            </a:ln>
          </p:spPr>
          <p:txBody>
            <a:bodyPr/>
            <a:lstStyle/>
            <a:p>
              <a:endParaRPr lang="es-CL"/>
            </a:p>
          </p:txBody>
        </p:sp>
        <p:sp>
          <p:nvSpPr>
            <p:cNvPr id="9234" name="Rectangle 53"/>
            <p:cNvSpPr>
              <a:spLocks noChangeArrowheads="1"/>
            </p:cNvSpPr>
            <p:nvPr/>
          </p:nvSpPr>
          <p:spPr bwMode="auto">
            <a:xfrm>
              <a:off x="1297" y="1498"/>
              <a:ext cx="3376" cy="2227"/>
            </a:xfrm>
            <a:prstGeom prst="rect">
              <a:avLst/>
            </a:prstGeom>
            <a:solidFill>
              <a:srgbClr val="FFFFFF"/>
            </a:solidFill>
            <a:ln w="9525">
              <a:noFill/>
              <a:miter lim="800000"/>
              <a:headEnd/>
              <a:tailEnd/>
            </a:ln>
          </p:spPr>
          <p:txBody>
            <a:bodyPr/>
            <a:lstStyle/>
            <a:p>
              <a:endParaRPr lang="es-CL"/>
            </a:p>
          </p:txBody>
        </p:sp>
        <p:sp>
          <p:nvSpPr>
            <p:cNvPr id="9235" name="Freeform 54"/>
            <p:cNvSpPr>
              <a:spLocks/>
            </p:cNvSpPr>
            <p:nvPr/>
          </p:nvSpPr>
          <p:spPr bwMode="auto">
            <a:xfrm>
              <a:off x="1297" y="1477"/>
              <a:ext cx="3376" cy="2248"/>
            </a:xfrm>
            <a:custGeom>
              <a:avLst/>
              <a:gdLst>
                <a:gd name="T0" fmla="*/ 0 w 4219"/>
                <a:gd name="T1" fmla="*/ 0 h 2810"/>
                <a:gd name="T2" fmla="*/ 0 w 4219"/>
                <a:gd name="T3" fmla="*/ 2810 h 2810"/>
                <a:gd name="T4" fmla="*/ 4219 w 4219"/>
                <a:gd name="T5" fmla="*/ 2810 h 2810"/>
                <a:gd name="T6" fmla="*/ 0 60000 65536"/>
                <a:gd name="T7" fmla="*/ 0 60000 65536"/>
                <a:gd name="T8" fmla="*/ 0 60000 65536"/>
                <a:gd name="T9" fmla="*/ 0 w 4219"/>
                <a:gd name="T10" fmla="*/ 0 h 2810"/>
                <a:gd name="T11" fmla="*/ 4219 w 4219"/>
                <a:gd name="T12" fmla="*/ 2810 h 2810"/>
              </a:gdLst>
              <a:ahLst/>
              <a:cxnLst>
                <a:cxn ang="T6">
                  <a:pos x="T0" y="T1"/>
                </a:cxn>
                <a:cxn ang="T7">
                  <a:pos x="T2" y="T3"/>
                </a:cxn>
                <a:cxn ang="T8">
                  <a:pos x="T4" y="T5"/>
                </a:cxn>
              </a:cxnLst>
              <a:rect l="T9" t="T10" r="T11" b="T12"/>
              <a:pathLst>
                <a:path w="4219" h="2810">
                  <a:moveTo>
                    <a:pt x="0" y="0"/>
                  </a:moveTo>
                  <a:lnTo>
                    <a:pt x="0" y="2810"/>
                  </a:lnTo>
                  <a:lnTo>
                    <a:pt x="4219" y="2810"/>
                  </a:lnTo>
                </a:path>
              </a:pathLst>
            </a:custGeom>
            <a:noFill/>
            <a:ln w="20638">
              <a:solidFill>
                <a:srgbClr val="000000"/>
              </a:solidFill>
              <a:round/>
              <a:headEnd/>
              <a:tailEnd/>
            </a:ln>
          </p:spPr>
          <p:txBody>
            <a:bodyPr/>
            <a:lstStyle/>
            <a:p>
              <a:endParaRPr lang="es-CL"/>
            </a:p>
          </p:txBody>
        </p:sp>
        <p:sp>
          <p:nvSpPr>
            <p:cNvPr id="9236" name="Rectangle 55"/>
            <p:cNvSpPr>
              <a:spLocks noChangeArrowheads="1"/>
            </p:cNvSpPr>
            <p:nvPr/>
          </p:nvSpPr>
          <p:spPr bwMode="auto">
            <a:xfrm>
              <a:off x="3825" y="3754"/>
              <a:ext cx="918"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Loanable Funds</a:t>
              </a:r>
              <a:endParaRPr lang="en-US" sz="1500">
                <a:latin typeface="Times New Roman" pitchFamily="18" charset="0"/>
              </a:endParaRPr>
            </a:p>
          </p:txBody>
        </p:sp>
        <p:sp>
          <p:nvSpPr>
            <p:cNvPr id="9237" name="Rectangle 56"/>
            <p:cNvSpPr>
              <a:spLocks noChangeArrowheads="1"/>
            </p:cNvSpPr>
            <p:nvPr/>
          </p:nvSpPr>
          <p:spPr bwMode="auto">
            <a:xfrm>
              <a:off x="3550" y="3895"/>
              <a:ext cx="1247"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 billions of dollars)</a:t>
              </a:r>
              <a:endParaRPr lang="en-US" sz="1500">
                <a:latin typeface="Times New Roman" pitchFamily="18" charset="0"/>
              </a:endParaRPr>
            </a:p>
          </p:txBody>
        </p:sp>
        <p:sp>
          <p:nvSpPr>
            <p:cNvPr id="9238" name="Rectangle 57"/>
            <p:cNvSpPr>
              <a:spLocks noChangeArrowheads="1"/>
            </p:cNvSpPr>
            <p:nvPr/>
          </p:nvSpPr>
          <p:spPr bwMode="auto">
            <a:xfrm>
              <a:off x="1185" y="3758"/>
              <a:ext cx="71" cy="145"/>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1500">
                <a:latin typeface="Times New Roman" pitchFamily="18" charset="0"/>
              </a:endParaRPr>
            </a:p>
          </p:txBody>
        </p:sp>
        <p:sp>
          <p:nvSpPr>
            <p:cNvPr id="9239" name="Rectangle 58"/>
            <p:cNvSpPr>
              <a:spLocks noChangeArrowheads="1"/>
            </p:cNvSpPr>
            <p:nvPr/>
          </p:nvSpPr>
          <p:spPr bwMode="auto">
            <a:xfrm>
              <a:off x="839" y="1446"/>
              <a:ext cx="452"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Interest</a:t>
              </a:r>
              <a:endParaRPr lang="en-US" sz="1500">
                <a:latin typeface="Times New Roman" pitchFamily="18" charset="0"/>
              </a:endParaRPr>
            </a:p>
          </p:txBody>
        </p:sp>
        <p:sp>
          <p:nvSpPr>
            <p:cNvPr id="9240" name="Rectangle 59"/>
            <p:cNvSpPr>
              <a:spLocks noChangeArrowheads="1"/>
            </p:cNvSpPr>
            <p:nvPr/>
          </p:nvSpPr>
          <p:spPr bwMode="auto">
            <a:xfrm>
              <a:off x="1001" y="1587"/>
              <a:ext cx="265"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Rate</a:t>
              </a:r>
              <a:endParaRPr lang="en-US" sz="1500">
                <a:latin typeface="Times New Roman" pitchFamily="18" charset="0"/>
              </a:endParaRPr>
            </a:p>
          </p:txBody>
        </p:sp>
        <p:grpSp>
          <p:nvGrpSpPr>
            <p:cNvPr id="9241" name="Group 60"/>
            <p:cNvGrpSpPr>
              <a:grpSpLocks/>
            </p:cNvGrpSpPr>
            <p:nvPr/>
          </p:nvGrpSpPr>
          <p:grpSpPr bwMode="auto">
            <a:xfrm>
              <a:off x="1688" y="1566"/>
              <a:ext cx="1901" cy="1905"/>
              <a:chOff x="1426" y="912"/>
              <a:chExt cx="2375" cy="2382"/>
            </a:xfrm>
          </p:grpSpPr>
          <p:sp>
            <p:nvSpPr>
              <p:cNvPr id="9252" name="Line 61"/>
              <p:cNvSpPr>
                <a:spLocks noChangeShapeType="1"/>
              </p:cNvSpPr>
              <p:nvPr/>
            </p:nvSpPr>
            <p:spPr bwMode="auto">
              <a:xfrm flipV="1">
                <a:off x="1426" y="1012"/>
                <a:ext cx="1753" cy="2282"/>
              </a:xfrm>
              <a:prstGeom prst="line">
                <a:avLst/>
              </a:prstGeom>
              <a:noFill/>
              <a:ln w="63500">
                <a:solidFill>
                  <a:srgbClr val="003F95"/>
                </a:solidFill>
                <a:round/>
                <a:headEnd/>
                <a:tailEnd/>
              </a:ln>
            </p:spPr>
            <p:txBody>
              <a:bodyPr/>
              <a:lstStyle/>
              <a:p>
                <a:endParaRPr lang="es-CL"/>
              </a:p>
            </p:txBody>
          </p:sp>
          <p:sp>
            <p:nvSpPr>
              <p:cNvPr id="9253" name="Rectangle 62"/>
              <p:cNvSpPr>
                <a:spLocks noChangeArrowheads="1"/>
              </p:cNvSpPr>
              <p:nvPr/>
            </p:nvSpPr>
            <p:spPr bwMode="auto">
              <a:xfrm>
                <a:off x="3229" y="912"/>
                <a:ext cx="572" cy="218"/>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rPr>
                  <a:t>Supply</a:t>
                </a:r>
                <a:endParaRPr lang="en-US" sz="2400">
                  <a:latin typeface="Times New Roman" pitchFamily="18" charset="0"/>
                </a:endParaRPr>
              </a:p>
            </p:txBody>
          </p:sp>
        </p:grpSp>
        <p:grpSp>
          <p:nvGrpSpPr>
            <p:cNvPr id="9242" name="Group 63"/>
            <p:cNvGrpSpPr>
              <a:grpSpLocks/>
            </p:cNvGrpSpPr>
            <p:nvPr/>
          </p:nvGrpSpPr>
          <p:grpSpPr bwMode="auto">
            <a:xfrm>
              <a:off x="1593" y="1752"/>
              <a:ext cx="2541" cy="1372"/>
              <a:chOff x="1307" y="1144"/>
              <a:chExt cx="3176" cy="1715"/>
            </a:xfrm>
          </p:grpSpPr>
          <p:sp>
            <p:nvSpPr>
              <p:cNvPr id="9250" name="Line 64"/>
              <p:cNvSpPr>
                <a:spLocks noChangeShapeType="1"/>
              </p:cNvSpPr>
              <p:nvPr/>
            </p:nvSpPr>
            <p:spPr bwMode="auto">
              <a:xfrm flipH="1" flipV="1">
                <a:off x="1307" y="1144"/>
                <a:ext cx="2400" cy="1583"/>
              </a:xfrm>
              <a:prstGeom prst="line">
                <a:avLst/>
              </a:prstGeom>
              <a:noFill/>
              <a:ln w="63500">
                <a:solidFill>
                  <a:srgbClr val="FF0000"/>
                </a:solidFill>
                <a:round/>
                <a:headEnd/>
                <a:tailEnd/>
              </a:ln>
            </p:spPr>
            <p:txBody>
              <a:bodyPr/>
              <a:lstStyle/>
              <a:p>
                <a:endParaRPr lang="es-CL"/>
              </a:p>
            </p:txBody>
          </p:sp>
          <p:sp>
            <p:nvSpPr>
              <p:cNvPr id="9251" name="Rectangle 65"/>
              <p:cNvSpPr>
                <a:spLocks noChangeArrowheads="1"/>
              </p:cNvSpPr>
              <p:nvPr/>
            </p:nvSpPr>
            <p:spPr bwMode="auto">
              <a:xfrm>
                <a:off x="3762" y="2641"/>
                <a:ext cx="721" cy="218"/>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rPr>
                  <a:t>Demand</a:t>
                </a:r>
                <a:endParaRPr lang="en-US" sz="2400">
                  <a:latin typeface="Times New Roman" pitchFamily="18" charset="0"/>
                </a:endParaRPr>
              </a:p>
            </p:txBody>
          </p:sp>
        </p:grpSp>
        <p:grpSp>
          <p:nvGrpSpPr>
            <p:cNvPr id="9243" name="Group 66"/>
            <p:cNvGrpSpPr>
              <a:grpSpLocks/>
            </p:cNvGrpSpPr>
            <p:nvPr/>
          </p:nvGrpSpPr>
          <p:grpSpPr bwMode="auto">
            <a:xfrm>
              <a:off x="1082" y="2307"/>
              <a:ext cx="1670" cy="1585"/>
              <a:chOff x="669" y="1838"/>
              <a:chExt cx="2086" cy="1981"/>
            </a:xfrm>
          </p:grpSpPr>
          <p:sp>
            <p:nvSpPr>
              <p:cNvPr id="9245" name="Freeform 67"/>
              <p:cNvSpPr>
                <a:spLocks/>
              </p:cNvSpPr>
              <p:nvPr/>
            </p:nvSpPr>
            <p:spPr bwMode="auto">
              <a:xfrm>
                <a:off x="938" y="1922"/>
                <a:ext cx="1543" cy="1689"/>
              </a:xfrm>
              <a:custGeom>
                <a:avLst/>
                <a:gdLst>
                  <a:gd name="T0" fmla="*/ 1543 w 1543"/>
                  <a:gd name="T1" fmla="*/ 1689 h 1689"/>
                  <a:gd name="T2" fmla="*/ 1543 w 1543"/>
                  <a:gd name="T3" fmla="*/ 0 h 1689"/>
                  <a:gd name="T4" fmla="*/ 0 w 1543"/>
                  <a:gd name="T5" fmla="*/ 0 h 1689"/>
                  <a:gd name="T6" fmla="*/ 0 60000 65536"/>
                  <a:gd name="T7" fmla="*/ 0 60000 65536"/>
                  <a:gd name="T8" fmla="*/ 0 60000 65536"/>
                  <a:gd name="T9" fmla="*/ 0 w 1543"/>
                  <a:gd name="T10" fmla="*/ 0 h 1689"/>
                  <a:gd name="T11" fmla="*/ 1543 w 1543"/>
                  <a:gd name="T12" fmla="*/ 1689 h 1689"/>
                </a:gdLst>
                <a:ahLst/>
                <a:cxnLst>
                  <a:cxn ang="T6">
                    <a:pos x="T0" y="T1"/>
                  </a:cxn>
                  <a:cxn ang="T7">
                    <a:pos x="T2" y="T3"/>
                  </a:cxn>
                  <a:cxn ang="T8">
                    <a:pos x="T4" y="T5"/>
                  </a:cxn>
                </a:cxnLst>
                <a:rect l="T9" t="T10" r="T11" b="T12"/>
                <a:pathLst>
                  <a:path w="1543" h="1689">
                    <a:moveTo>
                      <a:pt x="1543" y="1689"/>
                    </a:moveTo>
                    <a:lnTo>
                      <a:pt x="1543" y="0"/>
                    </a:lnTo>
                    <a:lnTo>
                      <a:pt x="0" y="0"/>
                    </a:lnTo>
                  </a:path>
                </a:pathLst>
              </a:custGeom>
              <a:noFill/>
              <a:ln w="20638">
                <a:solidFill>
                  <a:schemeClr val="tx1"/>
                </a:solidFill>
                <a:prstDash val="sysDot"/>
                <a:round/>
                <a:headEnd/>
                <a:tailEnd/>
              </a:ln>
            </p:spPr>
            <p:txBody>
              <a:bodyPr/>
              <a:lstStyle/>
              <a:p>
                <a:endParaRPr lang="es-CL"/>
              </a:p>
            </p:txBody>
          </p:sp>
          <p:sp>
            <p:nvSpPr>
              <p:cNvPr id="9246" name="Line 68"/>
              <p:cNvSpPr>
                <a:spLocks noChangeShapeType="1"/>
              </p:cNvSpPr>
              <p:nvPr/>
            </p:nvSpPr>
            <p:spPr bwMode="auto">
              <a:xfrm flipH="1">
                <a:off x="938" y="1922"/>
                <a:ext cx="1543" cy="1"/>
              </a:xfrm>
              <a:prstGeom prst="line">
                <a:avLst/>
              </a:prstGeom>
              <a:noFill/>
              <a:ln w="20638">
                <a:solidFill>
                  <a:schemeClr val="tx1"/>
                </a:solidFill>
                <a:prstDash val="sysDot"/>
                <a:round/>
                <a:headEnd/>
                <a:tailEnd/>
              </a:ln>
            </p:spPr>
            <p:txBody>
              <a:bodyPr/>
              <a:lstStyle/>
              <a:p>
                <a:endParaRPr lang="es-CL"/>
              </a:p>
            </p:txBody>
          </p:sp>
          <p:sp>
            <p:nvSpPr>
              <p:cNvPr id="9247" name="Rectangle 69"/>
              <p:cNvSpPr>
                <a:spLocks noChangeArrowheads="1"/>
              </p:cNvSpPr>
              <p:nvPr/>
            </p:nvSpPr>
            <p:spPr bwMode="auto">
              <a:xfrm>
                <a:off x="669" y="1838"/>
                <a:ext cx="214"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5%</a:t>
                </a:r>
                <a:endParaRPr lang="en-US" sz="1500">
                  <a:latin typeface="Times New Roman" pitchFamily="18" charset="0"/>
                </a:endParaRPr>
              </a:p>
            </p:txBody>
          </p:sp>
          <p:sp>
            <p:nvSpPr>
              <p:cNvPr id="9248" name="Rectangle 70"/>
              <p:cNvSpPr>
                <a:spLocks noChangeArrowheads="1"/>
              </p:cNvSpPr>
              <p:nvPr/>
            </p:nvSpPr>
            <p:spPr bwMode="auto">
              <a:xfrm>
                <a:off x="2274" y="3637"/>
                <a:ext cx="481"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$1,200</a:t>
                </a:r>
                <a:endParaRPr lang="en-US" sz="1500">
                  <a:latin typeface="Times New Roman" pitchFamily="18" charset="0"/>
                </a:endParaRPr>
              </a:p>
            </p:txBody>
          </p:sp>
          <p:sp>
            <p:nvSpPr>
              <p:cNvPr id="9249" name="Oval 71"/>
              <p:cNvSpPr>
                <a:spLocks noChangeArrowheads="1"/>
              </p:cNvSpPr>
              <p:nvPr/>
            </p:nvSpPr>
            <p:spPr bwMode="auto">
              <a:xfrm>
                <a:off x="2441" y="1870"/>
                <a:ext cx="92" cy="92"/>
              </a:xfrm>
              <a:prstGeom prst="ellipse">
                <a:avLst/>
              </a:prstGeom>
              <a:solidFill>
                <a:srgbClr val="000000"/>
              </a:solidFill>
              <a:ln w="9525">
                <a:noFill/>
                <a:round/>
                <a:headEnd/>
                <a:tailEnd/>
              </a:ln>
            </p:spPr>
            <p:txBody>
              <a:bodyPr/>
              <a:lstStyle/>
              <a:p>
                <a:endParaRPr lang="es-CL"/>
              </a:p>
            </p:txBody>
          </p:sp>
        </p:grpSp>
        <p:sp>
          <p:nvSpPr>
            <p:cNvPr id="9244" name="Text Box 72"/>
            <p:cNvSpPr txBox="1">
              <a:spLocks noChangeArrowheads="1"/>
            </p:cNvSpPr>
            <p:nvPr/>
          </p:nvSpPr>
          <p:spPr bwMode="auto">
            <a:xfrm>
              <a:off x="4119" y="4185"/>
              <a:ext cx="1148" cy="136"/>
            </a:xfrm>
            <a:prstGeom prst="rect">
              <a:avLst/>
            </a:prstGeom>
            <a:noFill/>
            <a:ln w="9525">
              <a:noFill/>
              <a:miter lim="800000"/>
              <a:headEnd/>
              <a:tailEnd/>
            </a:ln>
          </p:spPr>
          <p:txBody>
            <a:bodyPr wrap="none">
              <a:spAutoFit/>
            </a:bodyPr>
            <a:lstStyle/>
            <a:p>
              <a:pPr eaLnBrk="0" hangingPunct="0"/>
              <a:r>
                <a:rPr lang="en-US" altLang="en-US" sz="800" b="1"/>
                <a:t>Copyright©2004  South-Western</a:t>
              </a:r>
            </a:p>
          </p:txBody>
        </p:sp>
      </p:grpSp>
    </p:spTree>
    <p:extLst>
      <p:ext uri="{BB962C8B-B14F-4D97-AF65-F5344CB8AC3E}">
        <p14:creationId xmlns:p14="http://schemas.microsoft.com/office/powerpoint/2010/main" xmlns="" val="36525386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p:cNvSpPr>
            <a:spLocks noGrp="1"/>
          </p:cNvSpPr>
          <p:nvPr>
            <p:ph type="title"/>
          </p:nvPr>
        </p:nvSpPr>
        <p:spPr/>
        <p:txBody>
          <a:bodyPr>
            <a:normAutofit/>
          </a:bodyPr>
          <a:lstStyle/>
          <a:p>
            <a:r>
              <a:rPr lang="es-CL" dirty="0"/>
              <a:t>Ahorro, Inversión y </a:t>
            </a:r>
            <a:r>
              <a:rPr lang="es-CL" dirty="0" err="1"/>
              <a:t>Sist</a:t>
            </a:r>
            <a:r>
              <a:rPr lang="es-CL" dirty="0"/>
              <a:t>. Financiero</a:t>
            </a:r>
          </a:p>
        </p:txBody>
      </p:sp>
      <p:sp>
        <p:nvSpPr>
          <p:cNvPr id="11267" name="2 Marcador de contenido"/>
          <p:cNvSpPr>
            <a:spLocks noGrp="1"/>
          </p:cNvSpPr>
          <p:nvPr>
            <p:ph idx="1"/>
          </p:nvPr>
        </p:nvSpPr>
        <p:spPr>
          <a:xfrm>
            <a:off x="2009775" y="1600201"/>
            <a:ext cx="8229600" cy="4525963"/>
          </a:xfrm>
        </p:spPr>
        <p:txBody>
          <a:bodyPr/>
          <a:lstStyle/>
          <a:p>
            <a:pPr algn="just" eaLnBrk="1" hangingPunct="1">
              <a:lnSpc>
                <a:spcPct val="90000"/>
              </a:lnSpc>
            </a:pPr>
            <a:r>
              <a:rPr lang="es-CL" b="1" dirty="0"/>
              <a:t>Incentivo al ahorro…</a:t>
            </a:r>
          </a:p>
          <a:p>
            <a:pPr lvl="1" algn="just" eaLnBrk="1" hangingPunct="1">
              <a:lnSpc>
                <a:spcPct val="90000"/>
              </a:lnSpc>
            </a:pPr>
            <a:r>
              <a:rPr lang="es-CL" dirty="0"/>
              <a:t>Un incentivo al ahorro hará que se expanda la oferta de fondos prestables, es decir, a cualquier nivel de tasa de interés se querrá ahorrar mas (por ende a cualquier tasa de interés habrá disponible una mayor cantidad para prestar.</a:t>
            </a:r>
          </a:p>
          <a:p>
            <a:pPr lvl="1" algn="just" eaLnBrk="1" hangingPunct="1">
              <a:lnSpc>
                <a:spcPct val="90000"/>
              </a:lnSpc>
            </a:pPr>
            <a:r>
              <a:rPr lang="es-CL" dirty="0"/>
              <a:t>Por ende el nuevo equilibrio determina una tasa de interés menor, y a una tasa de interés menor se esta dispuesto a invertir más, por ende más producto.</a:t>
            </a:r>
            <a:endParaRPr lang="es-CL" sz="3200" dirty="0"/>
          </a:p>
          <a:p>
            <a:pPr lvl="2" algn="just" eaLnBrk="1" hangingPunct="1">
              <a:lnSpc>
                <a:spcPct val="90000"/>
              </a:lnSpc>
            </a:pPr>
            <a:endParaRPr lang="es-CL" dirty="0"/>
          </a:p>
        </p:txBody>
      </p:sp>
      <p:sp>
        <p:nvSpPr>
          <p:cNvPr id="10" name="9 Marcador de número de diapositiva"/>
          <p:cNvSpPr>
            <a:spLocks noGrp="1"/>
          </p:cNvSpPr>
          <p:nvPr>
            <p:ph type="sldNum" sz="quarter" idx="12"/>
          </p:nvPr>
        </p:nvSpPr>
        <p:spPr/>
        <p:txBody>
          <a:bodyPr/>
          <a:lstStyle/>
          <a:p>
            <a:pPr>
              <a:defRPr/>
            </a:pPr>
            <a:fld id="{7D160415-2CFC-4562-BD55-1A7F462B4EFF}" type="slidenum">
              <a:rPr lang="es-CL" smtClean="0"/>
              <a:pPr>
                <a:defRPr/>
              </a:pPr>
              <a:t>19</a:t>
            </a:fld>
            <a:endParaRPr lang="es-CL"/>
          </a:p>
        </p:txBody>
      </p:sp>
    </p:spTree>
    <p:extLst>
      <p:ext uri="{BB962C8B-B14F-4D97-AF65-F5344CB8AC3E}">
        <p14:creationId xmlns:p14="http://schemas.microsoft.com/office/powerpoint/2010/main" xmlns="" val="3891053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8EF33B7-9C90-492D-B087-CD9214D5E24E}"/>
              </a:ext>
            </a:extLst>
          </p:cNvPr>
          <p:cNvSpPr>
            <a:spLocks noGrp="1"/>
          </p:cNvSpPr>
          <p:nvPr>
            <p:ph type="title"/>
          </p:nvPr>
        </p:nvSpPr>
        <p:spPr/>
        <p:txBody>
          <a:bodyPr/>
          <a:lstStyle/>
          <a:p>
            <a:r>
              <a:rPr lang="es-CL" dirty="0"/>
              <a:t>Agenda</a:t>
            </a:r>
          </a:p>
        </p:txBody>
      </p:sp>
      <p:sp>
        <p:nvSpPr>
          <p:cNvPr id="3" name="Marcador de contenido 2">
            <a:extLst>
              <a:ext uri="{FF2B5EF4-FFF2-40B4-BE49-F238E27FC236}">
                <a16:creationId xmlns:a16="http://schemas.microsoft.com/office/drawing/2014/main" xmlns="" id="{85DE5DD5-EDB7-4CAC-9EDD-D96F3FF321A5}"/>
              </a:ext>
            </a:extLst>
          </p:cNvPr>
          <p:cNvSpPr>
            <a:spLocks noGrp="1"/>
          </p:cNvSpPr>
          <p:nvPr>
            <p:ph idx="1"/>
          </p:nvPr>
        </p:nvSpPr>
        <p:spPr/>
        <p:txBody>
          <a:bodyPr/>
          <a:lstStyle/>
          <a:p>
            <a:r>
              <a:rPr lang="es-CL" dirty="0"/>
              <a:t>¿Qué es el crecimiento económico?</a:t>
            </a:r>
          </a:p>
          <a:p>
            <a:r>
              <a:rPr lang="es-CL" dirty="0"/>
              <a:t>El equilibrio ahorro inversión</a:t>
            </a:r>
          </a:p>
        </p:txBody>
      </p:sp>
    </p:spTree>
    <p:extLst>
      <p:ext uri="{BB962C8B-B14F-4D97-AF65-F5344CB8AC3E}">
        <p14:creationId xmlns:p14="http://schemas.microsoft.com/office/powerpoint/2010/main" xmlns="" val="33567097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75 Marcador de número de diapositiva"/>
          <p:cNvSpPr>
            <a:spLocks noGrp="1"/>
          </p:cNvSpPr>
          <p:nvPr>
            <p:ph type="sldNum" sz="quarter" idx="12"/>
          </p:nvPr>
        </p:nvSpPr>
        <p:spPr/>
        <p:txBody>
          <a:bodyPr/>
          <a:lstStyle/>
          <a:p>
            <a:pPr>
              <a:defRPr/>
            </a:pPr>
            <a:fld id="{EB1811DD-B57A-4F93-BE1B-B59F8EE8EA32}" type="slidenum">
              <a:rPr lang="es-CL" smtClean="0"/>
              <a:pPr>
                <a:defRPr/>
              </a:pPr>
              <a:t>20</a:t>
            </a:fld>
            <a:endParaRPr lang="es-CL"/>
          </a:p>
        </p:txBody>
      </p:sp>
      <p:sp>
        <p:nvSpPr>
          <p:cNvPr id="12290" name="1 Título"/>
          <p:cNvSpPr>
            <a:spLocks noGrp="1"/>
          </p:cNvSpPr>
          <p:nvPr>
            <p:ph type="title" idx="4294967295"/>
          </p:nvPr>
        </p:nvSpPr>
        <p:spPr>
          <a:xfrm>
            <a:off x="1524000" y="274638"/>
            <a:ext cx="8229600" cy="1143000"/>
          </a:xfrm>
        </p:spPr>
        <p:txBody>
          <a:bodyPr>
            <a:normAutofit fontScale="90000"/>
          </a:bodyPr>
          <a:lstStyle/>
          <a:p>
            <a:r>
              <a:rPr lang="es-CL" sz="4000" dirty="0"/>
              <a:t>Ahorro, Inversión y </a:t>
            </a:r>
            <a:r>
              <a:rPr lang="es-CL" sz="4000" dirty="0" err="1"/>
              <a:t>Sist</a:t>
            </a:r>
            <a:r>
              <a:rPr lang="es-CL" sz="4000" dirty="0"/>
              <a:t>. Financiero</a:t>
            </a:r>
          </a:p>
        </p:txBody>
      </p:sp>
      <p:sp>
        <p:nvSpPr>
          <p:cNvPr id="12291" name="2 Marcador de contenido"/>
          <p:cNvSpPr>
            <a:spLocks noGrp="1"/>
          </p:cNvSpPr>
          <p:nvPr>
            <p:ph idx="4294967295"/>
          </p:nvPr>
        </p:nvSpPr>
        <p:spPr>
          <a:xfrm>
            <a:off x="2438400" y="1600201"/>
            <a:ext cx="8229600" cy="4525963"/>
          </a:xfrm>
        </p:spPr>
        <p:txBody>
          <a:bodyPr/>
          <a:lstStyle/>
          <a:p>
            <a:pPr algn="just" eaLnBrk="1" hangingPunct="1">
              <a:lnSpc>
                <a:spcPct val="90000"/>
              </a:lnSpc>
            </a:pPr>
            <a:r>
              <a:rPr lang="es-CL"/>
              <a:t>Gráficamente…</a:t>
            </a:r>
            <a:endParaRPr lang="es-CL" sz="3600"/>
          </a:p>
          <a:p>
            <a:pPr lvl="2" algn="just" eaLnBrk="1" hangingPunct="1">
              <a:lnSpc>
                <a:spcPct val="90000"/>
              </a:lnSpc>
            </a:pPr>
            <a:endParaRPr lang="es-CL"/>
          </a:p>
        </p:txBody>
      </p:sp>
      <p:grpSp>
        <p:nvGrpSpPr>
          <p:cNvPr id="12293" name="Group 79"/>
          <p:cNvGrpSpPr>
            <a:grpSpLocks/>
          </p:cNvGrpSpPr>
          <p:nvPr/>
        </p:nvGrpSpPr>
        <p:grpSpPr bwMode="auto">
          <a:xfrm>
            <a:off x="2711451" y="2276476"/>
            <a:ext cx="7026275" cy="4578351"/>
            <a:chOff x="748" y="1434"/>
            <a:chExt cx="4426" cy="2884"/>
          </a:xfrm>
        </p:grpSpPr>
        <p:sp>
          <p:nvSpPr>
            <p:cNvPr id="12295" name="Rectangle 10"/>
            <p:cNvSpPr>
              <a:spLocks noChangeArrowheads="1"/>
            </p:cNvSpPr>
            <p:nvPr/>
          </p:nvSpPr>
          <p:spPr bwMode="auto">
            <a:xfrm>
              <a:off x="1705" y="1501"/>
              <a:ext cx="2946" cy="1975"/>
            </a:xfrm>
            <a:prstGeom prst="rect">
              <a:avLst/>
            </a:prstGeom>
            <a:solidFill>
              <a:srgbClr val="F3F6F9"/>
            </a:solidFill>
            <a:ln w="204788">
              <a:solidFill>
                <a:srgbClr val="F3F6F9"/>
              </a:solidFill>
              <a:miter lim="800000"/>
              <a:headEnd/>
              <a:tailEnd/>
            </a:ln>
          </p:spPr>
          <p:txBody>
            <a:bodyPr/>
            <a:lstStyle/>
            <a:p>
              <a:endParaRPr lang="es-CL"/>
            </a:p>
          </p:txBody>
        </p:sp>
        <p:sp>
          <p:nvSpPr>
            <p:cNvPr id="12296" name="Rectangle 11"/>
            <p:cNvSpPr>
              <a:spLocks noChangeArrowheads="1"/>
            </p:cNvSpPr>
            <p:nvPr/>
          </p:nvSpPr>
          <p:spPr bwMode="auto">
            <a:xfrm>
              <a:off x="1705" y="1501"/>
              <a:ext cx="2946" cy="1975"/>
            </a:xfrm>
            <a:prstGeom prst="rect">
              <a:avLst/>
            </a:prstGeom>
            <a:solidFill>
              <a:srgbClr val="F2F4F8"/>
            </a:solidFill>
            <a:ln w="185738">
              <a:solidFill>
                <a:srgbClr val="F2F4F8"/>
              </a:solidFill>
              <a:miter lim="800000"/>
              <a:headEnd/>
              <a:tailEnd/>
            </a:ln>
          </p:spPr>
          <p:txBody>
            <a:bodyPr/>
            <a:lstStyle/>
            <a:p>
              <a:endParaRPr lang="es-CL"/>
            </a:p>
          </p:txBody>
        </p:sp>
        <p:sp>
          <p:nvSpPr>
            <p:cNvPr id="12297" name="Rectangle 12"/>
            <p:cNvSpPr>
              <a:spLocks noChangeArrowheads="1"/>
            </p:cNvSpPr>
            <p:nvPr/>
          </p:nvSpPr>
          <p:spPr bwMode="auto">
            <a:xfrm>
              <a:off x="1705" y="1501"/>
              <a:ext cx="2946" cy="1975"/>
            </a:xfrm>
            <a:prstGeom prst="rect">
              <a:avLst/>
            </a:prstGeom>
            <a:solidFill>
              <a:srgbClr val="F1F4F7"/>
            </a:solidFill>
            <a:ln w="168275">
              <a:solidFill>
                <a:srgbClr val="F1F4F7"/>
              </a:solidFill>
              <a:miter lim="800000"/>
              <a:headEnd/>
              <a:tailEnd/>
            </a:ln>
          </p:spPr>
          <p:txBody>
            <a:bodyPr/>
            <a:lstStyle/>
            <a:p>
              <a:endParaRPr lang="es-CL"/>
            </a:p>
          </p:txBody>
        </p:sp>
        <p:sp>
          <p:nvSpPr>
            <p:cNvPr id="12298" name="Rectangle 13"/>
            <p:cNvSpPr>
              <a:spLocks noChangeArrowheads="1"/>
            </p:cNvSpPr>
            <p:nvPr/>
          </p:nvSpPr>
          <p:spPr bwMode="auto">
            <a:xfrm>
              <a:off x="1705" y="1501"/>
              <a:ext cx="2946" cy="1975"/>
            </a:xfrm>
            <a:prstGeom prst="rect">
              <a:avLst/>
            </a:prstGeom>
            <a:solidFill>
              <a:srgbClr val="F0F2F5"/>
            </a:solidFill>
            <a:ln w="149225">
              <a:solidFill>
                <a:srgbClr val="F0F2F5"/>
              </a:solidFill>
              <a:miter lim="800000"/>
              <a:headEnd/>
              <a:tailEnd/>
            </a:ln>
          </p:spPr>
          <p:txBody>
            <a:bodyPr/>
            <a:lstStyle/>
            <a:p>
              <a:endParaRPr lang="es-CL"/>
            </a:p>
          </p:txBody>
        </p:sp>
        <p:sp>
          <p:nvSpPr>
            <p:cNvPr id="12299" name="Rectangle 14"/>
            <p:cNvSpPr>
              <a:spLocks noChangeArrowheads="1"/>
            </p:cNvSpPr>
            <p:nvPr/>
          </p:nvSpPr>
          <p:spPr bwMode="auto">
            <a:xfrm>
              <a:off x="1705" y="1501"/>
              <a:ext cx="2946" cy="1975"/>
            </a:xfrm>
            <a:prstGeom prst="rect">
              <a:avLst/>
            </a:prstGeom>
            <a:solidFill>
              <a:srgbClr val="EEF1F4"/>
            </a:solidFill>
            <a:ln w="130175">
              <a:solidFill>
                <a:srgbClr val="EEF1F4"/>
              </a:solidFill>
              <a:miter lim="800000"/>
              <a:headEnd/>
              <a:tailEnd/>
            </a:ln>
          </p:spPr>
          <p:txBody>
            <a:bodyPr/>
            <a:lstStyle/>
            <a:p>
              <a:endParaRPr lang="es-CL"/>
            </a:p>
          </p:txBody>
        </p:sp>
        <p:sp>
          <p:nvSpPr>
            <p:cNvPr id="12300" name="Rectangle 15"/>
            <p:cNvSpPr>
              <a:spLocks noChangeArrowheads="1"/>
            </p:cNvSpPr>
            <p:nvPr/>
          </p:nvSpPr>
          <p:spPr bwMode="auto">
            <a:xfrm>
              <a:off x="1705" y="1501"/>
              <a:ext cx="2946" cy="1975"/>
            </a:xfrm>
            <a:prstGeom prst="rect">
              <a:avLst/>
            </a:prstGeom>
            <a:solidFill>
              <a:srgbClr val="EDEFF3"/>
            </a:solidFill>
            <a:ln w="111125">
              <a:solidFill>
                <a:srgbClr val="EDEFF3"/>
              </a:solidFill>
              <a:miter lim="800000"/>
              <a:headEnd/>
              <a:tailEnd/>
            </a:ln>
          </p:spPr>
          <p:txBody>
            <a:bodyPr/>
            <a:lstStyle/>
            <a:p>
              <a:endParaRPr lang="es-CL"/>
            </a:p>
          </p:txBody>
        </p:sp>
        <p:sp>
          <p:nvSpPr>
            <p:cNvPr id="12301" name="Rectangle 16"/>
            <p:cNvSpPr>
              <a:spLocks noChangeArrowheads="1"/>
            </p:cNvSpPr>
            <p:nvPr/>
          </p:nvSpPr>
          <p:spPr bwMode="auto">
            <a:xfrm>
              <a:off x="1705" y="1501"/>
              <a:ext cx="2946" cy="1975"/>
            </a:xfrm>
            <a:prstGeom prst="rect">
              <a:avLst/>
            </a:prstGeom>
            <a:solidFill>
              <a:srgbClr val="EBEEF2"/>
            </a:solidFill>
            <a:ln w="93663">
              <a:solidFill>
                <a:srgbClr val="EBEEF2"/>
              </a:solidFill>
              <a:miter lim="800000"/>
              <a:headEnd/>
              <a:tailEnd/>
            </a:ln>
          </p:spPr>
          <p:txBody>
            <a:bodyPr/>
            <a:lstStyle/>
            <a:p>
              <a:endParaRPr lang="es-CL"/>
            </a:p>
          </p:txBody>
        </p:sp>
        <p:sp>
          <p:nvSpPr>
            <p:cNvPr id="12302" name="Rectangle 17"/>
            <p:cNvSpPr>
              <a:spLocks noChangeArrowheads="1"/>
            </p:cNvSpPr>
            <p:nvPr/>
          </p:nvSpPr>
          <p:spPr bwMode="auto">
            <a:xfrm>
              <a:off x="1705" y="1501"/>
              <a:ext cx="2946" cy="1975"/>
            </a:xfrm>
            <a:prstGeom prst="rect">
              <a:avLst/>
            </a:prstGeom>
            <a:solidFill>
              <a:srgbClr val="EAECF1"/>
            </a:solidFill>
            <a:ln w="74613">
              <a:solidFill>
                <a:srgbClr val="EAECF1"/>
              </a:solidFill>
              <a:miter lim="800000"/>
              <a:headEnd/>
              <a:tailEnd/>
            </a:ln>
          </p:spPr>
          <p:txBody>
            <a:bodyPr/>
            <a:lstStyle/>
            <a:p>
              <a:endParaRPr lang="es-CL"/>
            </a:p>
          </p:txBody>
        </p:sp>
        <p:sp>
          <p:nvSpPr>
            <p:cNvPr id="12303" name="Rectangle 18"/>
            <p:cNvSpPr>
              <a:spLocks noChangeArrowheads="1"/>
            </p:cNvSpPr>
            <p:nvPr/>
          </p:nvSpPr>
          <p:spPr bwMode="auto">
            <a:xfrm>
              <a:off x="1705" y="1501"/>
              <a:ext cx="2946" cy="1975"/>
            </a:xfrm>
            <a:prstGeom prst="rect">
              <a:avLst/>
            </a:prstGeom>
            <a:solidFill>
              <a:srgbClr val="E9EBF0"/>
            </a:solidFill>
            <a:ln w="55563">
              <a:solidFill>
                <a:srgbClr val="E9EBF0"/>
              </a:solidFill>
              <a:miter lim="800000"/>
              <a:headEnd/>
              <a:tailEnd/>
            </a:ln>
          </p:spPr>
          <p:txBody>
            <a:bodyPr/>
            <a:lstStyle/>
            <a:p>
              <a:endParaRPr lang="es-CL"/>
            </a:p>
          </p:txBody>
        </p:sp>
        <p:sp>
          <p:nvSpPr>
            <p:cNvPr id="12304" name="Rectangle 19"/>
            <p:cNvSpPr>
              <a:spLocks noChangeArrowheads="1"/>
            </p:cNvSpPr>
            <p:nvPr/>
          </p:nvSpPr>
          <p:spPr bwMode="auto">
            <a:xfrm>
              <a:off x="1705" y="1501"/>
              <a:ext cx="2946" cy="1975"/>
            </a:xfrm>
            <a:prstGeom prst="rect">
              <a:avLst/>
            </a:prstGeom>
            <a:solidFill>
              <a:srgbClr val="E7EAEF"/>
            </a:solidFill>
            <a:ln w="36513">
              <a:solidFill>
                <a:srgbClr val="E7EAEF"/>
              </a:solidFill>
              <a:miter lim="800000"/>
              <a:headEnd/>
              <a:tailEnd/>
            </a:ln>
          </p:spPr>
          <p:txBody>
            <a:bodyPr/>
            <a:lstStyle/>
            <a:p>
              <a:endParaRPr lang="es-CL"/>
            </a:p>
          </p:txBody>
        </p:sp>
        <p:sp>
          <p:nvSpPr>
            <p:cNvPr id="12305" name="Rectangle 20"/>
            <p:cNvSpPr>
              <a:spLocks noChangeArrowheads="1"/>
            </p:cNvSpPr>
            <p:nvPr/>
          </p:nvSpPr>
          <p:spPr bwMode="auto">
            <a:xfrm>
              <a:off x="1705" y="1501"/>
              <a:ext cx="2946" cy="1975"/>
            </a:xfrm>
            <a:prstGeom prst="rect">
              <a:avLst/>
            </a:prstGeom>
            <a:solidFill>
              <a:srgbClr val="E6E9EF"/>
            </a:solidFill>
            <a:ln w="19050">
              <a:solidFill>
                <a:srgbClr val="E6E9EF"/>
              </a:solidFill>
              <a:miter lim="800000"/>
              <a:headEnd/>
              <a:tailEnd/>
            </a:ln>
          </p:spPr>
          <p:txBody>
            <a:bodyPr/>
            <a:lstStyle/>
            <a:p>
              <a:endParaRPr lang="es-CL"/>
            </a:p>
          </p:txBody>
        </p:sp>
        <p:sp>
          <p:nvSpPr>
            <p:cNvPr id="12306" name="Rectangle 21"/>
            <p:cNvSpPr>
              <a:spLocks noChangeArrowheads="1"/>
            </p:cNvSpPr>
            <p:nvPr/>
          </p:nvSpPr>
          <p:spPr bwMode="auto">
            <a:xfrm>
              <a:off x="1620" y="1455"/>
              <a:ext cx="3003" cy="2002"/>
            </a:xfrm>
            <a:prstGeom prst="rect">
              <a:avLst/>
            </a:prstGeom>
            <a:solidFill>
              <a:srgbClr val="FFFFFF"/>
            </a:solidFill>
            <a:ln w="9525">
              <a:noFill/>
              <a:miter lim="800000"/>
              <a:headEnd/>
              <a:tailEnd/>
            </a:ln>
          </p:spPr>
          <p:txBody>
            <a:bodyPr/>
            <a:lstStyle/>
            <a:p>
              <a:endParaRPr lang="es-CL"/>
            </a:p>
          </p:txBody>
        </p:sp>
        <p:sp>
          <p:nvSpPr>
            <p:cNvPr id="12307" name="Freeform 22"/>
            <p:cNvSpPr>
              <a:spLocks/>
            </p:cNvSpPr>
            <p:nvPr/>
          </p:nvSpPr>
          <p:spPr bwMode="auto">
            <a:xfrm>
              <a:off x="1620" y="1455"/>
              <a:ext cx="3003" cy="2002"/>
            </a:xfrm>
            <a:custGeom>
              <a:avLst/>
              <a:gdLst>
                <a:gd name="T0" fmla="*/ 0 w 3753"/>
                <a:gd name="T1" fmla="*/ 0 h 2503"/>
                <a:gd name="T2" fmla="*/ 0 w 3753"/>
                <a:gd name="T3" fmla="*/ 2503 h 2503"/>
                <a:gd name="T4" fmla="*/ 3753 w 3753"/>
                <a:gd name="T5" fmla="*/ 2503 h 2503"/>
                <a:gd name="T6" fmla="*/ 0 60000 65536"/>
                <a:gd name="T7" fmla="*/ 0 60000 65536"/>
                <a:gd name="T8" fmla="*/ 0 60000 65536"/>
                <a:gd name="T9" fmla="*/ 0 w 3753"/>
                <a:gd name="T10" fmla="*/ 0 h 2503"/>
                <a:gd name="T11" fmla="*/ 3753 w 3753"/>
                <a:gd name="T12" fmla="*/ 2503 h 2503"/>
              </a:gdLst>
              <a:ahLst/>
              <a:cxnLst>
                <a:cxn ang="T6">
                  <a:pos x="T0" y="T1"/>
                </a:cxn>
                <a:cxn ang="T7">
                  <a:pos x="T2" y="T3"/>
                </a:cxn>
                <a:cxn ang="T8">
                  <a:pos x="T4" y="T5"/>
                </a:cxn>
              </a:cxnLst>
              <a:rect l="T9" t="T10" r="T11" b="T12"/>
              <a:pathLst>
                <a:path w="3753" h="2503">
                  <a:moveTo>
                    <a:pt x="0" y="0"/>
                  </a:moveTo>
                  <a:lnTo>
                    <a:pt x="0" y="2503"/>
                  </a:lnTo>
                  <a:lnTo>
                    <a:pt x="3753" y="2503"/>
                  </a:lnTo>
                </a:path>
              </a:pathLst>
            </a:custGeom>
            <a:noFill/>
            <a:ln w="19050">
              <a:solidFill>
                <a:srgbClr val="000000"/>
              </a:solidFill>
              <a:round/>
              <a:headEnd/>
              <a:tailEnd/>
            </a:ln>
          </p:spPr>
          <p:txBody>
            <a:bodyPr/>
            <a:lstStyle/>
            <a:p>
              <a:endParaRPr lang="es-CL"/>
            </a:p>
          </p:txBody>
        </p:sp>
        <p:sp>
          <p:nvSpPr>
            <p:cNvPr id="12308" name="Line 23"/>
            <p:cNvSpPr>
              <a:spLocks noChangeShapeType="1"/>
            </p:cNvSpPr>
            <p:nvPr/>
          </p:nvSpPr>
          <p:spPr bwMode="auto">
            <a:xfrm flipH="1">
              <a:off x="2835" y="3532"/>
              <a:ext cx="204" cy="1"/>
            </a:xfrm>
            <a:prstGeom prst="line">
              <a:avLst/>
            </a:prstGeom>
            <a:noFill/>
            <a:ln w="19050">
              <a:solidFill>
                <a:srgbClr val="000000"/>
              </a:solidFill>
              <a:round/>
              <a:headEnd type="stealth" w="med" len="med"/>
              <a:tailEnd/>
            </a:ln>
          </p:spPr>
          <p:txBody>
            <a:bodyPr/>
            <a:lstStyle/>
            <a:p>
              <a:endParaRPr lang="es-CL"/>
            </a:p>
          </p:txBody>
        </p:sp>
        <p:sp>
          <p:nvSpPr>
            <p:cNvPr id="12309" name="Line 24"/>
            <p:cNvSpPr>
              <a:spLocks noChangeShapeType="1"/>
            </p:cNvSpPr>
            <p:nvPr/>
          </p:nvSpPr>
          <p:spPr bwMode="auto">
            <a:xfrm flipH="1">
              <a:off x="3027" y="1924"/>
              <a:ext cx="395" cy="1"/>
            </a:xfrm>
            <a:prstGeom prst="line">
              <a:avLst/>
            </a:prstGeom>
            <a:noFill/>
            <a:ln w="19050">
              <a:solidFill>
                <a:srgbClr val="000000"/>
              </a:solidFill>
              <a:round/>
              <a:headEnd type="stealth" w="med" len="med"/>
              <a:tailEnd/>
            </a:ln>
          </p:spPr>
          <p:txBody>
            <a:bodyPr/>
            <a:lstStyle/>
            <a:p>
              <a:endParaRPr lang="es-CL"/>
            </a:p>
          </p:txBody>
        </p:sp>
        <p:sp>
          <p:nvSpPr>
            <p:cNvPr id="12310" name="Line 25"/>
            <p:cNvSpPr>
              <a:spLocks noChangeShapeType="1"/>
            </p:cNvSpPr>
            <p:nvPr/>
          </p:nvSpPr>
          <p:spPr bwMode="auto">
            <a:xfrm flipV="1">
              <a:off x="1507" y="2337"/>
              <a:ext cx="2" cy="95"/>
            </a:xfrm>
            <a:prstGeom prst="line">
              <a:avLst/>
            </a:prstGeom>
            <a:noFill/>
            <a:ln w="19050">
              <a:solidFill>
                <a:srgbClr val="000000"/>
              </a:solidFill>
              <a:round/>
              <a:headEnd type="stealth" w="med" len="med"/>
              <a:tailEnd/>
            </a:ln>
          </p:spPr>
          <p:txBody>
            <a:bodyPr/>
            <a:lstStyle/>
            <a:p>
              <a:endParaRPr lang="es-CL"/>
            </a:p>
          </p:txBody>
        </p:sp>
        <p:sp>
          <p:nvSpPr>
            <p:cNvPr id="12311" name="Rectangle 26"/>
            <p:cNvSpPr>
              <a:spLocks noChangeArrowheads="1"/>
            </p:cNvSpPr>
            <p:nvPr/>
          </p:nvSpPr>
          <p:spPr bwMode="auto">
            <a:xfrm>
              <a:off x="3863" y="3495"/>
              <a:ext cx="918"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Loanable Funds</a:t>
              </a:r>
              <a:endParaRPr lang="en-US" sz="1500">
                <a:latin typeface="Times New Roman" pitchFamily="18" charset="0"/>
              </a:endParaRPr>
            </a:p>
          </p:txBody>
        </p:sp>
        <p:sp>
          <p:nvSpPr>
            <p:cNvPr id="12312" name="Rectangle 28"/>
            <p:cNvSpPr>
              <a:spLocks noChangeArrowheads="1"/>
            </p:cNvSpPr>
            <p:nvPr/>
          </p:nvSpPr>
          <p:spPr bwMode="auto">
            <a:xfrm>
              <a:off x="1513" y="3498"/>
              <a:ext cx="71" cy="145"/>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1500">
                <a:latin typeface="Times New Roman" pitchFamily="18" charset="0"/>
              </a:endParaRPr>
            </a:p>
          </p:txBody>
        </p:sp>
        <p:sp>
          <p:nvSpPr>
            <p:cNvPr id="12313" name="Rectangle 29"/>
            <p:cNvSpPr>
              <a:spLocks noChangeArrowheads="1"/>
            </p:cNvSpPr>
            <p:nvPr/>
          </p:nvSpPr>
          <p:spPr bwMode="auto">
            <a:xfrm>
              <a:off x="1111" y="1434"/>
              <a:ext cx="452"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Interest</a:t>
              </a:r>
              <a:endParaRPr lang="en-US" sz="1500">
                <a:latin typeface="Times New Roman" pitchFamily="18" charset="0"/>
              </a:endParaRPr>
            </a:p>
          </p:txBody>
        </p:sp>
        <p:sp>
          <p:nvSpPr>
            <p:cNvPr id="12314" name="Rectangle 30"/>
            <p:cNvSpPr>
              <a:spLocks noChangeArrowheads="1"/>
            </p:cNvSpPr>
            <p:nvPr/>
          </p:nvSpPr>
          <p:spPr bwMode="auto">
            <a:xfrm>
              <a:off x="1292" y="1560"/>
              <a:ext cx="265"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Rate</a:t>
              </a:r>
              <a:endParaRPr lang="en-US" sz="1500">
                <a:latin typeface="Times New Roman" pitchFamily="18" charset="0"/>
              </a:endParaRPr>
            </a:p>
          </p:txBody>
        </p:sp>
        <p:sp>
          <p:nvSpPr>
            <p:cNvPr id="12315" name="Line 32"/>
            <p:cNvSpPr>
              <a:spLocks noChangeShapeType="1"/>
            </p:cNvSpPr>
            <p:nvPr/>
          </p:nvSpPr>
          <p:spPr bwMode="auto">
            <a:xfrm flipV="1">
              <a:off x="1977" y="1605"/>
              <a:ext cx="1238" cy="1626"/>
            </a:xfrm>
            <a:prstGeom prst="line">
              <a:avLst/>
            </a:prstGeom>
            <a:noFill/>
            <a:ln w="55563">
              <a:solidFill>
                <a:srgbClr val="003F95"/>
              </a:solidFill>
              <a:round/>
              <a:headEnd/>
              <a:tailEnd/>
            </a:ln>
          </p:spPr>
          <p:txBody>
            <a:bodyPr/>
            <a:lstStyle/>
            <a:p>
              <a:endParaRPr lang="es-CL"/>
            </a:p>
          </p:txBody>
        </p:sp>
        <p:sp>
          <p:nvSpPr>
            <p:cNvPr id="12316" name="Rectangle 33"/>
            <p:cNvSpPr>
              <a:spLocks noChangeArrowheads="1"/>
            </p:cNvSpPr>
            <p:nvPr/>
          </p:nvSpPr>
          <p:spPr bwMode="auto">
            <a:xfrm>
              <a:off x="2744" y="1484"/>
              <a:ext cx="462"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 </a:t>
              </a:r>
              <a:endParaRPr lang="en-US" sz="2400">
                <a:latin typeface="Times New Roman" pitchFamily="18" charset="0"/>
              </a:endParaRPr>
            </a:p>
          </p:txBody>
        </p:sp>
        <p:sp>
          <p:nvSpPr>
            <p:cNvPr id="12317" name="Rectangle 34"/>
            <p:cNvSpPr>
              <a:spLocks noChangeArrowheads="1"/>
            </p:cNvSpPr>
            <p:nvPr/>
          </p:nvSpPr>
          <p:spPr bwMode="auto">
            <a:xfrm>
              <a:off x="3243" y="1484"/>
              <a:ext cx="122" cy="155"/>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S</a:t>
              </a:r>
              <a:r>
                <a:rPr lang="en-US" sz="1600" baseline="-25000">
                  <a:solidFill>
                    <a:srgbClr val="000000"/>
                  </a:solidFill>
                </a:rPr>
                <a:t>1</a:t>
              </a:r>
              <a:endParaRPr lang="en-US" sz="2400">
                <a:latin typeface="Times New Roman" pitchFamily="18" charset="0"/>
              </a:endParaRPr>
            </a:p>
          </p:txBody>
        </p:sp>
        <p:sp>
          <p:nvSpPr>
            <p:cNvPr id="12318" name="Line 36"/>
            <p:cNvSpPr>
              <a:spLocks noChangeShapeType="1"/>
            </p:cNvSpPr>
            <p:nvPr/>
          </p:nvSpPr>
          <p:spPr bwMode="auto">
            <a:xfrm flipV="1">
              <a:off x="2531" y="1605"/>
              <a:ext cx="1238" cy="1626"/>
            </a:xfrm>
            <a:prstGeom prst="line">
              <a:avLst/>
            </a:prstGeom>
            <a:noFill/>
            <a:ln w="55563">
              <a:solidFill>
                <a:srgbClr val="AD0D1B"/>
              </a:solidFill>
              <a:round/>
              <a:headEnd/>
              <a:tailEnd/>
            </a:ln>
          </p:spPr>
          <p:txBody>
            <a:bodyPr/>
            <a:lstStyle/>
            <a:p>
              <a:endParaRPr lang="es-CL"/>
            </a:p>
          </p:txBody>
        </p:sp>
        <p:sp>
          <p:nvSpPr>
            <p:cNvPr id="12319" name="Rectangle 37"/>
            <p:cNvSpPr>
              <a:spLocks noChangeArrowheads="1"/>
            </p:cNvSpPr>
            <p:nvPr/>
          </p:nvSpPr>
          <p:spPr bwMode="auto">
            <a:xfrm>
              <a:off x="3835" y="1484"/>
              <a:ext cx="122" cy="155"/>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S</a:t>
              </a:r>
              <a:r>
                <a:rPr lang="en-US" sz="1600" baseline="-25000">
                  <a:solidFill>
                    <a:srgbClr val="000000"/>
                  </a:solidFill>
                </a:rPr>
                <a:t>2</a:t>
              </a:r>
              <a:endParaRPr lang="en-US" sz="2400">
                <a:latin typeface="Times New Roman" pitchFamily="18" charset="0"/>
              </a:endParaRPr>
            </a:p>
          </p:txBody>
        </p:sp>
        <p:sp>
          <p:nvSpPr>
            <p:cNvPr id="12320" name="Line 39"/>
            <p:cNvSpPr>
              <a:spLocks noChangeShapeType="1"/>
            </p:cNvSpPr>
            <p:nvPr/>
          </p:nvSpPr>
          <p:spPr bwMode="auto">
            <a:xfrm flipH="1">
              <a:off x="1123" y="2341"/>
              <a:ext cx="329" cy="386"/>
            </a:xfrm>
            <a:prstGeom prst="line">
              <a:avLst/>
            </a:prstGeom>
            <a:noFill/>
            <a:ln w="19050">
              <a:solidFill>
                <a:srgbClr val="000000"/>
              </a:solidFill>
              <a:round/>
              <a:headEnd/>
              <a:tailEnd/>
            </a:ln>
          </p:spPr>
          <p:txBody>
            <a:bodyPr/>
            <a:lstStyle/>
            <a:p>
              <a:endParaRPr lang="es-CL"/>
            </a:p>
          </p:txBody>
        </p:sp>
        <p:sp>
          <p:nvSpPr>
            <p:cNvPr id="12321" name="Rectangle 40"/>
            <p:cNvSpPr>
              <a:spLocks noChangeArrowheads="1"/>
            </p:cNvSpPr>
            <p:nvPr/>
          </p:nvSpPr>
          <p:spPr bwMode="auto">
            <a:xfrm>
              <a:off x="748" y="2679"/>
              <a:ext cx="826" cy="574"/>
            </a:xfrm>
            <a:prstGeom prst="rect">
              <a:avLst/>
            </a:prstGeom>
            <a:solidFill>
              <a:srgbClr val="E1E5E9"/>
            </a:solidFill>
            <a:ln w="9525">
              <a:noFill/>
              <a:miter lim="800000"/>
              <a:headEnd/>
              <a:tailEnd/>
            </a:ln>
          </p:spPr>
          <p:txBody>
            <a:bodyPr/>
            <a:lstStyle/>
            <a:p>
              <a:endParaRPr lang="es-CL"/>
            </a:p>
          </p:txBody>
        </p:sp>
        <p:sp>
          <p:nvSpPr>
            <p:cNvPr id="12322" name="Rectangle 41"/>
            <p:cNvSpPr>
              <a:spLocks noChangeArrowheads="1"/>
            </p:cNvSpPr>
            <p:nvPr/>
          </p:nvSpPr>
          <p:spPr bwMode="auto">
            <a:xfrm>
              <a:off x="785" y="2725"/>
              <a:ext cx="103"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a:t>
              </a:r>
              <a:endParaRPr lang="en-US" sz="1200">
                <a:latin typeface="Times New Roman" pitchFamily="18" charset="0"/>
              </a:endParaRPr>
            </a:p>
          </p:txBody>
        </p:sp>
        <p:sp>
          <p:nvSpPr>
            <p:cNvPr id="12323" name="Rectangle 42"/>
            <p:cNvSpPr>
              <a:spLocks noChangeArrowheads="1"/>
            </p:cNvSpPr>
            <p:nvPr/>
          </p:nvSpPr>
          <p:spPr bwMode="auto">
            <a:xfrm>
              <a:off x="898" y="2725"/>
              <a:ext cx="398"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which</a:t>
              </a:r>
              <a:endParaRPr lang="en-US" sz="1200">
                <a:latin typeface="Times New Roman" pitchFamily="18" charset="0"/>
              </a:endParaRPr>
            </a:p>
          </p:txBody>
        </p:sp>
        <p:sp>
          <p:nvSpPr>
            <p:cNvPr id="12324" name="Rectangle 43"/>
            <p:cNvSpPr>
              <a:spLocks noChangeArrowheads="1"/>
            </p:cNvSpPr>
            <p:nvPr/>
          </p:nvSpPr>
          <p:spPr bwMode="auto">
            <a:xfrm>
              <a:off x="785" y="2851"/>
              <a:ext cx="521"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reduces the</a:t>
              </a:r>
              <a:endParaRPr lang="en-US" sz="1200">
                <a:latin typeface="Times New Roman" pitchFamily="18" charset="0"/>
              </a:endParaRPr>
            </a:p>
          </p:txBody>
        </p:sp>
        <p:sp>
          <p:nvSpPr>
            <p:cNvPr id="12325" name="Rectangle 44"/>
            <p:cNvSpPr>
              <a:spLocks noChangeArrowheads="1"/>
            </p:cNvSpPr>
            <p:nvPr/>
          </p:nvSpPr>
          <p:spPr bwMode="auto">
            <a:xfrm>
              <a:off x="785" y="2977"/>
              <a:ext cx="510"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equilibrium</a:t>
              </a:r>
              <a:endParaRPr lang="en-US" sz="1200">
                <a:latin typeface="Times New Roman" pitchFamily="18" charset="0"/>
              </a:endParaRPr>
            </a:p>
          </p:txBody>
        </p:sp>
        <p:sp>
          <p:nvSpPr>
            <p:cNvPr id="12326" name="Rectangle 45"/>
            <p:cNvSpPr>
              <a:spLocks noChangeArrowheads="1"/>
            </p:cNvSpPr>
            <p:nvPr/>
          </p:nvSpPr>
          <p:spPr bwMode="auto">
            <a:xfrm>
              <a:off x="785" y="3103"/>
              <a:ext cx="469"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interest rat</a:t>
              </a:r>
              <a:endParaRPr lang="en-US" sz="1200">
                <a:latin typeface="Times New Roman" pitchFamily="18" charset="0"/>
              </a:endParaRPr>
            </a:p>
          </p:txBody>
        </p:sp>
        <p:sp>
          <p:nvSpPr>
            <p:cNvPr id="12327" name="Rectangle 46"/>
            <p:cNvSpPr>
              <a:spLocks noChangeArrowheads="1"/>
            </p:cNvSpPr>
            <p:nvPr/>
          </p:nvSpPr>
          <p:spPr bwMode="auto">
            <a:xfrm>
              <a:off x="1247" y="3103"/>
              <a:ext cx="198"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 . . .</a:t>
              </a:r>
              <a:endParaRPr lang="en-US" sz="1200">
                <a:latin typeface="Times New Roman" pitchFamily="18" charset="0"/>
              </a:endParaRPr>
            </a:p>
          </p:txBody>
        </p:sp>
        <p:grpSp>
          <p:nvGrpSpPr>
            <p:cNvPr id="12328" name="Group 47"/>
            <p:cNvGrpSpPr>
              <a:grpSpLocks/>
            </p:cNvGrpSpPr>
            <p:nvPr/>
          </p:nvGrpSpPr>
          <p:grpSpPr bwMode="auto">
            <a:xfrm>
              <a:off x="2043" y="3561"/>
              <a:ext cx="1613" cy="498"/>
              <a:chOff x="1985" y="3410"/>
              <a:chExt cx="2017" cy="623"/>
            </a:xfrm>
          </p:grpSpPr>
          <p:sp>
            <p:nvSpPr>
              <p:cNvPr id="12355" name="Line 48"/>
              <p:cNvSpPr>
                <a:spLocks noChangeShapeType="1"/>
              </p:cNvSpPr>
              <p:nvPr/>
            </p:nvSpPr>
            <p:spPr bwMode="auto">
              <a:xfrm flipV="1">
                <a:off x="2970" y="3410"/>
                <a:ext cx="59" cy="235"/>
              </a:xfrm>
              <a:prstGeom prst="line">
                <a:avLst/>
              </a:prstGeom>
              <a:noFill/>
              <a:ln w="19050">
                <a:solidFill>
                  <a:srgbClr val="000000"/>
                </a:solidFill>
                <a:round/>
                <a:headEnd/>
                <a:tailEnd/>
              </a:ln>
            </p:spPr>
            <p:txBody>
              <a:bodyPr/>
              <a:lstStyle/>
              <a:p>
                <a:endParaRPr lang="es-CL"/>
              </a:p>
            </p:txBody>
          </p:sp>
          <p:sp>
            <p:nvSpPr>
              <p:cNvPr id="12356" name="Rectangle 49"/>
              <p:cNvSpPr>
                <a:spLocks noChangeArrowheads="1"/>
              </p:cNvSpPr>
              <p:nvPr/>
            </p:nvSpPr>
            <p:spPr bwMode="auto">
              <a:xfrm>
                <a:off x="1985" y="3621"/>
                <a:ext cx="2017" cy="412"/>
              </a:xfrm>
              <a:prstGeom prst="rect">
                <a:avLst/>
              </a:prstGeom>
              <a:solidFill>
                <a:srgbClr val="E1E5E9"/>
              </a:solidFill>
              <a:ln w="9525">
                <a:noFill/>
                <a:miter lim="800000"/>
                <a:headEnd/>
                <a:tailEnd/>
              </a:ln>
            </p:spPr>
            <p:txBody>
              <a:bodyPr/>
              <a:lstStyle/>
              <a:p>
                <a:endParaRPr lang="es-CL"/>
              </a:p>
            </p:txBody>
          </p:sp>
          <p:sp>
            <p:nvSpPr>
              <p:cNvPr id="12357" name="Rectangle 50"/>
              <p:cNvSpPr>
                <a:spLocks noChangeArrowheads="1"/>
              </p:cNvSpPr>
              <p:nvPr/>
            </p:nvSpPr>
            <p:spPr bwMode="auto">
              <a:xfrm>
                <a:off x="2083" y="3685"/>
                <a:ext cx="129"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 </a:t>
                </a:r>
                <a:endParaRPr lang="en-US" sz="1200">
                  <a:latin typeface="Times New Roman" pitchFamily="18" charset="0"/>
                </a:endParaRPr>
              </a:p>
            </p:txBody>
          </p:sp>
          <p:sp>
            <p:nvSpPr>
              <p:cNvPr id="12358" name="Rectangle 51"/>
              <p:cNvSpPr>
                <a:spLocks noChangeArrowheads="1"/>
              </p:cNvSpPr>
              <p:nvPr/>
            </p:nvSpPr>
            <p:spPr bwMode="auto">
              <a:xfrm>
                <a:off x="2220" y="3685"/>
                <a:ext cx="1609"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and raises the equilibrium</a:t>
                </a:r>
                <a:endParaRPr lang="en-US" sz="1200">
                  <a:latin typeface="Times New Roman" pitchFamily="18" charset="0"/>
                </a:endParaRPr>
              </a:p>
            </p:txBody>
          </p:sp>
          <p:sp>
            <p:nvSpPr>
              <p:cNvPr id="12359" name="Rectangle 52"/>
              <p:cNvSpPr>
                <a:spLocks noChangeArrowheads="1"/>
              </p:cNvSpPr>
              <p:nvPr/>
            </p:nvSpPr>
            <p:spPr bwMode="auto">
              <a:xfrm>
                <a:off x="2083" y="3841"/>
                <a:ext cx="1473"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quantity of loanable funds.</a:t>
                </a:r>
                <a:endParaRPr lang="en-US" sz="1200">
                  <a:latin typeface="Times New Roman" pitchFamily="18" charset="0"/>
                </a:endParaRPr>
              </a:p>
            </p:txBody>
          </p:sp>
        </p:grpSp>
        <p:grpSp>
          <p:nvGrpSpPr>
            <p:cNvPr id="12329" name="Group 53"/>
            <p:cNvGrpSpPr>
              <a:grpSpLocks/>
            </p:cNvGrpSpPr>
            <p:nvPr/>
          </p:nvGrpSpPr>
          <p:grpSpPr bwMode="auto">
            <a:xfrm>
              <a:off x="1883" y="1699"/>
              <a:ext cx="2259" cy="1232"/>
              <a:chOff x="1786" y="1082"/>
              <a:chExt cx="2823" cy="1540"/>
            </a:xfrm>
          </p:grpSpPr>
          <p:sp>
            <p:nvSpPr>
              <p:cNvPr id="12353" name="Line 54"/>
              <p:cNvSpPr>
                <a:spLocks noChangeShapeType="1"/>
              </p:cNvSpPr>
              <p:nvPr/>
            </p:nvSpPr>
            <p:spPr bwMode="auto">
              <a:xfrm flipH="1" flipV="1">
                <a:off x="1786" y="1082"/>
                <a:ext cx="2134" cy="1411"/>
              </a:xfrm>
              <a:prstGeom prst="line">
                <a:avLst/>
              </a:prstGeom>
              <a:noFill/>
              <a:ln w="55563">
                <a:solidFill>
                  <a:srgbClr val="003F95"/>
                </a:solidFill>
                <a:round/>
                <a:headEnd/>
                <a:tailEnd/>
              </a:ln>
            </p:spPr>
            <p:txBody>
              <a:bodyPr/>
              <a:lstStyle/>
              <a:p>
                <a:endParaRPr lang="es-CL"/>
              </a:p>
            </p:txBody>
          </p:sp>
          <p:sp>
            <p:nvSpPr>
              <p:cNvPr id="12354" name="Rectangle 55"/>
              <p:cNvSpPr>
                <a:spLocks noChangeArrowheads="1"/>
              </p:cNvSpPr>
              <p:nvPr/>
            </p:nvSpPr>
            <p:spPr bwMode="auto">
              <a:xfrm>
                <a:off x="3969" y="2428"/>
                <a:ext cx="640"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Demand</a:t>
                </a:r>
                <a:endParaRPr lang="en-US" sz="2400">
                  <a:latin typeface="Times New Roman" pitchFamily="18" charset="0"/>
                </a:endParaRPr>
              </a:p>
            </p:txBody>
          </p:sp>
        </p:grpSp>
        <p:grpSp>
          <p:nvGrpSpPr>
            <p:cNvPr id="12330" name="Group 56"/>
            <p:cNvGrpSpPr>
              <a:grpSpLocks/>
            </p:cNvGrpSpPr>
            <p:nvPr/>
          </p:nvGrpSpPr>
          <p:grpSpPr bwMode="auto">
            <a:xfrm>
              <a:off x="3225" y="1953"/>
              <a:ext cx="1305" cy="715"/>
              <a:chOff x="3463" y="1400"/>
              <a:chExt cx="1630" cy="893"/>
            </a:xfrm>
          </p:grpSpPr>
          <p:grpSp>
            <p:nvGrpSpPr>
              <p:cNvPr id="12345" name="Group 57"/>
              <p:cNvGrpSpPr>
                <a:grpSpLocks/>
              </p:cNvGrpSpPr>
              <p:nvPr/>
            </p:nvGrpSpPr>
            <p:grpSpPr bwMode="auto">
              <a:xfrm>
                <a:off x="3463" y="1400"/>
                <a:ext cx="1630" cy="893"/>
                <a:chOff x="3463" y="1400"/>
                <a:chExt cx="1630" cy="893"/>
              </a:xfrm>
            </p:grpSpPr>
            <p:sp>
              <p:nvSpPr>
                <p:cNvPr id="12347" name="Line 58"/>
                <p:cNvSpPr>
                  <a:spLocks noChangeShapeType="1"/>
                </p:cNvSpPr>
                <p:nvPr/>
              </p:nvSpPr>
              <p:spPr bwMode="auto">
                <a:xfrm flipH="1" flipV="1">
                  <a:off x="3463" y="1400"/>
                  <a:ext cx="434" cy="305"/>
                </a:xfrm>
                <a:prstGeom prst="line">
                  <a:avLst/>
                </a:prstGeom>
                <a:noFill/>
                <a:ln w="19050">
                  <a:solidFill>
                    <a:srgbClr val="000000"/>
                  </a:solidFill>
                  <a:round/>
                  <a:headEnd/>
                  <a:tailEnd/>
                </a:ln>
              </p:spPr>
              <p:txBody>
                <a:bodyPr/>
                <a:lstStyle/>
                <a:p>
                  <a:endParaRPr lang="es-CL"/>
                </a:p>
              </p:txBody>
            </p:sp>
            <p:sp>
              <p:nvSpPr>
                <p:cNvPr id="12348" name="Rectangle 59"/>
                <p:cNvSpPr>
                  <a:spLocks noChangeArrowheads="1"/>
                </p:cNvSpPr>
                <p:nvPr/>
              </p:nvSpPr>
              <p:spPr bwMode="auto">
                <a:xfrm>
                  <a:off x="3861" y="1576"/>
                  <a:ext cx="1232" cy="717"/>
                </a:xfrm>
                <a:prstGeom prst="rect">
                  <a:avLst/>
                </a:prstGeom>
                <a:solidFill>
                  <a:srgbClr val="E1E5E9"/>
                </a:solidFill>
                <a:ln w="9525">
                  <a:noFill/>
                  <a:miter lim="800000"/>
                  <a:headEnd/>
                  <a:tailEnd/>
                </a:ln>
              </p:spPr>
              <p:txBody>
                <a:bodyPr/>
                <a:lstStyle/>
                <a:p>
                  <a:endParaRPr lang="es-CL"/>
                </a:p>
              </p:txBody>
            </p:sp>
            <p:sp>
              <p:nvSpPr>
                <p:cNvPr id="12349" name="Rectangle 60"/>
                <p:cNvSpPr>
                  <a:spLocks noChangeArrowheads="1"/>
                </p:cNvSpPr>
                <p:nvPr/>
              </p:nvSpPr>
              <p:spPr bwMode="auto">
                <a:xfrm>
                  <a:off x="3933" y="1625"/>
                  <a:ext cx="107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Tax incentives for</a:t>
                  </a:r>
                  <a:endParaRPr lang="en-US" sz="1200">
                    <a:latin typeface="Times New Roman" pitchFamily="18" charset="0"/>
                  </a:endParaRPr>
                </a:p>
              </p:txBody>
            </p:sp>
            <p:sp>
              <p:nvSpPr>
                <p:cNvPr id="12350" name="Rectangle 61"/>
                <p:cNvSpPr>
                  <a:spLocks noChangeArrowheads="1"/>
                </p:cNvSpPr>
                <p:nvPr/>
              </p:nvSpPr>
              <p:spPr bwMode="auto">
                <a:xfrm>
                  <a:off x="3933" y="1783"/>
                  <a:ext cx="1054"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saving increase the</a:t>
                  </a:r>
                  <a:endParaRPr lang="en-US" sz="1200">
                    <a:latin typeface="Times New Roman" pitchFamily="18" charset="0"/>
                  </a:endParaRPr>
                </a:p>
              </p:txBody>
            </p:sp>
            <p:sp>
              <p:nvSpPr>
                <p:cNvPr id="12351" name="Rectangle 62"/>
                <p:cNvSpPr>
                  <a:spLocks noChangeArrowheads="1"/>
                </p:cNvSpPr>
                <p:nvPr/>
              </p:nvSpPr>
              <p:spPr bwMode="auto">
                <a:xfrm>
                  <a:off x="3933" y="1940"/>
                  <a:ext cx="1022"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supply of loanable</a:t>
                  </a:r>
                  <a:endParaRPr lang="en-US" sz="1200">
                    <a:latin typeface="Times New Roman" pitchFamily="18" charset="0"/>
                  </a:endParaRPr>
                </a:p>
              </p:txBody>
            </p:sp>
            <p:sp>
              <p:nvSpPr>
                <p:cNvPr id="12352" name="Rectangle 63"/>
                <p:cNvSpPr>
                  <a:spLocks noChangeArrowheads="1"/>
                </p:cNvSpPr>
                <p:nvPr/>
              </p:nvSpPr>
              <p:spPr bwMode="auto">
                <a:xfrm>
                  <a:off x="3933" y="2098"/>
                  <a:ext cx="254"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fund</a:t>
                  </a:r>
                  <a:endParaRPr lang="en-US" sz="1200">
                    <a:latin typeface="Times New Roman" pitchFamily="18" charset="0"/>
                  </a:endParaRPr>
                </a:p>
              </p:txBody>
            </p:sp>
          </p:grpSp>
          <p:sp>
            <p:nvSpPr>
              <p:cNvPr id="12346" name="Rectangle 64"/>
              <p:cNvSpPr>
                <a:spLocks noChangeArrowheads="1"/>
              </p:cNvSpPr>
              <p:nvPr/>
            </p:nvSpPr>
            <p:spPr bwMode="auto">
              <a:xfrm>
                <a:off x="4177" y="2098"/>
                <a:ext cx="232"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 . . .</a:t>
                </a:r>
                <a:endParaRPr lang="en-US" sz="1200">
                  <a:latin typeface="Times New Roman" pitchFamily="18" charset="0"/>
                </a:endParaRPr>
              </a:p>
            </p:txBody>
          </p:sp>
        </p:grpSp>
        <p:grpSp>
          <p:nvGrpSpPr>
            <p:cNvPr id="12331" name="Group 65"/>
            <p:cNvGrpSpPr>
              <a:grpSpLocks/>
            </p:cNvGrpSpPr>
            <p:nvPr/>
          </p:nvGrpSpPr>
          <p:grpSpPr bwMode="auto">
            <a:xfrm>
              <a:off x="1424" y="2200"/>
              <a:ext cx="1391" cy="1434"/>
              <a:chOff x="1212" y="1708"/>
              <a:chExt cx="1738" cy="1792"/>
            </a:xfrm>
          </p:grpSpPr>
          <p:grpSp>
            <p:nvGrpSpPr>
              <p:cNvPr id="12340" name="Group 66"/>
              <p:cNvGrpSpPr>
                <a:grpSpLocks/>
              </p:cNvGrpSpPr>
              <p:nvPr/>
            </p:nvGrpSpPr>
            <p:grpSpPr bwMode="auto">
              <a:xfrm>
                <a:off x="1457" y="1741"/>
                <a:ext cx="1419" cy="1539"/>
                <a:chOff x="1457" y="1741"/>
                <a:chExt cx="1419" cy="1539"/>
              </a:xfrm>
            </p:grpSpPr>
            <p:sp>
              <p:nvSpPr>
                <p:cNvPr id="12343" name="Freeform 67"/>
                <p:cNvSpPr>
                  <a:spLocks/>
                </p:cNvSpPr>
                <p:nvPr/>
              </p:nvSpPr>
              <p:spPr bwMode="auto">
                <a:xfrm>
                  <a:off x="1457" y="1776"/>
                  <a:ext cx="1372" cy="1504"/>
                </a:xfrm>
                <a:custGeom>
                  <a:avLst/>
                  <a:gdLst>
                    <a:gd name="T0" fmla="*/ 1372 w 1372"/>
                    <a:gd name="T1" fmla="*/ 1504 h 1504"/>
                    <a:gd name="T2" fmla="*/ 1372 w 1372"/>
                    <a:gd name="T3" fmla="*/ 0 h 1504"/>
                    <a:gd name="T4" fmla="*/ 0 w 1372"/>
                    <a:gd name="T5" fmla="*/ 0 h 1504"/>
                    <a:gd name="T6" fmla="*/ 0 60000 65536"/>
                    <a:gd name="T7" fmla="*/ 0 60000 65536"/>
                    <a:gd name="T8" fmla="*/ 0 60000 65536"/>
                    <a:gd name="T9" fmla="*/ 0 w 1372"/>
                    <a:gd name="T10" fmla="*/ 0 h 1504"/>
                    <a:gd name="T11" fmla="*/ 1372 w 1372"/>
                    <a:gd name="T12" fmla="*/ 1504 h 1504"/>
                  </a:gdLst>
                  <a:ahLst/>
                  <a:cxnLst>
                    <a:cxn ang="T6">
                      <a:pos x="T0" y="T1"/>
                    </a:cxn>
                    <a:cxn ang="T7">
                      <a:pos x="T2" y="T3"/>
                    </a:cxn>
                    <a:cxn ang="T8">
                      <a:pos x="T4" y="T5"/>
                    </a:cxn>
                  </a:cxnLst>
                  <a:rect l="T9" t="T10" r="T11" b="T12"/>
                  <a:pathLst>
                    <a:path w="1372" h="1504">
                      <a:moveTo>
                        <a:pt x="1372" y="1504"/>
                      </a:moveTo>
                      <a:lnTo>
                        <a:pt x="1372" y="0"/>
                      </a:lnTo>
                      <a:lnTo>
                        <a:pt x="0" y="0"/>
                      </a:lnTo>
                    </a:path>
                  </a:pathLst>
                </a:custGeom>
                <a:noFill/>
                <a:ln w="19050">
                  <a:solidFill>
                    <a:schemeClr val="tx1"/>
                  </a:solidFill>
                  <a:prstDash val="sysDot"/>
                  <a:round/>
                  <a:headEnd/>
                  <a:tailEnd/>
                </a:ln>
              </p:spPr>
              <p:txBody>
                <a:bodyPr/>
                <a:lstStyle/>
                <a:p>
                  <a:endParaRPr lang="es-CL"/>
                </a:p>
              </p:txBody>
            </p:sp>
            <p:sp>
              <p:nvSpPr>
                <p:cNvPr id="12344" name="Oval 68"/>
                <p:cNvSpPr>
                  <a:spLocks noChangeArrowheads="1"/>
                </p:cNvSpPr>
                <p:nvPr/>
              </p:nvSpPr>
              <p:spPr bwMode="auto">
                <a:xfrm>
                  <a:off x="2794" y="1741"/>
                  <a:ext cx="82" cy="70"/>
                </a:xfrm>
                <a:prstGeom prst="ellipse">
                  <a:avLst/>
                </a:prstGeom>
                <a:solidFill>
                  <a:srgbClr val="000000"/>
                </a:solidFill>
                <a:ln w="9525">
                  <a:noFill/>
                  <a:round/>
                  <a:headEnd/>
                  <a:tailEnd/>
                </a:ln>
              </p:spPr>
              <p:txBody>
                <a:bodyPr/>
                <a:lstStyle/>
                <a:p>
                  <a:endParaRPr lang="es-CL"/>
                </a:p>
              </p:txBody>
            </p:sp>
          </p:grpSp>
          <p:sp>
            <p:nvSpPr>
              <p:cNvPr id="12341" name="Rectangle 69"/>
              <p:cNvSpPr>
                <a:spLocks noChangeArrowheads="1"/>
              </p:cNvSpPr>
              <p:nvPr/>
            </p:nvSpPr>
            <p:spPr bwMode="auto">
              <a:xfrm>
                <a:off x="1212" y="1708"/>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5%</a:t>
                </a:r>
                <a:endParaRPr lang="en-US" sz="1500">
                  <a:latin typeface="Times New Roman" pitchFamily="18" charset="0"/>
                </a:endParaRPr>
              </a:p>
            </p:txBody>
          </p:sp>
          <p:sp>
            <p:nvSpPr>
              <p:cNvPr id="12342" name="Rectangle 70"/>
              <p:cNvSpPr>
                <a:spLocks noChangeArrowheads="1"/>
              </p:cNvSpPr>
              <p:nvPr/>
            </p:nvSpPr>
            <p:spPr bwMode="auto">
              <a:xfrm>
                <a:off x="2469" y="3318"/>
                <a:ext cx="481"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$1,200</a:t>
                </a:r>
                <a:endParaRPr lang="en-US" sz="1500">
                  <a:latin typeface="Times New Roman" pitchFamily="18" charset="0"/>
                </a:endParaRPr>
              </a:p>
            </p:txBody>
          </p:sp>
        </p:grpSp>
        <p:grpSp>
          <p:nvGrpSpPr>
            <p:cNvPr id="12332" name="Group 71"/>
            <p:cNvGrpSpPr>
              <a:grpSpLocks/>
            </p:cNvGrpSpPr>
            <p:nvPr/>
          </p:nvGrpSpPr>
          <p:grpSpPr bwMode="auto">
            <a:xfrm>
              <a:off x="1424" y="2453"/>
              <a:ext cx="2040" cy="1182"/>
              <a:chOff x="1212" y="2023"/>
              <a:chExt cx="2549" cy="1477"/>
            </a:xfrm>
          </p:grpSpPr>
          <p:grpSp>
            <p:nvGrpSpPr>
              <p:cNvPr id="12335" name="Group 72"/>
              <p:cNvGrpSpPr>
                <a:grpSpLocks/>
              </p:cNvGrpSpPr>
              <p:nvPr/>
            </p:nvGrpSpPr>
            <p:grpSpPr bwMode="auto">
              <a:xfrm>
                <a:off x="1457" y="2034"/>
                <a:ext cx="1877" cy="1246"/>
                <a:chOff x="1457" y="2034"/>
                <a:chExt cx="1877" cy="1246"/>
              </a:xfrm>
            </p:grpSpPr>
            <p:sp>
              <p:nvSpPr>
                <p:cNvPr id="12338" name="Freeform 73"/>
                <p:cNvSpPr>
                  <a:spLocks/>
                </p:cNvSpPr>
                <p:nvPr/>
              </p:nvSpPr>
              <p:spPr bwMode="auto">
                <a:xfrm>
                  <a:off x="1457" y="2081"/>
                  <a:ext cx="1842" cy="1199"/>
                </a:xfrm>
                <a:custGeom>
                  <a:avLst/>
                  <a:gdLst>
                    <a:gd name="T0" fmla="*/ 1842 w 1842"/>
                    <a:gd name="T1" fmla="*/ 1199 h 1199"/>
                    <a:gd name="T2" fmla="*/ 1842 w 1842"/>
                    <a:gd name="T3" fmla="*/ 0 h 1199"/>
                    <a:gd name="T4" fmla="*/ 0 w 1842"/>
                    <a:gd name="T5" fmla="*/ 0 h 1199"/>
                    <a:gd name="T6" fmla="*/ 0 60000 65536"/>
                    <a:gd name="T7" fmla="*/ 0 60000 65536"/>
                    <a:gd name="T8" fmla="*/ 0 60000 65536"/>
                    <a:gd name="T9" fmla="*/ 0 w 1842"/>
                    <a:gd name="T10" fmla="*/ 0 h 1199"/>
                    <a:gd name="T11" fmla="*/ 1842 w 1842"/>
                    <a:gd name="T12" fmla="*/ 1199 h 1199"/>
                  </a:gdLst>
                  <a:ahLst/>
                  <a:cxnLst>
                    <a:cxn ang="T6">
                      <a:pos x="T0" y="T1"/>
                    </a:cxn>
                    <a:cxn ang="T7">
                      <a:pos x="T2" y="T3"/>
                    </a:cxn>
                    <a:cxn ang="T8">
                      <a:pos x="T4" y="T5"/>
                    </a:cxn>
                  </a:cxnLst>
                  <a:rect l="T9" t="T10" r="T11" b="T12"/>
                  <a:pathLst>
                    <a:path w="1842" h="1199">
                      <a:moveTo>
                        <a:pt x="1842" y="1199"/>
                      </a:moveTo>
                      <a:lnTo>
                        <a:pt x="1842" y="0"/>
                      </a:lnTo>
                      <a:lnTo>
                        <a:pt x="0" y="0"/>
                      </a:lnTo>
                    </a:path>
                  </a:pathLst>
                </a:custGeom>
                <a:noFill/>
                <a:ln w="19050">
                  <a:solidFill>
                    <a:schemeClr val="tx1"/>
                  </a:solidFill>
                  <a:prstDash val="sysDot"/>
                  <a:round/>
                  <a:headEnd/>
                  <a:tailEnd/>
                </a:ln>
              </p:spPr>
              <p:txBody>
                <a:bodyPr/>
                <a:lstStyle/>
                <a:p>
                  <a:endParaRPr lang="es-CL"/>
                </a:p>
              </p:txBody>
            </p:sp>
            <p:sp>
              <p:nvSpPr>
                <p:cNvPr id="12339" name="Oval 74"/>
                <p:cNvSpPr>
                  <a:spLocks noChangeArrowheads="1"/>
                </p:cNvSpPr>
                <p:nvPr/>
              </p:nvSpPr>
              <p:spPr bwMode="auto">
                <a:xfrm>
                  <a:off x="3252" y="2034"/>
                  <a:ext cx="82" cy="83"/>
                </a:xfrm>
                <a:prstGeom prst="ellipse">
                  <a:avLst/>
                </a:prstGeom>
                <a:solidFill>
                  <a:srgbClr val="000000"/>
                </a:solidFill>
                <a:ln w="9525">
                  <a:noFill/>
                  <a:round/>
                  <a:headEnd/>
                  <a:tailEnd/>
                </a:ln>
              </p:spPr>
              <p:txBody>
                <a:bodyPr/>
                <a:lstStyle/>
                <a:p>
                  <a:endParaRPr lang="es-CL"/>
                </a:p>
              </p:txBody>
            </p:sp>
          </p:grpSp>
          <p:sp>
            <p:nvSpPr>
              <p:cNvPr id="12336" name="Rectangle 75"/>
              <p:cNvSpPr>
                <a:spLocks noChangeArrowheads="1"/>
              </p:cNvSpPr>
              <p:nvPr/>
            </p:nvSpPr>
            <p:spPr bwMode="auto">
              <a:xfrm>
                <a:off x="1212" y="2023"/>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4%</a:t>
                </a:r>
                <a:endParaRPr lang="en-US" sz="1500">
                  <a:latin typeface="Times New Roman" pitchFamily="18" charset="0"/>
                </a:endParaRPr>
              </a:p>
            </p:txBody>
          </p:sp>
          <p:sp>
            <p:nvSpPr>
              <p:cNvPr id="12337" name="Rectangle 76"/>
              <p:cNvSpPr>
                <a:spLocks noChangeArrowheads="1"/>
              </p:cNvSpPr>
              <p:nvPr/>
            </p:nvSpPr>
            <p:spPr bwMode="auto">
              <a:xfrm>
                <a:off x="3280" y="3318"/>
                <a:ext cx="481"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$1,600</a:t>
                </a:r>
                <a:endParaRPr lang="en-US" sz="1500">
                  <a:latin typeface="Times New Roman" pitchFamily="18" charset="0"/>
                </a:endParaRPr>
              </a:p>
            </p:txBody>
          </p:sp>
        </p:grpSp>
        <p:sp>
          <p:nvSpPr>
            <p:cNvPr id="12333" name="Text Box 77"/>
            <p:cNvSpPr txBox="1">
              <a:spLocks noChangeArrowheads="1"/>
            </p:cNvSpPr>
            <p:nvPr/>
          </p:nvSpPr>
          <p:spPr bwMode="auto">
            <a:xfrm>
              <a:off x="4026" y="4182"/>
              <a:ext cx="1148" cy="136"/>
            </a:xfrm>
            <a:prstGeom prst="rect">
              <a:avLst/>
            </a:prstGeom>
            <a:noFill/>
            <a:ln w="9525">
              <a:noFill/>
              <a:miter lim="800000"/>
              <a:headEnd/>
              <a:tailEnd/>
            </a:ln>
          </p:spPr>
          <p:txBody>
            <a:bodyPr wrap="none">
              <a:spAutoFit/>
            </a:bodyPr>
            <a:lstStyle/>
            <a:p>
              <a:pPr eaLnBrk="0" hangingPunct="0"/>
              <a:r>
                <a:rPr lang="en-US" altLang="en-US" sz="800" b="1"/>
                <a:t>Copyright©2004  South-Western</a:t>
              </a:r>
            </a:p>
          </p:txBody>
        </p:sp>
        <p:sp>
          <p:nvSpPr>
            <p:cNvPr id="12334" name="Rectangle 27"/>
            <p:cNvSpPr>
              <a:spLocks noChangeArrowheads="1"/>
            </p:cNvSpPr>
            <p:nvPr/>
          </p:nvSpPr>
          <p:spPr bwMode="auto">
            <a:xfrm>
              <a:off x="3617" y="3620"/>
              <a:ext cx="1247"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 billions of dollars)</a:t>
              </a:r>
              <a:endParaRPr lang="en-US" sz="1500">
                <a:latin typeface="Times New Roman" pitchFamily="18" charset="0"/>
              </a:endParaRPr>
            </a:p>
          </p:txBody>
        </p:sp>
      </p:grpSp>
    </p:spTree>
    <p:extLst>
      <p:ext uri="{BB962C8B-B14F-4D97-AF65-F5344CB8AC3E}">
        <p14:creationId xmlns:p14="http://schemas.microsoft.com/office/powerpoint/2010/main" xmlns="" val="30307385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Marcador de número de diapositiva"/>
          <p:cNvSpPr>
            <a:spLocks noGrp="1"/>
          </p:cNvSpPr>
          <p:nvPr>
            <p:ph type="sldNum" sz="quarter" idx="12"/>
          </p:nvPr>
        </p:nvSpPr>
        <p:spPr/>
        <p:txBody>
          <a:bodyPr/>
          <a:lstStyle/>
          <a:p>
            <a:pPr>
              <a:defRPr/>
            </a:pPr>
            <a:fld id="{BC9D671F-E8D8-4FF8-9BC4-5D426B960AF3}" type="slidenum">
              <a:rPr lang="es-CL" smtClean="0"/>
              <a:pPr>
                <a:defRPr/>
              </a:pPr>
              <a:t>21</a:t>
            </a:fld>
            <a:endParaRPr lang="es-CL"/>
          </a:p>
        </p:txBody>
      </p:sp>
      <p:sp>
        <p:nvSpPr>
          <p:cNvPr id="14338" name="1 Título"/>
          <p:cNvSpPr>
            <a:spLocks noGrp="1"/>
          </p:cNvSpPr>
          <p:nvPr>
            <p:ph type="title" idx="4294967295"/>
          </p:nvPr>
        </p:nvSpPr>
        <p:spPr>
          <a:xfrm>
            <a:off x="1524000" y="274638"/>
            <a:ext cx="8229600" cy="1143000"/>
          </a:xfrm>
        </p:spPr>
        <p:txBody>
          <a:bodyPr>
            <a:normAutofit fontScale="90000"/>
          </a:bodyPr>
          <a:lstStyle/>
          <a:p>
            <a:r>
              <a:rPr lang="es-CL" sz="4000" dirty="0"/>
              <a:t>Ahorro, Inversión y </a:t>
            </a:r>
            <a:r>
              <a:rPr lang="es-CL" sz="4000" dirty="0" err="1"/>
              <a:t>Sist</a:t>
            </a:r>
            <a:r>
              <a:rPr lang="es-CL" sz="4000" dirty="0"/>
              <a:t>. Financiero</a:t>
            </a:r>
          </a:p>
        </p:txBody>
      </p:sp>
      <p:sp>
        <p:nvSpPr>
          <p:cNvPr id="3" name="2 Marcador de contenido"/>
          <p:cNvSpPr>
            <a:spLocks noGrp="1"/>
          </p:cNvSpPr>
          <p:nvPr>
            <p:ph idx="4294967295"/>
          </p:nvPr>
        </p:nvSpPr>
        <p:spPr>
          <a:xfrm>
            <a:off x="2438400" y="1600201"/>
            <a:ext cx="8229600" cy="4525963"/>
          </a:xfrm>
        </p:spPr>
        <p:txBody>
          <a:bodyPr>
            <a:normAutofit lnSpcReduction="10000"/>
          </a:bodyPr>
          <a:lstStyle/>
          <a:p>
            <a:pPr algn="just" eaLnBrk="1" hangingPunct="1">
              <a:lnSpc>
                <a:spcPct val="90000"/>
              </a:lnSpc>
              <a:defRPr/>
            </a:pPr>
            <a:r>
              <a:rPr lang="es-CL" b="1" dirty="0"/>
              <a:t>Un incentivo a la inversión…</a:t>
            </a:r>
          </a:p>
          <a:p>
            <a:pPr lvl="1" algn="just" eaLnBrk="1" hangingPunct="1">
              <a:lnSpc>
                <a:spcPct val="90000"/>
              </a:lnSpc>
              <a:defRPr/>
            </a:pPr>
            <a:r>
              <a:rPr lang="es-CL" dirty="0"/>
              <a:t>En primer lugar la inversión es un componente del PIB por ende a mas inversión mas PIB, y si hay un incentivo a la inversión debería implicar más PIB.</a:t>
            </a:r>
          </a:p>
          <a:p>
            <a:pPr lvl="1" algn="just" eaLnBrk="1" hangingPunct="1">
              <a:lnSpc>
                <a:spcPct val="90000"/>
              </a:lnSpc>
              <a:defRPr/>
            </a:pPr>
            <a:r>
              <a:rPr lang="es-CL" dirty="0"/>
              <a:t>Un incentivo a la inversión implica que se demandarán mas fondos prestables a cualquier tasa de interés, es decir, la demanda se expande.</a:t>
            </a:r>
          </a:p>
          <a:p>
            <a:pPr lvl="1" algn="just" eaLnBrk="1" hangingPunct="1">
              <a:lnSpc>
                <a:spcPct val="90000"/>
              </a:lnSpc>
              <a:defRPr/>
            </a:pPr>
            <a:r>
              <a:rPr lang="es-CL" dirty="0"/>
              <a:t>El nuevo equilibrio determina una tasa de interés mayor, pero un mayor nivel de fondos prestables, por lo que la inversión es mayor, ergo el PIB es mayor.</a:t>
            </a:r>
            <a:endParaRPr lang="es-CL" sz="3200" dirty="0"/>
          </a:p>
          <a:p>
            <a:pPr lvl="2" algn="just" eaLnBrk="1" hangingPunct="1">
              <a:lnSpc>
                <a:spcPct val="90000"/>
              </a:lnSpc>
              <a:defRPr/>
            </a:pPr>
            <a:endParaRPr lang="es-CL" dirty="0"/>
          </a:p>
        </p:txBody>
      </p:sp>
    </p:spTree>
    <p:extLst>
      <p:ext uri="{BB962C8B-B14F-4D97-AF65-F5344CB8AC3E}">
        <p14:creationId xmlns:p14="http://schemas.microsoft.com/office/powerpoint/2010/main" xmlns="" val="37414316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75 Marcador de número de diapositiva"/>
          <p:cNvSpPr>
            <a:spLocks noGrp="1"/>
          </p:cNvSpPr>
          <p:nvPr>
            <p:ph type="sldNum" sz="quarter" idx="12"/>
          </p:nvPr>
        </p:nvSpPr>
        <p:spPr/>
        <p:txBody>
          <a:bodyPr/>
          <a:lstStyle/>
          <a:p>
            <a:pPr>
              <a:defRPr/>
            </a:pPr>
            <a:fld id="{47D7408F-0EB6-4617-8F81-7892A6438729}" type="slidenum">
              <a:rPr lang="es-CL" smtClean="0"/>
              <a:pPr>
                <a:defRPr/>
              </a:pPr>
              <a:t>22</a:t>
            </a:fld>
            <a:endParaRPr lang="es-CL"/>
          </a:p>
        </p:txBody>
      </p:sp>
      <p:sp>
        <p:nvSpPr>
          <p:cNvPr id="15362" name="1 Título"/>
          <p:cNvSpPr>
            <a:spLocks noGrp="1"/>
          </p:cNvSpPr>
          <p:nvPr>
            <p:ph type="title" idx="4294967295"/>
          </p:nvPr>
        </p:nvSpPr>
        <p:spPr>
          <a:xfrm>
            <a:off x="1524000" y="274638"/>
            <a:ext cx="8229600" cy="1143000"/>
          </a:xfrm>
        </p:spPr>
        <p:txBody>
          <a:bodyPr>
            <a:normAutofit fontScale="90000"/>
          </a:bodyPr>
          <a:lstStyle/>
          <a:p>
            <a:r>
              <a:rPr lang="es-CL" sz="4000" dirty="0"/>
              <a:t>Ahorro, Inversión y </a:t>
            </a:r>
            <a:r>
              <a:rPr lang="es-CL" sz="4000" dirty="0" err="1"/>
              <a:t>Sist</a:t>
            </a:r>
            <a:r>
              <a:rPr lang="es-CL" sz="4000" dirty="0"/>
              <a:t>. Financiero</a:t>
            </a:r>
          </a:p>
        </p:txBody>
      </p:sp>
      <p:sp>
        <p:nvSpPr>
          <p:cNvPr id="15363" name="2 Marcador de contenido"/>
          <p:cNvSpPr>
            <a:spLocks noGrp="1"/>
          </p:cNvSpPr>
          <p:nvPr>
            <p:ph idx="4294967295"/>
          </p:nvPr>
        </p:nvSpPr>
        <p:spPr>
          <a:xfrm>
            <a:off x="2438400" y="1600201"/>
            <a:ext cx="8229600" cy="4525963"/>
          </a:xfrm>
        </p:spPr>
        <p:txBody>
          <a:bodyPr/>
          <a:lstStyle/>
          <a:p>
            <a:pPr algn="just" eaLnBrk="1" hangingPunct="1">
              <a:lnSpc>
                <a:spcPct val="90000"/>
              </a:lnSpc>
            </a:pPr>
            <a:r>
              <a:rPr lang="es-CL"/>
              <a:t>Gráficamente…</a:t>
            </a:r>
            <a:endParaRPr lang="es-CL" sz="3600"/>
          </a:p>
          <a:p>
            <a:pPr lvl="2" algn="just" eaLnBrk="1" hangingPunct="1">
              <a:lnSpc>
                <a:spcPct val="90000"/>
              </a:lnSpc>
            </a:pPr>
            <a:endParaRPr lang="es-CL"/>
          </a:p>
        </p:txBody>
      </p:sp>
      <p:grpSp>
        <p:nvGrpSpPr>
          <p:cNvPr id="15365" name="Group 145"/>
          <p:cNvGrpSpPr>
            <a:grpSpLocks/>
          </p:cNvGrpSpPr>
          <p:nvPr/>
        </p:nvGrpSpPr>
        <p:grpSpPr bwMode="auto">
          <a:xfrm>
            <a:off x="2711451" y="2298700"/>
            <a:ext cx="7083425" cy="4560888"/>
            <a:chOff x="748" y="1448"/>
            <a:chExt cx="4462" cy="2873"/>
          </a:xfrm>
        </p:grpSpPr>
        <p:sp>
          <p:nvSpPr>
            <p:cNvPr id="15367" name="Rectangle 76"/>
            <p:cNvSpPr>
              <a:spLocks noChangeArrowheads="1"/>
            </p:cNvSpPr>
            <p:nvPr/>
          </p:nvSpPr>
          <p:spPr bwMode="auto">
            <a:xfrm>
              <a:off x="1738" y="1553"/>
              <a:ext cx="2989" cy="2007"/>
            </a:xfrm>
            <a:prstGeom prst="rect">
              <a:avLst/>
            </a:prstGeom>
            <a:solidFill>
              <a:srgbClr val="F3F6F9"/>
            </a:solidFill>
            <a:ln w="207963">
              <a:solidFill>
                <a:srgbClr val="F3F6F9"/>
              </a:solidFill>
              <a:miter lim="800000"/>
              <a:headEnd/>
              <a:tailEnd/>
            </a:ln>
          </p:spPr>
          <p:txBody>
            <a:bodyPr/>
            <a:lstStyle/>
            <a:p>
              <a:endParaRPr lang="es-CL"/>
            </a:p>
          </p:txBody>
        </p:sp>
        <p:sp>
          <p:nvSpPr>
            <p:cNvPr id="15368" name="Rectangle 77"/>
            <p:cNvSpPr>
              <a:spLocks noChangeArrowheads="1"/>
            </p:cNvSpPr>
            <p:nvPr/>
          </p:nvSpPr>
          <p:spPr bwMode="auto">
            <a:xfrm>
              <a:off x="1738" y="1553"/>
              <a:ext cx="2989" cy="2007"/>
            </a:xfrm>
            <a:prstGeom prst="rect">
              <a:avLst/>
            </a:prstGeom>
            <a:solidFill>
              <a:srgbClr val="F2F4F8"/>
            </a:solidFill>
            <a:ln w="188913">
              <a:solidFill>
                <a:srgbClr val="F2F4F8"/>
              </a:solidFill>
              <a:miter lim="800000"/>
              <a:headEnd/>
              <a:tailEnd/>
            </a:ln>
          </p:spPr>
          <p:txBody>
            <a:bodyPr/>
            <a:lstStyle/>
            <a:p>
              <a:endParaRPr lang="es-CL"/>
            </a:p>
          </p:txBody>
        </p:sp>
        <p:sp>
          <p:nvSpPr>
            <p:cNvPr id="15369" name="Rectangle 78"/>
            <p:cNvSpPr>
              <a:spLocks noChangeArrowheads="1"/>
            </p:cNvSpPr>
            <p:nvPr/>
          </p:nvSpPr>
          <p:spPr bwMode="auto">
            <a:xfrm>
              <a:off x="1738" y="1553"/>
              <a:ext cx="2989" cy="2007"/>
            </a:xfrm>
            <a:prstGeom prst="rect">
              <a:avLst/>
            </a:prstGeom>
            <a:solidFill>
              <a:srgbClr val="F1F4F7"/>
            </a:solidFill>
            <a:ln w="169863">
              <a:solidFill>
                <a:srgbClr val="F1F4F7"/>
              </a:solidFill>
              <a:miter lim="800000"/>
              <a:headEnd/>
              <a:tailEnd/>
            </a:ln>
          </p:spPr>
          <p:txBody>
            <a:bodyPr/>
            <a:lstStyle/>
            <a:p>
              <a:endParaRPr lang="es-CL"/>
            </a:p>
          </p:txBody>
        </p:sp>
        <p:sp>
          <p:nvSpPr>
            <p:cNvPr id="15370" name="Rectangle 79"/>
            <p:cNvSpPr>
              <a:spLocks noChangeArrowheads="1"/>
            </p:cNvSpPr>
            <p:nvPr/>
          </p:nvSpPr>
          <p:spPr bwMode="auto">
            <a:xfrm>
              <a:off x="1738" y="1553"/>
              <a:ext cx="2989" cy="2007"/>
            </a:xfrm>
            <a:prstGeom prst="rect">
              <a:avLst/>
            </a:prstGeom>
            <a:solidFill>
              <a:srgbClr val="F0F2F5"/>
            </a:solidFill>
            <a:ln w="150813">
              <a:solidFill>
                <a:srgbClr val="F0F2F5"/>
              </a:solidFill>
              <a:miter lim="800000"/>
              <a:headEnd/>
              <a:tailEnd/>
            </a:ln>
          </p:spPr>
          <p:txBody>
            <a:bodyPr/>
            <a:lstStyle/>
            <a:p>
              <a:endParaRPr lang="es-CL"/>
            </a:p>
          </p:txBody>
        </p:sp>
        <p:sp>
          <p:nvSpPr>
            <p:cNvPr id="15371" name="Rectangle 80"/>
            <p:cNvSpPr>
              <a:spLocks noChangeArrowheads="1"/>
            </p:cNvSpPr>
            <p:nvPr/>
          </p:nvSpPr>
          <p:spPr bwMode="auto">
            <a:xfrm>
              <a:off x="1738" y="1553"/>
              <a:ext cx="2989" cy="2007"/>
            </a:xfrm>
            <a:prstGeom prst="rect">
              <a:avLst/>
            </a:prstGeom>
            <a:solidFill>
              <a:srgbClr val="EEF1F4"/>
            </a:solidFill>
            <a:ln w="131763">
              <a:solidFill>
                <a:srgbClr val="EEF1F4"/>
              </a:solidFill>
              <a:miter lim="800000"/>
              <a:headEnd/>
              <a:tailEnd/>
            </a:ln>
          </p:spPr>
          <p:txBody>
            <a:bodyPr/>
            <a:lstStyle/>
            <a:p>
              <a:endParaRPr lang="es-CL"/>
            </a:p>
          </p:txBody>
        </p:sp>
        <p:sp>
          <p:nvSpPr>
            <p:cNvPr id="15372" name="Rectangle 81"/>
            <p:cNvSpPr>
              <a:spLocks noChangeArrowheads="1"/>
            </p:cNvSpPr>
            <p:nvPr/>
          </p:nvSpPr>
          <p:spPr bwMode="auto">
            <a:xfrm>
              <a:off x="1738" y="1553"/>
              <a:ext cx="2989" cy="2007"/>
            </a:xfrm>
            <a:prstGeom prst="rect">
              <a:avLst/>
            </a:prstGeom>
            <a:solidFill>
              <a:srgbClr val="EDEFF3"/>
            </a:solidFill>
            <a:ln w="112713">
              <a:solidFill>
                <a:srgbClr val="EDEFF3"/>
              </a:solidFill>
              <a:miter lim="800000"/>
              <a:headEnd/>
              <a:tailEnd/>
            </a:ln>
          </p:spPr>
          <p:txBody>
            <a:bodyPr/>
            <a:lstStyle/>
            <a:p>
              <a:endParaRPr lang="es-CL"/>
            </a:p>
          </p:txBody>
        </p:sp>
        <p:sp>
          <p:nvSpPr>
            <p:cNvPr id="15373" name="Rectangle 82"/>
            <p:cNvSpPr>
              <a:spLocks noChangeArrowheads="1"/>
            </p:cNvSpPr>
            <p:nvPr/>
          </p:nvSpPr>
          <p:spPr bwMode="auto">
            <a:xfrm>
              <a:off x="1738" y="1553"/>
              <a:ext cx="2989" cy="2007"/>
            </a:xfrm>
            <a:prstGeom prst="rect">
              <a:avLst/>
            </a:prstGeom>
            <a:solidFill>
              <a:srgbClr val="EBEEF2"/>
            </a:solidFill>
            <a:ln w="93663">
              <a:solidFill>
                <a:srgbClr val="EBEEF2"/>
              </a:solidFill>
              <a:miter lim="800000"/>
              <a:headEnd/>
              <a:tailEnd/>
            </a:ln>
          </p:spPr>
          <p:txBody>
            <a:bodyPr/>
            <a:lstStyle/>
            <a:p>
              <a:endParaRPr lang="es-CL"/>
            </a:p>
          </p:txBody>
        </p:sp>
        <p:sp>
          <p:nvSpPr>
            <p:cNvPr id="15374" name="Rectangle 83"/>
            <p:cNvSpPr>
              <a:spLocks noChangeArrowheads="1"/>
            </p:cNvSpPr>
            <p:nvPr/>
          </p:nvSpPr>
          <p:spPr bwMode="auto">
            <a:xfrm>
              <a:off x="1738" y="1553"/>
              <a:ext cx="2989" cy="2007"/>
            </a:xfrm>
            <a:prstGeom prst="rect">
              <a:avLst/>
            </a:prstGeom>
            <a:solidFill>
              <a:srgbClr val="EAECF1"/>
            </a:solidFill>
            <a:ln w="76200">
              <a:solidFill>
                <a:srgbClr val="EAECF1"/>
              </a:solidFill>
              <a:miter lim="800000"/>
              <a:headEnd/>
              <a:tailEnd/>
            </a:ln>
          </p:spPr>
          <p:txBody>
            <a:bodyPr/>
            <a:lstStyle/>
            <a:p>
              <a:endParaRPr lang="es-CL"/>
            </a:p>
          </p:txBody>
        </p:sp>
        <p:sp>
          <p:nvSpPr>
            <p:cNvPr id="15375" name="Rectangle 84"/>
            <p:cNvSpPr>
              <a:spLocks noChangeArrowheads="1"/>
            </p:cNvSpPr>
            <p:nvPr/>
          </p:nvSpPr>
          <p:spPr bwMode="auto">
            <a:xfrm>
              <a:off x="1738" y="1553"/>
              <a:ext cx="2989" cy="2007"/>
            </a:xfrm>
            <a:prstGeom prst="rect">
              <a:avLst/>
            </a:prstGeom>
            <a:solidFill>
              <a:srgbClr val="E9EBF0"/>
            </a:solidFill>
            <a:ln w="57150">
              <a:solidFill>
                <a:srgbClr val="E9EBF0"/>
              </a:solidFill>
              <a:miter lim="800000"/>
              <a:headEnd/>
              <a:tailEnd/>
            </a:ln>
          </p:spPr>
          <p:txBody>
            <a:bodyPr/>
            <a:lstStyle/>
            <a:p>
              <a:endParaRPr lang="es-CL"/>
            </a:p>
          </p:txBody>
        </p:sp>
        <p:sp>
          <p:nvSpPr>
            <p:cNvPr id="15376" name="Rectangle 85"/>
            <p:cNvSpPr>
              <a:spLocks noChangeArrowheads="1"/>
            </p:cNvSpPr>
            <p:nvPr/>
          </p:nvSpPr>
          <p:spPr bwMode="auto">
            <a:xfrm>
              <a:off x="1738" y="1553"/>
              <a:ext cx="2989" cy="2007"/>
            </a:xfrm>
            <a:prstGeom prst="rect">
              <a:avLst/>
            </a:prstGeom>
            <a:solidFill>
              <a:srgbClr val="E7EAEF"/>
            </a:solidFill>
            <a:ln w="38100">
              <a:solidFill>
                <a:srgbClr val="E7EAEF"/>
              </a:solidFill>
              <a:miter lim="800000"/>
              <a:headEnd/>
              <a:tailEnd/>
            </a:ln>
          </p:spPr>
          <p:txBody>
            <a:bodyPr/>
            <a:lstStyle/>
            <a:p>
              <a:endParaRPr lang="es-CL"/>
            </a:p>
          </p:txBody>
        </p:sp>
        <p:sp>
          <p:nvSpPr>
            <p:cNvPr id="15377" name="Rectangle 86"/>
            <p:cNvSpPr>
              <a:spLocks noChangeArrowheads="1"/>
            </p:cNvSpPr>
            <p:nvPr/>
          </p:nvSpPr>
          <p:spPr bwMode="auto">
            <a:xfrm>
              <a:off x="1738" y="1553"/>
              <a:ext cx="2989" cy="2007"/>
            </a:xfrm>
            <a:prstGeom prst="rect">
              <a:avLst/>
            </a:prstGeom>
            <a:solidFill>
              <a:srgbClr val="E6E9EF"/>
            </a:solidFill>
            <a:ln w="19050">
              <a:solidFill>
                <a:srgbClr val="E6E9EF"/>
              </a:solidFill>
              <a:miter lim="800000"/>
              <a:headEnd/>
              <a:tailEnd/>
            </a:ln>
          </p:spPr>
          <p:txBody>
            <a:bodyPr/>
            <a:lstStyle/>
            <a:p>
              <a:endParaRPr lang="es-CL"/>
            </a:p>
          </p:txBody>
        </p:sp>
        <p:sp>
          <p:nvSpPr>
            <p:cNvPr id="15378" name="Rectangle 87"/>
            <p:cNvSpPr>
              <a:spLocks noChangeArrowheads="1"/>
            </p:cNvSpPr>
            <p:nvPr/>
          </p:nvSpPr>
          <p:spPr bwMode="auto">
            <a:xfrm>
              <a:off x="1634" y="1477"/>
              <a:ext cx="3046" cy="2035"/>
            </a:xfrm>
            <a:prstGeom prst="rect">
              <a:avLst/>
            </a:prstGeom>
            <a:solidFill>
              <a:srgbClr val="FFFFFF"/>
            </a:solidFill>
            <a:ln w="9525">
              <a:noFill/>
              <a:miter lim="800000"/>
              <a:headEnd/>
              <a:tailEnd/>
            </a:ln>
          </p:spPr>
          <p:txBody>
            <a:bodyPr/>
            <a:lstStyle/>
            <a:p>
              <a:endParaRPr lang="es-CL"/>
            </a:p>
          </p:txBody>
        </p:sp>
        <p:sp>
          <p:nvSpPr>
            <p:cNvPr id="15379" name="Freeform 88"/>
            <p:cNvSpPr>
              <a:spLocks/>
            </p:cNvSpPr>
            <p:nvPr/>
          </p:nvSpPr>
          <p:spPr bwMode="auto">
            <a:xfrm>
              <a:off x="1634" y="1477"/>
              <a:ext cx="3046" cy="2035"/>
            </a:xfrm>
            <a:custGeom>
              <a:avLst/>
              <a:gdLst>
                <a:gd name="T0" fmla="*/ 0 w 3807"/>
                <a:gd name="T1" fmla="*/ 0 h 2544"/>
                <a:gd name="T2" fmla="*/ 0 w 3807"/>
                <a:gd name="T3" fmla="*/ 2544 h 2544"/>
                <a:gd name="T4" fmla="*/ 3807 w 3807"/>
                <a:gd name="T5" fmla="*/ 2544 h 2544"/>
                <a:gd name="T6" fmla="*/ 0 60000 65536"/>
                <a:gd name="T7" fmla="*/ 0 60000 65536"/>
                <a:gd name="T8" fmla="*/ 0 60000 65536"/>
                <a:gd name="T9" fmla="*/ 0 w 3807"/>
                <a:gd name="T10" fmla="*/ 0 h 2544"/>
                <a:gd name="T11" fmla="*/ 3807 w 3807"/>
                <a:gd name="T12" fmla="*/ 2544 h 2544"/>
              </a:gdLst>
              <a:ahLst/>
              <a:cxnLst>
                <a:cxn ang="T6">
                  <a:pos x="T0" y="T1"/>
                </a:cxn>
                <a:cxn ang="T7">
                  <a:pos x="T2" y="T3"/>
                </a:cxn>
                <a:cxn ang="T8">
                  <a:pos x="T4" y="T5"/>
                </a:cxn>
              </a:cxnLst>
              <a:rect l="T9" t="T10" r="T11" b="T12"/>
              <a:pathLst>
                <a:path w="3807" h="2544">
                  <a:moveTo>
                    <a:pt x="0" y="0"/>
                  </a:moveTo>
                  <a:lnTo>
                    <a:pt x="0" y="2544"/>
                  </a:lnTo>
                  <a:lnTo>
                    <a:pt x="3807" y="2544"/>
                  </a:lnTo>
                </a:path>
              </a:pathLst>
            </a:custGeom>
            <a:noFill/>
            <a:ln w="19050">
              <a:solidFill>
                <a:srgbClr val="000000"/>
              </a:solidFill>
              <a:round/>
              <a:headEnd/>
              <a:tailEnd/>
            </a:ln>
          </p:spPr>
          <p:txBody>
            <a:bodyPr/>
            <a:lstStyle/>
            <a:p>
              <a:endParaRPr lang="es-CL"/>
            </a:p>
          </p:txBody>
        </p:sp>
        <p:sp>
          <p:nvSpPr>
            <p:cNvPr id="15380" name="Line 89"/>
            <p:cNvSpPr>
              <a:spLocks noChangeShapeType="1"/>
            </p:cNvSpPr>
            <p:nvPr/>
          </p:nvSpPr>
          <p:spPr bwMode="auto">
            <a:xfrm flipH="1">
              <a:off x="2813" y="3612"/>
              <a:ext cx="77" cy="2"/>
            </a:xfrm>
            <a:prstGeom prst="line">
              <a:avLst/>
            </a:prstGeom>
            <a:noFill/>
            <a:ln w="19050">
              <a:solidFill>
                <a:srgbClr val="000000"/>
              </a:solidFill>
              <a:round/>
              <a:headEnd type="stealth" w="med" len="med"/>
              <a:tailEnd/>
            </a:ln>
          </p:spPr>
          <p:txBody>
            <a:bodyPr/>
            <a:lstStyle/>
            <a:p>
              <a:endParaRPr lang="es-CL"/>
            </a:p>
          </p:txBody>
        </p:sp>
        <p:sp>
          <p:nvSpPr>
            <p:cNvPr id="15381" name="Line 90"/>
            <p:cNvSpPr>
              <a:spLocks noChangeShapeType="1"/>
            </p:cNvSpPr>
            <p:nvPr/>
          </p:nvSpPr>
          <p:spPr bwMode="auto">
            <a:xfrm flipH="1">
              <a:off x="3213" y="2547"/>
              <a:ext cx="363" cy="1"/>
            </a:xfrm>
            <a:prstGeom prst="line">
              <a:avLst/>
            </a:prstGeom>
            <a:noFill/>
            <a:ln w="19050">
              <a:solidFill>
                <a:srgbClr val="000000"/>
              </a:solidFill>
              <a:round/>
              <a:headEnd type="stealth" w="med" len="med"/>
              <a:tailEnd/>
            </a:ln>
          </p:spPr>
          <p:txBody>
            <a:bodyPr/>
            <a:lstStyle/>
            <a:p>
              <a:endParaRPr lang="es-CL"/>
            </a:p>
          </p:txBody>
        </p:sp>
        <p:sp>
          <p:nvSpPr>
            <p:cNvPr id="15382" name="Line 91"/>
            <p:cNvSpPr>
              <a:spLocks noChangeShapeType="1"/>
            </p:cNvSpPr>
            <p:nvPr/>
          </p:nvSpPr>
          <p:spPr bwMode="auto">
            <a:xfrm>
              <a:off x="1519" y="2131"/>
              <a:ext cx="1" cy="93"/>
            </a:xfrm>
            <a:prstGeom prst="line">
              <a:avLst/>
            </a:prstGeom>
            <a:noFill/>
            <a:ln w="19050">
              <a:solidFill>
                <a:srgbClr val="000000"/>
              </a:solidFill>
              <a:round/>
              <a:headEnd type="stealth" w="med" len="med"/>
              <a:tailEnd/>
            </a:ln>
          </p:spPr>
          <p:txBody>
            <a:bodyPr/>
            <a:lstStyle/>
            <a:p>
              <a:endParaRPr lang="es-CL"/>
            </a:p>
          </p:txBody>
        </p:sp>
        <p:sp>
          <p:nvSpPr>
            <p:cNvPr id="15383" name="Rectangle 92"/>
            <p:cNvSpPr>
              <a:spLocks noChangeArrowheads="1"/>
            </p:cNvSpPr>
            <p:nvPr/>
          </p:nvSpPr>
          <p:spPr bwMode="auto">
            <a:xfrm>
              <a:off x="3914" y="3565"/>
              <a:ext cx="918"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Loanable Funds</a:t>
              </a:r>
              <a:endParaRPr lang="en-US" sz="1500">
                <a:latin typeface="Times New Roman" pitchFamily="18" charset="0"/>
              </a:endParaRPr>
            </a:p>
          </p:txBody>
        </p:sp>
        <p:sp>
          <p:nvSpPr>
            <p:cNvPr id="15384" name="Rectangle 94"/>
            <p:cNvSpPr>
              <a:spLocks noChangeArrowheads="1"/>
            </p:cNvSpPr>
            <p:nvPr/>
          </p:nvSpPr>
          <p:spPr bwMode="auto">
            <a:xfrm>
              <a:off x="1492" y="3568"/>
              <a:ext cx="71" cy="145"/>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1500">
                <a:latin typeface="Times New Roman" pitchFamily="18" charset="0"/>
              </a:endParaRPr>
            </a:p>
          </p:txBody>
        </p:sp>
        <p:sp>
          <p:nvSpPr>
            <p:cNvPr id="15385" name="Rectangle 95"/>
            <p:cNvSpPr>
              <a:spLocks noChangeArrowheads="1"/>
            </p:cNvSpPr>
            <p:nvPr/>
          </p:nvSpPr>
          <p:spPr bwMode="auto">
            <a:xfrm>
              <a:off x="1111" y="1448"/>
              <a:ext cx="452"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Interest</a:t>
              </a:r>
              <a:endParaRPr lang="en-US" sz="1500">
                <a:latin typeface="Times New Roman" pitchFamily="18" charset="0"/>
              </a:endParaRPr>
            </a:p>
          </p:txBody>
        </p:sp>
        <p:sp>
          <p:nvSpPr>
            <p:cNvPr id="15386" name="Rectangle 96"/>
            <p:cNvSpPr>
              <a:spLocks noChangeArrowheads="1"/>
            </p:cNvSpPr>
            <p:nvPr/>
          </p:nvSpPr>
          <p:spPr bwMode="auto">
            <a:xfrm>
              <a:off x="1247" y="1578"/>
              <a:ext cx="265"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Rate</a:t>
              </a:r>
              <a:endParaRPr lang="en-US" sz="1500">
                <a:latin typeface="Times New Roman" pitchFamily="18" charset="0"/>
              </a:endParaRPr>
            </a:p>
          </p:txBody>
        </p:sp>
        <p:grpSp>
          <p:nvGrpSpPr>
            <p:cNvPr id="15387" name="Group 97"/>
            <p:cNvGrpSpPr>
              <a:grpSpLocks/>
            </p:cNvGrpSpPr>
            <p:nvPr/>
          </p:nvGrpSpPr>
          <p:grpSpPr bwMode="auto">
            <a:xfrm>
              <a:off x="3376" y="1658"/>
              <a:ext cx="1266" cy="860"/>
              <a:chOff x="3607" y="1028"/>
              <a:chExt cx="1582" cy="1075"/>
            </a:xfrm>
          </p:grpSpPr>
          <p:sp>
            <p:nvSpPr>
              <p:cNvPr id="15424" name="Line 98"/>
              <p:cNvSpPr>
                <a:spLocks noChangeShapeType="1"/>
              </p:cNvSpPr>
              <p:nvPr/>
            </p:nvSpPr>
            <p:spPr bwMode="auto">
              <a:xfrm flipH="1">
                <a:off x="3607" y="1422"/>
                <a:ext cx="499" cy="681"/>
              </a:xfrm>
              <a:prstGeom prst="line">
                <a:avLst/>
              </a:prstGeom>
              <a:noFill/>
              <a:ln w="19050">
                <a:solidFill>
                  <a:srgbClr val="000000"/>
                </a:solidFill>
                <a:round/>
                <a:headEnd/>
                <a:tailEnd/>
              </a:ln>
            </p:spPr>
            <p:txBody>
              <a:bodyPr/>
              <a:lstStyle/>
              <a:p>
                <a:endParaRPr lang="es-CL"/>
              </a:p>
            </p:txBody>
          </p:sp>
          <p:sp>
            <p:nvSpPr>
              <p:cNvPr id="15425" name="Rectangle 99"/>
              <p:cNvSpPr>
                <a:spLocks noChangeArrowheads="1"/>
              </p:cNvSpPr>
              <p:nvPr/>
            </p:nvSpPr>
            <p:spPr bwMode="auto">
              <a:xfrm>
                <a:off x="3999" y="1028"/>
                <a:ext cx="1190" cy="872"/>
              </a:xfrm>
              <a:prstGeom prst="rect">
                <a:avLst/>
              </a:prstGeom>
              <a:solidFill>
                <a:srgbClr val="E7EBEE"/>
              </a:solidFill>
              <a:ln w="9525">
                <a:noFill/>
                <a:miter lim="800000"/>
                <a:headEnd/>
                <a:tailEnd/>
              </a:ln>
            </p:spPr>
            <p:txBody>
              <a:bodyPr/>
              <a:lstStyle/>
              <a:p>
                <a:endParaRPr lang="es-CL"/>
              </a:p>
            </p:txBody>
          </p:sp>
          <p:sp>
            <p:nvSpPr>
              <p:cNvPr id="15426" name="Rectangle 100"/>
              <p:cNvSpPr>
                <a:spLocks noChangeArrowheads="1"/>
              </p:cNvSpPr>
              <p:nvPr/>
            </p:nvSpPr>
            <p:spPr bwMode="auto">
              <a:xfrm>
                <a:off x="4073" y="1073"/>
                <a:ext cx="919"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An investment</a:t>
                </a:r>
                <a:endParaRPr lang="en-US" sz="1200">
                  <a:latin typeface="Times New Roman" pitchFamily="18" charset="0"/>
                </a:endParaRPr>
              </a:p>
            </p:txBody>
          </p:sp>
          <p:sp>
            <p:nvSpPr>
              <p:cNvPr id="15427" name="Rectangle 101"/>
              <p:cNvSpPr>
                <a:spLocks noChangeArrowheads="1"/>
              </p:cNvSpPr>
              <p:nvPr/>
            </p:nvSpPr>
            <p:spPr bwMode="auto">
              <a:xfrm>
                <a:off x="4073" y="1234"/>
                <a:ext cx="508"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tax credit</a:t>
                </a:r>
                <a:endParaRPr lang="en-US" sz="1200">
                  <a:latin typeface="Times New Roman" pitchFamily="18" charset="0"/>
                </a:endParaRPr>
              </a:p>
            </p:txBody>
          </p:sp>
          <p:sp>
            <p:nvSpPr>
              <p:cNvPr id="15428" name="Rectangle 102"/>
              <p:cNvSpPr>
                <a:spLocks noChangeArrowheads="1"/>
              </p:cNvSpPr>
              <p:nvPr/>
            </p:nvSpPr>
            <p:spPr bwMode="auto">
              <a:xfrm>
                <a:off x="4073" y="1396"/>
                <a:ext cx="72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increases the</a:t>
                </a:r>
                <a:endParaRPr lang="en-US" sz="1200">
                  <a:latin typeface="Times New Roman" pitchFamily="18" charset="0"/>
                </a:endParaRPr>
              </a:p>
            </p:txBody>
          </p:sp>
          <p:sp>
            <p:nvSpPr>
              <p:cNvPr id="15429" name="Rectangle 103"/>
              <p:cNvSpPr>
                <a:spLocks noChangeArrowheads="1"/>
              </p:cNvSpPr>
              <p:nvPr/>
            </p:nvSpPr>
            <p:spPr bwMode="auto">
              <a:xfrm>
                <a:off x="4073" y="1558"/>
                <a:ext cx="680"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demand for </a:t>
                </a:r>
                <a:endParaRPr lang="en-US" sz="1200">
                  <a:latin typeface="Times New Roman" pitchFamily="18" charset="0"/>
                </a:endParaRPr>
              </a:p>
            </p:txBody>
          </p:sp>
          <p:sp>
            <p:nvSpPr>
              <p:cNvPr id="15430" name="Rectangle 104"/>
              <p:cNvSpPr>
                <a:spLocks noChangeArrowheads="1"/>
              </p:cNvSpPr>
              <p:nvPr/>
            </p:nvSpPr>
            <p:spPr bwMode="auto">
              <a:xfrm>
                <a:off x="4073" y="1721"/>
                <a:ext cx="765"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loanable fund</a:t>
                </a:r>
                <a:endParaRPr lang="en-US" sz="1200">
                  <a:latin typeface="Times New Roman" pitchFamily="18" charset="0"/>
                </a:endParaRPr>
              </a:p>
            </p:txBody>
          </p:sp>
          <p:sp>
            <p:nvSpPr>
              <p:cNvPr id="15431" name="Rectangle 105"/>
              <p:cNvSpPr>
                <a:spLocks noChangeArrowheads="1"/>
              </p:cNvSpPr>
              <p:nvPr/>
            </p:nvSpPr>
            <p:spPr bwMode="auto">
              <a:xfrm>
                <a:off x="4850" y="1721"/>
                <a:ext cx="23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 . . .</a:t>
                </a:r>
                <a:endParaRPr lang="en-US" sz="1200">
                  <a:latin typeface="Times New Roman" pitchFamily="18" charset="0"/>
                </a:endParaRPr>
              </a:p>
            </p:txBody>
          </p:sp>
        </p:grpSp>
        <p:grpSp>
          <p:nvGrpSpPr>
            <p:cNvPr id="15388" name="Group 106"/>
            <p:cNvGrpSpPr>
              <a:grpSpLocks/>
            </p:cNvGrpSpPr>
            <p:nvPr/>
          </p:nvGrpSpPr>
          <p:grpSpPr bwMode="auto">
            <a:xfrm>
              <a:off x="748" y="2165"/>
              <a:ext cx="801" cy="898"/>
              <a:chOff x="323" y="1661"/>
              <a:chExt cx="1000" cy="1123"/>
            </a:xfrm>
          </p:grpSpPr>
          <p:sp>
            <p:nvSpPr>
              <p:cNvPr id="15417" name="Line 107"/>
              <p:cNvSpPr>
                <a:spLocks noChangeShapeType="1"/>
              </p:cNvSpPr>
              <p:nvPr/>
            </p:nvSpPr>
            <p:spPr bwMode="auto">
              <a:xfrm flipH="1">
                <a:off x="763" y="1661"/>
                <a:ext cx="464" cy="466"/>
              </a:xfrm>
              <a:prstGeom prst="line">
                <a:avLst/>
              </a:prstGeom>
              <a:noFill/>
              <a:ln w="19050">
                <a:solidFill>
                  <a:srgbClr val="000000"/>
                </a:solidFill>
                <a:round/>
                <a:headEnd/>
                <a:tailEnd/>
              </a:ln>
            </p:spPr>
            <p:txBody>
              <a:bodyPr/>
              <a:lstStyle/>
              <a:p>
                <a:endParaRPr lang="es-CL"/>
              </a:p>
            </p:txBody>
          </p:sp>
          <p:sp>
            <p:nvSpPr>
              <p:cNvPr id="15418" name="Rectangle 108"/>
              <p:cNvSpPr>
                <a:spLocks noChangeArrowheads="1"/>
              </p:cNvSpPr>
              <p:nvPr/>
            </p:nvSpPr>
            <p:spPr bwMode="auto">
              <a:xfrm>
                <a:off x="323" y="2055"/>
                <a:ext cx="1000" cy="729"/>
              </a:xfrm>
              <a:prstGeom prst="rect">
                <a:avLst/>
              </a:prstGeom>
              <a:solidFill>
                <a:srgbClr val="E7EBEE"/>
              </a:solidFill>
              <a:ln w="9525">
                <a:noFill/>
                <a:miter lim="800000"/>
                <a:headEnd/>
                <a:tailEnd/>
              </a:ln>
            </p:spPr>
            <p:txBody>
              <a:bodyPr/>
              <a:lstStyle/>
              <a:p>
                <a:endParaRPr lang="es-CL"/>
              </a:p>
            </p:txBody>
          </p:sp>
          <p:sp>
            <p:nvSpPr>
              <p:cNvPr id="15419" name="Rectangle 109"/>
              <p:cNvSpPr>
                <a:spLocks noChangeArrowheads="1"/>
              </p:cNvSpPr>
              <p:nvPr/>
            </p:nvSpPr>
            <p:spPr bwMode="auto">
              <a:xfrm>
                <a:off x="379" y="2100"/>
                <a:ext cx="129"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a:t>
                </a:r>
                <a:endParaRPr lang="en-US" sz="1200">
                  <a:latin typeface="Times New Roman" pitchFamily="18" charset="0"/>
                </a:endParaRPr>
              </a:p>
            </p:txBody>
          </p:sp>
          <p:sp>
            <p:nvSpPr>
              <p:cNvPr id="15420" name="Rectangle 110"/>
              <p:cNvSpPr>
                <a:spLocks noChangeArrowheads="1"/>
              </p:cNvSpPr>
              <p:nvPr/>
            </p:nvSpPr>
            <p:spPr bwMode="auto">
              <a:xfrm>
                <a:off x="525" y="2100"/>
                <a:ext cx="497"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which</a:t>
                </a:r>
                <a:endParaRPr lang="en-US" sz="1200">
                  <a:latin typeface="Times New Roman" pitchFamily="18" charset="0"/>
                </a:endParaRPr>
              </a:p>
            </p:txBody>
          </p:sp>
          <p:sp>
            <p:nvSpPr>
              <p:cNvPr id="15421" name="Rectangle 111"/>
              <p:cNvSpPr>
                <a:spLocks noChangeArrowheads="1"/>
              </p:cNvSpPr>
              <p:nvPr/>
            </p:nvSpPr>
            <p:spPr bwMode="auto">
              <a:xfrm>
                <a:off x="379" y="2263"/>
                <a:ext cx="52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raises the</a:t>
                </a:r>
                <a:endParaRPr lang="en-US" sz="1200">
                  <a:latin typeface="Times New Roman" pitchFamily="18" charset="0"/>
                </a:endParaRPr>
              </a:p>
            </p:txBody>
          </p:sp>
          <p:sp>
            <p:nvSpPr>
              <p:cNvPr id="15422" name="Rectangle 112"/>
              <p:cNvSpPr>
                <a:spLocks noChangeArrowheads="1"/>
              </p:cNvSpPr>
              <p:nvPr/>
            </p:nvSpPr>
            <p:spPr bwMode="auto">
              <a:xfrm>
                <a:off x="379" y="2424"/>
                <a:ext cx="637"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equilibrium</a:t>
                </a:r>
                <a:endParaRPr lang="en-US" sz="1200">
                  <a:latin typeface="Times New Roman" pitchFamily="18" charset="0"/>
                </a:endParaRPr>
              </a:p>
            </p:txBody>
          </p:sp>
          <p:sp>
            <p:nvSpPr>
              <p:cNvPr id="15423" name="Rectangle 113"/>
              <p:cNvSpPr>
                <a:spLocks noChangeArrowheads="1"/>
              </p:cNvSpPr>
              <p:nvPr/>
            </p:nvSpPr>
            <p:spPr bwMode="auto">
              <a:xfrm>
                <a:off x="379" y="2586"/>
                <a:ext cx="83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interest rate . . .</a:t>
                </a:r>
                <a:endParaRPr lang="en-US" sz="1200">
                  <a:latin typeface="Times New Roman" pitchFamily="18" charset="0"/>
                </a:endParaRPr>
              </a:p>
            </p:txBody>
          </p:sp>
        </p:grpSp>
        <p:grpSp>
          <p:nvGrpSpPr>
            <p:cNvPr id="15389" name="Group 114"/>
            <p:cNvGrpSpPr>
              <a:grpSpLocks/>
            </p:cNvGrpSpPr>
            <p:nvPr/>
          </p:nvGrpSpPr>
          <p:grpSpPr bwMode="auto">
            <a:xfrm>
              <a:off x="2100" y="3646"/>
              <a:ext cx="1599" cy="478"/>
              <a:chOff x="2013" y="3513"/>
              <a:chExt cx="1998" cy="597"/>
            </a:xfrm>
          </p:grpSpPr>
          <p:sp>
            <p:nvSpPr>
              <p:cNvPr id="15412" name="Line 115"/>
              <p:cNvSpPr>
                <a:spLocks noChangeShapeType="1"/>
              </p:cNvSpPr>
              <p:nvPr/>
            </p:nvSpPr>
            <p:spPr bwMode="auto">
              <a:xfrm flipH="1" flipV="1">
                <a:off x="2929" y="3513"/>
                <a:ext cx="107" cy="227"/>
              </a:xfrm>
              <a:prstGeom prst="line">
                <a:avLst/>
              </a:prstGeom>
              <a:noFill/>
              <a:ln w="19050">
                <a:solidFill>
                  <a:srgbClr val="000000"/>
                </a:solidFill>
                <a:round/>
                <a:headEnd/>
                <a:tailEnd/>
              </a:ln>
            </p:spPr>
            <p:txBody>
              <a:bodyPr/>
              <a:lstStyle/>
              <a:p>
                <a:endParaRPr lang="es-CL"/>
              </a:p>
            </p:txBody>
          </p:sp>
          <p:sp>
            <p:nvSpPr>
              <p:cNvPr id="15413" name="Rectangle 116"/>
              <p:cNvSpPr>
                <a:spLocks noChangeArrowheads="1"/>
              </p:cNvSpPr>
              <p:nvPr/>
            </p:nvSpPr>
            <p:spPr bwMode="auto">
              <a:xfrm>
                <a:off x="2013" y="3692"/>
                <a:ext cx="1998" cy="418"/>
              </a:xfrm>
              <a:prstGeom prst="rect">
                <a:avLst/>
              </a:prstGeom>
              <a:solidFill>
                <a:srgbClr val="E7EBEE"/>
              </a:solidFill>
              <a:ln w="9525">
                <a:noFill/>
                <a:miter lim="800000"/>
                <a:headEnd/>
                <a:tailEnd/>
              </a:ln>
            </p:spPr>
            <p:txBody>
              <a:bodyPr/>
              <a:lstStyle/>
              <a:p>
                <a:endParaRPr lang="es-CL"/>
              </a:p>
            </p:txBody>
          </p:sp>
          <p:sp>
            <p:nvSpPr>
              <p:cNvPr id="15414" name="Rectangle 117"/>
              <p:cNvSpPr>
                <a:spLocks noChangeArrowheads="1"/>
              </p:cNvSpPr>
              <p:nvPr/>
            </p:nvSpPr>
            <p:spPr bwMode="auto">
              <a:xfrm>
                <a:off x="2050" y="3747"/>
                <a:ext cx="129"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 </a:t>
                </a:r>
                <a:endParaRPr lang="en-US" sz="1200">
                  <a:latin typeface="Times New Roman" pitchFamily="18" charset="0"/>
                </a:endParaRPr>
              </a:p>
            </p:txBody>
          </p:sp>
          <p:sp>
            <p:nvSpPr>
              <p:cNvPr id="15415" name="Rectangle 118"/>
              <p:cNvSpPr>
                <a:spLocks noChangeArrowheads="1"/>
              </p:cNvSpPr>
              <p:nvPr/>
            </p:nvSpPr>
            <p:spPr bwMode="auto">
              <a:xfrm>
                <a:off x="2195" y="3747"/>
                <a:ext cx="1608"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and raises the equilibrium</a:t>
                </a:r>
                <a:endParaRPr lang="en-US" sz="1200">
                  <a:latin typeface="Times New Roman" pitchFamily="18" charset="0"/>
                </a:endParaRPr>
              </a:p>
            </p:txBody>
          </p:sp>
          <p:sp>
            <p:nvSpPr>
              <p:cNvPr id="15416" name="Rectangle 119"/>
              <p:cNvSpPr>
                <a:spLocks noChangeArrowheads="1"/>
              </p:cNvSpPr>
              <p:nvPr/>
            </p:nvSpPr>
            <p:spPr bwMode="auto">
              <a:xfrm>
                <a:off x="2050" y="3909"/>
                <a:ext cx="1472"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quantity of loanable funds.</a:t>
                </a:r>
                <a:endParaRPr lang="en-US" sz="1200">
                  <a:latin typeface="Times New Roman" pitchFamily="18" charset="0"/>
                </a:endParaRPr>
              </a:p>
            </p:txBody>
          </p:sp>
        </p:grpSp>
        <p:sp>
          <p:nvSpPr>
            <p:cNvPr id="15390" name="Line 121"/>
            <p:cNvSpPr>
              <a:spLocks noChangeShapeType="1"/>
            </p:cNvSpPr>
            <p:nvPr/>
          </p:nvSpPr>
          <p:spPr bwMode="auto">
            <a:xfrm flipV="1">
              <a:off x="1986" y="1629"/>
              <a:ext cx="1266" cy="1654"/>
            </a:xfrm>
            <a:prstGeom prst="line">
              <a:avLst/>
            </a:prstGeom>
            <a:noFill/>
            <a:ln w="57150">
              <a:solidFill>
                <a:srgbClr val="003F95"/>
              </a:solidFill>
              <a:round/>
              <a:headEnd/>
              <a:tailEnd/>
            </a:ln>
          </p:spPr>
          <p:txBody>
            <a:bodyPr/>
            <a:lstStyle/>
            <a:p>
              <a:endParaRPr lang="es-CL"/>
            </a:p>
          </p:txBody>
        </p:sp>
        <p:sp>
          <p:nvSpPr>
            <p:cNvPr id="15391" name="Rectangle 122"/>
            <p:cNvSpPr>
              <a:spLocks noChangeArrowheads="1"/>
            </p:cNvSpPr>
            <p:nvPr/>
          </p:nvSpPr>
          <p:spPr bwMode="auto">
            <a:xfrm>
              <a:off x="3278" y="1480"/>
              <a:ext cx="406" cy="15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a:t>
              </a:r>
              <a:endParaRPr lang="en-US" sz="2400">
                <a:latin typeface="Times New Roman" pitchFamily="18" charset="0"/>
              </a:endParaRPr>
            </a:p>
          </p:txBody>
        </p:sp>
        <p:sp>
          <p:nvSpPr>
            <p:cNvPr id="15392" name="Line 124"/>
            <p:cNvSpPr>
              <a:spLocks noChangeShapeType="1"/>
            </p:cNvSpPr>
            <p:nvPr/>
          </p:nvSpPr>
          <p:spPr bwMode="auto">
            <a:xfrm flipH="1" flipV="1">
              <a:off x="1900" y="1725"/>
              <a:ext cx="1732" cy="1147"/>
            </a:xfrm>
            <a:prstGeom prst="line">
              <a:avLst/>
            </a:prstGeom>
            <a:noFill/>
            <a:ln w="57150">
              <a:solidFill>
                <a:srgbClr val="003F95"/>
              </a:solidFill>
              <a:round/>
              <a:headEnd/>
              <a:tailEnd/>
            </a:ln>
          </p:spPr>
          <p:txBody>
            <a:bodyPr/>
            <a:lstStyle/>
            <a:p>
              <a:endParaRPr lang="es-CL"/>
            </a:p>
          </p:txBody>
        </p:sp>
        <p:sp>
          <p:nvSpPr>
            <p:cNvPr id="15393" name="Rectangle 126"/>
            <p:cNvSpPr>
              <a:spLocks noChangeArrowheads="1"/>
            </p:cNvSpPr>
            <p:nvPr/>
          </p:nvSpPr>
          <p:spPr bwMode="auto">
            <a:xfrm>
              <a:off x="3198" y="2901"/>
              <a:ext cx="574" cy="15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Demand, </a:t>
              </a:r>
              <a:endParaRPr lang="en-US" sz="2400">
                <a:latin typeface="Times New Roman" pitchFamily="18" charset="0"/>
              </a:endParaRPr>
            </a:p>
          </p:txBody>
        </p:sp>
        <p:sp>
          <p:nvSpPr>
            <p:cNvPr id="15394" name="Rectangle 127"/>
            <p:cNvSpPr>
              <a:spLocks noChangeArrowheads="1"/>
            </p:cNvSpPr>
            <p:nvPr/>
          </p:nvSpPr>
          <p:spPr bwMode="auto">
            <a:xfrm>
              <a:off x="3742" y="2901"/>
              <a:ext cx="147" cy="155"/>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D</a:t>
              </a:r>
              <a:r>
                <a:rPr lang="en-US" sz="1600" baseline="-25000">
                  <a:solidFill>
                    <a:srgbClr val="000000"/>
                  </a:solidFill>
                </a:rPr>
                <a:t>1</a:t>
              </a:r>
              <a:endParaRPr lang="en-US" sz="2400">
                <a:latin typeface="Times New Roman" pitchFamily="18" charset="0"/>
              </a:endParaRPr>
            </a:p>
          </p:txBody>
        </p:sp>
        <p:sp>
          <p:nvSpPr>
            <p:cNvPr id="15395" name="Rectangle 128"/>
            <p:cNvSpPr>
              <a:spLocks noChangeArrowheads="1"/>
            </p:cNvSpPr>
            <p:nvPr/>
          </p:nvSpPr>
          <p:spPr bwMode="auto">
            <a:xfrm>
              <a:off x="3962" y="2902"/>
              <a:ext cx="32" cy="15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 </a:t>
              </a:r>
              <a:endParaRPr lang="en-US" sz="2400">
                <a:latin typeface="Times New Roman" pitchFamily="18" charset="0"/>
              </a:endParaRPr>
            </a:p>
          </p:txBody>
        </p:sp>
        <p:grpSp>
          <p:nvGrpSpPr>
            <p:cNvPr id="15396" name="Group 129"/>
            <p:cNvGrpSpPr>
              <a:grpSpLocks/>
            </p:cNvGrpSpPr>
            <p:nvPr/>
          </p:nvGrpSpPr>
          <p:grpSpPr bwMode="auto">
            <a:xfrm>
              <a:off x="2243" y="1582"/>
              <a:ext cx="1928" cy="1254"/>
              <a:chOff x="2191" y="932"/>
              <a:chExt cx="2410" cy="1568"/>
            </a:xfrm>
          </p:grpSpPr>
          <p:sp>
            <p:nvSpPr>
              <p:cNvPr id="15410" name="Line 130"/>
              <p:cNvSpPr>
                <a:spLocks noChangeShapeType="1"/>
              </p:cNvSpPr>
              <p:nvPr/>
            </p:nvSpPr>
            <p:spPr bwMode="auto">
              <a:xfrm flipH="1" flipV="1">
                <a:off x="2191" y="932"/>
                <a:ext cx="2165" cy="1434"/>
              </a:xfrm>
              <a:prstGeom prst="line">
                <a:avLst/>
              </a:prstGeom>
              <a:noFill/>
              <a:ln w="57150">
                <a:solidFill>
                  <a:srgbClr val="AD0D1B"/>
                </a:solidFill>
                <a:round/>
                <a:headEnd/>
                <a:tailEnd/>
              </a:ln>
            </p:spPr>
            <p:txBody>
              <a:bodyPr/>
              <a:lstStyle/>
              <a:p>
                <a:endParaRPr lang="es-CL"/>
              </a:p>
            </p:txBody>
          </p:sp>
          <p:sp>
            <p:nvSpPr>
              <p:cNvPr id="15411" name="Rectangle 131"/>
              <p:cNvSpPr>
                <a:spLocks noChangeArrowheads="1"/>
              </p:cNvSpPr>
              <p:nvPr/>
            </p:nvSpPr>
            <p:spPr bwMode="auto">
              <a:xfrm>
                <a:off x="4417" y="2306"/>
                <a:ext cx="184" cy="19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D</a:t>
                </a:r>
                <a:r>
                  <a:rPr lang="en-US" sz="1600" baseline="-25000">
                    <a:solidFill>
                      <a:srgbClr val="000000"/>
                    </a:solidFill>
                  </a:rPr>
                  <a:t>2</a:t>
                </a:r>
                <a:endParaRPr lang="en-US" sz="2400">
                  <a:latin typeface="Times New Roman" pitchFamily="18" charset="0"/>
                </a:endParaRPr>
              </a:p>
            </p:txBody>
          </p:sp>
        </p:grpSp>
        <p:grpSp>
          <p:nvGrpSpPr>
            <p:cNvPr id="15397" name="Group 132"/>
            <p:cNvGrpSpPr>
              <a:grpSpLocks/>
            </p:cNvGrpSpPr>
            <p:nvPr/>
          </p:nvGrpSpPr>
          <p:grpSpPr bwMode="auto">
            <a:xfrm>
              <a:off x="1443" y="2234"/>
              <a:ext cx="1360" cy="1470"/>
              <a:chOff x="1192" y="1748"/>
              <a:chExt cx="1698" cy="1837"/>
            </a:xfrm>
          </p:grpSpPr>
          <p:sp>
            <p:nvSpPr>
              <p:cNvPr id="15405" name="Freeform 133"/>
              <p:cNvSpPr>
                <a:spLocks/>
              </p:cNvSpPr>
              <p:nvPr/>
            </p:nvSpPr>
            <p:spPr bwMode="auto">
              <a:xfrm>
                <a:off x="1430" y="1816"/>
                <a:ext cx="1392" cy="1529"/>
              </a:xfrm>
              <a:custGeom>
                <a:avLst/>
                <a:gdLst>
                  <a:gd name="T0" fmla="*/ 1392 w 1392"/>
                  <a:gd name="T1" fmla="*/ 1529 h 1529"/>
                  <a:gd name="T2" fmla="*/ 1392 w 1392"/>
                  <a:gd name="T3" fmla="*/ 0 h 1529"/>
                  <a:gd name="T4" fmla="*/ 0 w 1392"/>
                  <a:gd name="T5" fmla="*/ 0 h 1529"/>
                  <a:gd name="T6" fmla="*/ 0 60000 65536"/>
                  <a:gd name="T7" fmla="*/ 0 60000 65536"/>
                  <a:gd name="T8" fmla="*/ 0 60000 65536"/>
                  <a:gd name="T9" fmla="*/ 0 w 1392"/>
                  <a:gd name="T10" fmla="*/ 0 h 1529"/>
                  <a:gd name="T11" fmla="*/ 1392 w 1392"/>
                  <a:gd name="T12" fmla="*/ 1529 h 1529"/>
                </a:gdLst>
                <a:ahLst/>
                <a:cxnLst>
                  <a:cxn ang="T6">
                    <a:pos x="T0" y="T1"/>
                  </a:cxn>
                  <a:cxn ang="T7">
                    <a:pos x="T2" y="T3"/>
                  </a:cxn>
                  <a:cxn ang="T8">
                    <a:pos x="T4" y="T5"/>
                  </a:cxn>
                </a:cxnLst>
                <a:rect l="T9" t="T10" r="T11" b="T12"/>
                <a:pathLst>
                  <a:path w="1392" h="1529">
                    <a:moveTo>
                      <a:pt x="1392" y="1529"/>
                    </a:moveTo>
                    <a:lnTo>
                      <a:pt x="1392" y="0"/>
                    </a:lnTo>
                    <a:lnTo>
                      <a:pt x="0" y="0"/>
                    </a:lnTo>
                  </a:path>
                </a:pathLst>
              </a:custGeom>
              <a:noFill/>
              <a:ln w="19050">
                <a:solidFill>
                  <a:schemeClr val="tx1"/>
                </a:solidFill>
                <a:prstDash val="sysDot"/>
                <a:round/>
                <a:headEnd/>
                <a:tailEnd/>
              </a:ln>
            </p:spPr>
            <p:txBody>
              <a:bodyPr/>
              <a:lstStyle/>
              <a:p>
                <a:endParaRPr lang="es-CL"/>
              </a:p>
            </p:txBody>
          </p:sp>
          <p:sp>
            <p:nvSpPr>
              <p:cNvPr id="15406" name="Oval 134"/>
              <p:cNvSpPr>
                <a:spLocks noChangeArrowheads="1"/>
              </p:cNvSpPr>
              <p:nvPr/>
            </p:nvSpPr>
            <p:spPr bwMode="auto">
              <a:xfrm>
                <a:off x="2786" y="1780"/>
                <a:ext cx="83" cy="72"/>
              </a:xfrm>
              <a:prstGeom prst="ellipse">
                <a:avLst/>
              </a:prstGeom>
              <a:solidFill>
                <a:srgbClr val="000000"/>
              </a:solidFill>
              <a:ln w="9525">
                <a:noFill/>
                <a:round/>
                <a:headEnd/>
                <a:tailEnd/>
              </a:ln>
            </p:spPr>
            <p:txBody>
              <a:bodyPr/>
              <a:lstStyle/>
              <a:p>
                <a:endParaRPr lang="es-CL"/>
              </a:p>
            </p:txBody>
          </p:sp>
          <p:sp>
            <p:nvSpPr>
              <p:cNvPr id="15407" name="Line 135"/>
              <p:cNvSpPr>
                <a:spLocks noChangeShapeType="1"/>
              </p:cNvSpPr>
              <p:nvPr/>
            </p:nvSpPr>
            <p:spPr bwMode="auto">
              <a:xfrm flipV="1">
                <a:off x="2822" y="1816"/>
                <a:ext cx="1" cy="1529"/>
              </a:xfrm>
              <a:prstGeom prst="line">
                <a:avLst/>
              </a:prstGeom>
              <a:noFill/>
              <a:ln w="19050">
                <a:solidFill>
                  <a:schemeClr val="tx1"/>
                </a:solidFill>
                <a:prstDash val="sysDot"/>
                <a:round/>
                <a:headEnd/>
                <a:tailEnd/>
              </a:ln>
            </p:spPr>
            <p:txBody>
              <a:bodyPr/>
              <a:lstStyle/>
              <a:p>
                <a:endParaRPr lang="es-CL"/>
              </a:p>
            </p:txBody>
          </p:sp>
          <p:sp>
            <p:nvSpPr>
              <p:cNvPr id="15408" name="Rectangle 136"/>
              <p:cNvSpPr>
                <a:spLocks noChangeArrowheads="1"/>
              </p:cNvSpPr>
              <p:nvPr/>
            </p:nvSpPr>
            <p:spPr bwMode="auto">
              <a:xfrm>
                <a:off x="1192" y="1748"/>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5%</a:t>
                </a:r>
                <a:endParaRPr lang="en-US" sz="1500">
                  <a:latin typeface="Times New Roman" pitchFamily="18" charset="0"/>
                </a:endParaRPr>
              </a:p>
            </p:txBody>
          </p:sp>
          <p:sp>
            <p:nvSpPr>
              <p:cNvPr id="15409" name="Rectangle 137"/>
              <p:cNvSpPr>
                <a:spLocks noChangeArrowheads="1"/>
              </p:cNvSpPr>
              <p:nvPr/>
            </p:nvSpPr>
            <p:spPr bwMode="auto">
              <a:xfrm>
                <a:off x="2410" y="3403"/>
                <a:ext cx="480"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$1,200</a:t>
                </a:r>
                <a:endParaRPr lang="en-US" sz="1500">
                  <a:latin typeface="Times New Roman" pitchFamily="18" charset="0"/>
                </a:endParaRPr>
              </a:p>
            </p:txBody>
          </p:sp>
        </p:grpSp>
        <p:grpSp>
          <p:nvGrpSpPr>
            <p:cNvPr id="15398" name="Group 138"/>
            <p:cNvGrpSpPr>
              <a:grpSpLocks/>
            </p:cNvGrpSpPr>
            <p:nvPr/>
          </p:nvGrpSpPr>
          <p:grpSpPr bwMode="auto">
            <a:xfrm>
              <a:off x="1443" y="1986"/>
              <a:ext cx="1853" cy="1718"/>
              <a:chOff x="1192" y="1437"/>
              <a:chExt cx="2314" cy="2147"/>
            </a:xfrm>
          </p:grpSpPr>
          <p:sp>
            <p:nvSpPr>
              <p:cNvPr id="15401" name="Freeform 139"/>
              <p:cNvSpPr>
                <a:spLocks/>
              </p:cNvSpPr>
              <p:nvPr/>
            </p:nvSpPr>
            <p:spPr bwMode="auto">
              <a:xfrm>
                <a:off x="1430" y="1506"/>
                <a:ext cx="1629" cy="1839"/>
              </a:xfrm>
              <a:custGeom>
                <a:avLst/>
                <a:gdLst>
                  <a:gd name="T0" fmla="*/ 1629 w 1629"/>
                  <a:gd name="T1" fmla="*/ 1839 h 1839"/>
                  <a:gd name="T2" fmla="*/ 1629 w 1629"/>
                  <a:gd name="T3" fmla="*/ 0 h 1839"/>
                  <a:gd name="T4" fmla="*/ 0 w 1629"/>
                  <a:gd name="T5" fmla="*/ 0 h 1839"/>
                  <a:gd name="T6" fmla="*/ 0 60000 65536"/>
                  <a:gd name="T7" fmla="*/ 0 60000 65536"/>
                  <a:gd name="T8" fmla="*/ 0 60000 65536"/>
                  <a:gd name="T9" fmla="*/ 0 w 1629"/>
                  <a:gd name="T10" fmla="*/ 0 h 1839"/>
                  <a:gd name="T11" fmla="*/ 1629 w 1629"/>
                  <a:gd name="T12" fmla="*/ 1839 h 1839"/>
                </a:gdLst>
                <a:ahLst/>
                <a:cxnLst>
                  <a:cxn ang="T6">
                    <a:pos x="T0" y="T1"/>
                  </a:cxn>
                  <a:cxn ang="T7">
                    <a:pos x="T2" y="T3"/>
                  </a:cxn>
                  <a:cxn ang="T8">
                    <a:pos x="T4" y="T5"/>
                  </a:cxn>
                </a:cxnLst>
                <a:rect l="T9" t="T10" r="T11" b="T12"/>
                <a:pathLst>
                  <a:path w="1629" h="1839">
                    <a:moveTo>
                      <a:pt x="1629" y="1839"/>
                    </a:moveTo>
                    <a:lnTo>
                      <a:pt x="1629" y="0"/>
                    </a:lnTo>
                    <a:lnTo>
                      <a:pt x="0" y="0"/>
                    </a:lnTo>
                  </a:path>
                </a:pathLst>
              </a:custGeom>
              <a:noFill/>
              <a:ln w="19050">
                <a:solidFill>
                  <a:schemeClr val="tx1"/>
                </a:solidFill>
                <a:prstDash val="sysDot"/>
                <a:round/>
                <a:headEnd/>
                <a:tailEnd/>
              </a:ln>
            </p:spPr>
            <p:txBody>
              <a:bodyPr/>
              <a:lstStyle/>
              <a:p>
                <a:endParaRPr lang="es-CL"/>
              </a:p>
            </p:txBody>
          </p:sp>
          <p:sp>
            <p:nvSpPr>
              <p:cNvPr id="15402" name="Oval 140"/>
              <p:cNvSpPr>
                <a:spLocks noChangeArrowheads="1"/>
              </p:cNvSpPr>
              <p:nvPr/>
            </p:nvSpPr>
            <p:spPr bwMode="auto">
              <a:xfrm>
                <a:off x="3024" y="1470"/>
                <a:ext cx="71" cy="83"/>
              </a:xfrm>
              <a:prstGeom prst="ellipse">
                <a:avLst/>
              </a:prstGeom>
              <a:solidFill>
                <a:srgbClr val="000000"/>
              </a:solidFill>
              <a:ln w="9525">
                <a:noFill/>
                <a:round/>
                <a:headEnd/>
                <a:tailEnd/>
              </a:ln>
            </p:spPr>
            <p:txBody>
              <a:bodyPr/>
              <a:lstStyle/>
              <a:p>
                <a:endParaRPr lang="es-CL"/>
              </a:p>
            </p:txBody>
          </p:sp>
          <p:sp>
            <p:nvSpPr>
              <p:cNvPr id="15403" name="Rectangle 141"/>
              <p:cNvSpPr>
                <a:spLocks noChangeArrowheads="1"/>
              </p:cNvSpPr>
              <p:nvPr/>
            </p:nvSpPr>
            <p:spPr bwMode="auto">
              <a:xfrm>
                <a:off x="1192" y="1437"/>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6%</a:t>
                </a:r>
                <a:endParaRPr lang="en-US" sz="1500">
                  <a:latin typeface="Times New Roman" pitchFamily="18" charset="0"/>
                </a:endParaRPr>
              </a:p>
            </p:txBody>
          </p:sp>
          <p:sp>
            <p:nvSpPr>
              <p:cNvPr id="15404" name="Rectangle 142"/>
              <p:cNvSpPr>
                <a:spLocks noChangeArrowheads="1"/>
              </p:cNvSpPr>
              <p:nvPr/>
            </p:nvSpPr>
            <p:spPr bwMode="auto">
              <a:xfrm>
                <a:off x="3025" y="3402"/>
                <a:ext cx="481"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$1,400</a:t>
                </a:r>
                <a:endParaRPr lang="en-US" sz="1500">
                  <a:latin typeface="Times New Roman" pitchFamily="18" charset="0"/>
                </a:endParaRPr>
              </a:p>
            </p:txBody>
          </p:sp>
        </p:grpSp>
        <p:sp>
          <p:nvSpPr>
            <p:cNvPr id="15399" name="Text Box 143"/>
            <p:cNvSpPr txBox="1">
              <a:spLocks noChangeArrowheads="1"/>
            </p:cNvSpPr>
            <p:nvPr/>
          </p:nvSpPr>
          <p:spPr bwMode="auto">
            <a:xfrm>
              <a:off x="4062" y="4185"/>
              <a:ext cx="1148" cy="136"/>
            </a:xfrm>
            <a:prstGeom prst="rect">
              <a:avLst/>
            </a:prstGeom>
            <a:noFill/>
            <a:ln w="9525">
              <a:noFill/>
              <a:miter lim="800000"/>
              <a:headEnd/>
              <a:tailEnd/>
            </a:ln>
          </p:spPr>
          <p:txBody>
            <a:bodyPr wrap="none">
              <a:spAutoFit/>
            </a:bodyPr>
            <a:lstStyle/>
            <a:p>
              <a:pPr eaLnBrk="0" hangingPunct="0"/>
              <a:r>
                <a:rPr lang="en-US" altLang="en-US" sz="800" b="1"/>
                <a:t>Copyright©2004  South-Western</a:t>
              </a:r>
            </a:p>
          </p:txBody>
        </p:sp>
        <p:sp>
          <p:nvSpPr>
            <p:cNvPr id="15400" name="Rectangle 93"/>
            <p:cNvSpPr>
              <a:spLocks noChangeArrowheads="1"/>
            </p:cNvSpPr>
            <p:nvPr/>
          </p:nvSpPr>
          <p:spPr bwMode="auto">
            <a:xfrm>
              <a:off x="3658" y="3694"/>
              <a:ext cx="1247"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 billions of dollars)</a:t>
              </a:r>
              <a:endParaRPr lang="en-US" sz="1500">
                <a:latin typeface="Times New Roman" pitchFamily="18" charset="0"/>
              </a:endParaRPr>
            </a:p>
          </p:txBody>
        </p:sp>
      </p:grpSp>
    </p:spTree>
    <p:extLst>
      <p:ext uri="{BB962C8B-B14F-4D97-AF65-F5344CB8AC3E}">
        <p14:creationId xmlns:p14="http://schemas.microsoft.com/office/powerpoint/2010/main" xmlns="" val="36972763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Marcador de número de diapositiva"/>
          <p:cNvSpPr>
            <a:spLocks noGrp="1"/>
          </p:cNvSpPr>
          <p:nvPr>
            <p:ph type="sldNum" sz="quarter" idx="12"/>
          </p:nvPr>
        </p:nvSpPr>
        <p:spPr/>
        <p:txBody>
          <a:bodyPr/>
          <a:lstStyle/>
          <a:p>
            <a:pPr>
              <a:defRPr/>
            </a:pPr>
            <a:fld id="{9263EED9-EFF7-4EBA-B72D-D2B693E31C23}" type="slidenum">
              <a:rPr lang="es-CL" smtClean="0"/>
              <a:pPr>
                <a:defRPr/>
              </a:pPr>
              <a:t>23</a:t>
            </a:fld>
            <a:endParaRPr lang="es-CL"/>
          </a:p>
        </p:txBody>
      </p:sp>
      <p:sp>
        <p:nvSpPr>
          <p:cNvPr id="17410" name="1 Título"/>
          <p:cNvSpPr>
            <a:spLocks noGrp="1"/>
          </p:cNvSpPr>
          <p:nvPr>
            <p:ph type="title" idx="4294967295"/>
          </p:nvPr>
        </p:nvSpPr>
        <p:spPr>
          <a:xfrm>
            <a:off x="1524000" y="274638"/>
            <a:ext cx="8229600" cy="1143000"/>
          </a:xfrm>
        </p:spPr>
        <p:txBody>
          <a:bodyPr>
            <a:normAutofit fontScale="90000"/>
          </a:bodyPr>
          <a:lstStyle/>
          <a:p>
            <a:r>
              <a:rPr lang="es-CL" sz="4000" dirty="0"/>
              <a:t>Ahorro, Inversión y </a:t>
            </a:r>
            <a:r>
              <a:rPr lang="es-CL" sz="4000" dirty="0" err="1"/>
              <a:t>Sist</a:t>
            </a:r>
            <a:r>
              <a:rPr lang="es-CL" sz="4000" dirty="0"/>
              <a:t>. Financiero</a:t>
            </a:r>
          </a:p>
        </p:txBody>
      </p:sp>
      <p:sp>
        <p:nvSpPr>
          <p:cNvPr id="17411" name="2 Marcador de contenido"/>
          <p:cNvSpPr>
            <a:spLocks noGrp="1"/>
          </p:cNvSpPr>
          <p:nvPr>
            <p:ph idx="4294967295"/>
          </p:nvPr>
        </p:nvSpPr>
        <p:spPr>
          <a:xfrm>
            <a:off x="2438400" y="1600201"/>
            <a:ext cx="8229600" cy="4525963"/>
          </a:xfrm>
        </p:spPr>
        <p:txBody>
          <a:bodyPr>
            <a:normAutofit lnSpcReduction="10000"/>
          </a:bodyPr>
          <a:lstStyle/>
          <a:p>
            <a:pPr algn="just" eaLnBrk="1" hangingPunct="1">
              <a:lnSpc>
                <a:spcPct val="90000"/>
              </a:lnSpc>
            </a:pPr>
            <a:r>
              <a:rPr lang="es-CL" b="1" dirty="0"/>
              <a:t>Un aumento el déficit </a:t>
            </a:r>
            <a:r>
              <a:rPr lang="es-CL" b="1" dirty="0" smtClean="0"/>
              <a:t>fiscal…</a:t>
            </a:r>
            <a:endParaRPr lang="es-CL" b="1" dirty="0"/>
          </a:p>
          <a:p>
            <a:pPr lvl="1" algn="just">
              <a:lnSpc>
                <a:spcPct val="90000"/>
              </a:lnSpc>
            </a:pPr>
            <a:r>
              <a:rPr lang="es-CL" dirty="0"/>
              <a:t>La lógica es la siguiente: un aumento en el déficit </a:t>
            </a:r>
            <a:r>
              <a:rPr lang="es-CL" dirty="0" smtClean="0"/>
              <a:t>fiscal hace </a:t>
            </a:r>
            <a:r>
              <a:rPr lang="es-CL" dirty="0"/>
              <a:t>que el ahorro disminuya, por lo tanto, la cantidad disponible para prestar es menor, así habrá una mayor tasa de interés y menor cantidad de prestamos.</a:t>
            </a:r>
          </a:p>
          <a:p>
            <a:pPr lvl="1" algn="just" eaLnBrk="1" hangingPunct="1">
              <a:lnSpc>
                <a:spcPct val="90000"/>
              </a:lnSpc>
            </a:pPr>
            <a:r>
              <a:rPr lang="es-CL" dirty="0"/>
              <a:t>Sin embargo, un aumento en el déficit fiscal implica que existe mayor gasto fiscal (disminuye el ahorro público, por ende también el ahorro total), así se contrae la oferta de prestamos.</a:t>
            </a:r>
          </a:p>
          <a:p>
            <a:pPr lvl="1" algn="just" eaLnBrk="1" hangingPunct="1">
              <a:lnSpc>
                <a:spcPct val="90000"/>
              </a:lnSpc>
            </a:pPr>
            <a:r>
              <a:rPr lang="es-CL" dirty="0"/>
              <a:t>El equilibrio determinará una mayor tasa de interés y un cantidad menor de prestamos, lo que implica menos inversión.</a:t>
            </a:r>
          </a:p>
        </p:txBody>
      </p:sp>
    </p:spTree>
    <p:extLst>
      <p:ext uri="{BB962C8B-B14F-4D97-AF65-F5344CB8AC3E}">
        <p14:creationId xmlns:p14="http://schemas.microsoft.com/office/powerpoint/2010/main" xmlns="" val="27269549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Marcador de número de diapositiva"/>
          <p:cNvSpPr>
            <a:spLocks noGrp="1"/>
          </p:cNvSpPr>
          <p:nvPr>
            <p:ph type="sldNum" sz="quarter" idx="12"/>
          </p:nvPr>
        </p:nvSpPr>
        <p:spPr/>
        <p:txBody>
          <a:bodyPr/>
          <a:lstStyle/>
          <a:p>
            <a:pPr>
              <a:defRPr/>
            </a:pPr>
            <a:fld id="{67F40991-16A6-4E2A-A5D7-7D0D5322D106}" type="slidenum">
              <a:rPr lang="es-CL" smtClean="0"/>
              <a:pPr>
                <a:defRPr/>
              </a:pPr>
              <a:t>24</a:t>
            </a:fld>
            <a:endParaRPr lang="es-CL"/>
          </a:p>
        </p:txBody>
      </p:sp>
      <p:sp>
        <p:nvSpPr>
          <p:cNvPr id="18434" name="1 Título"/>
          <p:cNvSpPr>
            <a:spLocks noGrp="1"/>
          </p:cNvSpPr>
          <p:nvPr>
            <p:ph type="title" idx="4294967295"/>
          </p:nvPr>
        </p:nvSpPr>
        <p:spPr>
          <a:xfrm>
            <a:off x="1524000" y="274638"/>
            <a:ext cx="8229600" cy="1143000"/>
          </a:xfrm>
        </p:spPr>
        <p:txBody>
          <a:bodyPr>
            <a:normAutofit fontScale="90000"/>
          </a:bodyPr>
          <a:lstStyle/>
          <a:p>
            <a:r>
              <a:rPr lang="es-CL" sz="4000" dirty="0"/>
              <a:t>Ahorro, Inversión y </a:t>
            </a:r>
            <a:r>
              <a:rPr lang="es-CL" sz="4000" dirty="0" err="1"/>
              <a:t>Sist</a:t>
            </a:r>
            <a:r>
              <a:rPr lang="es-CL" sz="4000" dirty="0"/>
              <a:t>. Financiero</a:t>
            </a:r>
          </a:p>
        </p:txBody>
      </p:sp>
      <p:sp>
        <p:nvSpPr>
          <p:cNvPr id="18435" name="2 Marcador de contenido"/>
          <p:cNvSpPr>
            <a:spLocks noGrp="1"/>
          </p:cNvSpPr>
          <p:nvPr>
            <p:ph idx="4294967295"/>
          </p:nvPr>
        </p:nvSpPr>
        <p:spPr>
          <a:xfrm>
            <a:off x="2438400" y="1600201"/>
            <a:ext cx="8229600" cy="4525963"/>
          </a:xfrm>
        </p:spPr>
        <p:txBody>
          <a:bodyPr>
            <a:normAutofit/>
          </a:bodyPr>
          <a:lstStyle/>
          <a:p>
            <a:pPr algn="just">
              <a:lnSpc>
                <a:spcPct val="90000"/>
              </a:lnSpc>
            </a:pPr>
            <a:r>
              <a:rPr lang="es-CL" b="1" dirty="0"/>
              <a:t>Un aumento el déficit </a:t>
            </a:r>
            <a:r>
              <a:rPr lang="es-CL" b="1" dirty="0" smtClean="0"/>
              <a:t>fiscal…</a:t>
            </a:r>
            <a:endParaRPr lang="es-CL" b="1" dirty="0"/>
          </a:p>
          <a:p>
            <a:pPr lvl="1" algn="just" eaLnBrk="1" hangingPunct="1">
              <a:lnSpc>
                <a:spcPct val="90000"/>
              </a:lnSpc>
            </a:pPr>
            <a:r>
              <a:rPr lang="es-CL" dirty="0"/>
              <a:t>El efecto sobre el PIB es ambiguo pues si bien es cierto disminuye la inversión, lo que hace disminuir el PIB, todo esto fue provocado por un aumento en el gasto público, que también es un componente del PIB, donde se tiene que a mas gasto más PIB.</a:t>
            </a:r>
          </a:p>
          <a:p>
            <a:pPr lvl="1" algn="just" eaLnBrk="1" hangingPunct="1">
              <a:lnSpc>
                <a:spcPct val="90000"/>
              </a:lnSpc>
            </a:pPr>
            <a:r>
              <a:rPr lang="es-CL" dirty="0"/>
              <a:t>Por esta razón no podemos afirmar </a:t>
            </a:r>
            <a:r>
              <a:rPr lang="es-CL" dirty="0" smtClean="0"/>
              <a:t>(</a:t>
            </a:r>
            <a:r>
              <a:rPr lang="es-CL" b="1" u="sng" dirty="0" smtClean="0"/>
              <a:t>en este curso</a:t>
            </a:r>
            <a:r>
              <a:rPr lang="es-CL" dirty="0" smtClean="0"/>
              <a:t>) </a:t>
            </a:r>
            <a:r>
              <a:rPr lang="es-CL" dirty="0"/>
              <a:t>que efecto tendrá sobre el PIB, pues para ello tenemos que tomar en cuenta otro tipo de </a:t>
            </a:r>
            <a:r>
              <a:rPr lang="es-CL" dirty="0" smtClean="0"/>
              <a:t>modelos.</a:t>
            </a:r>
            <a:endParaRPr lang="es-CL" dirty="0"/>
          </a:p>
        </p:txBody>
      </p:sp>
    </p:spTree>
    <p:extLst>
      <p:ext uri="{BB962C8B-B14F-4D97-AF65-F5344CB8AC3E}">
        <p14:creationId xmlns:p14="http://schemas.microsoft.com/office/powerpoint/2010/main" xmlns="" val="31763484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72 Marcador de número de diapositiva"/>
          <p:cNvSpPr>
            <a:spLocks noGrp="1"/>
          </p:cNvSpPr>
          <p:nvPr>
            <p:ph type="sldNum" sz="quarter" idx="12"/>
          </p:nvPr>
        </p:nvSpPr>
        <p:spPr/>
        <p:txBody>
          <a:bodyPr/>
          <a:lstStyle/>
          <a:p>
            <a:pPr>
              <a:defRPr/>
            </a:pPr>
            <a:fld id="{FFEC8237-AF51-4832-8637-9FB2871DD779}" type="slidenum">
              <a:rPr lang="es-CL" smtClean="0"/>
              <a:pPr>
                <a:defRPr/>
              </a:pPr>
              <a:t>25</a:t>
            </a:fld>
            <a:endParaRPr lang="es-CL"/>
          </a:p>
        </p:txBody>
      </p:sp>
      <p:sp>
        <p:nvSpPr>
          <p:cNvPr id="19458" name="1 Título"/>
          <p:cNvSpPr>
            <a:spLocks noGrp="1"/>
          </p:cNvSpPr>
          <p:nvPr>
            <p:ph type="title" idx="4294967295"/>
          </p:nvPr>
        </p:nvSpPr>
        <p:spPr>
          <a:xfrm>
            <a:off x="1524000" y="274638"/>
            <a:ext cx="8229600" cy="1143000"/>
          </a:xfrm>
        </p:spPr>
        <p:txBody>
          <a:bodyPr>
            <a:normAutofit fontScale="90000"/>
          </a:bodyPr>
          <a:lstStyle/>
          <a:p>
            <a:r>
              <a:rPr lang="es-CL" sz="4000" dirty="0"/>
              <a:t>Ahorro, Inversión y </a:t>
            </a:r>
            <a:r>
              <a:rPr lang="es-CL" sz="4000" dirty="0" err="1"/>
              <a:t>Sist</a:t>
            </a:r>
            <a:r>
              <a:rPr lang="es-CL" sz="4000" dirty="0"/>
              <a:t>. Financiero</a:t>
            </a:r>
          </a:p>
        </p:txBody>
      </p:sp>
      <p:sp>
        <p:nvSpPr>
          <p:cNvPr id="19459" name="2 Marcador de contenido"/>
          <p:cNvSpPr>
            <a:spLocks noGrp="1"/>
          </p:cNvSpPr>
          <p:nvPr>
            <p:ph idx="4294967295"/>
          </p:nvPr>
        </p:nvSpPr>
        <p:spPr>
          <a:xfrm>
            <a:off x="2438400" y="1600201"/>
            <a:ext cx="8229600" cy="4525963"/>
          </a:xfrm>
        </p:spPr>
        <p:txBody>
          <a:bodyPr/>
          <a:lstStyle/>
          <a:p>
            <a:pPr algn="just" eaLnBrk="1" hangingPunct="1">
              <a:lnSpc>
                <a:spcPct val="90000"/>
              </a:lnSpc>
            </a:pPr>
            <a:r>
              <a:rPr lang="es-CL"/>
              <a:t>Gráficamente…</a:t>
            </a:r>
            <a:endParaRPr lang="es-CL" sz="3600"/>
          </a:p>
          <a:p>
            <a:pPr lvl="2" algn="just" eaLnBrk="1" hangingPunct="1">
              <a:lnSpc>
                <a:spcPct val="90000"/>
              </a:lnSpc>
            </a:pPr>
            <a:endParaRPr lang="es-CL"/>
          </a:p>
        </p:txBody>
      </p:sp>
      <p:grpSp>
        <p:nvGrpSpPr>
          <p:cNvPr id="19461" name="Group 143"/>
          <p:cNvGrpSpPr>
            <a:grpSpLocks/>
          </p:cNvGrpSpPr>
          <p:nvPr/>
        </p:nvGrpSpPr>
        <p:grpSpPr bwMode="auto">
          <a:xfrm>
            <a:off x="2782888" y="2255839"/>
            <a:ext cx="7105650" cy="4603749"/>
            <a:chOff x="793" y="1421"/>
            <a:chExt cx="4476" cy="2900"/>
          </a:xfrm>
        </p:grpSpPr>
        <p:sp>
          <p:nvSpPr>
            <p:cNvPr id="19464" name="Rectangle 76"/>
            <p:cNvSpPr>
              <a:spLocks noChangeArrowheads="1"/>
            </p:cNvSpPr>
            <p:nvPr/>
          </p:nvSpPr>
          <p:spPr bwMode="auto">
            <a:xfrm>
              <a:off x="1764" y="1494"/>
              <a:ext cx="3009" cy="2016"/>
            </a:xfrm>
            <a:prstGeom prst="rect">
              <a:avLst/>
            </a:prstGeom>
            <a:solidFill>
              <a:srgbClr val="F3F6F9"/>
            </a:solidFill>
            <a:ln w="207963">
              <a:solidFill>
                <a:srgbClr val="F3F6F9"/>
              </a:solidFill>
              <a:miter lim="800000"/>
              <a:headEnd/>
              <a:tailEnd/>
            </a:ln>
          </p:spPr>
          <p:txBody>
            <a:bodyPr/>
            <a:lstStyle/>
            <a:p>
              <a:endParaRPr lang="es-CL"/>
            </a:p>
          </p:txBody>
        </p:sp>
        <p:sp>
          <p:nvSpPr>
            <p:cNvPr id="19465" name="Rectangle 77"/>
            <p:cNvSpPr>
              <a:spLocks noChangeArrowheads="1"/>
            </p:cNvSpPr>
            <p:nvPr/>
          </p:nvSpPr>
          <p:spPr bwMode="auto">
            <a:xfrm>
              <a:off x="1764" y="1494"/>
              <a:ext cx="3009" cy="2016"/>
            </a:xfrm>
            <a:prstGeom prst="rect">
              <a:avLst/>
            </a:prstGeom>
            <a:solidFill>
              <a:srgbClr val="F2F4F8"/>
            </a:solidFill>
            <a:ln w="188913">
              <a:solidFill>
                <a:srgbClr val="F2F4F8"/>
              </a:solidFill>
              <a:miter lim="800000"/>
              <a:headEnd/>
              <a:tailEnd/>
            </a:ln>
          </p:spPr>
          <p:txBody>
            <a:bodyPr/>
            <a:lstStyle/>
            <a:p>
              <a:endParaRPr lang="es-CL"/>
            </a:p>
          </p:txBody>
        </p:sp>
        <p:sp>
          <p:nvSpPr>
            <p:cNvPr id="19466" name="Rectangle 78"/>
            <p:cNvSpPr>
              <a:spLocks noChangeArrowheads="1"/>
            </p:cNvSpPr>
            <p:nvPr/>
          </p:nvSpPr>
          <p:spPr bwMode="auto">
            <a:xfrm>
              <a:off x="1764" y="1494"/>
              <a:ext cx="3009" cy="2016"/>
            </a:xfrm>
            <a:prstGeom prst="rect">
              <a:avLst/>
            </a:prstGeom>
            <a:solidFill>
              <a:srgbClr val="F1F4F7"/>
            </a:solidFill>
            <a:ln w="169863">
              <a:solidFill>
                <a:srgbClr val="F1F4F7"/>
              </a:solidFill>
              <a:miter lim="800000"/>
              <a:headEnd/>
              <a:tailEnd/>
            </a:ln>
          </p:spPr>
          <p:txBody>
            <a:bodyPr/>
            <a:lstStyle/>
            <a:p>
              <a:endParaRPr lang="es-CL"/>
            </a:p>
          </p:txBody>
        </p:sp>
        <p:sp>
          <p:nvSpPr>
            <p:cNvPr id="19467" name="Rectangle 79"/>
            <p:cNvSpPr>
              <a:spLocks noChangeArrowheads="1"/>
            </p:cNvSpPr>
            <p:nvPr/>
          </p:nvSpPr>
          <p:spPr bwMode="auto">
            <a:xfrm>
              <a:off x="1764" y="1494"/>
              <a:ext cx="3009" cy="2016"/>
            </a:xfrm>
            <a:prstGeom prst="rect">
              <a:avLst/>
            </a:prstGeom>
            <a:solidFill>
              <a:srgbClr val="F0F2F5"/>
            </a:solidFill>
            <a:ln w="150813">
              <a:solidFill>
                <a:srgbClr val="F0F2F5"/>
              </a:solidFill>
              <a:miter lim="800000"/>
              <a:headEnd/>
              <a:tailEnd/>
            </a:ln>
          </p:spPr>
          <p:txBody>
            <a:bodyPr/>
            <a:lstStyle/>
            <a:p>
              <a:endParaRPr lang="es-CL"/>
            </a:p>
          </p:txBody>
        </p:sp>
        <p:sp>
          <p:nvSpPr>
            <p:cNvPr id="19468" name="Rectangle 80"/>
            <p:cNvSpPr>
              <a:spLocks noChangeArrowheads="1"/>
            </p:cNvSpPr>
            <p:nvPr/>
          </p:nvSpPr>
          <p:spPr bwMode="auto">
            <a:xfrm>
              <a:off x="1764" y="1494"/>
              <a:ext cx="3009" cy="2016"/>
            </a:xfrm>
            <a:prstGeom prst="rect">
              <a:avLst/>
            </a:prstGeom>
            <a:solidFill>
              <a:srgbClr val="EEF1F4"/>
            </a:solidFill>
            <a:ln w="131763">
              <a:solidFill>
                <a:srgbClr val="EEF1F4"/>
              </a:solidFill>
              <a:miter lim="800000"/>
              <a:headEnd/>
              <a:tailEnd/>
            </a:ln>
          </p:spPr>
          <p:txBody>
            <a:bodyPr/>
            <a:lstStyle/>
            <a:p>
              <a:endParaRPr lang="es-CL"/>
            </a:p>
          </p:txBody>
        </p:sp>
        <p:sp>
          <p:nvSpPr>
            <p:cNvPr id="19469" name="Rectangle 81"/>
            <p:cNvSpPr>
              <a:spLocks noChangeArrowheads="1"/>
            </p:cNvSpPr>
            <p:nvPr/>
          </p:nvSpPr>
          <p:spPr bwMode="auto">
            <a:xfrm>
              <a:off x="1764" y="1494"/>
              <a:ext cx="3009" cy="2016"/>
            </a:xfrm>
            <a:prstGeom prst="rect">
              <a:avLst/>
            </a:prstGeom>
            <a:solidFill>
              <a:srgbClr val="EDEFF3"/>
            </a:solidFill>
            <a:ln w="112713">
              <a:solidFill>
                <a:srgbClr val="EDEFF3"/>
              </a:solidFill>
              <a:miter lim="800000"/>
              <a:headEnd/>
              <a:tailEnd/>
            </a:ln>
          </p:spPr>
          <p:txBody>
            <a:bodyPr/>
            <a:lstStyle/>
            <a:p>
              <a:endParaRPr lang="es-CL"/>
            </a:p>
          </p:txBody>
        </p:sp>
        <p:sp>
          <p:nvSpPr>
            <p:cNvPr id="19470" name="Rectangle 82"/>
            <p:cNvSpPr>
              <a:spLocks noChangeArrowheads="1"/>
            </p:cNvSpPr>
            <p:nvPr/>
          </p:nvSpPr>
          <p:spPr bwMode="auto">
            <a:xfrm>
              <a:off x="1764" y="1494"/>
              <a:ext cx="3009" cy="2016"/>
            </a:xfrm>
            <a:prstGeom prst="rect">
              <a:avLst/>
            </a:prstGeom>
            <a:solidFill>
              <a:srgbClr val="EBEEF2"/>
            </a:solidFill>
            <a:ln w="93663">
              <a:solidFill>
                <a:srgbClr val="EBEEF2"/>
              </a:solidFill>
              <a:miter lim="800000"/>
              <a:headEnd/>
              <a:tailEnd/>
            </a:ln>
          </p:spPr>
          <p:txBody>
            <a:bodyPr/>
            <a:lstStyle/>
            <a:p>
              <a:endParaRPr lang="es-CL"/>
            </a:p>
          </p:txBody>
        </p:sp>
        <p:sp>
          <p:nvSpPr>
            <p:cNvPr id="19471" name="Rectangle 83"/>
            <p:cNvSpPr>
              <a:spLocks noChangeArrowheads="1"/>
            </p:cNvSpPr>
            <p:nvPr/>
          </p:nvSpPr>
          <p:spPr bwMode="auto">
            <a:xfrm>
              <a:off x="1764" y="1494"/>
              <a:ext cx="3009" cy="2016"/>
            </a:xfrm>
            <a:prstGeom prst="rect">
              <a:avLst/>
            </a:prstGeom>
            <a:solidFill>
              <a:srgbClr val="EAECF1"/>
            </a:solidFill>
            <a:ln w="76200">
              <a:solidFill>
                <a:srgbClr val="EAECF1"/>
              </a:solidFill>
              <a:miter lim="800000"/>
              <a:headEnd/>
              <a:tailEnd/>
            </a:ln>
          </p:spPr>
          <p:txBody>
            <a:bodyPr/>
            <a:lstStyle/>
            <a:p>
              <a:endParaRPr lang="es-CL"/>
            </a:p>
          </p:txBody>
        </p:sp>
        <p:sp>
          <p:nvSpPr>
            <p:cNvPr id="19472" name="Rectangle 84"/>
            <p:cNvSpPr>
              <a:spLocks noChangeArrowheads="1"/>
            </p:cNvSpPr>
            <p:nvPr/>
          </p:nvSpPr>
          <p:spPr bwMode="auto">
            <a:xfrm>
              <a:off x="1764" y="1494"/>
              <a:ext cx="3009" cy="2016"/>
            </a:xfrm>
            <a:prstGeom prst="rect">
              <a:avLst/>
            </a:prstGeom>
            <a:solidFill>
              <a:srgbClr val="E9EBF0"/>
            </a:solidFill>
            <a:ln w="57150">
              <a:solidFill>
                <a:srgbClr val="E9EBF0"/>
              </a:solidFill>
              <a:miter lim="800000"/>
              <a:headEnd/>
              <a:tailEnd/>
            </a:ln>
          </p:spPr>
          <p:txBody>
            <a:bodyPr/>
            <a:lstStyle/>
            <a:p>
              <a:endParaRPr lang="es-CL"/>
            </a:p>
          </p:txBody>
        </p:sp>
        <p:sp>
          <p:nvSpPr>
            <p:cNvPr id="19473" name="Rectangle 85"/>
            <p:cNvSpPr>
              <a:spLocks noChangeArrowheads="1"/>
            </p:cNvSpPr>
            <p:nvPr/>
          </p:nvSpPr>
          <p:spPr bwMode="auto">
            <a:xfrm>
              <a:off x="1764" y="1494"/>
              <a:ext cx="3009" cy="2016"/>
            </a:xfrm>
            <a:prstGeom prst="rect">
              <a:avLst/>
            </a:prstGeom>
            <a:solidFill>
              <a:srgbClr val="E7EAEF"/>
            </a:solidFill>
            <a:ln w="38100">
              <a:solidFill>
                <a:srgbClr val="E7EAEF"/>
              </a:solidFill>
              <a:miter lim="800000"/>
              <a:headEnd/>
              <a:tailEnd/>
            </a:ln>
          </p:spPr>
          <p:txBody>
            <a:bodyPr/>
            <a:lstStyle/>
            <a:p>
              <a:endParaRPr lang="es-CL"/>
            </a:p>
          </p:txBody>
        </p:sp>
        <p:sp>
          <p:nvSpPr>
            <p:cNvPr id="19474" name="Rectangle 86"/>
            <p:cNvSpPr>
              <a:spLocks noChangeArrowheads="1"/>
            </p:cNvSpPr>
            <p:nvPr/>
          </p:nvSpPr>
          <p:spPr bwMode="auto">
            <a:xfrm>
              <a:off x="1764" y="1494"/>
              <a:ext cx="3009" cy="2016"/>
            </a:xfrm>
            <a:prstGeom prst="rect">
              <a:avLst/>
            </a:prstGeom>
            <a:solidFill>
              <a:srgbClr val="E6E9EF"/>
            </a:solidFill>
            <a:ln w="19050">
              <a:solidFill>
                <a:srgbClr val="E6E9EF"/>
              </a:solidFill>
              <a:miter lim="800000"/>
              <a:headEnd/>
              <a:tailEnd/>
            </a:ln>
          </p:spPr>
          <p:txBody>
            <a:bodyPr/>
            <a:lstStyle/>
            <a:p>
              <a:endParaRPr lang="es-CL"/>
            </a:p>
          </p:txBody>
        </p:sp>
        <p:sp>
          <p:nvSpPr>
            <p:cNvPr id="19475" name="Rectangle 87"/>
            <p:cNvSpPr>
              <a:spLocks noChangeArrowheads="1"/>
            </p:cNvSpPr>
            <p:nvPr/>
          </p:nvSpPr>
          <p:spPr bwMode="auto">
            <a:xfrm>
              <a:off x="1688" y="1436"/>
              <a:ext cx="3046" cy="2035"/>
            </a:xfrm>
            <a:prstGeom prst="rect">
              <a:avLst/>
            </a:prstGeom>
            <a:solidFill>
              <a:srgbClr val="FFFFFF"/>
            </a:solidFill>
            <a:ln w="9525">
              <a:noFill/>
              <a:miter lim="800000"/>
              <a:headEnd/>
              <a:tailEnd/>
            </a:ln>
          </p:spPr>
          <p:txBody>
            <a:bodyPr/>
            <a:lstStyle/>
            <a:p>
              <a:endParaRPr lang="es-CL"/>
            </a:p>
          </p:txBody>
        </p:sp>
        <p:sp>
          <p:nvSpPr>
            <p:cNvPr id="19476" name="Line 88"/>
            <p:cNvSpPr>
              <a:spLocks noChangeShapeType="1"/>
            </p:cNvSpPr>
            <p:nvPr/>
          </p:nvSpPr>
          <p:spPr bwMode="auto">
            <a:xfrm>
              <a:off x="2522" y="3547"/>
              <a:ext cx="210" cy="1"/>
            </a:xfrm>
            <a:prstGeom prst="line">
              <a:avLst/>
            </a:prstGeom>
            <a:noFill/>
            <a:ln w="19050">
              <a:solidFill>
                <a:srgbClr val="000000"/>
              </a:solidFill>
              <a:round/>
              <a:headEnd type="stealth" w="med" len="med"/>
              <a:tailEnd/>
            </a:ln>
          </p:spPr>
          <p:txBody>
            <a:bodyPr/>
            <a:lstStyle/>
            <a:p>
              <a:endParaRPr lang="es-CL"/>
            </a:p>
          </p:txBody>
        </p:sp>
        <p:sp>
          <p:nvSpPr>
            <p:cNvPr id="19477" name="Line 89"/>
            <p:cNvSpPr>
              <a:spLocks noChangeShapeType="1"/>
            </p:cNvSpPr>
            <p:nvPr/>
          </p:nvSpPr>
          <p:spPr bwMode="auto">
            <a:xfrm>
              <a:off x="2687" y="1818"/>
              <a:ext cx="400" cy="1"/>
            </a:xfrm>
            <a:prstGeom prst="line">
              <a:avLst/>
            </a:prstGeom>
            <a:noFill/>
            <a:ln w="19050">
              <a:solidFill>
                <a:srgbClr val="000000"/>
              </a:solidFill>
              <a:round/>
              <a:headEnd type="stealth" w="med" len="med"/>
              <a:tailEnd/>
            </a:ln>
          </p:spPr>
          <p:txBody>
            <a:bodyPr/>
            <a:lstStyle/>
            <a:p>
              <a:endParaRPr lang="es-CL"/>
            </a:p>
          </p:txBody>
        </p:sp>
        <p:sp>
          <p:nvSpPr>
            <p:cNvPr id="19478" name="Line 90"/>
            <p:cNvSpPr>
              <a:spLocks noChangeShapeType="1"/>
            </p:cNvSpPr>
            <p:nvPr/>
          </p:nvSpPr>
          <p:spPr bwMode="auto">
            <a:xfrm>
              <a:off x="1582" y="2098"/>
              <a:ext cx="2" cy="91"/>
            </a:xfrm>
            <a:prstGeom prst="line">
              <a:avLst/>
            </a:prstGeom>
            <a:noFill/>
            <a:ln w="19050">
              <a:solidFill>
                <a:srgbClr val="000000"/>
              </a:solidFill>
              <a:round/>
              <a:headEnd type="stealth" w="med" len="med"/>
              <a:tailEnd/>
            </a:ln>
          </p:spPr>
          <p:txBody>
            <a:bodyPr/>
            <a:lstStyle/>
            <a:p>
              <a:endParaRPr lang="es-CL"/>
            </a:p>
          </p:txBody>
        </p:sp>
        <p:sp>
          <p:nvSpPr>
            <p:cNvPr id="19479" name="Freeform 91"/>
            <p:cNvSpPr>
              <a:spLocks/>
            </p:cNvSpPr>
            <p:nvPr/>
          </p:nvSpPr>
          <p:spPr bwMode="auto">
            <a:xfrm>
              <a:off x="1688" y="1436"/>
              <a:ext cx="3046" cy="2035"/>
            </a:xfrm>
            <a:custGeom>
              <a:avLst/>
              <a:gdLst>
                <a:gd name="T0" fmla="*/ 0 w 3807"/>
                <a:gd name="T1" fmla="*/ 0 h 2545"/>
                <a:gd name="T2" fmla="*/ 0 w 3807"/>
                <a:gd name="T3" fmla="*/ 2545 h 2545"/>
                <a:gd name="T4" fmla="*/ 3807 w 3807"/>
                <a:gd name="T5" fmla="*/ 2545 h 2545"/>
                <a:gd name="T6" fmla="*/ 0 60000 65536"/>
                <a:gd name="T7" fmla="*/ 0 60000 65536"/>
                <a:gd name="T8" fmla="*/ 0 60000 65536"/>
                <a:gd name="T9" fmla="*/ 0 w 3807"/>
                <a:gd name="T10" fmla="*/ 0 h 2545"/>
                <a:gd name="T11" fmla="*/ 3807 w 3807"/>
                <a:gd name="T12" fmla="*/ 2545 h 2545"/>
              </a:gdLst>
              <a:ahLst/>
              <a:cxnLst>
                <a:cxn ang="T6">
                  <a:pos x="T0" y="T1"/>
                </a:cxn>
                <a:cxn ang="T7">
                  <a:pos x="T2" y="T3"/>
                </a:cxn>
                <a:cxn ang="T8">
                  <a:pos x="T4" y="T5"/>
                </a:cxn>
              </a:cxnLst>
              <a:rect l="T9" t="T10" r="T11" b="T12"/>
              <a:pathLst>
                <a:path w="3807" h="2545">
                  <a:moveTo>
                    <a:pt x="0" y="0"/>
                  </a:moveTo>
                  <a:lnTo>
                    <a:pt x="0" y="2545"/>
                  </a:lnTo>
                  <a:lnTo>
                    <a:pt x="3807" y="2545"/>
                  </a:lnTo>
                </a:path>
              </a:pathLst>
            </a:custGeom>
            <a:noFill/>
            <a:ln w="19050">
              <a:solidFill>
                <a:srgbClr val="000000"/>
              </a:solidFill>
              <a:round/>
              <a:headEnd/>
              <a:tailEnd/>
            </a:ln>
          </p:spPr>
          <p:txBody>
            <a:bodyPr/>
            <a:lstStyle/>
            <a:p>
              <a:endParaRPr lang="es-CL"/>
            </a:p>
          </p:txBody>
        </p:sp>
        <p:sp>
          <p:nvSpPr>
            <p:cNvPr id="19480" name="Rectangle 92"/>
            <p:cNvSpPr>
              <a:spLocks noChangeArrowheads="1"/>
            </p:cNvSpPr>
            <p:nvPr/>
          </p:nvSpPr>
          <p:spPr bwMode="auto">
            <a:xfrm>
              <a:off x="3957" y="3507"/>
              <a:ext cx="918"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Loanable Funds</a:t>
              </a:r>
              <a:endParaRPr lang="en-US" sz="1500">
                <a:latin typeface="Times New Roman" pitchFamily="18" charset="0"/>
              </a:endParaRPr>
            </a:p>
          </p:txBody>
        </p:sp>
        <p:sp>
          <p:nvSpPr>
            <p:cNvPr id="19481" name="Rectangle 94"/>
            <p:cNvSpPr>
              <a:spLocks noChangeArrowheads="1"/>
            </p:cNvSpPr>
            <p:nvPr/>
          </p:nvSpPr>
          <p:spPr bwMode="auto">
            <a:xfrm>
              <a:off x="1572" y="3510"/>
              <a:ext cx="71" cy="145"/>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1500">
                <a:latin typeface="Times New Roman" pitchFamily="18" charset="0"/>
              </a:endParaRPr>
            </a:p>
          </p:txBody>
        </p:sp>
        <p:sp>
          <p:nvSpPr>
            <p:cNvPr id="19482" name="Rectangle 95"/>
            <p:cNvSpPr>
              <a:spLocks noChangeArrowheads="1"/>
            </p:cNvSpPr>
            <p:nvPr/>
          </p:nvSpPr>
          <p:spPr bwMode="auto">
            <a:xfrm>
              <a:off x="1202" y="1421"/>
              <a:ext cx="452"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Interest</a:t>
              </a:r>
              <a:endParaRPr lang="en-US" sz="1500">
                <a:latin typeface="Times New Roman" pitchFamily="18" charset="0"/>
              </a:endParaRPr>
            </a:p>
          </p:txBody>
        </p:sp>
        <p:sp>
          <p:nvSpPr>
            <p:cNvPr id="19483" name="Rectangle 96"/>
            <p:cNvSpPr>
              <a:spLocks noChangeArrowheads="1"/>
            </p:cNvSpPr>
            <p:nvPr/>
          </p:nvSpPr>
          <p:spPr bwMode="auto">
            <a:xfrm>
              <a:off x="1349" y="1548"/>
              <a:ext cx="265"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Rate</a:t>
              </a:r>
              <a:endParaRPr lang="en-US" sz="1500">
                <a:latin typeface="Times New Roman" pitchFamily="18" charset="0"/>
              </a:endParaRPr>
            </a:p>
          </p:txBody>
        </p:sp>
        <p:grpSp>
          <p:nvGrpSpPr>
            <p:cNvPr id="19484" name="Group 97"/>
            <p:cNvGrpSpPr>
              <a:grpSpLocks/>
            </p:cNvGrpSpPr>
            <p:nvPr/>
          </p:nvGrpSpPr>
          <p:grpSpPr bwMode="auto">
            <a:xfrm>
              <a:off x="2078" y="3576"/>
              <a:ext cx="1685" cy="506"/>
              <a:chOff x="1912" y="3425"/>
              <a:chExt cx="2106" cy="633"/>
            </a:xfrm>
          </p:grpSpPr>
          <p:sp>
            <p:nvSpPr>
              <p:cNvPr id="19521" name="Line 98"/>
              <p:cNvSpPr>
                <a:spLocks noChangeShapeType="1"/>
              </p:cNvSpPr>
              <p:nvPr/>
            </p:nvSpPr>
            <p:spPr bwMode="auto">
              <a:xfrm flipH="1" flipV="1">
                <a:off x="2650" y="3425"/>
                <a:ext cx="119" cy="263"/>
              </a:xfrm>
              <a:prstGeom prst="line">
                <a:avLst/>
              </a:prstGeom>
              <a:noFill/>
              <a:ln w="19050">
                <a:solidFill>
                  <a:srgbClr val="000000"/>
                </a:solidFill>
                <a:round/>
                <a:headEnd/>
                <a:tailEnd/>
              </a:ln>
            </p:spPr>
            <p:txBody>
              <a:bodyPr/>
              <a:lstStyle/>
              <a:p>
                <a:endParaRPr lang="es-CL"/>
              </a:p>
            </p:txBody>
          </p:sp>
          <p:sp>
            <p:nvSpPr>
              <p:cNvPr id="19522" name="Rectangle 99"/>
              <p:cNvSpPr>
                <a:spLocks noChangeArrowheads="1"/>
              </p:cNvSpPr>
              <p:nvPr/>
            </p:nvSpPr>
            <p:spPr bwMode="auto">
              <a:xfrm>
                <a:off x="1912" y="3640"/>
                <a:ext cx="2106" cy="418"/>
              </a:xfrm>
              <a:prstGeom prst="rect">
                <a:avLst/>
              </a:prstGeom>
              <a:solidFill>
                <a:srgbClr val="E1E5E9"/>
              </a:solidFill>
              <a:ln w="9525">
                <a:noFill/>
                <a:miter lim="800000"/>
                <a:headEnd/>
                <a:tailEnd/>
              </a:ln>
            </p:spPr>
            <p:txBody>
              <a:bodyPr/>
              <a:lstStyle/>
              <a:p>
                <a:endParaRPr lang="es-CL"/>
              </a:p>
            </p:txBody>
          </p:sp>
          <p:sp>
            <p:nvSpPr>
              <p:cNvPr id="19523" name="Rectangle 100"/>
              <p:cNvSpPr>
                <a:spLocks noChangeArrowheads="1"/>
              </p:cNvSpPr>
              <p:nvPr/>
            </p:nvSpPr>
            <p:spPr bwMode="auto">
              <a:xfrm>
                <a:off x="1949" y="3685"/>
                <a:ext cx="129"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 </a:t>
                </a:r>
                <a:endParaRPr lang="en-US" sz="1200">
                  <a:latin typeface="Times New Roman" pitchFamily="18" charset="0"/>
                </a:endParaRPr>
              </a:p>
            </p:txBody>
          </p:sp>
          <p:sp>
            <p:nvSpPr>
              <p:cNvPr id="19524" name="Rectangle 101"/>
              <p:cNvSpPr>
                <a:spLocks noChangeArrowheads="1"/>
              </p:cNvSpPr>
              <p:nvPr/>
            </p:nvSpPr>
            <p:spPr bwMode="auto">
              <a:xfrm>
                <a:off x="2093" y="3685"/>
                <a:ext cx="1736"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and reduces the equilibrium</a:t>
                </a:r>
                <a:endParaRPr lang="en-US" sz="1200">
                  <a:latin typeface="Times New Roman" pitchFamily="18" charset="0"/>
                </a:endParaRPr>
              </a:p>
            </p:txBody>
          </p:sp>
          <p:sp>
            <p:nvSpPr>
              <p:cNvPr id="19525" name="Rectangle 102"/>
              <p:cNvSpPr>
                <a:spLocks noChangeArrowheads="1"/>
              </p:cNvSpPr>
              <p:nvPr/>
            </p:nvSpPr>
            <p:spPr bwMode="auto">
              <a:xfrm>
                <a:off x="1949" y="3844"/>
                <a:ext cx="1472"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quantity of loanable funds.</a:t>
                </a:r>
                <a:endParaRPr lang="en-US" sz="1200">
                  <a:latin typeface="Times New Roman" pitchFamily="18" charset="0"/>
                </a:endParaRPr>
              </a:p>
            </p:txBody>
          </p:sp>
        </p:grpSp>
        <p:sp>
          <p:nvSpPr>
            <p:cNvPr id="19485" name="Line 104"/>
            <p:cNvSpPr>
              <a:spLocks noChangeShapeType="1"/>
            </p:cNvSpPr>
            <p:nvPr/>
          </p:nvSpPr>
          <p:spPr bwMode="auto">
            <a:xfrm flipV="1">
              <a:off x="1754" y="1589"/>
              <a:ext cx="1000" cy="1309"/>
            </a:xfrm>
            <a:prstGeom prst="line">
              <a:avLst/>
            </a:prstGeom>
            <a:noFill/>
            <a:ln w="57150">
              <a:solidFill>
                <a:srgbClr val="AD0D1B"/>
              </a:solidFill>
              <a:round/>
              <a:headEnd/>
              <a:tailEnd/>
            </a:ln>
          </p:spPr>
          <p:txBody>
            <a:bodyPr/>
            <a:lstStyle/>
            <a:p>
              <a:endParaRPr lang="es-CL"/>
            </a:p>
          </p:txBody>
        </p:sp>
        <p:sp>
          <p:nvSpPr>
            <p:cNvPr id="19486" name="Rectangle 105"/>
            <p:cNvSpPr>
              <a:spLocks noChangeArrowheads="1"/>
            </p:cNvSpPr>
            <p:nvPr/>
          </p:nvSpPr>
          <p:spPr bwMode="auto">
            <a:xfrm>
              <a:off x="2791" y="1465"/>
              <a:ext cx="122" cy="155"/>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S</a:t>
              </a:r>
              <a:r>
                <a:rPr lang="en-US" sz="1600" baseline="-25000">
                  <a:solidFill>
                    <a:srgbClr val="000000"/>
                  </a:solidFill>
                </a:rPr>
                <a:t>2</a:t>
              </a:r>
              <a:endParaRPr lang="en-US" sz="2400">
                <a:latin typeface="Times New Roman" pitchFamily="18" charset="0"/>
              </a:endParaRPr>
            </a:p>
          </p:txBody>
        </p:sp>
        <p:sp>
          <p:nvSpPr>
            <p:cNvPr id="19487" name="Line 107"/>
            <p:cNvSpPr>
              <a:spLocks noChangeShapeType="1"/>
            </p:cNvSpPr>
            <p:nvPr/>
          </p:nvSpPr>
          <p:spPr bwMode="auto">
            <a:xfrm flipH="1">
              <a:off x="1193" y="2134"/>
              <a:ext cx="343" cy="344"/>
            </a:xfrm>
            <a:prstGeom prst="line">
              <a:avLst/>
            </a:prstGeom>
            <a:noFill/>
            <a:ln w="19050">
              <a:solidFill>
                <a:srgbClr val="000000"/>
              </a:solidFill>
              <a:round/>
              <a:headEnd/>
              <a:tailEnd/>
            </a:ln>
          </p:spPr>
          <p:txBody>
            <a:bodyPr/>
            <a:lstStyle/>
            <a:p>
              <a:endParaRPr lang="es-CL"/>
            </a:p>
          </p:txBody>
        </p:sp>
        <p:sp>
          <p:nvSpPr>
            <p:cNvPr id="19488" name="Rectangle 108"/>
            <p:cNvSpPr>
              <a:spLocks noChangeArrowheads="1"/>
            </p:cNvSpPr>
            <p:nvPr/>
          </p:nvSpPr>
          <p:spPr bwMode="auto">
            <a:xfrm>
              <a:off x="793" y="2459"/>
              <a:ext cx="838" cy="582"/>
            </a:xfrm>
            <a:prstGeom prst="rect">
              <a:avLst/>
            </a:prstGeom>
            <a:solidFill>
              <a:srgbClr val="E1E5E9"/>
            </a:solidFill>
            <a:ln w="9525">
              <a:noFill/>
              <a:miter lim="800000"/>
              <a:headEnd/>
              <a:tailEnd/>
            </a:ln>
          </p:spPr>
          <p:txBody>
            <a:bodyPr/>
            <a:lstStyle/>
            <a:p>
              <a:endParaRPr lang="es-CL"/>
            </a:p>
          </p:txBody>
        </p:sp>
        <p:sp>
          <p:nvSpPr>
            <p:cNvPr id="19489" name="Rectangle 109"/>
            <p:cNvSpPr>
              <a:spLocks noChangeArrowheads="1"/>
            </p:cNvSpPr>
            <p:nvPr/>
          </p:nvSpPr>
          <p:spPr bwMode="auto">
            <a:xfrm>
              <a:off x="819" y="2506"/>
              <a:ext cx="103"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a:t>
              </a:r>
              <a:endParaRPr lang="en-US" sz="1200">
                <a:latin typeface="Times New Roman" pitchFamily="18" charset="0"/>
              </a:endParaRPr>
            </a:p>
          </p:txBody>
        </p:sp>
        <p:sp>
          <p:nvSpPr>
            <p:cNvPr id="19490" name="Rectangle 110"/>
            <p:cNvSpPr>
              <a:spLocks noChangeArrowheads="1"/>
            </p:cNvSpPr>
            <p:nvPr/>
          </p:nvSpPr>
          <p:spPr bwMode="auto">
            <a:xfrm>
              <a:off x="934" y="2506"/>
              <a:ext cx="398"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which</a:t>
              </a:r>
              <a:endParaRPr lang="en-US" sz="1200">
                <a:latin typeface="Times New Roman" pitchFamily="18" charset="0"/>
              </a:endParaRPr>
            </a:p>
          </p:txBody>
        </p:sp>
        <p:sp>
          <p:nvSpPr>
            <p:cNvPr id="19491" name="Rectangle 111"/>
            <p:cNvSpPr>
              <a:spLocks noChangeArrowheads="1"/>
            </p:cNvSpPr>
            <p:nvPr/>
          </p:nvSpPr>
          <p:spPr bwMode="auto">
            <a:xfrm>
              <a:off x="819" y="2633"/>
              <a:ext cx="55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raises the</a:t>
              </a:r>
              <a:endParaRPr lang="en-US" sz="2400">
                <a:latin typeface="Times New Roman" pitchFamily="18" charset="0"/>
              </a:endParaRPr>
            </a:p>
          </p:txBody>
        </p:sp>
        <p:sp>
          <p:nvSpPr>
            <p:cNvPr id="19492" name="Rectangle 112"/>
            <p:cNvSpPr>
              <a:spLocks noChangeArrowheads="1"/>
            </p:cNvSpPr>
            <p:nvPr/>
          </p:nvSpPr>
          <p:spPr bwMode="auto">
            <a:xfrm>
              <a:off x="819" y="2761"/>
              <a:ext cx="510"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equilibrium</a:t>
              </a:r>
              <a:endParaRPr lang="en-US" sz="1200">
                <a:latin typeface="Times New Roman" pitchFamily="18" charset="0"/>
              </a:endParaRPr>
            </a:p>
          </p:txBody>
        </p:sp>
        <p:sp>
          <p:nvSpPr>
            <p:cNvPr id="19493" name="Rectangle 113"/>
            <p:cNvSpPr>
              <a:spLocks noChangeArrowheads="1"/>
            </p:cNvSpPr>
            <p:nvPr/>
          </p:nvSpPr>
          <p:spPr bwMode="auto">
            <a:xfrm>
              <a:off x="819" y="2888"/>
              <a:ext cx="469"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interest rat</a:t>
              </a:r>
              <a:endParaRPr lang="en-US" sz="1200">
                <a:latin typeface="Times New Roman" pitchFamily="18" charset="0"/>
              </a:endParaRPr>
            </a:p>
          </p:txBody>
        </p:sp>
        <p:sp>
          <p:nvSpPr>
            <p:cNvPr id="19494" name="Rectangle 114"/>
            <p:cNvSpPr>
              <a:spLocks noChangeArrowheads="1"/>
            </p:cNvSpPr>
            <p:nvPr/>
          </p:nvSpPr>
          <p:spPr bwMode="auto">
            <a:xfrm>
              <a:off x="1279" y="2889"/>
              <a:ext cx="198" cy="11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 . . .</a:t>
              </a:r>
              <a:endParaRPr lang="en-US" sz="1200">
                <a:latin typeface="Times New Roman" pitchFamily="18" charset="0"/>
              </a:endParaRPr>
            </a:p>
          </p:txBody>
        </p:sp>
        <p:sp>
          <p:nvSpPr>
            <p:cNvPr id="19495" name="Line 116"/>
            <p:cNvSpPr>
              <a:spLocks noChangeShapeType="1"/>
            </p:cNvSpPr>
            <p:nvPr/>
          </p:nvSpPr>
          <p:spPr bwMode="auto">
            <a:xfrm flipV="1">
              <a:off x="2049" y="1589"/>
              <a:ext cx="1267" cy="1653"/>
            </a:xfrm>
            <a:prstGeom prst="line">
              <a:avLst/>
            </a:prstGeom>
            <a:noFill/>
            <a:ln w="57150">
              <a:solidFill>
                <a:srgbClr val="003F95"/>
              </a:solidFill>
              <a:round/>
              <a:headEnd/>
              <a:tailEnd/>
            </a:ln>
          </p:spPr>
          <p:txBody>
            <a:bodyPr/>
            <a:lstStyle/>
            <a:p>
              <a:endParaRPr lang="es-CL"/>
            </a:p>
          </p:txBody>
        </p:sp>
        <p:sp>
          <p:nvSpPr>
            <p:cNvPr id="19496" name="Rectangle 117"/>
            <p:cNvSpPr>
              <a:spLocks noChangeArrowheads="1"/>
            </p:cNvSpPr>
            <p:nvPr/>
          </p:nvSpPr>
          <p:spPr bwMode="auto">
            <a:xfrm>
              <a:off x="3371" y="1516"/>
              <a:ext cx="462"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 </a:t>
              </a:r>
              <a:endParaRPr lang="en-US" sz="2400">
                <a:latin typeface="Times New Roman" pitchFamily="18" charset="0"/>
              </a:endParaRPr>
            </a:p>
          </p:txBody>
        </p:sp>
        <p:sp>
          <p:nvSpPr>
            <p:cNvPr id="19497" name="Rectangle 118"/>
            <p:cNvSpPr>
              <a:spLocks noChangeArrowheads="1"/>
            </p:cNvSpPr>
            <p:nvPr/>
          </p:nvSpPr>
          <p:spPr bwMode="auto">
            <a:xfrm>
              <a:off x="3809" y="1516"/>
              <a:ext cx="122" cy="155"/>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S</a:t>
              </a:r>
              <a:r>
                <a:rPr lang="en-US" sz="1600" baseline="-25000">
                  <a:solidFill>
                    <a:srgbClr val="000000"/>
                  </a:solidFill>
                </a:rPr>
                <a:t>1</a:t>
              </a:r>
              <a:endParaRPr lang="en-US" sz="2400">
                <a:latin typeface="Times New Roman" pitchFamily="18" charset="0"/>
              </a:endParaRPr>
            </a:p>
          </p:txBody>
        </p:sp>
        <p:sp>
          <p:nvSpPr>
            <p:cNvPr id="19498" name="Line 120"/>
            <p:cNvSpPr>
              <a:spLocks noChangeShapeType="1"/>
            </p:cNvSpPr>
            <p:nvPr/>
          </p:nvSpPr>
          <p:spPr bwMode="auto">
            <a:xfrm flipH="1" flipV="1">
              <a:off x="1964" y="1685"/>
              <a:ext cx="1733" cy="1145"/>
            </a:xfrm>
            <a:prstGeom prst="line">
              <a:avLst/>
            </a:prstGeom>
            <a:noFill/>
            <a:ln w="57150">
              <a:solidFill>
                <a:srgbClr val="003F95"/>
              </a:solidFill>
              <a:round/>
              <a:headEnd/>
              <a:tailEnd/>
            </a:ln>
          </p:spPr>
          <p:txBody>
            <a:bodyPr/>
            <a:lstStyle/>
            <a:p>
              <a:endParaRPr lang="es-CL"/>
            </a:p>
          </p:txBody>
        </p:sp>
        <p:sp>
          <p:nvSpPr>
            <p:cNvPr id="19499" name="Rectangle 121"/>
            <p:cNvSpPr>
              <a:spLocks noChangeArrowheads="1"/>
            </p:cNvSpPr>
            <p:nvPr/>
          </p:nvSpPr>
          <p:spPr bwMode="auto">
            <a:xfrm>
              <a:off x="3758" y="2779"/>
              <a:ext cx="512" cy="15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Demand</a:t>
              </a:r>
              <a:endParaRPr lang="en-US" sz="2400">
                <a:latin typeface="Times New Roman" pitchFamily="18" charset="0"/>
              </a:endParaRPr>
            </a:p>
          </p:txBody>
        </p:sp>
        <p:grpSp>
          <p:nvGrpSpPr>
            <p:cNvPr id="19500" name="Group 122"/>
            <p:cNvGrpSpPr>
              <a:grpSpLocks/>
            </p:cNvGrpSpPr>
            <p:nvPr/>
          </p:nvGrpSpPr>
          <p:grpSpPr bwMode="auto">
            <a:xfrm>
              <a:off x="1483" y="2196"/>
              <a:ext cx="1684" cy="1450"/>
              <a:chOff x="1168" y="1699"/>
              <a:chExt cx="2105" cy="1812"/>
            </a:xfrm>
          </p:grpSpPr>
          <p:sp>
            <p:nvSpPr>
              <p:cNvPr id="19517" name="Freeform 123"/>
              <p:cNvSpPr>
                <a:spLocks/>
              </p:cNvSpPr>
              <p:nvPr/>
            </p:nvSpPr>
            <p:spPr bwMode="auto">
              <a:xfrm>
                <a:off x="1436" y="1765"/>
                <a:ext cx="1392" cy="1529"/>
              </a:xfrm>
              <a:custGeom>
                <a:avLst/>
                <a:gdLst>
                  <a:gd name="T0" fmla="*/ 1392 w 1392"/>
                  <a:gd name="T1" fmla="*/ 1529 h 1529"/>
                  <a:gd name="T2" fmla="*/ 1392 w 1392"/>
                  <a:gd name="T3" fmla="*/ 0 h 1529"/>
                  <a:gd name="T4" fmla="*/ 0 w 1392"/>
                  <a:gd name="T5" fmla="*/ 0 h 1529"/>
                  <a:gd name="T6" fmla="*/ 0 60000 65536"/>
                  <a:gd name="T7" fmla="*/ 0 60000 65536"/>
                  <a:gd name="T8" fmla="*/ 0 60000 65536"/>
                  <a:gd name="T9" fmla="*/ 0 w 1392"/>
                  <a:gd name="T10" fmla="*/ 0 h 1529"/>
                  <a:gd name="T11" fmla="*/ 1392 w 1392"/>
                  <a:gd name="T12" fmla="*/ 1529 h 1529"/>
                </a:gdLst>
                <a:ahLst/>
                <a:cxnLst>
                  <a:cxn ang="T6">
                    <a:pos x="T0" y="T1"/>
                  </a:cxn>
                  <a:cxn ang="T7">
                    <a:pos x="T2" y="T3"/>
                  </a:cxn>
                  <a:cxn ang="T8">
                    <a:pos x="T4" y="T5"/>
                  </a:cxn>
                </a:cxnLst>
                <a:rect l="T9" t="T10" r="T11" b="T12"/>
                <a:pathLst>
                  <a:path w="1392" h="1529">
                    <a:moveTo>
                      <a:pt x="1392" y="1529"/>
                    </a:moveTo>
                    <a:lnTo>
                      <a:pt x="1392" y="0"/>
                    </a:lnTo>
                    <a:lnTo>
                      <a:pt x="0" y="0"/>
                    </a:lnTo>
                  </a:path>
                </a:pathLst>
              </a:custGeom>
              <a:noFill/>
              <a:ln w="19050">
                <a:solidFill>
                  <a:schemeClr val="tx1"/>
                </a:solidFill>
                <a:prstDash val="sysDot"/>
                <a:round/>
                <a:headEnd/>
                <a:tailEnd/>
              </a:ln>
            </p:spPr>
            <p:txBody>
              <a:bodyPr/>
              <a:lstStyle/>
              <a:p>
                <a:endParaRPr lang="es-CL"/>
              </a:p>
            </p:txBody>
          </p:sp>
          <p:sp>
            <p:nvSpPr>
              <p:cNvPr id="19518" name="Oval 124"/>
              <p:cNvSpPr>
                <a:spLocks noChangeArrowheads="1"/>
              </p:cNvSpPr>
              <p:nvPr/>
            </p:nvSpPr>
            <p:spPr bwMode="auto">
              <a:xfrm>
                <a:off x="2792" y="1729"/>
                <a:ext cx="72" cy="75"/>
              </a:xfrm>
              <a:prstGeom prst="ellipse">
                <a:avLst/>
              </a:prstGeom>
              <a:solidFill>
                <a:srgbClr val="000000"/>
              </a:solidFill>
              <a:ln w="9525">
                <a:noFill/>
                <a:round/>
                <a:headEnd/>
                <a:tailEnd/>
              </a:ln>
            </p:spPr>
            <p:txBody>
              <a:bodyPr/>
              <a:lstStyle/>
              <a:p>
                <a:endParaRPr lang="es-CL"/>
              </a:p>
            </p:txBody>
          </p:sp>
          <p:sp>
            <p:nvSpPr>
              <p:cNvPr id="19519" name="Rectangle 125"/>
              <p:cNvSpPr>
                <a:spLocks noChangeArrowheads="1"/>
              </p:cNvSpPr>
              <p:nvPr/>
            </p:nvSpPr>
            <p:spPr bwMode="auto">
              <a:xfrm>
                <a:off x="2792" y="3329"/>
                <a:ext cx="481"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$1,200</a:t>
                </a:r>
                <a:endParaRPr lang="en-US" sz="1500">
                  <a:latin typeface="Times New Roman" pitchFamily="18" charset="0"/>
                </a:endParaRPr>
              </a:p>
            </p:txBody>
          </p:sp>
          <p:sp>
            <p:nvSpPr>
              <p:cNvPr id="19520" name="Rectangle 126"/>
              <p:cNvSpPr>
                <a:spLocks noChangeArrowheads="1"/>
              </p:cNvSpPr>
              <p:nvPr/>
            </p:nvSpPr>
            <p:spPr bwMode="auto">
              <a:xfrm>
                <a:off x="1168" y="1699"/>
                <a:ext cx="231" cy="193"/>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5%</a:t>
                </a:r>
                <a:endParaRPr lang="en-US" sz="2400">
                  <a:latin typeface="Times New Roman" pitchFamily="18" charset="0"/>
                </a:endParaRPr>
              </a:p>
            </p:txBody>
          </p:sp>
        </p:grpSp>
        <p:grpSp>
          <p:nvGrpSpPr>
            <p:cNvPr id="19501" name="Group 127"/>
            <p:cNvGrpSpPr>
              <a:grpSpLocks/>
            </p:cNvGrpSpPr>
            <p:nvPr/>
          </p:nvGrpSpPr>
          <p:grpSpPr bwMode="auto">
            <a:xfrm>
              <a:off x="1483" y="1950"/>
              <a:ext cx="1009" cy="1696"/>
              <a:chOff x="1168" y="1392"/>
              <a:chExt cx="1261" cy="2120"/>
            </a:xfrm>
          </p:grpSpPr>
          <p:grpSp>
            <p:nvGrpSpPr>
              <p:cNvPr id="19512" name="Group 128"/>
              <p:cNvGrpSpPr>
                <a:grpSpLocks/>
              </p:cNvGrpSpPr>
              <p:nvPr/>
            </p:nvGrpSpPr>
            <p:grpSpPr bwMode="auto">
              <a:xfrm>
                <a:off x="1424" y="1418"/>
                <a:ext cx="976" cy="1876"/>
                <a:chOff x="1424" y="1418"/>
                <a:chExt cx="976" cy="1876"/>
              </a:xfrm>
            </p:grpSpPr>
            <p:sp>
              <p:nvSpPr>
                <p:cNvPr id="19515" name="Freeform 129"/>
                <p:cNvSpPr>
                  <a:spLocks/>
                </p:cNvSpPr>
                <p:nvPr/>
              </p:nvSpPr>
              <p:spPr bwMode="auto">
                <a:xfrm>
                  <a:off x="1424" y="1454"/>
                  <a:ext cx="940" cy="1840"/>
                </a:xfrm>
                <a:custGeom>
                  <a:avLst/>
                  <a:gdLst>
                    <a:gd name="T0" fmla="*/ 940 w 940"/>
                    <a:gd name="T1" fmla="*/ 1840 h 1840"/>
                    <a:gd name="T2" fmla="*/ 940 w 940"/>
                    <a:gd name="T3" fmla="*/ 0 h 1840"/>
                    <a:gd name="T4" fmla="*/ 0 w 940"/>
                    <a:gd name="T5" fmla="*/ 0 h 1840"/>
                    <a:gd name="T6" fmla="*/ 0 60000 65536"/>
                    <a:gd name="T7" fmla="*/ 0 60000 65536"/>
                    <a:gd name="T8" fmla="*/ 0 60000 65536"/>
                    <a:gd name="T9" fmla="*/ 0 w 940"/>
                    <a:gd name="T10" fmla="*/ 0 h 1840"/>
                    <a:gd name="T11" fmla="*/ 940 w 940"/>
                    <a:gd name="T12" fmla="*/ 1840 h 1840"/>
                  </a:gdLst>
                  <a:ahLst/>
                  <a:cxnLst>
                    <a:cxn ang="T6">
                      <a:pos x="T0" y="T1"/>
                    </a:cxn>
                    <a:cxn ang="T7">
                      <a:pos x="T2" y="T3"/>
                    </a:cxn>
                    <a:cxn ang="T8">
                      <a:pos x="T4" y="T5"/>
                    </a:cxn>
                  </a:cxnLst>
                  <a:rect l="T9" t="T10" r="T11" b="T12"/>
                  <a:pathLst>
                    <a:path w="940" h="1840">
                      <a:moveTo>
                        <a:pt x="940" y="1840"/>
                      </a:moveTo>
                      <a:lnTo>
                        <a:pt x="940" y="0"/>
                      </a:lnTo>
                      <a:lnTo>
                        <a:pt x="0" y="0"/>
                      </a:lnTo>
                    </a:path>
                  </a:pathLst>
                </a:custGeom>
                <a:noFill/>
                <a:ln w="19050">
                  <a:solidFill>
                    <a:schemeClr val="tx1"/>
                  </a:solidFill>
                  <a:prstDash val="sysDot"/>
                  <a:round/>
                  <a:headEnd/>
                  <a:tailEnd/>
                </a:ln>
              </p:spPr>
              <p:txBody>
                <a:bodyPr/>
                <a:lstStyle/>
                <a:p>
                  <a:endParaRPr lang="es-CL"/>
                </a:p>
              </p:txBody>
            </p:sp>
            <p:sp>
              <p:nvSpPr>
                <p:cNvPr id="19516" name="Oval 130"/>
                <p:cNvSpPr>
                  <a:spLocks noChangeArrowheads="1"/>
                </p:cNvSpPr>
                <p:nvPr/>
              </p:nvSpPr>
              <p:spPr bwMode="auto">
                <a:xfrm>
                  <a:off x="2328" y="1418"/>
                  <a:ext cx="72" cy="75"/>
                </a:xfrm>
                <a:prstGeom prst="ellipse">
                  <a:avLst/>
                </a:prstGeom>
                <a:solidFill>
                  <a:srgbClr val="000000"/>
                </a:solidFill>
                <a:ln w="9525">
                  <a:noFill/>
                  <a:round/>
                  <a:headEnd/>
                  <a:tailEnd/>
                </a:ln>
              </p:spPr>
              <p:txBody>
                <a:bodyPr/>
                <a:lstStyle/>
                <a:p>
                  <a:endParaRPr lang="es-CL"/>
                </a:p>
              </p:txBody>
            </p:sp>
          </p:grpSp>
          <p:sp>
            <p:nvSpPr>
              <p:cNvPr id="19513" name="Rectangle 131"/>
              <p:cNvSpPr>
                <a:spLocks noChangeArrowheads="1"/>
              </p:cNvSpPr>
              <p:nvPr/>
            </p:nvSpPr>
            <p:spPr bwMode="auto">
              <a:xfrm>
                <a:off x="2076" y="3330"/>
                <a:ext cx="353"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$800</a:t>
                </a:r>
                <a:endParaRPr lang="en-US" sz="1500">
                  <a:latin typeface="Times New Roman" pitchFamily="18" charset="0"/>
                </a:endParaRPr>
              </a:p>
            </p:txBody>
          </p:sp>
          <p:sp>
            <p:nvSpPr>
              <p:cNvPr id="19514" name="Rectangle 132"/>
              <p:cNvSpPr>
                <a:spLocks noChangeArrowheads="1"/>
              </p:cNvSpPr>
              <p:nvPr/>
            </p:nvSpPr>
            <p:spPr bwMode="auto">
              <a:xfrm>
                <a:off x="1168" y="1392"/>
                <a:ext cx="231" cy="193"/>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6%</a:t>
                </a:r>
                <a:endParaRPr lang="en-US" sz="2400">
                  <a:latin typeface="Times New Roman" pitchFamily="18" charset="0"/>
                </a:endParaRPr>
              </a:p>
            </p:txBody>
          </p:sp>
        </p:grpSp>
        <p:grpSp>
          <p:nvGrpSpPr>
            <p:cNvPr id="19502" name="Group 133"/>
            <p:cNvGrpSpPr>
              <a:grpSpLocks/>
            </p:cNvGrpSpPr>
            <p:nvPr/>
          </p:nvGrpSpPr>
          <p:grpSpPr bwMode="auto">
            <a:xfrm>
              <a:off x="2878" y="1847"/>
              <a:ext cx="1457" cy="584"/>
              <a:chOff x="2911" y="1263"/>
              <a:chExt cx="1821" cy="729"/>
            </a:xfrm>
          </p:grpSpPr>
          <p:sp>
            <p:nvSpPr>
              <p:cNvPr id="19505" name="Line 134"/>
              <p:cNvSpPr>
                <a:spLocks noChangeShapeType="1"/>
              </p:cNvSpPr>
              <p:nvPr/>
            </p:nvSpPr>
            <p:spPr bwMode="auto">
              <a:xfrm flipH="1" flipV="1">
                <a:off x="2911" y="1263"/>
                <a:ext cx="714" cy="370"/>
              </a:xfrm>
              <a:prstGeom prst="line">
                <a:avLst/>
              </a:prstGeom>
              <a:noFill/>
              <a:ln w="19050">
                <a:solidFill>
                  <a:srgbClr val="000000"/>
                </a:solidFill>
                <a:round/>
                <a:headEnd/>
                <a:tailEnd/>
              </a:ln>
            </p:spPr>
            <p:txBody>
              <a:bodyPr/>
              <a:lstStyle/>
              <a:p>
                <a:endParaRPr lang="es-CL"/>
              </a:p>
            </p:txBody>
          </p:sp>
          <p:sp>
            <p:nvSpPr>
              <p:cNvPr id="19506" name="Rectangle 135"/>
              <p:cNvSpPr>
                <a:spLocks noChangeArrowheads="1"/>
              </p:cNvSpPr>
              <p:nvPr/>
            </p:nvSpPr>
            <p:spPr bwMode="auto">
              <a:xfrm>
                <a:off x="3578" y="1275"/>
                <a:ext cx="1154" cy="717"/>
              </a:xfrm>
              <a:prstGeom prst="rect">
                <a:avLst/>
              </a:prstGeom>
              <a:solidFill>
                <a:srgbClr val="E1E5E9"/>
              </a:solidFill>
              <a:ln w="9525">
                <a:noFill/>
                <a:miter lim="800000"/>
                <a:headEnd/>
                <a:tailEnd/>
              </a:ln>
            </p:spPr>
            <p:txBody>
              <a:bodyPr/>
              <a:lstStyle/>
              <a:p>
                <a:endParaRPr lang="es-CL"/>
              </a:p>
            </p:txBody>
          </p:sp>
          <p:sp>
            <p:nvSpPr>
              <p:cNvPr id="19507" name="Rectangle 136"/>
              <p:cNvSpPr>
                <a:spLocks noChangeArrowheads="1"/>
              </p:cNvSpPr>
              <p:nvPr/>
            </p:nvSpPr>
            <p:spPr bwMode="auto">
              <a:xfrm>
                <a:off x="3637" y="1324"/>
                <a:ext cx="1019"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A budget deficit</a:t>
                </a:r>
                <a:endParaRPr lang="en-US" sz="1200">
                  <a:latin typeface="Times New Roman" pitchFamily="18" charset="0"/>
                </a:endParaRPr>
              </a:p>
            </p:txBody>
          </p:sp>
          <p:sp>
            <p:nvSpPr>
              <p:cNvPr id="19508" name="Rectangle 137"/>
              <p:cNvSpPr>
                <a:spLocks noChangeArrowheads="1"/>
              </p:cNvSpPr>
              <p:nvPr/>
            </p:nvSpPr>
            <p:spPr bwMode="auto">
              <a:xfrm>
                <a:off x="3637" y="1483"/>
                <a:ext cx="768"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decreases the</a:t>
                </a:r>
                <a:endParaRPr lang="en-US" sz="1200">
                  <a:latin typeface="Times New Roman" pitchFamily="18" charset="0"/>
                </a:endParaRPr>
              </a:p>
            </p:txBody>
          </p:sp>
          <p:sp>
            <p:nvSpPr>
              <p:cNvPr id="19509" name="Rectangle 138"/>
              <p:cNvSpPr>
                <a:spLocks noChangeArrowheads="1"/>
              </p:cNvSpPr>
              <p:nvPr/>
            </p:nvSpPr>
            <p:spPr bwMode="auto">
              <a:xfrm>
                <a:off x="3637" y="1643"/>
                <a:ext cx="102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supply of loanable</a:t>
                </a:r>
                <a:endParaRPr lang="en-US" sz="1200">
                  <a:latin typeface="Times New Roman" pitchFamily="18" charset="0"/>
                </a:endParaRPr>
              </a:p>
            </p:txBody>
          </p:sp>
          <p:sp>
            <p:nvSpPr>
              <p:cNvPr id="19510" name="Rectangle 139"/>
              <p:cNvSpPr>
                <a:spLocks noChangeArrowheads="1"/>
              </p:cNvSpPr>
              <p:nvPr/>
            </p:nvSpPr>
            <p:spPr bwMode="auto">
              <a:xfrm>
                <a:off x="3637" y="1801"/>
                <a:ext cx="254"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fund</a:t>
                </a:r>
                <a:endParaRPr lang="en-US" sz="1200">
                  <a:latin typeface="Times New Roman" pitchFamily="18" charset="0"/>
                </a:endParaRPr>
              </a:p>
            </p:txBody>
          </p:sp>
          <p:sp>
            <p:nvSpPr>
              <p:cNvPr id="19511" name="Rectangle 140"/>
              <p:cNvSpPr>
                <a:spLocks noChangeArrowheads="1"/>
              </p:cNvSpPr>
              <p:nvPr/>
            </p:nvSpPr>
            <p:spPr bwMode="auto">
              <a:xfrm>
                <a:off x="3885" y="1801"/>
                <a:ext cx="23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 . . .</a:t>
                </a:r>
                <a:endParaRPr lang="en-US" sz="1200">
                  <a:latin typeface="Times New Roman" pitchFamily="18" charset="0"/>
                </a:endParaRPr>
              </a:p>
            </p:txBody>
          </p:sp>
        </p:grpSp>
        <p:sp>
          <p:nvSpPr>
            <p:cNvPr id="19503" name="Text Box 141"/>
            <p:cNvSpPr txBox="1">
              <a:spLocks noChangeArrowheads="1"/>
            </p:cNvSpPr>
            <p:nvPr/>
          </p:nvSpPr>
          <p:spPr bwMode="auto">
            <a:xfrm>
              <a:off x="4121" y="4185"/>
              <a:ext cx="1148" cy="136"/>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Copyright©2004  South-Western</a:t>
              </a:r>
            </a:p>
          </p:txBody>
        </p:sp>
        <p:sp>
          <p:nvSpPr>
            <p:cNvPr id="19504" name="Rectangle 93"/>
            <p:cNvSpPr>
              <a:spLocks noChangeArrowheads="1"/>
            </p:cNvSpPr>
            <p:nvPr/>
          </p:nvSpPr>
          <p:spPr bwMode="auto">
            <a:xfrm>
              <a:off x="3708" y="3634"/>
              <a:ext cx="1247"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 billions of dollars)</a:t>
              </a:r>
              <a:endParaRPr lang="en-US" sz="1500">
                <a:latin typeface="Times New Roman" pitchFamily="18" charset="0"/>
              </a:endParaRPr>
            </a:p>
          </p:txBody>
        </p:sp>
      </p:grpSp>
      <p:sp>
        <p:nvSpPr>
          <p:cNvPr id="19463" name="Text Box 143"/>
          <p:cNvSpPr txBox="1">
            <a:spLocks noChangeArrowheads="1"/>
          </p:cNvSpPr>
          <p:nvPr/>
        </p:nvSpPr>
        <p:spPr bwMode="auto">
          <a:xfrm>
            <a:off x="7972426" y="6643688"/>
            <a:ext cx="1822935" cy="215444"/>
          </a:xfrm>
          <a:prstGeom prst="rect">
            <a:avLst/>
          </a:prstGeom>
          <a:noFill/>
          <a:ln w="9525">
            <a:noFill/>
            <a:miter lim="800000"/>
            <a:headEnd/>
            <a:tailEnd/>
          </a:ln>
        </p:spPr>
        <p:txBody>
          <a:bodyPr wrap="none">
            <a:spAutoFit/>
          </a:bodyPr>
          <a:lstStyle/>
          <a:p>
            <a:pPr eaLnBrk="0" hangingPunct="0"/>
            <a:r>
              <a:rPr lang="en-US" altLang="en-US" sz="800" b="1"/>
              <a:t>Copyright©2004  South-Western</a:t>
            </a:r>
          </a:p>
        </p:txBody>
      </p:sp>
    </p:spTree>
    <p:extLst>
      <p:ext uri="{BB962C8B-B14F-4D97-AF65-F5344CB8AC3E}">
        <p14:creationId xmlns:p14="http://schemas.microsoft.com/office/powerpoint/2010/main" xmlns="" val="3693483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08C400E-E173-4B1D-9CD1-E0392B288E8E}"/>
              </a:ext>
            </a:extLst>
          </p:cNvPr>
          <p:cNvSpPr>
            <a:spLocks noGrp="1"/>
          </p:cNvSpPr>
          <p:nvPr>
            <p:ph type="title"/>
          </p:nvPr>
        </p:nvSpPr>
        <p:spPr/>
        <p:txBody>
          <a:bodyPr/>
          <a:lstStyle/>
          <a:p>
            <a:r>
              <a:rPr lang="es-CL" dirty="0"/>
              <a:t>El crecimiento económico</a:t>
            </a:r>
          </a:p>
        </p:txBody>
      </p:sp>
      <p:pic>
        <p:nvPicPr>
          <p:cNvPr id="5" name="Marcador de contenido 4" descr="Imagen que contiene Texto&#10;&#10;Descripción generada automáticamente">
            <a:extLst>
              <a:ext uri="{FF2B5EF4-FFF2-40B4-BE49-F238E27FC236}">
                <a16:creationId xmlns:a16="http://schemas.microsoft.com/office/drawing/2014/main" xmlns="" id="{62FE739D-F049-4DA0-A6D5-B113EFD68C2C}"/>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599298" y="2338652"/>
            <a:ext cx="5750274" cy="3019928"/>
          </a:xfrm>
        </p:spPr>
      </p:pic>
    </p:spTree>
    <p:extLst>
      <p:ext uri="{BB962C8B-B14F-4D97-AF65-F5344CB8AC3E}">
        <p14:creationId xmlns:p14="http://schemas.microsoft.com/office/powerpoint/2010/main" xmlns="" val="1156287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08C400E-E173-4B1D-9CD1-E0392B288E8E}"/>
              </a:ext>
            </a:extLst>
          </p:cNvPr>
          <p:cNvSpPr>
            <a:spLocks noGrp="1"/>
          </p:cNvSpPr>
          <p:nvPr>
            <p:ph type="title"/>
          </p:nvPr>
        </p:nvSpPr>
        <p:spPr/>
        <p:txBody>
          <a:bodyPr/>
          <a:lstStyle/>
          <a:p>
            <a:r>
              <a:rPr lang="es-CL" dirty="0"/>
              <a:t>El crecimiento económico</a:t>
            </a:r>
          </a:p>
        </p:txBody>
      </p:sp>
      <p:pic>
        <p:nvPicPr>
          <p:cNvPr id="5" name="Marcador de contenido 4" descr="Imagen que contiene Texto&#10;&#10;Descripción generada automáticamente">
            <a:extLst>
              <a:ext uri="{FF2B5EF4-FFF2-40B4-BE49-F238E27FC236}">
                <a16:creationId xmlns:a16="http://schemas.microsoft.com/office/drawing/2014/main" xmlns="" id="{62FE739D-F049-4DA0-A6D5-B113EFD68C2C}"/>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599298" y="2338652"/>
            <a:ext cx="5750274" cy="3019928"/>
          </a:xfrm>
        </p:spPr>
      </p:pic>
      <p:pic>
        <p:nvPicPr>
          <p:cNvPr id="4" name="Imagen 3">
            <a:extLst>
              <a:ext uri="{FF2B5EF4-FFF2-40B4-BE49-F238E27FC236}">
                <a16:creationId xmlns:a16="http://schemas.microsoft.com/office/drawing/2014/main" xmlns="" id="{6E31B397-C22B-4EF8-9DF3-12165217B2DD}"/>
              </a:ext>
            </a:extLst>
          </p:cNvPr>
          <p:cNvPicPr>
            <a:picLocks noChangeAspect="1"/>
          </p:cNvPicPr>
          <p:nvPr/>
        </p:nvPicPr>
        <p:blipFill>
          <a:blip r:embed="rId3"/>
          <a:stretch>
            <a:fillRect/>
          </a:stretch>
        </p:blipFill>
        <p:spPr>
          <a:xfrm>
            <a:off x="599298" y="1499420"/>
            <a:ext cx="7636899" cy="5057064"/>
          </a:xfrm>
          <a:prstGeom prst="rect">
            <a:avLst/>
          </a:prstGeom>
        </p:spPr>
      </p:pic>
      <p:sp>
        <p:nvSpPr>
          <p:cNvPr id="6" name="CuadroTexto 5">
            <a:extLst>
              <a:ext uri="{FF2B5EF4-FFF2-40B4-BE49-F238E27FC236}">
                <a16:creationId xmlns:a16="http://schemas.microsoft.com/office/drawing/2014/main" xmlns="" id="{6E121CE3-4970-4799-A8E3-40182D8CE556}"/>
              </a:ext>
            </a:extLst>
          </p:cNvPr>
          <p:cNvSpPr txBox="1"/>
          <p:nvPr/>
        </p:nvSpPr>
        <p:spPr>
          <a:xfrm>
            <a:off x="8236197" y="2920753"/>
            <a:ext cx="3473450" cy="2031325"/>
          </a:xfrm>
          <a:prstGeom prst="rect">
            <a:avLst/>
          </a:prstGeom>
          <a:noFill/>
        </p:spPr>
        <p:txBody>
          <a:bodyPr wrap="square" rtlCol="0">
            <a:spAutoFit/>
          </a:bodyPr>
          <a:lstStyle/>
          <a:p>
            <a:r>
              <a:rPr lang="es-CL" dirty="0"/>
              <a:t>*¿Qué son los elementos señalados en el gráfico?</a:t>
            </a:r>
          </a:p>
          <a:p>
            <a:endParaRPr lang="es-CL" dirty="0"/>
          </a:p>
          <a:p>
            <a:r>
              <a:rPr lang="es-CL" dirty="0"/>
              <a:t>* Para entender cómo funciona el crecimiento, tenemos que entender ciertos elementos macroeconómicos </a:t>
            </a:r>
          </a:p>
        </p:txBody>
      </p:sp>
    </p:spTree>
    <p:extLst>
      <p:ext uri="{BB962C8B-B14F-4D97-AF65-F5344CB8AC3E}">
        <p14:creationId xmlns:p14="http://schemas.microsoft.com/office/powerpoint/2010/main" xmlns="" val="2687416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PIB vs. PNB</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Producto Interno Bruto (PIB)</a:t>
            </a:r>
          </a:p>
          <a:p>
            <a:pPr lvl="1" algn="just"/>
            <a:r>
              <a:rPr lang="es-CL" dirty="0"/>
              <a:t>Corresponde al valor de mercado de todos los bienes y servicios finales producidos en un país durante un determinado periodo de tiempo.</a:t>
            </a:r>
          </a:p>
          <a:p>
            <a:pPr algn="just"/>
            <a:endParaRPr lang="es-CL" b="1"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5</a:t>
            </a:fld>
            <a:endParaRPr lang="es-CL"/>
          </a:p>
        </p:txBody>
      </p:sp>
      <p:graphicFrame>
        <p:nvGraphicFramePr>
          <p:cNvPr id="1026" name="Object 2"/>
          <p:cNvGraphicFramePr>
            <a:graphicFrameLocks noChangeAspect="1"/>
          </p:cNvGraphicFramePr>
          <p:nvPr/>
        </p:nvGraphicFramePr>
        <p:xfrm>
          <a:off x="5024438" y="3714752"/>
          <a:ext cx="2443162" cy="355600"/>
        </p:xfrm>
        <a:graphic>
          <a:graphicData uri="http://schemas.openxmlformats.org/presentationml/2006/ole">
            <p:oleObj spid="_x0000_s1027" name="Ecuación" r:id="rId3" imgW="1218671" imgH="177723" progId="Equation.3">
              <p:embed/>
            </p:oleObj>
          </a:graphicData>
        </a:graphic>
      </p:graphicFrame>
    </p:spTree>
    <p:extLst>
      <p:ext uri="{BB962C8B-B14F-4D97-AF65-F5344CB8AC3E}">
        <p14:creationId xmlns:p14="http://schemas.microsoft.com/office/powerpoint/2010/main" xmlns="" val="38193262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PIB vs. PNB</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Producto Nacional Bruto (PNB)</a:t>
            </a:r>
          </a:p>
          <a:p>
            <a:pPr lvl="1" algn="just"/>
            <a:r>
              <a:rPr lang="es-CL" dirty="0"/>
              <a:t>Es el valor de todos los bienes y servicios finales producidos en un país durante un determinado periodo de tiempo. </a:t>
            </a:r>
            <a:r>
              <a:rPr lang="es-CL" u="sng" dirty="0"/>
              <a:t>Se excluyen</a:t>
            </a:r>
            <a:r>
              <a:rPr lang="es-CL" dirty="0"/>
              <a:t> a los extranjeros trabajando en el país y se incluye a los nacionales trabajando en el extranjero.</a:t>
            </a:r>
            <a:endParaRPr lang="es-CL" b="1"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6</a:t>
            </a:fld>
            <a:endParaRPr lang="es-CL"/>
          </a:p>
        </p:txBody>
      </p:sp>
    </p:spTree>
    <p:extLst>
      <p:ext uri="{BB962C8B-B14F-4D97-AF65-F5344CB8AC3E}">
        <p14:creationId xmlns:p14="http://schemas.microsoft.com/office/powerpoint/2010/main" xmlns="" val="997217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Pago Neto de Factores</a:t>
            </a:r>
          </a:p>
        </p:txBody>
      </p:sp>
      <p:sp>
        <p:nvSpPr>
          <p:cNvPr id="3" name="2 Marcador de contenido"/>
          <p:cNvSpPr>
            <a:spLocks noGrp="1"/>
          </p:cNvSpPr>
          <p:nvPr>
            <p:ph idx="1"/>
          </p:nvPr>
        </p:nvSpPr>
        <p:spPr>
          <a:xfrm>
            <a:off x="2009804" y="1600201"/>
            <a:ext cx="8229600" cy="4525963"/>
          </a:xfrm>
        </p:spPr>
        <p:txBody>
          <a:bodyPr>
            <a:normAutofit lnSpcReduction="10000"/>
          </a:bodyPr>
          <a:lstStyle/>
          <a:p>
            <a:pPr algn="just"/>
            <a:r>
              <a:rPr lang="es-CL" b="1" dirty="0"/>
              <a:t>PIB vs PNB</a:t>
            </a:r>
          </a:p>
          <a:p>
            <a:pPr lvl="1" algn="just"/>
            <a:r>
              <a:rPr lang="es-CL" dirty="0"/>
              <a:t>La diferencia entre estos dos conceptos corresponde a los pagos de factores externos (F)…</a:t>
            </a:r>
          </a:p>
          <a:p>
            <a:pPr lvl="1" algn="just"/>
            <a:endParaRPr lang="es-CL" b="1" dirty="0"/>
          </a:p>
          <a:p>
            <a:pPr lvl="1" algn="just"/>
            <a:endParaRPr lang="es-CL" b="1" dirty="0"/>
          </a:p>
          <a:p>
            <a:pPr lvl="2" algn="just"/>
            <a:r>
              <a:rPr lang="es-CL" dirty="0"/>
              <a:t>Si F &gt; 0, significa que el saldo neto de pago de factores es positivo, es decir, el país paga a los extranjeros.</a:t>
            </a:r>
          </a:p>
          <a:p>
            <a:pPr lvl="2" algn="just"/>
            <a:r>
              <a:rPr lang="es-CL" dirty="0"/>
              <a:t>Si F &lt; 0, significa lo contrario, es decir, en términos netos, los extranjeros están pagando al país.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7</a:t>
            </a:fld>
            <a:endParaRPr lang="es-CL"/>
          </a:p>
        </p:txBody>
      </p:sp>
      <p:graphicFrame>
        <p:nvGraphicFramePr>
          <p:cNvPr id="4098" name="Object 2"/>
          <p:cNvGraphicFramePr>
            <a:graphicFrameLocks noChangeAspect="1"/>
          </p:cNvGraphicFramePr>
          <p:nvPr/>
        </p:nvGraphicFramePr>
        <p:xfrm>
          <a:off x="5468948" y="3359152"/>
          <a:ext cx="1984375" cy="355600"/>
        </p:xfrm>
        <a:graphic>
          <a:graphicData uri="http://schemas.openxmlformats.org/presentationml/2006/ole">
            <p:oleObj spid="_x0000_s2051" name="Ecuación" r:id="rId3" imgW="23774400" imgH="4267200" progId="Equation.3">
              <p:embed/>
            </p:oleObj>
          </a:graphicData>
        </a:graphic>
      </p:graphicFrame>
    </p:spTree>
    <p:extLst>
      <p:ext uri="{BB962C8B-B14F-4D97-AF65-F5344CB8AC3E}">
        <p14:creationId xmlns:p14="http://schemas.microsoft.com/office/powerpoint/2010/main" xmlns="" val="1920033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46" name="2 Marcador de contenido"/>
          <p:cNvSpPr>
            <a:spLocks noGrp="1"/>
          </p:cNvSpPr>
          <p:nvPr>
            <p:ph idx="1"/>
          </p:nvPr>
        </p:nvSpPr>
        <p:spPr>
          <a:xfrm>
            <a:off x="2009804" y="1600201"/>
            <a:ext cx="8229600" cy="4525963"/>
          </a:xfrm>
        </p:spPr>
        <p:txBody>
          <a:bodyPr>
            <a:normAutofit/>
          </a:bodyPr>
          <a:lstStyle/>
          <a:p>
            <a:pPr algn="just"/>
            <a:r>
              <a:rPr lang="es-CL" b="1" dirty="0"/>
              <a:t>Flujo Circular con Gobierno (simplificado)</a:t>
            </a:r>
            <a:endParaRPr lang="es-CL" dirty="0"/>
          </a:p>
        </p:txBody>
      </p:sp>
      <p:sp>
        <p:nvSpPr>
          <p:cNvPr id="34" name="33 Marcador de número de diapositiva"/>
          <p:cNvSpPr>
            <a:spLocks noGrp="1"/>
          </p:cNvSpPr>
          <p:nvPr>
            <p:ph type="sldNum" sz="quarter" idx="12"/>
          </p:nvPr>
        </p:nvSpPr>
        <p:spPr/>
        <p:txBody>
          <a:bodyPr/>
          <a:lstStyle/>
          <a:p>
            <a:fld id="{E5AF13BF-99AF-4603-AF85-A71E03691828}" type="slidenum">
              <a:rPr lang="es-CL" smtClean="0"/>
              <a:pPr/>
              <a:t>8</a:t>
            </a:fld>
            <a:endParaRPr lang="es-CL" dirty="0"/>
          </a:p>
        </p:txBody>
      </p:sp>
      <p:sp>
        <p:nvSpPr>
          <p:cNvPr id="14" name="13 Forma libre"/>
          <p:cNvSpPr/>
          <p:nvPr/>
        </p:nvSpPr>
        <p:spPr>
          <a:xfrm>
            <a:off x="7352226" y="2591203"/>
            <a:ext cx="2391051" cy="1497818"/>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5" name="14 Forma libre"/>
          <p:cNvSpPr/>
          <p:nvPr/>
        </p:nvSpPr>
        <p:spPr>
          <a:xfrm rot="5400000">
            <a:off x="7704685" y="4334130"/>
            <a:ext cx="1592900" cy="2506014"/>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6" name="15 Forma libre"/>
          <p:cNvSpPr/>
          <p:nvPr/>
        </p:nvSpPr>
        <p:spPr>
          <a:xfrm rot="10800000">
            <a:off x="2423592" y="4820333"/>
            <a:ext cx="2736304" cy="1571959"/>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7" name="16 Forma libre"/>
          <p:cNvSpPr/>
          <p:nvPr/>
        </p:nvSpPr>
        <p:spPr>
          <a:xfrm rot="16200000">
            <a:off x="3103056" y="1911740"/>
            <a:ext cx="1449386" cy="2808313"/>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5" name="4 Elipse"/>
          <p:cNvSpPr/>
          <p:nvPr/>
        </p:nvSpPr>
        <p:spPr>
          <a:xfrm>
            <a:off x="5132716" y="2091137"/>
            <a:ext cx="2214578"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MERCADO DE BIENES Y SERVICIOS</a:t>
            </a:r>
          </a:p>
        </p:txBody>
      </p:sp>
      <p:sp>
        <p:nvSpPr>
          <p:cNvPr id="6" name="5 Elipse"/>
          <p:cNvSpPr/>
          <p:nvPr/>
        </p:nvSpPr>
        <p:spPr>
          <a:xfrm>
            <a:off x="5152467" y="5798996"/>
            <a:ext cx="2199758" cy="10143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MERCADO DE FACTORES DE PRODUCCIÓN</a:t>
            </a:r>
          </a:p>
        </p:txBody>
      </p:sp>
      <p:sp>
        <p:nvSpPr>
          <p:cNvPr id="7" name="6 Rectángulo"/>
          <p:cNvSpPr/>
          <p:nvPr/>
        </p:nvSpPr>
        <p:spPr>
          <a:xfrm>
            <a:off x="2024035" y="4040589"/>
            <a:ext cx="1535917" cy="75009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EMPRESAS</a:t>
            </a:r>
            <a:endParaRPr lang="es-CL" dirty="0"/>
          </a:p>
        </p:txBody>
      </p:sp>
      <p:sp>
        <p:nvSpPr>
          <p:cNvPr id="27" name="26 CuadroTexto"/>
          <p:cNvSpPr txBox="1"/>
          <p:nvPr/>
        </p:nvSpPr>
        <p:spPr>
          <a:xfrm>
            <a:off x="8596330" y="6392362"/>
            <a:ext cx="928694" cy="276999"/>
          </a:xfrm>
          <a:prstGeom prst="rect">
            <a:avLst/>
          </a:prstGeom>
          <a:noFill/>
        </p:spPr>
        <p:txBody>
          <a:bodyPr wrap="square" rtlCol="0">
            <a:spAutoFit/>
          </a:bodyPr>
          <a:lstStyle/>
          <a:p>
            <a:r>
              <a:rPr lang="es-CL" sz="1200" b="1" dirty="0"/>
              <a:t>Renta</a:t>
            </a:r>
          </a:p>
        </p:txBody>
      </p:sp>
      <p:sp>
        <p:nvSpPr>
          <p:cNvPr id="28" name="27 CuadroTexto"/>
          <p:cNvSpPr txBox="1"/>
          <p:nvPr/>
        </p:nvSpPr>
        <p:spPr>
          <a:xfrm>
            <a:off x="2369824" y="6381329"/>
            <a:ext cx="2286016" cy="276999"/>
          </a:xfrm>
          <a:prstGeom prst="rect">
            <a:avLst/>
          </a:prstGeom>
          <a:noFill/>
        </p:spPr>
        <p:txBody>
          <a:bodyPr wrap="square" rtlCol="0">
            <a:spAutoFit/>
          </a:bodyPr>
          <a:lstStyle/>
          <a:p>
            <a:r>
              <a:rPr lang="es-CL" sz="1200" b="1" dirty="0"/>
              <a:t>Pago de Factores</a:t>
            </a:r>
          </a:p>
        </p:txBody>
      </p:sp>
      <p:sp>
        <p:nvSpPr>
          <p:cNvPr id="30" name="29 CuadroTexto"/>
          <p:cNvSpPr txBox="1"/>
          <p:nvPr/>
        </p:nvSpPr>
        <p:spPr>
          <a:xfrm>
            <a:off x="2513840" y="2303841"/>
            <a:ext cx="2286016" cy="276999"/>
          </a:xfrm>
          <a:prstGeom prst="rect">
            <a:avLst/>
          </a:prstGeom>
          <a:noFill/>
        </p:spPr>
        <p:txBody>
          <a:bodyPr wrap="square" rtlCol="0">
            <a:spAutoFit/>
          </a:bodyPr>
          <a:lstStyle/>
          <a:p>
            <a:r>
              <a:rPr lang="es-CL" sz="1200" b="1" dirty="0"/>
              <a:t>Ingreso Empresas</a:t>
            </a:r>
          </a:p>
        </p:txBody>
      </p:sp>
      <p:sp>
        <p:nvSpPr>
          <p:cNvPr id="31" name="30 CuadroTexto"/>
          <p:cNvSpPr txBox="1"/>
          <p:nvPr/>
        </p:nvSpPr>
        <p:spPr>
          <a:xfrm>
            <a:off x="8976320" y="2305571"/>
            <a:ext cx="990608" cy="276999"/>
          </a:xfrm>
          <a:prstGeom prst="rect">
            <a:avLst/>
          </a:prstGeom>
          <a:noFill/>
        </p:spPr>
        <p:txBody>
          <a:bodyPr wrap="square" rtlCol="0">
            <a:spAutoFit/>
          </a:bodyPr>
          <a:lstStyle/>
          <a:p>
            <a:r>
              <a:rPr lang="es-CL" sz="1200" b="1" dirty="0"/>
              <a:t>Consumo</a:t>
            </a:r>
          </a:p>
        </p:txBody>
      </p:sp>
      <p:sp>
        <p:nvSpPr>
          <p:cNvPr id="39" name="38 CuadroTexto"/>
          <p:cNvSpPr txBox="1"/>
          <p:nvPr/>
        </p:nvSpPr>
        <p:spPr>
          <a:xfrm>
            <a:off x="8112225" y="3560592"/>
            <a:ext cx="1199709" cy="461665"/>
          </a:xfrm>
          <a:prstGeom prst="rect">
            <a:avLst/>
          </a:prstGeom>
          <a:noFill/>
        </p:spPr>
        <p:txBody>
          <a:bodyPr wrap="square" rtlCol="0">
            <a:spAutoFit/>
          </a:bodyPr>
          <a:lstStyle/>
          <a:p>
            <a:r>
              <a:rPr lang="es-CL" sz="1200" b="1" dirty="0"/>
              <a:t>Ahorro Privado</a:t>
            </a:r>
          </a:p>
        </p:txBody>
      </p:sp>
      <p:sp>
        <p:nvSpPr>
          <p:cNvPr id="40" name="39 CuadroTexto"/>
          <p:cNvSpPr txBox="1"/>
          <p:nvPr/>
        </p:nvSpPr>
        <p:spPr>
          <a:xfrm>
            <a:off x="8064007" y="5495713"/>
            <a:ext cx="1199709" cy="276999"/>
          </a:xfrm>
          <a:prstGeom prst="rect">
            <a:avLst/>
          </a:prstGeom>
          <a:noFill/>
        </p:spPr>
        <p:txBody>
          <a:bodyPr wrap="square" rtlCol="0">
            <a:spAutoFit/>
          </a:bodyPr>
          <a:lstStyle/>
          <a:p>
            <a:r>
              <a:rPr lang="es-CL" sz="1200" b="1" dirty="0"/>
              <a:t>Impuestos</a:t>
            </a:r>
          </a:p>
        </p:txBody>
      </p:sp>
      <p:sp>
        <p:nvSpPr>
          <p:cNvPr id="41" name="40 CuadroTexto"/>
          <p:cNvSpPr txBox="1"/>
          <p:nvPr/>
        </p:nvSpPr>
        <p:spPr>
          <a:xfrm>
            <a:off x="5407358" y="4463747"/>
            <a:ext cx="2994519" cy="461665"/>
          </a:xfrm>
          <a:prstGeom prst="rect">
            <a:avLst/>
          </a:prstGeom>
          <a:noFill/>
        </p:spPr>
        <p:txBody>
          <a:bodyPr wrap="square" rtlCol="0">
            <a:spAutoFit/>
          </a:bodyPr>
          <a:lstStyle/>
          <a:p>
            <a:r>
              <a:rPr lang="es-CL" sz="1200" b="1" dirty="0"/>
              <a:t>Déficit Público</a:t>
            </a:r>
          </a:p>
          <a:p>
            <a:r>
              <a:rPr lang="es-CL" sz="1200" dirty="0"/>
              <a:t>impuestos – compras &lt; 0 =&gt; déficit</a:t>
            </a:r>
          </a:p>
        </p:txBody>
      </p:sp>
      <p:cxnSp>
        <p:nvCxnSpPr>
          <p:cNvPr id="18" name="17 Conector recto de flecha"/>
          <p:cNvCxnSpPr/>
          <p:nvPr/>
        </p:nvCxnSpPr>
        <p:spPr>
          <a:xfrm flipV="1">
            <a:off x="6996592" y="2959540"/>
            <a:ext cx="0" cy="648000"/>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2" name="41 CuadroTexto"/>
          <p:cNvSpPr txBox="1"/>
          <p:nvPr/>
        </p:nvSpPr>
        <p:spPr>
          <a:xfrm>
            <a:off x="6960097" y="3177396"/>
            <a:ext cx="1199709" cy="276999"/>
          </a:xfrm>
          <a:prstGeom prst="rect">
            <a:avLst/>
          </a:prstGeom>
          <a:noFill/>
        </p:spPr>
        <p:txBody>
          <a:bodyPr wrap="square" rtlCol="0">
            <a:spAutoFit/>
          </a:bodyPr>
          <a:lstStyle/>
          <a:p>
            <a:r>
              <a:rPr lang="es-CL" sz="1200" b="1" dirty="0"/>
              <a:t>Inversión</a:t>
            </a:r>
          </a:p>
        </p:txBody>
      </p:sp>
      <p:sp>
        <p:nvSpPr>
          <p:cNvPr id="47" name="46 CuadroTexto"/>
          <p:cNvSpPr txBox="1"/>
          <p:nvPr/>
        </p:nvSpPr>
        <p:spPr>
          <a:xfrm>
            <a:off x="3888180" y="3258351"/>
            <a:ext cx="1631757" cy="461665"/>
          </a:xfrm>
          <a:prstGeom prst="rect">
            <a:avLst/>
          </a:prstGeom>
          <a:noFill/>
        </p:spPr>
        <p:txBody>
          <a:bodyPr wrap="square" rtlCol="0">
            <a:spAutoFit/>
          </a:bodyPr>
          <a:lstStyle/>
          <a:p>
            <a:r>
              <a:rPr lang="es-CL" sz="1200" b="1" dirty="0"/>
              <a:t>Compras del Gobierno</a:t>
            </a:r>
          </a:p>
        </p:txBody>
      </p:sp>
      <p:sp>
        <p:nvSpPr>
          <p:cNvPr id="22" name="21 Forma libre"/>
          <p:cNvSpPr/>
          <p:nvPr/>
        </p:nvSpPr>
        <p:spPr>
          <a:xfrm>
            <a:off x="6051613" y="4811698"/>
            <a:ext cx="3355759" cy="665825"/>
          </a:xfrm>
          <a:custGeom>
            <a:avLst/>
            <a:gdLst>
              <a:gd name="connsiteX0" fmla="*/ 3355759 w 3355759"/>
              <a:gd name="connsiteY0" fmla="*/ 0 h 665825"/>
              <a:gd name="connsiteX1" fmla="*/ 3355759 w 3355759"/>
              <a:gd name="connsiteY1" fmla="*/ 639192 h 665825"/>
              <a:gd name="connsiteX2" fmla="*/ 0 w 3355759"/>
              <a:gd name="connsiteY2" fmla="*/ 639192 h 665825"/>
              <a:gd name="connsiteX3" fmla="*/ 0 w 3355759"/>
              <a:gd name="connsiteY3" fmla="*/ 665825 h 665825"/>
            </a:gdLst>
            <a:ahLst/>
            <a:cxnLst>
              <a:cxn ang="0">
                <a:pos x="connsiteX0" y="connsiteY0"/>
              </a:cxn>
              <a:cxn ang="0">
                <a:pos x="connsiteX1" y="connsiteY1"/>
              </a:cxn>
              <a:cxn ang="0">
                <a:pos x="connsiteX2" y="connsiteY2"/>
              </a:cxn>
              <a:cxn ang="0">
                <a:pos x="connsiteX3" y="connsiteY3"/>
              </a:cxn>
            </a:cxnLst>
            <a:rect l="l" t="t" r="r" b="b"/>
            <a:pathLst>
              <a:path w="3355759" h="665825">
                <a:moveTo>
                  <a:pt x="3355759" y="0"/>
                </a:moveTo>
                <a:lnTo>
                  <a:pt x="3355759" y="639192"/>
                </a:lnTo>
                <a:lnTo>
                  <a:pt x="0" y="639192"/>
                </a:lnTo>
                <a:lnTo>
                  <a:pt x="0" y="665825"/>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23" name="22 Forma libre"/>
          <p:cNvSpPr/>
          <p:nvPr/>
        </p:nvSpPr>
        <p:spPr>
          <a:xfrm>
            <a:off x="5394665" y="4057095"/>
            <a:ext cx="195309" cy="905522"/>
          </a:xfrm>
          <a:custGeom>
            <a:avLst/>
            <a:gdLst>
              <a:gd name="connsiteX0" fmla="*/ 195309 w 195309"/>
              <a:gd name="connsiteY0" fmla="*/ 0 h 905522"/>
              <a:gd name="connsiteX1" fmla="*/ 0 w 195309"/>
              <a:gd name="connsiteY1" fmla="*/ 0 h 905522"/>
              <a:gd name="connsiteX2" fmla="*/ 0 w 195309"/>
              <a:gd name="connsiteY2" fmla="*/ 905522 h 905522"/>
            </a:gdLst>
            <a:ahLst/>
            <a:cxnLst>
              <a:cxn ang="0">
                <a:pos x="connsiteX0" y="connsiteY0"/>
              </a:cxn>
              <a:cxn ang="0">
                <a:pos x="connsiteX1" y="connsiteY1"/>
              </a:cxn>
              <a:cxn ang="0">
                <a:pos x="connsiteX2" y="connsiteY2"/>
              </a:cxn>
            </a:cxnLst>
            <a:rect l="l" t="t" r="r" b="b"/>
            <a:pathLst>
              <a:path w="195309" h="905522">
                <a:moveTo>
                  <a:pt x="195309" y="0"/>
                </a:moveTo>
                <a:lnTo>
                  <a:pt x="0" y="0"/>
                </a:lnTo>
                <a:lnTo>
                  <a:pt x="0" y="905522"/>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43" name="42 Forma libre"/>
          <p:cNvSpPr/>
          <p:nvPr/>
        </p:nvSpPr>
        <p:spPr>
          <a:xfrm>
            <a:off x="7543061" y="3826276"/>
            <a:ext cx="1438183" cy="204186"/>
          </a:xfrm>
          <a:custGeom>
            <a:avLst/>
            <a:gdLst>
              <a:gd name="connsiteX0" fmla="*/ 1438183 w 1438183"/>
              <a:gd name="connsiteY0" fmla="*/ 204186 h 204186"/>
              <a:gd name="connsiteX1" fmla="*/ 1438183 w 1438183"/>
              <a:gd name="connsiteY1" fmla="*/ 0 h 204186"/>
              <a:gd name="connsiteX2" fmla="*/ 0 w 1438183"/>
              <a:gd name="connsiteY2" fmla="*/ 0 h 204186"/>
            </a:gdLst>
            <a:ahLst/>
            <a:cxnLst>
              <a:cxn ang="0">
                <a:pos x="connsiteX0" y="connsiteY0"/>
              </a:cxn>
              <a:cxn ang="0">
                <a:pos x="connsiteX1" y="connsiteY1"/>
              </a:cxn>
              <a:cxn ang="0">
                <a:pos x="connsiteX2" y="connsiteY2"/>
              </a:cxn>
            </a:cxnLst>
            <a:rect l="l" t="t" r="r" b="b"/>
            <a:pathLst>
              <a:path w="1438183" h="204186">
                <a:moveTo>
                  <a:pt x="1438183" y="204186"/>
                </a:moveTo>
                <a:lnTo>
                  <a:pt x="1438183"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7" name="36 Elipse"/>
          <p:cNvSpPr/>
          <p:nvPr/>
        </p:nvSpPr>
        <p:spPr>
          <a:xfrm>
            <a:off x="5591944" y="3555261"/>
            <a:ext cx="2016224" cy="8603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MERCADO FINANCIERO</a:t>
            </a:r>
          </a:p>
        </p:txBody>
      </p:sp>
      <p:sp>
        <p:nvSpPr>
          <p:cNvPr id="8" name="7 Rectángulo"/>
          <p:cNvSpPr/>
          <p:nvPr/>
        </p:nvSpPr>
        <p:spPr>
          <a:xfrm>
            <a:off x="8616281" y="4040589"/>
            <a:ext cx="1535917" cy="75009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HOGARES</a:t>
            </a:r>
            <a:endParaRPr lang="es-CL" dirty="0"/>
          </a:p>
        </p:txBody>
      </p:sp>
      <p:sp>
        <p:nvSpPr>
          <p:cNvPr id="45" name="44 Forma libre"/>
          <p:cNvSpPr/>
          <p:nvPr/>
        </p:nvSpPr>
        <p:spPr>
          <a:xfrm>
            <a:off x="4977415" y="3036163"/>
            <a:ext cx="719091" cy="1935332"/>
          </a:xfrm>
          <a:custGeom>
            <a:avLst/>
            <a:gdLst>
              <a:gd name="connsiteX0" fmla="*/ 0 w 719091"/>
              <a:gd name="connsiteY0" fmla="*/ 1935332 h 1935332"/>
              <a:gd name="connsiteX1" fmla="*/ 0 w 719091"/>
              <a:gd name="connsiteY1" fmla="*/ 497150 h 1935332"/>
              <a:gd name="connsiteX2" fmla="*/ 719091 w 719091"/>
              <a:gd name="connsiteY2" fmla="*/ 497150 h 1935332"/>
              <a:gd name="connsiteX3" fmla="*/ 719091 w 719091"/>
              <a:gd name="connsiteY3" fmla="*/ 0 h 1935332"/>
            </a:gdLst>
            <a:ahLst/>
            <a:cxnLst>
              <a:cxn ang="0">
                <a:pos x="connsiteX0" y="connsiteY0"/>
              </a:cxn>
              <a:cxn ang="0">
                <a:pos x="connsiteX1" y="connsiteY1"/>
              </a:cxn>
              <a:cxn ang="0">
                <a:pos x="connsiteX2" y="connsiteY2"/>
              </a:cxn>
              <a:cxn ang="0">
                <a:pos x="connsiteX3" y="connsiteY3"/>
              </a:cxn>
            </a:cxnLst>
            <a:rect l="l" t="t" r="r" b="b"/>
            <a:pathLst>
              <a:path w="719091" h="1935332">
                <a:moveTo>
                  <a:pt x="0" y="1935332"/>
                </a:moveTo>
                <a:lnTo>
                  <a:pt x="0" y="497150"/>
                </a:lnTo>
                <a:lnTo>
                  <a:pt x="719091" y="497150"/>
                </a:lnTo>
                <a:lnTo>
                  <a:pt x="719091"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8" name="37 Rectángulo"/>
          <p:cNvSpPr/>
          <p:nvPr/>
        </p:nvSpPr>
        <p:spPr>
          <a:xfrm>
            <a:off x="4511825" y="4958834"/>
            <a:ext cx="1535917" cy="750099"/>
          </a:xfrm>
          <a:prstGeom prst="rect">
            <a:avLst/>
          </a:prstGeom>
          <a:solidFill>
            <a:srgbClr val="00B050"/>
          </a:solidFill>
          <a:ln>
            <a:solidFill>
              <a:srgbClr val="007E39"/>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ESTADO</a:t>
            </a:r>
            <a:endParaRPr lang="es-CL" dirty="0"/>
          </a:p>
        </p:txBody>
      </p:sp>
    </p:spTree>
    <p:extLst>
      <p:ext uri="{BB962C8B-B14F-4D97-AF65-F5344CB8AC3E}">
        <p14:creationId xmlns:p14="http://schemas.microsoft.com/office/powerpoint/2010/main" xmlns="" val="22145361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El Ahorro del País</a:t>
            </a:r>
          </a:p>
          <a:p>
            <a:pPr lvl="1" algn="just"/>
            <a:r>
              <a:rPr lang="es-CL" dirty="0"/>
              <a:t>El ahorro del país corresponde al ahorro realizado por todos los sectores del país.</a:t>
            </a:r>
          </a:p>
          <a:p>
            <a:pPr lvl="1" algn="just"/>
            <a:r>
              <a:rPr lang="es-CL" dirty="0"/>
              <a:t>Estos sectores se separan en </a:t>
            </a:r>
            <a:r>
              <a:rPr lang="es-CL" b="1" u="sng" dirty="0">
                <a:solidFill>
                  <a:srgbClr val="0033CC"/>
                </a:solidFill>
              </a:rPr>
              <a:t>publico</a:t>
            </a:r>
            <a:r>
              <a:rPr lang="es-CL" dirty="0"/>
              <a:t>, </a:t>
            </a:r>
            <a:r>
              <a:rPr lang="es-CL" b="1" u="sng" dirty="0">
                <a:solidFill>
                  <a:srgbClr val="FF0000"/>
                </a:solidFill>
              </a:rPr>
              <a:t>privado</a:t>
            </a:r>
            <a:r>
              <a:rPr lang="es-CL" dirty="0"/>
              <a:t> y </a:t>
            </a:r>
            <a:r>
              <a:rPr lang="es-CL" b="1" u="sng" dirty="0">
                <a:solidFill>
                  <a:srgbClr val="00B050"/>
                </a:solidFill>
              </a:rPr>
              <a:t>externo</a:t>
            </a:r>
            <a:r>
              <a:rPr lang="es-CL" dirty="0"/>
              <a:t>.</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9</a:t>
            </a:fld>
            <a:endParaRPr lang="es-CL"/>
          </a:p>
        </p:txBody>
      </p:sp>
    </p:spTree>
    <p:extLst>
      <p:ext uri="{BB962C8B-B14F-4D97-AF65-F5344CB8AC3E}">
        <p14:creationId xmlns:p14="http://schemas.microsoft.com/office/powerpoint/2010/main" xmlns="" val="3069707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otalTime>36</TotalTime>
  <Words>1401</Words>
  <Application>Microsoft Office PowerPoint</Application>
  <PresentationFormat>Personalizado</PresentationFormat>
  <Paragraphs>237</Paragraphs>
  <Slides>25</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25</vt:i4>
      </vt:variant>
    </vt:vector>
  </HeadingPairs>
  <TitlesOfParts>
    <vt:vector size="27" baseType="lpstr">
      <vt:lpstr>AccentBoxVTI</vt:lpstr>
      <vt:lpstr>Ecuación</vt:lpstr>
      <vt:lpstr>ECONOMÍA Clase 16: PIB y Crecimiento</vt:lpstr>
      <vt:lpstr>Agenda</vt:lpstr>
      <vt:lpstr>El crecimiento económico</vt:lpstr>
      <vt:lpstr>El crecimiento económico</vt:lpstr>
      <vt:lpstr>PIB vs. PNB</vt:lpstr>
      <vt:lpstr>PIB vs. PNB</vt:lpstr>
      <vt:lpstr>Pago Neto de Factores</vt:lpstr>
      <vt:lpstr>Ahorro del País</vt:lpstr>
      <vt:lpstr>Ahorro del País</vt:lpstr>
      <vt:lpstr>Ahorro del País</vt:lpstr>
      <vt:lpstr>Ahorro del País</vt:lpstr>
      <vt:lpstr>Ahorro del País</vt:lpstr>
      <vt:lpstr>Ahorro del País</vt:lpstr>
      <vt:lpstr>Ahorro del País</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15: PIB y Crecimiento</dc:title>
  <dc:creator>Christian Belmar Belmar Castro</dc:creator>
  <cp:lastModifiedBy>Francisco</cp:lastModifiedBy>
  <cp:revision>5</cp:revision>
  <dcterms:created xsi:type="dcterms:W3CDTF">2020-12-01T10:48:11Z</dcterms:created>
  <dcterms:modified xsi:type="dcterms:W3CDTF">2020-12-15T11:20:53Z</dcterms:modified>
</cp:coreProperties>
</file>