
<file path=[Content_Types].xml><?xml version="1.0" encoding="utf-8"?>
<Types xmlns="http://schemas.openxmlformats.org/package/2006/content-types">
  <Default Extension="bin" ContentType="application/vnd.openxmlformats-officedocument.oleObject"/>
  <Default Extension="jpeg" ContentType="image/jpeg"/>
  <Default Extension="jpg" ContentType="image/jpe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95" r:id="rId2"/>
    <p:sldId id="818" r:id="rId3"/>
    <p:sldId id="813" r:id="rId4"/>
    <p:sldId id="799" r:id="rId5"/>
    <p:sldId id="819" r:id="rId6"/>
    <p:sldId id="800" r:id="rId7"/>
    <p:sldId id="801" r:id="rId8"/>
    <p:sldId id="802" r:id="rId9"/>
    <p:sldId id="806" r:id="rId10"/>
    <p:sldId id="807" r:id="rId11"/>
    <p:sldId id="808" r:id="rId12"/>
    <p:sldId id="809" r:id="rId13"/>
    <p:sldId id="810" r:id="rId14"/>
    <p:sldId id="811" r:id="rId15"/>
    <p:sldId id="812" r:id="rId16"/>
  </p:sldIdLst>
  <p:sldSz cx="12192000" cy="6858000"/>
  <p:notesSz cx="6858000" cy="9144000"/>
  <p:defaultText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0" d="100"/>
          <a:sy n="80" d="100"/>
        </p:scale>
        <p:origin x="48" y="13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56791B9-F92B-4771-8CE0-913294EA06C9}"/>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L"/>
          </a:p>
        </p:txBody>
      </p:sp>
      <p:sp>
        <p:nvSpPr>
          <p:cNvPr id="3" name="Subtítulo 2">
            <a:extLst>
              <a:ext uri="{FF2B5EF4-FFF2-40B4-BE49-F238E27FC236}">
                <a16:creationId xmlns:a16="http://schemas.microsoft.com/office/drawing/2014/main" id="{C47F603E-A9C2-4E6B-ABF2-1E4F6448D90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L"/>
          </a:p>
        </p:txBody>
      </p:sp>
      <p:sp>
        <p:nvSpPr>
          <p:cNvPr id="4" name="Marcador de fecha 3">
            <a:extLst>
              <a:ext uri="{FF2B5EF4-FFF2-40B4-BE49-F238E27FC236}">
                <a16:creationId xmlns:a16="http://schemas.microsoft.com/office/drawing/2014/main" id="{9CE31848-438C-4635-B739-9BCC11C8763E}"/>
              </a:ext>
            </a:extLst>
          </p:cNvPr>
          <p:cNvSpPr>
            <a:spLocks noGrp="1"/>
          </p:cNvSpPr>
          <p:nvPr>
            <p:ph type="dt" sz="half" idx="10"/>
          </p:nvPr>
        </p:nvSpPr>
        <p:spPr/>
        <p:txBody>
          <a:bodyPr/>
          <a:lstStyle/>
          <a:p>
            <a:fld id="{9F2F8CF3-0CA9-4A2B-90CB-E2FE2AA00BA5}" type="datetimeFigureOut">
              <a:rPr lang="es-CL" smtClean="0"/>
              <a:t>19-10-2020</a:t>
            </a:fld>
            <a:endParaRPr lang="es-CL"/>
          </a:p>
        </p:txBody>
      </p:sp>
      <p:sp>
        <p:nvSpPr>
          <p:cNvPr id="5" name="Marcador de pie de página 4">
            <a:extLst>
              <a:ext uri="{FF2B5EF4-FFF2-40B4-BE49-F238E27FC236}">
                <a16:creationId xmlns:a16="http://schemas.microsoft.com/office/drawing/2014/main" id="{DCB5DFAC-7A4D-464C-B445-E3C5044DF479}"/>
              </a:ext>
            </a:extLst>
          </p:cNvPr>
          <p:cNvSpPr>
            <a:spLocks noGrp="1"/>
          </p:cNvSpPr>
          <p:nvPr>
            <p:ph type="ftr" sz="quarter" idx="11"/>
          </p:nvPr>
        </p:nvSpPr>
        <p:spPr/>
        <p:txBody>
          <a:bodyPr/>
          <a:lstStyle/>
          <a:p>
            <a:endParaRPr lang="es-CL"/>
          </a:p>
        </p:txBody>
      </p:sp>
      <p:sp>
        <p:nvSpPr>
          <p:cNvPr id="6" name="Marcador de número de diapositiva 5">
            <a:extLst>
              <a:ext uri="{FF2B5EF4-FFF2-40B4-BE49-F238E27FC236}">
                <a16:creationId xmlns:a16="http://schemas.microsoft.com/office/drawing/2014/main" id="{154B68AC-4E4F-4A5F-BD45-C1D284B22F65}"/>
              </a:ext>
            </a:extLst>
          </p:cNvPr>
          <p:cNvSpPr>
            <a:spLocks noGrp="1"/>
          </p:cNvSpPr>
          <p:nvPr>
            <p:ph type="sldNum" sz="quarter" idx="12"/>
          </p:nvPr>
        </p:nvSpPr>
        <p:spPr/>
        <p:txBody>
          <a:bodyPr/>
          <a:lstStyle/>
          <a:p>
            <a:fld id="{51565046-B619-4A1B-9A68-43942E1D8182}" type="slidenum">
              <a:rPr lang="es-CL" smtClean="0"/>
              <a:t>‹Nº›</a:t>
            </a:fld>
            <a:endParaRPr lang="es-CL"/>
          </a:p>
        </p:txBody>
      </p:sp>
    </p:spTree>
    <p:extLst>
      <p:ext uri="{BB962C8B-B14F-4D97-AF65-F5344CB8AC3E}">
        <p14:creationId xmlns:p14="http://schemas.microsoft.com/office/powerpoint/2010/main" val="25711164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6BCA225-0232-4406-91C9-5E88C715447C}"/>
              </a:ext>
            </a:extLst>
          </p:cNvPr>
          <p:cNvSpPr>
            <a:spLocks noGrp="1"/>
          </p:cNvSpPr>
          <p:nvPr>
            <p:ph type="title"/>
          </p:nvPr>
        </p:nvSpPr>
        <p:spPr/>
        <p:txBody>
          <a:bodyPr/>
          <a:lstStyle/>
          <a:p>
            <a:r>
              <a:rPr lang="es-ES"/>
              <a:t>Haga clic para modificar el estilo de título del patrón</a:t>
            </a:r>
            <a:endParaRPr lang="es-CL"/>
          </a:p>
        </p:txBody>
      </p:sp>
      <p:sp>
        <p:nvSpPr>
          <p:cNvPr id="3" name="Marcador de texto vertical 2">
            <a:extLst>
              <a:ext uri="{FF2B5EF4-FFF2-40B4-BE49-F238E27FC236}">
                <a16:creationId xmlns:a16="http://schemas.microsoft.com/office/drawing/2014/main" id="{37B6D2B4-1173-400A-9D15-F0DFD24AA4EE}"/>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Marcador de fecha 3">
            <a:extLst>
              <a:ext uri="{FF2B5EF4-FFF2-40B4-BE49-F238E27FC236}">
                <a16:creationId xmlns:a16="http://schemas.microsoft.com/office/drawing/2014/main" id="{2E5E334C-67A1-43CD-803D-E09C1ED9B768}"/>
              </a:ext>
            </a:extLst>
          </p:cNvPr>
          <p:cNvSpPr>
            <a:spLocks noGrp="1"/>
          </p:cNvSpPr>
          <p:nvPr>
            <p:ph type="dt" sz="half" idx="10"/>
          </p:nvPr>
        </p:nvSpPr>
        <p:spPr/>
        <p:txBody>
          <a:bodyPr/>
          <a:lstStyle/>
          <a:p>
            <a:fld id="{9F2F8CF3-0CA9-4A2B-90CB-E2FE2AA00BA5}" type="datetimeFigureOut">
              <a:rPr lang="es-CL" smtClean="0"/>
              <a:t>19-10-2020</a:t>
            </a:fld>
            <a:endParaRPr lang="es-CL"/>
          </a:p>
        </p:txBody>
      </p:sp>
      <p:sp>
        <p:nvSpPr>
          <p:cNvPr id="5" name="Marcador de pie de página 4">
            <a:extLst>
              <a:ext uri="{FF2B5EF4-FFF2-40B4-BE49-F238E27FC236}">
                <a16:creationId xmlns:a16="http://schemas.microsoft.com/office/drawing/2014/main" id="{469F58EB-2673-45A2-B200-E72B56E0F6EF}"/>
              </a:ext>
            </a:extLst>
          </p:cNvPr>
          <p:cNvSpPr>
            <a:spLocks noGrp="1"/>
          </p:cNvSpPr>
          <p:nvPr>
            <p:ph type="ftr" sz="quarter" idx="11"/>
          </p:nvPr>
        </p:nvSpPr>
        <p:spPr/>
        <p:txBody>
          <a:bodyPr/>
          <a:lstStyle/>
          <a:p>
            <a:endParaRPr lang="es-CL"/>
          </a:p>
        </p:txBody>
      </p:sp>
      <p:sp>
        <p:nvSpPr>
          <p:cNvPr id="6" name="Marcador de número de diapositiva 5">
            <a:extLst>
              <a:ext uri="{FF2B5EF4-FFF2-40B4-BE49-F238E27FC236}">
                <a16:creationId xmlns:a16="http://schemas.microsoft.com/office/drawing/2014/main" id="{2679F47C-D1D7-4773-B27D-064CE77D5F06}"/>
              </a:ext>
            </a:extLst>
          </p:cNvPr>
          <p:cNvSpPr>
            <a:spLocks noGrp="1"/>
          </p:cNvSpPr>
          <p:nvPr>
            <p:ph type="sldNum" sz="quarter" idx="12"/>
          </p:nvPr>
        </p:nvSpPr>
        <p:spPr/>
        <p:txBody>
          <a:bodyPr/>
          <a:lstStyle/>
          <a:p>
            <a:fld id="{51565046-B619-4A1B-9A68-43942E1D8182}" type="slidenum">
              <a:rPr lang="es-CL" smtClean="0"/>
              <a:t>‹Nº›</a:t>
            </a:fld>
            <a:endParaRPr lang="es-CL"/>
          </a:p>
        </p:txBody>
      </p:sp>
    </p:spTree>
    <p:extLst>
      <p:ext uri="{BB962C8B-B14F-4D97-AF65-F5344CB8AC3E}">
        <p14:creationId xmlns:p14="http://schemas.microsoft.com/office/powerpoint/2010/main" val="40957075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EDBF0618-CEC4-47E3-AFB8-2D678F3261F1}"/>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CL"/>
          </a:p>
        </p:txBody>
      </p:sp>
      <p:sp>
        <p:nvSpPr>
          <p:cNvPr id="3" name="Marcador de texto vertical 2">
            <a:extLst>
              <a:ext uri="{FF2B5EF4-FFF2-40B4-BE49-F238E27FC236}">
                <a16:creationId xmlns:a16="http://schemas.microsoft.com/office/drawing/2014/main" id="{6EA81C0C-FF2E-4D01-A95F-A4854BD69DEF}"/>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Marcador de fecha 3">
            <a:extLst>
              <a:ext uri="{FF2B5EF4-FFF2-40B4-BE49-F238E27FC236}">
                <a16:creationId xmlns:a16="http://schemas.microsoft.com/office/drawing/2014/main" id="{3A0C881F-D6A5-4BC9-AB64-5F287B1083EB}"/>
              </a:ext>
            </a:extLst>
          </p:cNvPr>
          <p:cNvSpPr>
            <a:spLocks noGrp="1"/>
          </p:cNvSpPr>
          <p:nvPr>
            <p:ph type="dt" sz="half" idx="10"/>
          </p:nvPr>
        </p:nvSpPr>
        <p:spPr/>
        <p:txBody>
          <a:bodyPr/>
          <a:lstStyle/>
          <a:p>
            <a:fld id="{9F2F8CF3-0CA9-4A2B-90CB-E2FE2AA00BA5}" type="datetimeFigureOut">
              <a:rPr lang="es-CL" smtClean="0"/>
              <a:t>19-10-2020</a:t>
            </a:fld>
            <a:endParaRPr lang="es-CL"/>
          </a:p>
        </p:txBody>
      </p:sp>
      <p:sp>
        <p:nvSpPr>
          <p:cNvPr id="5" name="Marcador de pie de página 4">
            <a:extLst>
              <a:ext uri="{FF2B5EF4-FFF2-40B4-BE49-F238E27FC236}">
                <a16:creationId xmlns:a16="http://schemas.microsoft.com/office/drawing/2014/main" id="{ECE7CA9A-7F82-4433-A025-5629CB7B060B}"/>
              </a:ext>
            </a:extLst>
          </p:cNvPr>
          <p:cNvSpPr>
            <a:spLocks noGrp="1"/>
          </p:cNvSpPr>
          <p:nvPr>
            <p:ph type="ftr" sz="quarter" idx="11"/>
          </p:nvPr>
        </p:nvSpPr>
        <p:spPr/>
        <p:txBody>
          <a:bodyPr/>
          <a:lstStyle/>
          <a:p>
            <a:endParaRPr lang="es-CL"/>
          </a:p>
        </p:txBody>
      </p:sp>
      <p:sp>
        <p:nvSpPr>
          <p:cNvPr id="6" name="Marcador de número de diapositiva 5">
            <a:extLst>
              <a:ext uri="{FF2B5EF4-FFF2-40B4-BE49-F238E27FC236}">
                <a16:creationId xmlns:a16="http://schemas.microsoft.com/office/drawing/2014/main" id="{77E8190B-F43B-485A-8DA0-1A6F48E812DF}"/>
              </a:ext>
            </a:extLst>
          </p:cNvPr>
          <p:cNvSpPr>
            <a:spLocks noGrp="1"/>
          </p:cNvSpPr>
          <p:nvPr>
            <p:ph type="sldNum" sz="quarter" idx="12"/>
          </p:nvPr>
        </p:nvSpPr>
        <p:spPr/>
        <p:txBody>
          <a:bodyPr/>
          <a:lstStyle/>
          <a:p>
            <a:fld id="{51565046-B619-4A1B-9A68-43942E1D8182}" type="slidenum">
              <a:rPr lang="es-CL" smtClean="0"/>
              <a:t>‹Nº›</a:t>
            </a:fld>
            <a:endParaRPr lang="es-CL"/>
          </a:p>
        </p:txBody>
      </p:sp>
    </p:spTree>
    <p:extLst>
      <p:ext uri="{BB962C8B-B14F-4D97-AF65-F5344CB8AC3E}">
        <p14:creationId xmlns:p14="http://schemas.microsoft.com/office/powerpoint/2010/main" val="38711931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0FE5340-0F6A-4FF5-8E25-7EF7891A1BA7}"/>
              </a:ext>
            </a:extLst>
          </p:cNvPr>
          <p:cNvSpPr>
            <a:spLocks noGrp="1"/>
          </p:cNvSpPr>
          <p:nvPr>
            <p:ph type="title"/>
          </p:nvPr>
        </p:nvSpPr>
        <p:spPr/>
        <p:txBody>
          <a:bodyPr/>
          <a:lstStyle/>
          <a:p>
            <a:r>
              <a:rPr lang="es-ES"/>
              <a:t>Haga clic para modificar el estilo de título del patrón</a:t>
            </a:r>
            <a:endParaRPr lang="es-CL"/>
          </a:p>
        </p:txBody>
      </p:sp>
      <p:sp>
        <p:nvSpPr>
          <p:cNvPr id="3" name="Marcador de contenido 2">
            <a:extLst>
              <a:ext uri="{FF2B5EF4-FFF2-40B4-BE49-F238E27FC236}">
                <a16:creationId xmlns:a16="http://schemas.microsoft.com/office/drawing/2014/main" id="{017E2B80-7289-4AE8-AF49-1FE78890BA22}"/>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Marcador de fecha 3">
            <a:extLst>
              <a:ext uri="{FF2B5EF4-FFF2-40B4-BE49-F238E27FC236}">
                <a16:creationId xmlns:a16="http://schemas.microsoft.com/office/drawing/2014/main" id="{00279E54-1DE2-454B-9684-73441948D387}"/>
              </a:ext>
            </a:extLst>
          </p:cNvPr>
          <p:cNvSpPr>
            <a:spLocks noGrp="1"/>
          </p:cNvSpPr>
          <p:nvPr>
            <p:ph type="dt" sz="half" idx="10"/>
          </p:nvPr>
        </p:nvSpPr>
        <p:spPr/>
        <p:txBody>
          <a:bodyPr/>
          <a:lstStyle/>
          <a:p>
            <a:fld id="{9F2F8CF3-0CA9-4A2B-90CB-E2FE2AA00BA5}" type="datetimeFigureOut">
              <a:rPr lang="es-CL" smtClean="0"/>
              <a:t>19-10-2020</a:t>
            </a:fld>
            <a:endParaRPr lang="es-CL"/>
          </a:p>
        </p:txBody>
      </p:sp>
      <p:sp>
        <p:nvSpPr>
          <p:cNvPr id="5" name="Marcador de pie de página 4">
            <a:extLst>
              <a:ext uri="{FF2B5EF4-FFF2-40B4-BE49-F238E27FC236}">
                <a16:creationId xmlns:a16="http://schemas.microsoft.com/office/drawing/2014/main" id="{7BDB7669-03AE-4074-944A-53F39FCDEC72}"/>
              </a:ext>
            </a:extLst>
          </p:cNvPr>
          <p:cNvSpPr>
            <a:spLocks noGrp="1"/>
          </p:cNvSpPr>
          <p:nvPr>
            <p:ph type="ftr" sz="quarter" idx="11"/>
          </p:nvPr>
        </p:nvSpPr>
        <p:spPr/>
        <p:txBody>
          <a:bodyPr/>
          <a:lstStyle/>
          <a:p>
            <a:endParaRPr lang="es-CL"/>
          </a:p>
        </p:txBody>
      </p:sp>
      <p:sp>
        <p:nvSpPr>
          <p:cNvPr id="6" name="Marcador de número de diapositiva 5">
            <a:extLst>
              <a:ext uri="{FF2B5EF4-FFF2-40B4-BE49-F238E27FC236}">
                <a16:creationId xmlns:a16="http://schemas.microsoft.com/office/drawing/2014/main" id="{9971FE84-251A-4877-8248-B2F4234B7E8F}"/>
              </a:ext>
            </a:extLst>
          </p:cNvPr>
          <p:cNvSpPr>
            <a:spLocks noGrp="1"/>
          </p:cNvSpPr>
          <p:nvPr>
            <p:ph type="sldNum" sz="quarter" idx="12"/>
          </p:nvPr>
        </p:nvSpPr>
        <p:spPr/>
        <p:txBody>
          <a:bodyPr/>
          <a:lstStyle/>
          <a:p>
            <a:fld id="{51565046-B619-4A1B-9A68-43942E1D8182}" type="slidenum">
              <a:rPr lang="es-CL" smtClean="0"/>
              <a:t>‹Nº›</a:t>
            </a:fld>
            <a:endParaRPr lang="es-CL"/>
          </a:p>
        </p:txBody>
      </p:sp>
    </p:spTree>
    <p:extLst>
      <p:ext uri="{BB962C8B-B14F-4D97-AF65-F5344CB8AC3E}">
        <p14:creationId xmlns:p14="http://schemas.microsoft.com/office/powerpoint/2010/main" val="30392124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B6F9AC8-65EC-44D4-B8DF-EED6FCF006BE}"/>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CL"/>
          </a:p>
        </p:txBody>
      </p:sp>
      <p:sp>
        <p:nvSpPr>
          <p:cNvPr id="3" name="Marcador de texto 2">
            <a:extLst>
              <a:ext uri="{FF2B5EF4-FFF2-40B4-BE49-F238E27FC236}">
                <a16:creationId xmlns:a16="http://schemas.microsoft.com/office/drawing/2014/main" id="{912B5EF8-D635-47E0-B181-1B8426DA3A0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BC888306-C520-4151-9BF5-F17D0AE59884}"/>
              </a:ext>
            </a:extLst>
          </p:cNvPr>
          <p:cNvSpPr>
            <a:spLocks noGrp="1"/>
          </p:cNvSpPr>
          <p:nvPr>
            <p:ph type="dt" sz="half" idx="10"/>
          </p:nvPr>
        </p:nvSpPr>
        <p:spPr/>
        <p:txBody>
          <a:bodyPr/>
          <a:lstStyle/>
          <a:p>
            <a:fld id="{9F2F8CF3-0CA9-4A2B-90CB-E2FE2AA00BA5}" type="datetimeFigureOut">
              <a:rPr lang="es-CL" smtClean="0"/>
              <a:t>19-10-2020</a:t>
            </a:fld>
            <a:endParaRPr lang="es-CL"/>
          </a:p>
        </p:txBody>
      </p:sp>
      <p:sp>
        <p:nvSpPr>
          <p:cNvPr id="5" name="Marcador de pie de página 4">
            <a:extLst>
              <a:ext uri="{FF2B5EF4-FFF2-40B4-BE49-F238E27FC236}">
                <a16:creationId xmlns:a16="http://schemas.microsoft.com/office/drawing/2014/main" id="{E0681CBA-B263-4C9F-BE58-BC063E753C1C}"/>
              </a:ext>
            </a:extLst>
          </p:cNvPr>
          <p:cNvSpPr>
            <a:spLocks noGrp="1"/>
          </p:cNvSpPr>
          <p:nvPr>
            <p:ph type="ftr" sz="quarter" idx="11"/>
          </p:nvPr>
        </p:nvSpPr>
        <p:spPr/>
        <p:txBody>
          <a:bodyPr/>
          <a:lstStyle/>
          <a:p>
            <a:endParaRPr lang="es-CL"/>
          </a:p>
        </p:txBody>
      </p:sp>
      <p:sp>
        <p:nvSpPr>
          <p:cNvPr id="6" name="Marcador de número de diapositiva 5">
            <a:extLst>
              <a:ext uri="{FF2B5EF4-FFF2-40B4-BE49-F238E27FC236}">
                <a16:creationId xmlns:a16="http://schemas.microsoft.com/office/drawing/2014/main" id="{A7E8410C-9C35-4403-AF89-FE861375286E}"/>
              </a:ext>
            </a:extLst>
          </p:cNvPr>
          <p:cNvSpPr>
            <a:spLocks noGrp="1"/>
          </p:cNvSpPr>
          <p:nvPr>
            <p:ph type="sldNum" sz="quarter" idx="12"/>
          </p:nvPr>
        </p:nvSpPr>
        <p:spPr/>
        <p:txBody>
          <a:bodyPr/>
          <a:lstStyle/>
          <a:p>
            <a:fld id="{51565046-B619-4A1B-9A68-43942E1D8182}" type="slidenum">
              <a:rPr lang="es-CL" smtClean="0"/>
              <a:t>‹Nº›</a:t>
            </a:fld>
            <a:endParaRPr lang="es-CL"/>
          </a:p>
        </p:txBody>
      </p:sp>
    </p:spTree>
    <p:extLst>
      <p:ext uri="{BB962C8B-B14F-4D97-AF65-F5344CB8AC3E}">
        <p14:creationId xmlns:p14="http://schemas.microsoft.com/office/powerpoint/2010/main" val="5758270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A5CABF2-01E1-476E-A392-B6FA05125F28}"/>
              </a:ext>
            </a:extLst>
          </p:cNvPr>
          <p:cNvSpPr>
            <a:spLocks noGrp="1"/>
          </p:cNvSpPr>
          <p:nvPr>
            <p:ph type="title"/>
          </p:nvPr>
        </p:nvSpPr>
        <p:spPr/>
        <p:txBody>
          <a:bodyPr/>
          <a:lstStyle/>
          <a:p>
            <a:r>
              <a:rPr lang="es-ES"/>
              <a:t>Haga clic para modificar el estilo de título del patrón</a:t>
            </a:r>
            <a:endParaRPr lang="es-CL"/>
          </a:p>
        </p:txBody>
      </p:sp>
      <p:sp>
        <p:nvSpPr>
          <p:cNvPr id="3" name="Marcador de contenido 2">
            <a:extLst>
              <a:ext uri="{FF2B5EF4-FFF2-40B4-BE49-F238E27FC236}">
                <a16:creationId xmlns:a16="http://schemas.microsoft.com/office/drawing/2014/main" id="{A54CCB21-C05C-46BF-9CD6-1D21A615B276}"/>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Marcador de contenido 3">
            <a:extLst>
              <a:ext uri="{FF2B5EF4-FFF2-40B4-BE49-F238E27FC236}">
                <a16:creationId xmlns:a16="http://schemas.microsoft.com/office/drawing/2014/main" id="{6992056C-6CD8-4FF8-93DE-3D54E38544FE}"/>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5" name="Marcador de fecha 4">
            <a:extLst>
              <a:ext uri="{FF2B5EF4-FFF2-40B4-BE49-F238E27FC236}">
                <a16:creationId xmlns:a16="http://schemas.microsoft.com/office/drawing/2014/main" id="{F88F31EE-EC65-4BAF-83F1-180918804090}"/>
              </a:ext>
            </a:extLst>
          </p:cNvPr>
          <p:cNvSpPr>
            <a:spLocks noGrp="1"/>
          </p:cNvSpPr>
          <p:nvPr>
            <p:ph type="dt" sz="half" idx="10"/>
          </p:nvPr>
        </p:nvSpPr>
        <p:spPr/>
        <p:txBody>
          <a:bodyPr/>
          <a:lstStyle/>
          <a:p>
            <a:fld id="{9F2F8CF3-0CA9-4A2B-90CB-E2FE2AA00BA5}" type="datetimeFigureOut">
              <a:rPr lang="es-CL" smtClean="0"/>
              <a:t>19-10-2020</a:t>
            </a:fld>
            <a:endParaRPr lang="es-CL"/>
          </a:p>
        </p:txBody>
      </p:sp>
      <p:sp>
        <p:nvSpPr>
          <p:cNvPr id="6" name="Marcador de pie de página 5">
            <a:extLst>
              <a:ext uri="{FF2B5EF4-FFF2-40B4-BE49-F238E27FC236}">
                <a16:creationId xmlns:a16="http://schemas.microsoft.com/office/drawing/2014/main" id="{040DF5E1-6B8A-40FF-98D6-164315067C53}"/>
              </a:ext>
            </a:extLst>
          </p:cNvPr>
          <p:cNvSpPr>
            <a:spLocks noGrp="1"/>
          </p:cNvSpPr>
          <p:nvPr>
            <p:ph type="ftr" sz="quarter" idx="11"/>
          </p:nvPr>
        </p:nvSpPr>
        <p:spPr/>
        <p:txBody>
          <a:bodyPr/>
          <a:lstStyle/>
          <a:p>
            <a:endParaRPr lang="es-CL"/>
          </a:p>
        </p:txBody>
      </p:sp>
      <p:sp>
        <p:nvSpPr>
          <p:cNvPr id="7" name="Marcador de número de diapositiva 6">
            <a:extLst>
              <a:ext uri="{FF2B5EF4-FFF2-40B4-BE49-F238E27FC236}">
                <a16:creationId xmlns:a16="http://schemas.microsoft.com/office/drawing/2014/main" id="{1C88FB3C-B379-48CF-A40F-9B2C0395166C}"/>
              </a:ext>
            </a:extLst>
          </p:cNvPr>
          <p:cNvSpPr>
            <a:spLocks noGrp="1"/>
          </p:cNvSpPr>
          <p:nvPr>
            <p:ph type="sldNum" sz="quarter" idx="12"/>
          </p:nvPr>
        </p:nvSpPr>
        <p:spPr/>
        <p:txBody>
          <a:bodyPr/>
          <a:lstStyle/>
          <a:p>
            <a:fld id="{51565046-B619-4A1B-9A68-43942E1D8182}" type="slidenum">
              <a:rPr lang="es-CL" smtClean="0"/>
              <a:t>‹Nº›</a:t>
            </a:fld>
            <a:endParaRPr lang="es-CL"/>
          </a:p>
        </p:txBody>
      </p:sp>
    </p:spTree>
    <p:extLst>
      <p:ext uri="{BB962C8B-B14F-4D97-AF65-F5344CB8AC3E}">
        <p14:creationId xmlns:p14="http://schemas.microsoft.com/office/powerpoint/2010/main" val="5707584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9E19C73-030E-4C45-8580-CC503F5CAB98}"/>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CL"/>
          </a:p>
        </p:txBody>
      </p:sp>
      <p:sp>
        <p:nvSpPr>
          <p:cNvPr id="3" name="Marcador de texto 2">
            <a:extLst>
              <a:ext uri="{FF2B5EF4-FFF2-40B4-BE49-F238E27FC236}">
                <a16:creationId xmlns:a16="http://schemas.microsoft.com/office/drawing/2014/main" id="{08F3C24E-2877-4ED3-AD48-9733B1D7AB3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705770DC-1089-4C99-A5E5-6EEE1EF76E53}"/>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5" name="Marcador de texto 4">
            <a:extLst>
              <a:ext uri="{FF2B5EF4-FFF2-40B4-BE49-F238E27FC236}">
                <a16:creationId xmlns:a16="http://schemas.microsoft.com/office/drawing/2014/main" id="{844B4644-48D5-41D3-A83E-22530F77703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E3E55E78-8090-4F64-9EA0-41C91611EA81}"/>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7" name="Marcador de fecha 6">
            <a:extLst>
              <a:ext uri="{FF2B5EF4-FFF2-40B4-BE49-F238E27FC236}">
                <a16:creationId xmlns:a16="http://schemas.microsoft.com/office/drawing/2014/main" id="{52201944-A54D-403D-840A-7E143FF4D92D}"/>
              </a:ext>
            </a:extLst>
          </p:cNvPr>
          <p:cNvSpPr>
            <a:spLocks noGrp="1"/>
          </p:cNvSpPr>
          <p:nvPr>
            <p:ph type="dt" sz="half" idx="10"/>
          </p:nvPr>
        </p:nvSpPr>
        <p:spPr/>
        <p:txBody>
          <a:bodyPr/>
          <a:lstStyle/>
          <a:p>
            <a:fld id="{9F2F8CF3-0CA9-4A2B-90CB-E2FE2AA00BA5}" type="datetimeFigureOut">
              <a:rPr lang="es-CL" smtClean="0"/>
              <a:t>19-10-2020</a:t>
            </a:fld>
            <a:endParaRPr lang="es-CL"/>
          </a:p>
        </p:txBody>
      </p:sp>
      <p:sp>
        <p:nvSpPr>
          <p:cNvPr id="8" name="Marcador de pie de página 7">
            <a:extLst>
              <a:ext uri="{FF2B5EF4-FFF2-40B4-BE49-F238E27FC236}">
                <a16:creationId xmlns:a16="http://schemas.microsoft.com/office/drawing/2014/main" id="{3B349530-C076-4139-A843-E1220108117A}"/>
              </a:ext>
            </a:extLst>
          </p:cNvPr>
          <p:cNvSpPr>
            <a:spLocks noGrp="1"/>
          </p:cNvSpPr>
          <p:nvPr>
            <p:ph type="ftr" sz="quarter" idx="11"/>
          </p:nvPr>
        </p:nvSpPr>
        <p:spPr/>
        <p:txBody>
          <a:bodyPr/>
          <a:lstStyle/>
          <a:p>
            <a:endParaRPr lang="es-CL"/>
          </a:p>
        </p:txBody>
      </p:sp>
      <p:sp>
        <p:nvSpPr>
          <p:cNvPr id="9" name="Marcador de número de diapositiva 8">
            <a:extLst>
              <a:ext uri="{FF2B5EF4-FFF2-40B4-BE49-F238E27FC236}">
                <a16:creationId xmlns:a16="http://schemas.microsoft.com/office/drawing/2014/main" id="{18A5B07D-C202-45F0-A22E-1C7C64BC3F75}"/>
              </a:ext>
            </a:extLst>
          </p:cNvPr>
          <p:cNvSpPr>
            <a:spLocks noGrp="1"/>
          </p:cNvSpPr>
          <p:nvPr>
            <p:ph type="sldNum" sz="quarter" idx="12"/>
          </p:nvPr>
        </p:nvSpPr>
        <p:spPr/>
        <p:txBody>
          <a:bodyPr/>
          <a:lstStyle/>
          <a:p>
            <a:fld id="{51565046-B619-4A1B-9A68-43942E1D8182}" type="slidenum">
              <a:rPr lang="es-CL" smtClean="0"/>
              <a:t>‹Nº›</a:t>
            </a:fld>
            <a:endParaRPr lang="es-CL"/>
          </a:p>
        </p:txBody>
      </p:sp>
    </p:spTree>
    <p:extLst>
      <p:ext uri="{BB962C8B-B14F-4D97-AF65-F5344CB8AC3E}">
        <p14:creationId xmlns:p14="http://schemas.microsoft.com/office/powerpoint/2010/main" val="36527272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ACFDDD3-F8A5-41C3-87EF-C637B2754F78}"/>
              </a:ext>
            </a:extLst>
          </p:cNvPr>
          <p:cNvSpPr>
            <a:spLocks noGrp="1"/>
          </p:cNvSpPr>
          <p:nvPr>
            <p:ph type="title"/>
          </p:nvPr>
        </p:nvSpPr>
        <p:spPr/>
        <p:txBody>
          <a:bodyPr/>
          <a:lstStyle/>
          <a:p>
            <a:r>
              <a:rPr lang="es-ES"/>
              <a:t>Haga clic para modificar el estilo de título del patrón</a:t>
            </a:r>
            <a:endParaRPr lang="es-CL"/>
          </a:p>
        </p:txBody>
      </p:sp>
      <p:sp>
        <p:nvSpPr>
          <p:cNvPr id="3" name="Marcador de fecha 2">
            <a:extLst>
              <a:ext uri="{FF2B5EF4-FFF2-40B4-BE49-F238E27FC236}">
                <a16:creationId xmlns:a16="http://schemas.microsoft.com/office/drawing/2014/main" id="{E57FD886-391C-4B97-93C7-FC63BCE3635A}"/>
              </a:ext>
            </a:extLst>
          </p:cNvPr>
          <p:cNvSpPr>
            <a:spLocks noGrp="1"/>
          </p:cNvSpPr>
          <p:nvPr>
            <p:ph type="dt" sz="half" idx="10"/>
          </p:nvPr>
        </p:nvSpPr>
        <p:spPr/>
        <p:txBody>
          <a:bodyPr/>
          <a:lstStyle/>
          <a:p>
            <a:fld id="{9F2F8CF3-0CA9-4A2B-90CB-E2FE2AA00BA5}" type="datetimeFigureOut">
              <a:rPr lang="es-CL" smtClean="0"/>
              <a:t>19-10-2020</a:t>
            </a:fld>
            <a:endParaRPr lang="es-CL"/>
          </a:p>
        </p:txBody>
      </p:sp>
      <p:sp>
        <p:nvSpPr>
          <p:cNvPr id="4" name="Marcador de pie de página 3">
            <a:extLst>
              <a:ext uri="{FF2B5EF4-FFF2-40B4-BE49-F238E27FC236}">
                <a16:creationId xmlns:a16="http://schemas.microsoft.com/office/drawing/2014/main" id="{AA4E4970-97C4-41CC-B5D2-CD8A449B0F18}"/>
              </a:ext>
            </a:extLst>
          </p:cNvPr>
          <p:cNvSpPr>
            <a:spLocks noGrp="1"/>
          </p:cNvSpPr>
          <p:nvPr>
            <p:ph type="ftr" sz="quarter" idx="11"/>
          </p:nvPr>
        </p:nvSpPr>
        <p:spPr/>
        <p:txBody>
          <a:bodyPr/>
          <a:lstStyle/>
          <a:p>
            <a:endParaRPr lang="es-CL"/>
          </a:p>
        </p:txBody>
      </p:sp>
      <p:sp>
        <p:nvSpPr>
          <p:cNvPr id="5" name="Marcador de número de diapositiva 4">
            <a:extLst>
              <a:ext uri="{FF2B5EF4-FFF2-40B4-BE49-F238E27FC236}">
                <a16:creationId xmlns:a16="http://schemas.microsoft.com/office/drawing/2014/main" id="{A7725E10-F1BA-4A2B-96C3-0C56FC34C0D1}"/>
              </a:ext>
            </a:extLst>
          </p:cNvPr>
          <p:cNvSpPr>
            <a:spLocks noGrp="1"/>
          </p:cNvSpPr>
          <p:nvPr>
            <p:ph type="sldNum" sz="quarter" idx="12"/>
          </p:nvPr>
        </p:nvSpPr>
        <p:spPr/>
        <p:txBody>
          <a:bodyPr/>
          <a:lstStyle/>
          <a:p>
            <a:fld id="{51565046-B619-4A1B-9A68-43942E1D8182}" type="slidenum">
              <a:rPr lang="es-CL" smtClean="0"/>
              <a:t>‹Nº›</a:t>
            </a:fld>
            <a:endParaRPr lang="es-CL"/>
          </a:p>
        </p:txBody>
      </p:sp>
    </p:spTree>
    <p:extLst>
      <p:ext uri="{BB962C8B-B14F-4D97-AF65-F5344CB8AC3E}">
        <p14:creationId xmlns:p14="http://schemas.microsoft.com/office/powerpoint/2010/main" val="31783048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0F2D5700-C0D8-4C38-8CC3-B8811394C223}"/>
              </a:ext>
            </a:extLst>
          </p:cNvPr>
          <p:cNvSpPr>
            <a:spLocks noGrp="1"/>
          </p:cNvSpPr>
          <p:nvPr>
            <p:ph type="dt" sz="half" idx="10"/>
          </p:nvPr>
        </p:nvSpPr>
        <p:spPr/>
        <p:txBody>
          <a:bodyPr/>
          <a:lstStyle/>
          <a:p>
            <a:fld id="{9F2F8CF3-0CA9-4A2B-90CB-E2FE2AA00BA5}" type="datetimeFigureOut">
              <a:rPr lang="es-CL" smtClean="0"/>
              <a:t>19-10-2020</a:t>
            </a:fld>
            <a:endParaRPr lang="es-CL"/>
          </a:p>
        </p:txBody>
      </p:sp>
      <p:sp>
        <p:nvSpPr>
          <p:cNvPr id="3" name="Marcador de pie de página 2">
            <a:extLst>
              <a:ext uri="{FF2B5EF4-FFF2-40B4-BE49-F238E27FC236}">
                <a16:creationId xmlns:a16="http://schemas.microsoft.com/office/drawing/2014/main" id="{B9835351-4755-4AD6-A212-1A05CDDF10FE}"/>
              </a:ext>
            </a:extLst>
          </p:cNvPr>
          <p:cNvSpPr>
            <a:spLocks noGrp="1"/>
          </p:cNvSpPr>
          <p:nvPr>
            <p:ph type="ftr" sz="quarter" idx="11"/>
          </p:nvPr>
        </p:nvSpPr>
        <p:spPr/>
        <p:txBody>
          <a:bodyPr/>
          <a:lstStyle/>
          <a:p>
            <a:endParaRPr lang="es-CL"/>
          </a:p>
        </p:txBody>
      </p:sp>
      <p:sp>
        <p:nvSpPr>
          <p:cNvPr id="4" name="Marcador de número de diapositiva 3">
            <a:extLst>
              <a:ext uri="{FF2B5EF4-FFF2-40B4-BE49-F238E27FC236}">
                <a16:creationId xmlns:a16="http://schemas.microsoft.com/office/drawing/2014/main" id="{B97DFF1F-EEAA-400A-B729-92A2426F79C7}"/>
              </a:ext>
            </a:extLst>
          </p:cNvPr>
          <p:cNvSpPr>
            <a:spLocks noGrp="1"/>
          </p:cNvSpPr>
          <p:nvPr>
            <p:ph type="sldNum" sz="quarter" idx="12"/>
          </p:nvPr>
        </p:nvSpPr>
        <p:spPr/>
        <p:txBody>
          <a:bodyPr/>
          <a:lstStyle/>
          <a:p>
            <a:fld id="{51565046-B619-4A1B-9A68-43942E1D8182}" type="slidenum">
              <a:rPr lang="es-CL" smtClean="0"/>
              <a:t>‹Nº›</a:t>
            </a:fld>
            <a:endParaRPr lang="es-CL"/>
          </a:p>
        </p:txBody>
      </p:sp>
    </p:spTree>
    <p:extLst>
      <p:ext uri="{BB962C8B-B14F-4D97-AF65-F5344CB8AC3E}">
        <p14:creationId xmlns:p14="http://schemas.microsoft.com/office/powerpoint/2010/main" val="16567113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82B6E5D-516C-469A-B118-8C8DB8B3A465}"/>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L"/>
          </a:p>
        </p:txBody>
      </p:sp>
      <p:sp>
        <p:nvSpPr>
          <p:cNvPr id="3" name="Marcador de contenido 2">
            <a:extLst>
              <a:ext uri="{FF2B5EF4-FFF2-40B4-BE49-F238E27FC236}">
                <a16:creationId xmlns:a16="http://schemas.microsoft.com/office/drawing/2014/main" id="{018CBB61-D48E-4FF0-950D-536FD2423C5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Marcador de texto 3">
            <a:extLst>
              <a:ext uri="{FF2B5EF4-FFF2-40B4-BE49-F238E27FC236}">
                <a16:creationId xmlns:a16="http://schemas.microsoft.com/office/drawing/2014/main" id="{775F0391-50EA-4E43-96C8-28F19F7EAF8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116013B9-1D5F-4B96-9D24-0DE67B6EE27F}"/>
              </a:ext>
            </a:extLst>
          </p:cNvPr>
          <p:cNvSpPr>
            <a:spLocks noGrp="1"/>
          </p:cNvSpPr>
          <p:nvPr>
            <p:ph type="dt" sz="half" idx="10"/>
          </p:nvPr>
        </p:nvSpPr>
        <p:spPr/>
        <p:txBody>
          <a:bodyPr/>
          <a:lstStyle/>
          <a:p>
            <a:fld id="{9F2F8CF3-0CA9-4A2B-90CB-E2FE2AA00BA5}" type="datetimeFigureOut">
              <a:rPr lang="es-CL" smtClean="0"/>
              <a:t>19-10-2020</a:t>
            </a:fld>
            <a:endParaRPr lang="es-CL"/>
          </a:p>
        </p:txBody>
      </p:sp>
      <p:sp>
        <p:nvSpPr>
          <p:cNvPr id="6" name="Marcador de pie de página 5">
            <a:extLst>
              <a:ext uri="{FF2B5EF4-FFF2-40B4-BE49-F238E27FC236}">
                <a16:creationId xmlns:a16="http://schemas.microsoft.com/office/drawing/2014/main" id="{125C35ED-5BEC-459F-91A8-ADF753E2783F}"/>
              </a:ext>
            </a:extLst>
          </p:cNvPr>
          <p:cNvSpPr>
            <a:spLocks noGrp="1"/>
          </p:cNvSpPr>
          <p:nvPr>
            <p:ph type="ftr" sz="quarter" idx="11"/>
          </p:nvPr>
        </p:nvSpPr>
        <p:spPr/>
        <p:txBody>
          <a:bodyPr/>
          <a:lstStyle/>
          <a:p>
            <a:endParaRPr lang="es-CL"/>
          </a:p>
        </p:txBody>
      </p:sp>
      <p:sp>
        <p:nvSpPr>
          <p:cNvPr id="7" name="Marcador de número de diapositiva 6">
            <a:extLst>
              <a:ext uri="{FF2B5EF4-FFF2-40B4-BE49-F238E27FC236}">
                <a16:creationId xmlns:a16="http://schemas.microsoft.com/office/drawing/2014/main" id="{2A49FFA9-FD07-4748-A22A-3458FA288967}"/>
              </a:ext>
            </a:extLst>
          </p:cNvPr>
          <p:cNvSpPr>
            <a:spLocks noGrp="1"/>
          </p:cNvSpPr>
          <p:nvPr>
            <p:ph type="sldNum" sz="quarter" idx="12"/>
          </p:nvPr>
        </p:nvSpPr>
        <p:spPr/>
        <p:txBody>
          <a:bodyPr/>
          <a:lstStyle/>
          <a:p>
            <a:fld id="{51565046-B619-4A1B-9A68-43942E1D8182}" type="slidenum">
              <a:rPr lang="es-CL" smtClean="0"/>
              <a:t>‹Nº›</a:t>
            </a:fld>
            <a:endParaRPr lang="es-CL"/>
          </a:p>
        </p:txBody>
      </p:sp>
    </p:spTree>
    <p:extLst>
      <p:ext uri="{BB962C8B-B14F-4D97-AF65-F5344CB8AC3E}">
        <p14:creationId xmlns:p14="http://schemas.microsoft.com/office/powerpoint/2010/main" val="42569627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9B6E1D2-3015-43E1-9B0C-3A76A2CB39CA}"/>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L"/>
          </a:p>
        </p:txBody>
      </p:sp>
      <p:sp>
        <p:nvSpPr>
          <p:cNvPr id="3" name="Marcador de posición de imagen 2">
            <a:extLst>
              <a:ext uri="{FF2B5EF4-FFF2-40B4-BE49-F238E27FC236}">
                <a16:creationId xmlns:a16="http://schemas.microsoft.com/office/drawing/2014/main" id="{152B0CFC-1F0E-4F04-87F0-6AB0EA53242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L"/>
          </a:p>
        </p:txBody>
      </p:sp>
      <p:sp>
        <p:nvSpPr>
          <p:cNvPr id="4" name="Marcador de texto 3">
            <a:extLst>
              <a:ext uri="{FF2B5EF4-FFF2-40B4-BE49-F238E27FC236}">
                <a16:creationId xmlns:a16="http://schemas.microsoft.com/office/drawing/2014/main" id="{08B53A20-1F8F-4D6A-86DD-44F6742D1BE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C6EAF088-EAB5-4BC0-B25D-8A27983F91D9}"/>
              </a:ext>
            </a:extLst>
          </p:cNvPr>
          <p:cNvSpPr>
            <a:spLocks noGrp="1"/>
          </p:cNvSpPr>
          <p:nvPr>
            <p:ph type="dt" sz="half" idx="10"/>
          </p:nvPr>
        </p:nvSpPr>
        <p:spPr/>
        <p:txBody>
          <a:bodyPr/>
          <a:lstStyle/>
          <a:p>
            <a:fld id="{9F2F8CF3-0CA9-4A2B-90CB-E2FE2AA00BA5}" type="datetimeFigureOut">
              <a:rPr lang="es-CL" smtClean="0"/>
              <a:t>19-10-2020</a:t>
            </a:fld>
            <a:endParaRPr lang="es-CL"/>
          </a:p>
        </p:txBody>
      </p:sp>
      <p:sp>
        <p:nvSpPr>
          <p:cNvPr id="6" name="Marcador de pie de página 5">
            <a:extLst>
              <a:ext uri="{FF2B5EF4-FFF2-40B4-BE49-F238E27FC236}">
                <a16:creationId xmlns:a16="http://schemas.microsoft.com/office/drawing/2014/main" id="{D5755F4D-C50B-46BA-B13C-B7700C17D8FA}"/>
              </a:ext>
            </a:extLst>
          </p:cNvPr>
          <p:cNvSpPr>
            <a:spLocks noGrp="1"/>
          </p:cNvSpPr>
          <p:nvPr>
            <p:ph type="ftr" sz="quarter" idx="11"/>
          </p:nvPr>
        </p:nvSpPr>
        <p:spPr/>
        <p:txBody>
          <a:bodyPr/>
          <a:lstStyle/>
          <a:p>
            <a:endParaRPr lang="es-CL"/>
          </a:p>
        </p:txBody>
      </p:sp>
      <p:sp>
        <p:nvSpPr>
          <p:cNvPr id="7" name="Marcador de número de diapositiva 6">
            <a:extLst>
              <a:ext uri="{FF2B5EF4-FFF2-40B4-BE49-F238E27FC236}">
                <a16:creationId xmlns:a16="http://schemas.microsoft.com/office/drawing/2014/main" id="{14BF168A-600F-4D38-98D2-DDF748AED9A8}"/>
              </a:ext>
            </a:extLst>
          </p:cNvPr>
          <p:cNvSpPr>
            <a:spLocks noGrp="1"/>
          </p:cNvSpPr>
          <p:nvPr>
            <p:ph type="sldNum" sz="quarter" idx="12"/>
          </p:nvPr>
        </p:nvSpPr>
        <p:spPr/>
        <p:txBody>
          <a:bodyPr/>
          <a:lstStyle/>
          <a:p>
            <a:fld id="{51565046-B619-4A1B-9A68-43942E1D8182}" type="slidenum">
              <a:rPr lang="es-CL" smtClean="0"/>
              <a:t>‹Nº›</a:t>
            </a:fld>
            <a:endParaRPr lang="es-CL"/>
          </a:p>
        </p:txBody>
      </p:sp>
    </p:spTree>
    <p:extLst>
      <p:ext uri="{BB962C8B-B14F-4D97-AF65-F5344CB8AC3E}">
        <p14:creationId xmlns:p14="http://schemas.microsoft.com/office/powerpoint/2010/main" val="11026839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0E20C26F-CC74-4A01-B4B7-53799813A83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CL"/>
          </a:p>
        </p:txBody>
      </p:sp>
      <p:sp>
        <p:nvSpPr>
          <p:cNvPr id="3" name="Marcador de texto 2">
            <a:extLst>
              <a:ext uri="{FF2B5EF4-FFF2-40B4-BE49-F238E27FC236}">
                <a16:creationId xmlns:a16="http://schemas.microsoft.com/office/drawing/2014/main" id="{101E12DF-6359-4427-B8CE-981FD8F114B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Marcador de fecha 3">
            <a:extLst>
              <a:ext uri="{FF2B5EF4-FFF2-40B4-BE49-F238E27FC236}">
                <a16:creationId xmlns:a16="http://schemas.microsoft.com/office/drawing/2014/main" id="{6C987082-CF52-431C-ADE9-A5AF35818E3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F2F8CF3-0CA9-4A2B-90CB-E2FE2AA00BA5}" type="datetimeFigureOut">
              <a:rPr lang="es-CL" smtClean="0"/>
              <a:t>19-10-2020</a:t>
            </a:fld>
            <a:endParaRPr lang="es-CL"/>
          </a:p>
        </p:txBody>
      </p:sp>
      <p:sp>
        <p:nvSpPr>
          <p:cNvPr id="5" name="Marcador de pie de página 4">
            <a:extLst>
              <a:ext uri="{FF2B5EF4-FFF2-40B4-BE49-F238E27FC236}">
                <a16:creationId xmlns:a16="http://schemas.microsoft.com/office/drawing/2014/main" id="{08AED553-B4BE-47AF-8293-99358030CB8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L"/>
          </a:p>
        </p:txBody>
      </p:sp>
      <p:sp>
        <p:nvSpPr>
          <p:cNvPr id="6" name="Marcador de número de diapositiva 5">
            <a:extLst>
              <a:ext uri="{FF2B5EF4-FFF2-40B4-BE49-F238E27FC236}">
                <a16:creationId xmlns:a16="http://schemas.microsoft.com/office/drawing/2014/main" id="{775803B9-F3C9-4F7E-9499-D68BB31CAC5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565046-B619-4A1B-9A68-43942E1D8182}" type="slidenum">
              <a:rPr lang="es-CL" smtClean="0"/>
              <a:t>‹Nº›</a:t>
            </a:fld>
            <a:endParaRPr lang="es-CL"/>
          </a:p>
        </p:txBody>
      </p:sp>
    </p:spTree>
    <p:extLst>
      <p:ext uri="{BB962C8B-B14F-4D97-AF65-F5344CB8AC3E}">
        <p14:creationId xmlns:p14="http://schemas.microsoft.com/office/powerpoint/2010/main" val="27468198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3.w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4.w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733584" y="1476375"/>
            <a:ext cx="10228119" cy="3905250"/>
          </a:xfrm>
        </p:spPr>
        <p:txBody>
          <a:bodyPr anchor="b">
            <a:normAutofit/>
          </a:bodyPr>
          <a:lstStyle/>
          <a:p>
            <a:pPr algn="l"/>
            <a:r>
              <a:rPr lang="es-CL" sz="4800" dirty="0"/>
              <a:t>ECONOMÍA</a:t>
            </a:r>
            <a:br>
              <a:rPr lang="es-CL" sz="4800" dirty="0"/>
            </a:br>
            <a:r>
              <a:rPr lang="es-CL" sz="4800" dirty="0"/>
              <a:t>Clase 10:</a:t>
            </a:r>
            <a:br>
              <a:rPr lang="es-CL" sz="4800" dirty="0"/>
            </a:br>
            <a:r>
              <a:rPr lang="es-CL" sz="4800" dirty="0"/>
              <a:t>Intervenciones </a:t>
            </a:r>
            <a:br>
              <a:rPr lang="es-CL" sz="4800" dirty="0"/>
            </a:br>
            <a:r>
              <a:rPr lang="es-CL" sz="4800" dirty="0"/>
              <a:t>del Mercado. Parte 1</a:t>
            </a:r>
            <a:endParaRPr lang="es-CL" sz="4800" i="1" dirty="0"/>
          </a:p>
        </p:txBody>
      </p:sp>
      <p:sp>
        <p:nvSpPr>
          <p:cNvPr id="7" name="2 Subtítulo"/>
          <p:cNvSpPr>
            <a:spLocks noGrp="1"/>
          </p:cNvSpPr>
          <p:nvPr>
            <p:ph type="subTitle" idx="1"/>
          </p:nvPr>
        </p:nvSpPr>
        <p:spPr>
          <a:xfrm>
            <a:off x="7435057" y="4030254"/>
            <a:ext cx="4023359" cy="1208141"/>
          </a:xfrm>
        </p:spPr>
        <p:txBody>
          <a:bodyPr>
            <a:normAutofit/>
          </a:bodyPr>
          <a:lstStyle/>
          <a:p>
            <a:pPr algn="l"/>
            <a:r>
              <a:rPr lang="es-CL" sz="2000" b="1" dirty="0"/>
              <a:t>Profesores</a:t>
            </a:r>
            <a:r>
              <a:rPr lang="es-CL" sz="2000" dirty="0"/>
              <a:t>:                                                              Christian Belmar (C), Manuel Aguilar, Natalia Bernal, José Cárdenas, Francisco Javier Leiva e Ignacio Silva</a:t>
            </a:r>
          </a:p>
        </p:txBody>
      </p:sp>
      <p:sp>
        <p:nvSpPr>
          <p:cNvPr id="8" name="2 Subtítulo"/>
          <p:cNvSpPr txBox="1">
            <a:spLocks/>
          </p:cNvSpPr>
          <p:nvPr/>
        </p:nvSpPr>
        <p:spPr>
          <a:xfrm>
            <a:off x="3386693" y="536251"/>
            <a:ext cx="6400800" cy="694026"/>
          </a:xfrm>
          <a:prstGeom prst="rect">
            <a:avLst/>
          </a:prstGeom>
        </p:spPr>
        <p:txBody>
          <a:bodyPr vert="horz" lIns="91440" tIns="45720" rIns="91440" bIns="45720" rtlCol="0">
            <a:normAutofit/>
          </a:bodyPr>
          <a:lstStyle/>
          <a:p>
            <a:pPr algn="ctr">
              <a:spcBef>
                <a:spcPct val="20000"/>
              </a:spcBef>
              <a:defRPr/>
            </a:pPr>
            <a:r>
              <a:rPr lang="es-CL" sz="3200" dirty="0">
                <a:solidFill>
                  <a:schemeClr val="tx1">
                    <a:tint val="75000"/>
                  </a:schemeClr>
                </a:solidFill>
              </a:rPr>
              <a:t>Programa Académico de Bachillerato</a:t>
            </a:r>
          </a:p>
        </p:txBody>
      </p:sp>
      <p:pic>
        <p:nvPicPr>
          <p:cNvPr id="11" name="9 Imagen">
            <a:extLst>
              <a:ext uri="{FF2B5EF4-FFF2-40B4-BE49-F238E27FC236}">
                <a16:creationId xmlns:a16="http://schemas.microsoft.com/office/drawing/2014/main" id="{D54E500B-F18F-498B-AE32-B8F413922539}"/>
              </a:ext>
            </a:extLst>
          </p:cNvPr>
          <p:cNvPicPr>
            <a:picLocks noChangeAspect="1"/>
          </p:cNvPicPr>
          <p:nvPr/>
        </p:nvPicPr>
        <p:blipFill>
          <a:blip r:embed="rId2" cstate="print"/>
          <a:stretch>
            <a:fillRect/>
          </a:stretch>
        </p:blipFill>
        <p:spPr>
          <a:xfrm>
            <a:off x="5070915" y="1054701"/>
            <a:ext cx="2619746" cy="1669729"/>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3" name="52 Conector recto"/>
          <p:cNvCxnSpPr/>
          <p:nvPr/>
        </p:nvCxnSpPr>
        <p:spPr>
          <a:xfrm flipV="1">
            <a:off x="4367808" y="4509120"/>
            <a:ext cx="2880320" cy="792088"/>
          </a:xfrm>
          <a:prstGeom prst="line">
            <a:avLst/>
          </a:prstGeom>
          <a:ln w="25400">
            <a:solidFill>
              <a:srgbClr val="00B0F0"/>
            </a:solidFill>
          </a:ln>
        </p:spPr>
        <p:style>
          <a:lnRef idx="1">
            <a:schemeClr val="accent1"/>
          </a:lnRef>
          <a:fillRef idx="0">
            <a:schemeClr val="accent1"/>
          </a:fillRef>
          <a:effectRef idx="0">
            <a:schemeClr val="accent1"/>
          </a:effectRef>
          <a:fontRef idx="minor">
            <a:schemeClr val="tx1"/>
          </a:fontRef>
        </p:style>
      </p:cxnSp>
      <p:grpSp>
        <p:nvGrpSpPr>
          <p:cNvPr id="4" name="39 Grupo"/>
          <p:cNvGrpSpPr/>
          <p:nvPr/>
        </p:nvGrpSpPr>
        <p:grpSpPr>
          <a:xfrm>
            <a:off x="3994705" y="4332285"/>
            <a:ext cx="792088" cy="824584"/>
            <a:chOff x="2996209" y="4759654"/>
            <a:chExt cx="792088" cy="824584"/>
          </a:xfrm>
        </p:grpSpPr>
        <p:cxnSp>
          <p:nvCxnSpPr>
            <p:cNvPr id="38" name="37 Conector recto"/>
            <p:cNvCxnSpPr/>
            <p:nvPr/>
          </p:nvCxnSpPr>
          <p:spPr>
            <a:xfrm rot="10800000">
              <a:off x="2996210" y="5583668"/>
              <a:ext cx="792087" cy="57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9" name="38 Conector recto"/>
            <p:cNvCxnSpPr/>
            <p:nvPr/>
          </p:nvCxnSpPr>
          <p:spPr>
            <a:xfrm rot="10800000">
              <a:off x="2996209" y="4759654"/>
              <a:ext cx="792087" cy="57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56" name="55 Rectángulo"/>
          <p:cNvSpPr/>
          <p:nvPr/>
        </p:nvSpPr>
        <p:spPr>
          <a:xfrm>
            <a:off x="3470893" y="4149080"/>
            <a:ext cx="864096" cy="11521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cxnSp>
        <p:nvCxnSpPr>
          <p:cNvPr id="16" name="15 Conector recto"/>
          <p:cNvCxnSpPr>
            <a:stCxn id="21" idx="6"/>
          </p:cNvCxnSpPr>
          <p:nvPr/>
        </p:nvCxnSpPr>
        <p:spPr>
          <a:xfrm flipH="1" flipV="1">
            <a:off x="4364392" y="4941168"/>
            <a:ext cx="1298421" cy="571"/>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8" name="17 Conector recto"/>
          <p:cNvCxnSpPr/>
          <p:nvPr/>
        </p:nvCxnSpPr>
        <p:spPr>
          <a:xfrm rot="5400000">
            <a:off x="4836369" y="5697313"/>
            <a:ext cx="1511598" cy="448"/>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1" name="40 Conector recto"/>
          <p:cNvCxnSpPr/>
          <p:nvPr/>
        </p:nvCxnSpPr>
        <p:spPr>
          <a:xfrm rot="5400000">
            <a:off x="3795252" y="5409220"/>
            <a:ext cx="2088232"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2" name="1 Título"/>
          <p:cNvSpPr>
            <a:spLocks noGrp="1"/>
          </p:cNvSpPr>
          <p:nvPr>
            <p:ph type="title"/>
          </p:nvPr>
        </p:nvSpPr>
        <p:spPr/>
        <p:txBody>
          <a:bodyPr>
            <a:normAutofit/>
          </a:bodyPr>
          <a:lstStyle/>
          <a:p>
            <a:r>
              <a:rPr lang="es-CL" dirty="0"/>
              <a:t>Efecto de Políticas</a:t>
            </a:r>
          </a:p>
        </p:txBody>
      </p:sp>
      <p:sp>
        <p:nvSpPr>
          <p:cNvPr id="3" name="2 Marcador de contenido"/>
          <p:cNvSpPr>
            <a:spLocks noGrp="1"/>
          </p:cNvSpPr>
          <p:nvPr>
            <p:ph idx="1"/>
          </p:nvPr>
        </p:nvSpPr>
        <p:spPr>
          <a:xfrm>
            <a:off x="2009804" y="1600201"/>
            <a:ext cx="8229600" cy="4525963"/>
          </a:xfrm>
        </p:spPr>
        <p:txBody>
          <a:bodyPr>
            <a:normAutofit/>
          </a:bodyPr>
          <a:lstStyle/>
          <a:p>
            <a:pPr algn="just"/>
            <a:r>
              <a:rPr lang="es-CL" b="1" dirty="0"/>
              <a:t>Incidencia Económica</a:t>
            </a:r>
            <a:endParaRPr lang="es-CL" dirty="0"/>
          </a:p>
          <a:p>
            <a:pPr lvl="1" algn="just"/>
            <a:r>
              <a:rPr lang="es-CL" dirty="0"/>
              <a:t>Se refiere a quien afecta más la aplicación de un impuesto o subsidio… Veamos dos casos para un impuesto a la oferta:</a:t>
            </a:r>
            <a:endParaRPr lang="es-CL" i="1" dirty="0"/>
          </a:p>
        </p:txBody>
      </p:sp>
      <p:sp>
        <p:nvSpPr>
          <p:cNvPr id="40" name="39 Marcador de número de diapositiva"/>
          <p:cNvSpPr>
            <a:spLocks noGrp="1"/>
          </p:cNvSpPr>
          <p:nvPr>
            <p:ph type="sldNum" sz="quarter" idx="12"/>
          </p:nvPr>
        </p:nvSpPr>
        <p:spPr/>
        <p:txBody>
          <a:bodyPr/>
          <a:lstStyle/>
          <a:p>
            <a:fld id="{E5AF13BF-99AF-4603-AF85-A71E03691828}" type="slidenum">
              <a:rPr lang="es-CL" smtClean="0"/>
              <a:pPr/>
              <a:t>10</a:t>
            </a:fld>
            <a:endParaRPr lang="es-CL"/>
          </a:p>
        </p:txBody>
      </p:sp>
      <p:cxnSp>
        <p:nvCxnSpPr>
          <p:cNvPr id="10" name="9 Conector recto de flecha"/>
          <p:cNvCxnSpPr/>
          <p:nvPr/>
        </p:nvCxnSpPr>
        <p:spPr>
          <a:xfrm rot="16200000" flipV="1">
            <a:off x="2937053" y="5022581"/>
            <a:ext cx="2858090" cy="342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 name="10 Conector recto de flecha"/>
          <p:cNvCxnSpPr/>
          <p:nvPr/>
        </p:nvCxnSpPr>
        <p:spPr>
          <a:xfrm>
            <a:off x="4364388" y="6444044"/>
            <a:ext cx="35719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2" name="11 CuadroTexto"/>
          <p:cNvSpPr txBox="1"/>
          <p:nvPr/>
        </p:nvSpPr>
        <p:spPr>
          <a:xfrm>
            <a:off x="4007198" y="3666684"/>
            <a:ext cx="857256" cy="369332"/>
          </a:xfrm>
          <a:prstGeom prst="rect">
            <a:avLst/>
          </a:prstGeom>
          <a:noFill/>
        </p:spPr>
        <p:txBody>
          <a:bodyPr wrap="square" rtlCol="0">
            <a:spAutoFit/>
          </a:bodyPr>
          <a:lstStyle/>
          <a:p>
            <a:r>
              <a:rPr lang="es-CL" dirty="0"/>
              <a:t>P</a:t>
            </a:r>
            <a:endParaRPr lang="es-CL" sz="900" dirty="0"/>
          </a:p>
        </p:txBody>
      </p:sp>
      <p:sp>
        <p:nvSpPr>
          <p:cNvPr id="13" name="12 CuadroTexto"/>
          <p:cNvSpPr txBox="1"/>
          <p:nvPr/>
        </p:nvSpPr>
        <p:spPr>
          <a:xfrm>
            <a:off x="7721974" y="6444044"/>
            <a:ext cx="857256" cy="369332"/>
          </a:xfrm>
          <a:prstGeom prst="rect">
            <a:avLst/>
          </a:prstGeom>
          <a:noFill/>
        </p:spPr>
        <p:txBody>
          <a:bodyPr wrap="square" rtlCol="0">
            <a:spAutoFit/>
          </a:bodyPr>
          <a:lstStyle/>
          <a:p>
            <a:r>
              <a:rPr lang="es-CL" dirty="0"/>
              <a:t>Q</a:t>
            </a:r>
            <a:endParaRPr lang="es-CL" sz="900" dirty="0"/>
          </a:p>
        </p:txBody>
      </p:sp>
      <p:sp>
        <p:nvSpPr>
          <p:cNvPr id="14" name="13 CuadroTexto"/>
          <p:cNvSpPr txBox="1"/>
          <p:nvPr/>
        </p:nvSpPr>
        <p:spPr>
          <a:xfrm>
            <a:off x="7182960" y="5939988"/>
            <a:ext cx="857256" cy="369332"/>
          </a:xfrm>
          <a:prstGeom prst="rect">
            <a:avLst/>
          </a:prstGeom>
          <a:noFill/>
        </p:spPr>
        <p:txBody>
          <a:bodyPr wrap="square" rtlCol="0">
            <a:spAutoFit/>
          </a:bodyPr>
          <a:lstStyle/>
          <a:p>
            <a:r>
              <a:rPr lang="es-CL" dirty="0" err="1"/>
              <a:t>Dda</a:t>
            </a:r>
            <a:endParaRPr lang="es-CL" sz="900" baseline="-25000" dirty="0"/>
          </a:p>
        </p:txBody>
      </p:sp>
      <p:sp>
        <p:nvSpPr>
          <p:cNvPr id="15" name="14 CuadroTexto"/>
          <p:cNvSpPr txBox="1"/>
          <p:nvPr/>
        </p:nvSpPr>
        <p:spPr>
          <a:xfrm>
            <a:off x="5447928" y="6444044"/>
            <a:ext cx="857256" cy="369332"/>
          </a:xfrm>
          <a:prstGeom prst="rect">
            <a:avLst/>
          </a:prstGeom>
          <a:noFill/>
        </p:spPr>
        <p:txBody>
          <a:bodyPr wrap="square" rtlCol="0">
            <a:spAutoFit/>
          </a:bodyPr>
          <a:lstStyle/>
          <a:p>
            <a:r>
              <a:rPr lang="es-CL" dirty="0" err="1"/>
              <a:t>q</a:t>
            </a:r>
            <a:r>
              <a:rPr lang="es-CL" baseline="-25000" dirty="0" err="1"/>
              <a:t>E</a:t>
            </a:r>
            <a:endParaRPr lang="es-CL" sz="900" baseline="-25000" dirty="0"/>
          </a:p>
        </p:txBody>
      </p:sp>
      <p:sp>
        <p:nvSpPr>
          <p:cNvPr id="17" name="16 CuadroTexto"/>
          <p:cNvSpPr txBox="1"/>
          <p:nvPr/>
        </p:nvSpPr>
        <p:spPr>
          <a:xfrm>
            <a:off x="3935760" y="4715852"/>
            <a:ext cx="857256" cy="369332"/>
          </a:xfrm>
          <a:prstGeom prst="rect">
            <a:avLst/>
          </a:prstGeom>
          <a:noFill/>
        </p:spPr>
        <p:txBody>
          <a:bodyPr wrap="square" rtlCol="0">
            <a:spAutoFit/>
          </a:bodyPr>
          <a:lstStyle/>
          <a:p>
            <a:r>
              <a:rPr lang="es-CL" dirty="0" err="1"/>
              <a:t>p</a:t>
            </a:r>
            <a:r>
              <a:rPr lang="es-CL" baseline="-25000" dirty="0" err="1"/>
              <a:t>E</a:t>
            </a:r>
            <a:endParaRPr lang="es-CL" sz="900" baseline="-25000" dirty="0"/>
          </a:p>
        </p:txBody>
      </p:sp>
      <p:cxnSp>
        <p:nvCxnSpPr>
          <p:cNvPr id="19" name="18 Conector recto"/>
          <p:cNvCxnSpPr/>
          <p:nvPr/>
        </p:nvCxnSpPr>
        <p:spPr>
          <a:xfrm>
            <a:off x="4364388" y="3952436"/>
            <a:ext cx="3099764" cy="25009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20 Elipse"/>
          <p:cNvSpPr/>
          <p:nvPr/>
        </p:nvSpPr>
        <p:spPr>
          <a:xfrm>
            <a:off x="5519936" y="4870300"/>
            <a:ext cx="142876" cy="14287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dirty="0"/>
          </a:p>
        </p:txBody>
      </p:sp>
      <p:sp>
        <p:nvSpPr>
          <p:cNvPr id="46" name="45 CuadroTexto"/>
          <p:cNvSpPr txBox="1"/>
          <p:nvPr/>
        </p:nvSpPr>
        <p:spPr>
          <a:xfrm>
            <a:off x="4662680" y="6453336"/>
            <a:ext cx="857256" cy="369332"/>
          </a:xfrm>
          <a:prstGeom prst="rect">
            <a:avLst/>
          </a:prstGeom>
          <a:noFill/>
        </p:spPr>
        <p:txBody>
          <a:bodyPr wrap="square" rtlCol="0">
            <a:spAutoFit/>
          </a:bodyPr>
          <a:lstStyle/>
          <a:p>
            <a:r>
              <a:rPr lang="es-CL" dirty="0" err="1"/>
              <a:t>q</a:t>
            </a:r>
            <a:r>
              <a:rPr lang="es-CL" baseline="-25000" dirty="0" err="1"/>
              <a:t>T</a:t>
            </a:r>
            <a:endParaRPr lang="es-CL" sz="900" baseline="-25000" dirty="0"/>
          </a:p>
        </p:txBody>
      </p:sp>
      <p:sp>
        <p:nvSpPr>
          <p:cNvPr id="47" name="46 CuadroTexto"/>
          <p:cNvSpPr txBox="1"/>
          <p:nvPr/>
        </p:nvSpPr>
        <p:spPr>
          <a:xfrm>
            <a:off x="3935760" y="4941168"/>
            <a:ext cx="857256" cy="369332"/>
          </a:xfrm>
          <a:prstGeom prst="rect">
            <a:avLst/>
          </a:prstGeom>
          <a:noFill/>
        </p:spPr>
        <p:txBody>
          <a:bodyPr wrap="square" rtlCol="0">
            <a:spAutoFit/>
          </a:bodyPr>
          <a:lstStyle/>
          <a:p>
            <a:r>
              <a:rPr lang="es-CL" dirty="0" err="1"/>
              <a:t>p</a:t>
            </a:r>
            <a:r>
              <a:rPr lang="es-CL" baseline="-25000" dirty="0" err="1"/>
              <a:t>P</a:t>
            </a:r>
            <a:endParaRPr lang="es-CL" sz="900" baseline="-25000" dirty="0"/>
          </a:p>
        </p:txBody>
      </p:sp>
      <p:sp>
        <p:nvSpPr>
          <p:cNvPr id="48" name="47 CuadroTexto"/>
          <p:cNvSpPr txBox="1"/>
          <p:nvPr/>
        </p:nvSpPr>
        <p:spPr>
          <a:xfrm>
            <a:off x="3935760" y="4139788"/>
            <a:ext cx="857256" cy="369332"/>
          </a:xfrm>
          <a:prstGeom prst="rect">
            <a:avLst/>
          </a:prstGeom>
          <a:noFill/>
        </p:spPr>
        <p:txBody>
          <a:bodyPr wrap="square" rtlCol="0">
            <a:spAutoFit/>
          </a:bodyPr>
          <a:lstStyle/>
          <a:p>
            <a:r>
              <a:rPr lang="es-CL" dirty="0" err="1"/>
              <a:t>p</a:t>
            </a:r>
            <a:r>
              <a:rPr lang="es-CL" baseline="-25000" dirty="0" err="1"/>
              <a:t>C</a:t>
            </a:r>
            <a:endParaRPr lang="es-CL" sz="900" baseline="-25000" dirty="0"/>
          </a:p>
        </p:txBody>
      </p:sp>
      <p:sp>
        <p:nvSpPr>
          <p:cNvPr id="54" name="53 CuadroTexto"/>
          <p:cNvSpPr txBox="1"/>
          <p:nvPr/>
        </p:nvSpPr>
        <p:spPr>
          <a:xfrm>
            <a:off x="7248128" y="4293096"/>
            <a:ext cx="857256" cy="369332"/>
          </a:xfrm>
          <a:prstGeom prst="rect">
            <a:avLst/>
          </a:prstGeom>
          <a:noFill/>
        </p:spPr>
        <p:txBody>
          <a:bodyPr wrap="square" rtlCol="0">
            <a:spAutoFit/>
          </a:bodyPr>
          <a:lstStyle/>
          <a:p>
            <a:r>
              <a:rPr lang="es-CL" dirty="0"/>
              <a:t>Of</a:t>
            </a:r>
            <a:endParaRPr lang="es-CL" sz="900" baseline="-25000" dirty="0"/>
          </a:p>
        </p:txBody>
      </p:sp>
      <p:sp>
        <p:nvSpPr>
          <p:cNvPr id="49" name="48 Elipse"/>
          <p:cNvSpPr/>
          <p:nvPr/>
        </p:nvSpPr>
        <p:spPr>
          <a:xfrm>
            <a:off x="4773730" y="4255047"/>
            <a:ext cx="142876" cy="14287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dirty="0"/>
          </a:p>
        </p:txBody>
      </p:sp>
      <p:sp>
        <p:nvSpPr>
          <p:cNvPr id="50" name="49 Elipse"/>
          <p:cNvSpPr/>
          <p:nvPr/>
        </p:nvSpPr>
        <p:spPr>
          <a:xfrm>
            <a:off x="4773730" y="5086324"/>
            <a:ext cx="142876" cy="14287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dirty="0"/>
          </a:p>
        </p:txBody>
      </p:sp>
      <p:sp>
        <p:nvSpPr>
          <p:cNvPr id="57" name="56 CuadroTexto"/>
          <p:cNvSpPr txBox="1"/>
          <p:nvPr/>
        </p:nvSpPr>
        <p:spPr>
          <a:xfrm>
            <a:off x="1919536" y="3717032"/>
            <a:ext cx="1440160" cy="523220"/>
          </a:xfrm>
          <a:prstGeom prst="rect">
            <a:avLst/>
          </a:prstGeom>
          <a:noFill/>
        </p:spPr>
        <p:txBody>
          <a:bodyPr wrap="square" rtlCol="0">
            <a:spAutoFit/>
          </a:bodyPr>
          <a:lstStyle/>
          <a:p>
            <a:r>
              <a:rPr lang="es-CL" sz="2800" u="sng" dirty="0"/>
              <a:t>Caso 2</a:t>
            </a:r>
            <a:r>
              <a:rPr lang="es-CL" sz="2800" dirty="0"/>
              <a: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L" dirty="0"/>
              <a:t>Efecto de Políticas</a:t>
            </a:r>
          </a:p>
        </p:txBody>
      </p:sp>
      <p:sp>
        <p:nvSpPr>
          <p:cNvPr id="3" name="2 Marcador de contenido"/>
          <p:cNvSpPr>
            <a:spLocks noGrp="1"/>
          </p:cNvSpPr>
          <p:nvPr>
            <p:ph idx="1"/>
          </p:nvPr>
        </p:nvSpPr>
        <p:spPr>
          <a:xfrm>
            <a:off x="2009804" y="1600201"/>
            <a:ext cx="8229600" cy="4525963"/>
          </a:xfrm>
        </p:spPr>
        <p:txBody>
          <a:bodyPr>
            <a:normAutofit/>
          </a:bodyPr>
          <a:lstStyle/>
          <a:p>
            <a:pPr algn="just"/>
            <a:r>
              <a:rPr lang="es-CL" b="1" dirty="0"/>
              <a:t>Incidencia Económica</a:t>
            </a:r>
            <a:endParaRPr lang="es-CL" dirty="0"/>
          </a:p>
          <a:p>
            <a:pPr lvl="1" algn="just"/>
            <a:r>
              <a:rPr lang="es-CL" dirty="0"/>
              <a:t>La idea es mantener constante el monto del impuesto (la cantidad de producto después de impuesto es diferente), para así hacer una apropiada comparación.</a:t>
            </a:r>
          </a:p>
          <a:p>
            <a:pPr lvl="3" algn="just"/>
            <a:r>
              <a:rPr lang="es-CL" dirty="0"/>
              <a:t>En el primer caso, la incidencia del impuesto es menor en consumidores que en productores (es decir, el cambio en su precio relevante es menor). Esto necesariamente implica que el cambio es su excedente es menor en consumidores que para productores.</a:t>
            </a:r>
          </a:p>
        </p:txBody>
      </p:sp>
      <p:sp>
        <p:nvSpPr>
          <p:cNvPr id="10" name="9 Marcador de número de diapositiva"/>
          <p:cNvSpPr>
            <a:spLocks noGrp="1"/>
          </p:cNvSpPr>
          <p:nvPr>
            <p:ph type="sldNum" sz="quarter" idx="12"/>
          </p:nvPr>
        </p:nvSpPr>
        <p:spPr/>
        <p:txBody>
          <a:bodyPr/>
          <a:lstStyle/>
          <a:p>
            <a:fld id="{E5AF13BF-99AF-4603-AF85-A71E03691828}" type="slidenum">
              <a:rPr lang="es-CL" smtClean="0"/>
              <a:pPr/>
              <a:t>11</a:t>
            </a:fld>
            <a:endParaRPr lang="es-CL"/>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L" dirty="0"/>
              <a:t>Efecto de Políticas</a:t>
            </a:r>
          </a:p>
        </p:txBody>
      </p:sp>
      <p:sp>
        <p:nvSpPr>
          <p:cNvPr id="3" name="2 Marcador de contenido"/>
          <p:cNvSpPr>
            <a:spLocks noGrp="1"/>
          </p:cNvSpPr>
          <p:nvPr>
            <p:ph idx="1"/>
          </p:nvPr>
        </p:nvSpPr>
        <p:spPr>
          <a:xfrm>
            <a:off x="2009804" y="1600201"/>
            <a:ext cx="8229600" cy="4525963"/>
          </a:xfrm>
        </p:spPr>
        <p:txBody>
          <a:bodyPr>
            <a:normAutofit/>
          </a:bodyPr>
          <a:lstStyle/>
          <a:p>
            <a:pPr algn="just"/>
            <a:r>
              <a:rPr lang="es-CL" b="1" dirty="0"/>
              <a:t>Incidencia Económica</a:t>
            </a:r>
            <a:endParaRPr lang="es-CL" dirty="0"/>
          </a:p>
          <a:p>
            <a:pPr lvl="1" algn="just"/>
            <a:r>
              <a:rPr lang="es-CL" dirty="0"/>
              <a:t>La idea es mantener constante el monto del impuesto (la cantidad de producto después de impuesto es diferente), para así hacer una apropiada comparación.</a:t>
            </a:r>
          </a:p>
          <a:p>
            <a:pPr lvl="3" algn="just"/>
            <a:r>
              <a:rPr lang="es-CL" dirty="0"/>
              <a:t>En el segundo caso, la incidencia del impuesto es menor en productores que en consumidores, claramente la oferta es más plana que la demanda, lo que finalmente implica que el precio relevante para productores varía menos, teniendo como consecuencia que el excedente para productores se reduce en menor medida.</a:t>
            </a:r>
          </a:p>
        </p:txBody>
      </p:sp>
      <p:sp>
        <p:nvSpPr>
          <p:cNvPr id="10" name="9 Marcador de número de diapositiva"/>
          <p:cNvSpPr>
            <a:spLocks noGrp="1"/>
          </p:cNvSpPr>
          <p:nvPr>
            <p:ph type="sldNum" sz="quarter" idx="12"/>
          </p:nvPr>
        </p:nvSpPr>
        <p:spPr/>
        <p:txBody>
          <a:bodyPr/>
          <a:lstStyle/>
          <a:p>
            <a:fld id="{E5AF13BF-99AF-4603-AF85-A71E03691828}" type="slidenum">
              <a:rPr lang="es-CL" smtClean="0"/>
              <a:pPr/>
              <a:t>12</a:t>
            </a:fld>
            <a:endParaRPr lang="es-CL"/>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L" dirty="0"/>
              <a:t>Efecto de Políticas</a:t>
            </a:r>
          </a:p>
        </p:txBody>
      </p:sp>
      <p:sp>
        <p:nvSpPr>
          <p:cNvPr id="3" name="2 Marcador de contenido"/>
          <p:cNvSpPr>
            <a:spLocks noGrp="1"/>
          </p:cNvSpPr>
          <p:nvPr>
            <p:ph idx="1"/>
          </p:nvPr>
        </p:nvSpPr>
        <p:spPr>
          <a:xfrm>
            <a:off x="2009804" y="1600201"/>
            <a:ext cx="8229600" cy="4525963"/>
          </a:xfrm>
        </p:spPr>
        <p:txBody>
          <a:bodyPr>
            <a:normAutofit/>
          </a:bodyPr>
          <a:lstStyle/>
          <a:p>
            <a:pPr algn="just"/>
            <a:r>
              <a:rPr lang="es-CL" b="1" dirty="0"/>
              <a:t>Incidencia Económica</a:t>
            </a:r>
            <a:endParaRPr lang="es-CL" dirty="0"/>
          </a:p>
          <a:p>
            <a:pPr lvl="1" algn="just"/>
            <a:r>
              <a:rPr lang="es-CL" dirty="0"/>
              <a:t>Conclusión:</a:t>
            </a:r>
          </a:p>
          <a:p>
            <a:pPr lvl="2" algn="just"/>
            <a:r>
              <a:rPr lang="es-CL" dirty="0"/>
              <a:t>Un impuesto afecta de </a:t>
            </a:r>
            <a:r>
              <a:rPr lang="es-CL" u="sng" dirty="0"/>
              <a:t>mayor</a:t>
            </a:r>
            <a:r>
              <a:rPr lang="es-CL" dirty="0"/>
              <a:t> medida a quien tenga la curva </a:t>
            </a:r>
            <a:r>
              <a:rPr lang="es-CL" u="sng" dirty="0"/>
              <a:t>mas inelástica</a:t>
            </a:r>
            <a:r>
              <a:rPr lang="es-CL" dirty="0"/>
              <a:t>.</a:t>
            </a:r>
          </a:p>
          <a:p>
            <a:pPr lvl="2" algn="just"/>
            <a:r>
              <a:rPr lang="es-CL" dirty="0"/>
              <a:t>La incidencia económica no es lo mismo que la incidencia legal (en ambos casos la incidencia legal era sobre la oferta, sin embargo en cada caso tuvo efectos en oferta y demanda).</a:t>
            </a:r>
          </a:p>
          <a:p>
            <a:pPr lvl="2" algn="just"/>
            <a:r>
              <a:rPr lang="es-CL" dirty="0"/>
              <a:t>¿qué ocurre con los subsidios? </a:t>
            </a:r>
            <a:r>
              <a:rPr lang="es-CL" b="1" dirty="0"/>
              <a:t>(</a:t>
            </a:r>
            <a:r>
              <a:rPr lang="es-CL" b="1" i="1" u="sng" dirty="0"/>
              <a:t>Propuesto</a:t>
            </a:r>
            <a:r>
              <a:rPr lang="es-CL" b="1" dirty="0"/>
              <a:t>)</a:t>
            </a:r>
          </a:p>
        </p:txBody>
      </p:sp>
      <p:sp>
        <p:nvSpPr>
          <p:cNvPr id="10" name="9 Marcador de número de diapositiva"/>
          <p:cNvSpPr>
            <a:spLocks noGrp="1"/>
          </p:cNvSpPr>
          <p:nvPr>
            <p:ph type="sldNum" sz="quarter" idx="12"/>
          </p:nvPr>
        </p:nvSpPr>
        <p:spPr/>
        <p:txBody>
          <a:bodyPr/>
          <a:lstStyle/>
          <a:p>
            <a:fld id="{E5AF13BF-99AF-4603-AF85-A71E03691828}" type="slidenum">
              <a:rPr lang="es-CL" smtClean="0"/>
              <a:pPr/>
              <a:t>13</a:t>
            </a:fld>
            <a:endParaRPr lang="es-CL"/>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L" dirty="0"/>
              <a:t>Efecto de Políticas</a:t>
            </a:r>
          </a:p>
        </p:txBody>
      </p:sp>
      <p:sp>
        <p:nvSpPr>
          <p:cNvPr id="3" name="2 Marcador de contenido"/>
          <p:cNvSpPr>
            <a:spLocks noGrp="1"/>
          </p:cNvSpPr>
          <p:nvPr>
            <p:ph idx="1"/>
          </p:nvPr>
        </p:nvSpPr>
        <p:spPr>
          <a:xfrm>
            <a:off x="2009804" y="1600201"/>
            <a:ext cx="8229600" cy="4525963"/>
          </a:xfrm>
        </p:spPr>
        <p:txBody>
          <a:bodyPr>
            <a:normAutofit/>
          </a:bodyPr>
          <a:lstStyle/>
          <a:p>
            <a:pPr algn="just"/>
            <a:r>
              <a:rPr lang="es-CL" b="1" dirty="0"/>
              <a:t>Los Costos de la Tributación</a:t>
            </a:r>
            <a:endParaRPr lang="es-CL" dirty="0"/>
          </a:p>
          <a:p>
            <a:pPr lvl="1" algn="just"/>
            <a:r>
              <a:rPr lang="es-CL" dirty="0"/>
              <a:t>Cuando se cobra un impuesto, se produce una pérdida social, la cual es solo evitable si dicho impuesto no es cobrado.</a:t>
            </a:r>
          </a:p>
          <a:p>
            <a:pPr lvl="2" algn="just"/>
            <a:r>
              <a:rPr lang="es-CL" i="1" dirty="0"/>
              <a:t>Pero, ¿si el impuesto tienes fines recaudatorios?</a:t>
            </a:r>
            <a:r>
              <a:rPr lang="es-CL" dirty="0"/>
              <a:t>, es decir, lo recaudado se utilizará para financiar un subsidio a la educación o salud, por ejemplo.</a:t>
            </a:r>
          </a:p>
          <a:p>
            <a:pPr lvl="3" algn="just"/>
            <a:r>
              <a:rPr lang="es-CL" dirty="0"/>
              <a:t>En un caso así, tenemos dos cuestiones que son de nuestra consideración (desde la perspectiva estatal)</a:t>
            </a:r>
          </a:p>
          <a:p>
            <a:pPr lvl="4" algn="just"/>
            <a:r>
              <a:rPr lang="es-CL" dirty="0"/>
              <a:t>Queremos que la recaudación lo mas grande posible.</a:t>
            </a:r>
          </a:p>
          <a:p>
            <a:pPr lvl="4" algn="just"/>
            <a:r>
              <a:rPr lang="es-CL" dirty="0"/>
              <a:t>La pérdida sea lo más pequeña posible.</a:t>
            </a:r>
          </a:p>
        </p:txBody>
      </p:sp>
      <p:sp>
        <p:nvSpPr>
          <p:cNvPr id="10" name="9 Marcador de número de diapositiva"/>
          <p:cNvSpPr>
            <a:spLocks noGrp="1"/>
          </p:cNvSpPr>
          <p:nvPr>
            <p:ph type="sldNum" sz="quarter" idx="12"/>
          </p:nvPr>
        </p:nvSpPr>
        <p:spPr/>
        <p:txBody>
          <a:bodyPr/>
          <a:lstStyle/>
          <a:p>
            <a:fld id="{E5AF13BF-99AF-4603-AF85-A71E03691828}" type="slidenum">
              <a:rPr lang="es-CL" smtClean="0"/>
              <a:pPr/>
              <a:t>14</a:t>
            </a:fld>
            <a:endParaRPr lang="es-CL"/>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L" dirty="0"/>
              <a:t>Efecto de Políticas</a:t>
            </a:r>
          </a:p>
        </p:txBody>
      </p:sp>
      <p:sp>
        <p:nvSpPr>
          <p:cNvPr id="3" name="2 Marcador de contenido"/>
          <p:cNvSpPr>
            <a:spLocks noGrp="1"/>
          </p:cNvSpPr>
          <p:nvPr>
            <p:ph idx="1"/>
          </p:nvPr>
        </p:nvSpPr>
        <p:spPr>
          <a:xfrm>
            <a:off x="2009804" y="1600201"/>
            <a:ext cx="8229600" cy="4525963"/>
          </a:xfrm>
        </p:spPr>
        <p:txBody>
          <a:bodyPr>
            <a:normAutofit/>
          </a:bodyPr>
          <a:lstStyle/>
          <a:p>
            <a:pPr algn="just"/>
            <a:r>
              <a:rPr lang="es-CL" b="1" dirty="0"/>
              <a:t>Los Costos de la Tributación y la Curva de </a:t>
            </a:r>
            <a:r>
              <a:rPr lang="es-CL" b="1" dirty="0" err="1"/>
              <a:t>Laffer</a:t>
            </a:r>
            <a:endParaRPr lang="es-CL" dirty="0"/>
          </a:p>
          <a:p>
            <a:pPr lvl="1" algn="just"/>
            <a:r>
              <a:rPr lang="es-CL" dirty="0"/>
              <a:t>Recaudación Fiscal vs. Pérdida Social</a:t>
            </a:r>
          </a:p>
        </p:txBody>
      </p:sp>
      <p:sp>
        <p:nvSpPr>
          <p:cNvPr id="38" name="37 Marcador de número de diapositiva"/>
          <p:cNvSpPr>
            <a:spLocks noGrp="1"/>
          </p:cNvSpPr>
          <p:nvPr>
            <p:ph type="sldNum" sz="quarter" idx="12"/>
          </p:nvPr>
        </p:nvSpPr>
        <p:spPr/>
        <p:txBody>
          <a:bodyPr/>
          <a:lstStyle/>
          <a:p>
            <a:fld id="{E5AF13BF-99AF-4603-AF85-A71E03691828}" type="slidenum">
              <a:rPr lang="es-CL" smtClean="0"/>
              <a:pPr/>
              <a:t>15</a:t>
            </a:fld>
            <a:endParaRPr lang="es-CL"/>
          </a:p>
        </p:txBody>
      </p:sp>
      <p:cxnSp>
        <p:nvCxnSpPr>
          <p:cNvPr id="10" name="9 Conector recto"/>
          <p:cNvCxnSpPr/>
          <p:nvPr/>
        </p:nvCxnSpPr>
        <p:spPr>
          <a:xfrm flipV="1">
            <a:off x="2999656" y="3068960"/>
            <a:ext cx="2088232" cy="1296144"/>
          </a:xfrm>
          <a:prstGeom prst="line">
            <a:avLst/>
          </a:prstGeom>
          <a:ln w="25400">
            <a:solidFill>
              <a:srgbClr val="0033CC"/>
            </a:solidFill>
          </a:ln>
        </p:spPr>
        <p:style>
          <a:lnRef idx="1">
            <a:schemeClr val="accent1"/>
          </a:lnRef>
          <a:fillRef idx="0">
            <a:schemeClr val="accent1"/>
          </a:fillRef>
          <a:effectRef idx="0">
            <a:schemeClr val="accent1"/>
          </a:effectRef>
          <a:fontRef idx="minor">
            <a:schemeClr val="tx1"/>
          </a:fontRef>
        </p:style>
      </p:cxnSp>
      <p:cxnSp>
        <p:nvCxnSpPr>
          <p:cNvPr id="13" name="12 Conector recto"/>
          <p:cNvCxnSpPr/>
          <p:nvPr/>
        </p:nvCxnSpPr>
        <p:spPr>
          <a:xfrm rot="10800000">
            <a:off x="2999658" y="3284984"/>
            <a:ext cx="216022"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5" name="14 Conector recto"/>
          <p:cNvCxnSpPr>
            <a:stCxn id="26" idx="6"/>
          </p:cNvCxnSpPr>
          <p:nvPr/>
        </p:nvCxnSpPr>
        <p:spPr>
          <a:xfrm flipH="1">
            <a:off x="2999656" y="3788470"/>
            <a:ext cx="1006972" cy="57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6" name="15 Conector recto"/>
          <p:cNvCxnSpPr/>
          <p:nvPr/>
        </p:nvCxnSpPr>
        <p:spPr>
          <a:xfrm rot="5400000">
            <a:off x="2675844" y="5120964"/>
            <a:ext cx="2520280" cy="448"/>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7" name="16 Conector recto"/>
          <p:cNvCxnSpPr/>
          <p:nvPr/>
        </p:nvCxnSpPr>
        <p:spPr>
          <a:xfrm rot="5400000">
            <a:off x="2351584" y="5013176"/>
            <a:ext cx="2736304"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8" name="17 Conector recto de flecha"/>
          <p:cNvCxnSpPr/>
          <p:nvPr/>
        </p:nvCxnSpPr>
        <p:spPr>
          <a:xfrm rot="5400000" flipH="1">
            <a:off x="2142823" y="3579485"/>
            <a:ext cx="1714460" cy="79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18 Conector recto de flecha"/>
          <p:cNvCxnSpPr/>
          <p:nvPr/>
        </p:nvCxnSpPr>
        <p:spPr>
          <a:xfrm>
            <a:off x="2996236" y="4435524"/>
            <a:ext cx="2307676"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0" name="19 CuadroTexto"/>
          <p:cNvSpPr txBox="1"/>
          <p:nvPr/>
        </p:nvSpPr>
        <p:spPr>
          <a:xfrm>
            <a:off x="2639616" y="2780928"/>
            <a:ext cx="857256" cy="369332"/>
          </a:xfrm>
          <a:prstGeom prst="rect">
            <a:avLst/>
          </a:prstGeom>
          <a:noFill/>
        </p:spPr>
        <p:txBody>
          <a:bodyPr wrap="square" rtlCol="0">
            <a:spAutoFit/>
          </a:bodyPr>
          <a:lstStyle/>
          <a:p>
            <a:r>
              <a:rPr lang="es-CL" dirty="0"/>
              <a:t>P</a:t>
            </a:r>
            <a:endParaRPr lang="es-CL" sz="900" dirty="0"/>
          </a:p>
        </p:txBody>
      </p:sp>
      <p:sp>
        <p:nvSpPr>
          <p:cNvPr id="21" name="20 CuadroTexto"/>
          <p:cNvSpPr txBox="1"/>
          <p:nvPr/>
        </p:nvSpPr>
        <p:spPr>
          <a:xfrm>
            <a:off x="5015880" y="4437112"/>
            <a:ext cx="857256" cy="369332"/>
          </a:xfrm>
          <a:prstGeom prst="rect">
            <a:avLst/>
          </a:prstGeom>
          <a:noFill/>
        </p:spPr>
        <p:txBody>
          <a:bodyPr wrap="square" rtlCol="0">
            <a:spAutoFit/>
          </a:bodyPr>
          <a:lstStyle/>
          <a:p>
            <a:r>
              <a:rPr lang="es-CL" dirty="0"/>
              <a:t>Q</a:t>
            </a:r>
            <a:endParaRPr lang="es-CL" sz="900" dirty="0"/>
          </a:p>
        </p:txBody>
      </p:sp>
      <p:sp>
        <p:nvSpPr>
          <p:cNvPr id="22" name="21 CuadroTexto"/>
          <p:cNvSpPr txBox="1"/>
          <p:nvPr/>
        </p:nvSpPr>
        <p:spPr>
          <a:xfrm>
            <a:off x="4662680" y="4005064"/>
            <a:ext cx="857256" cy="369332"/>
          </a:xfrm>
          <a:prstGeom prst="rect">
            <a:avLst/>
          </a:prstGeom>
          <a:noFill/>
        </p:spPr>
        <p:txBody>
          <a:bodyPr wrap="square" rtlCol="0">
            <a:spAutoFit/>
          </a:bodyPr>
          <a:lstStyle/>
          <a:p>
            <a:r>
              <a:rPr lang="es-CL" dirty="0" err="1"/>
              <a:t>Dda</a:t>
            </a:r>
            <a:endParaRPr lang="es-CL" sz="900" baseline="-25000" dirty="0"/>
          </a:p>
        </p:txBody>
      </p:sp>
      <p:sp>
        <p:nvSpPr>
          <p:cNvPr id="24" name="23 CuadroTexto"/>
          <p:cNvSpPr txBox="1"/>
          <p:nvPr/>
        </p:nvSpPr>
        <p:spPr>
          <a:xfrm>
            <a:off x="2567608" y="3573016"/>
            <a:ext cx="857256" cy="369332"/>
          </a:xfrm>
          <a:prstGeom prst="rect">
            <a:avLst/>
          </a:prstGeom>
          <a:noFill/>
        </p:spPr>
        <p:txBody>
          <a:bodyPr wrap="square" rtlCol="0">
            <a:spAutoFit/>
          </a:bodyPr>
          <a:lstStyle/>
          <a:p>
            <a:r>
              <a:rPr lang="es-CL" dirty="0" err="1"/>
              <a:t>p</a:t>
            </a:r>
            <a:r>
              <a:rPr lang="es-CL" baseline="-25000" dirty="0" err="1"/>
              <a:t>E</a:t>
            </a:r>
            <a:endParaRPr lang="es-CL" sz="900" baseline="-25000" dirty="0"/>
          </a:p>
        </p:txBody>
      </p:sp>
      <p:cxnSp>
        <p:nvCxnSpPr>
          <p:cNvPr id="25" name="24 Conector recto"/>
          <p:cNvCxnSpPr/>
          <p:nvPr/>
        </p:nvCxnSpPr>
        <p:spPr>
          <a:xfrm>
            <a:off x="2996236" y="3138118"/>
            <a:ext cx="1875628" cy="1298994"/>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26" name="25 Elipse"/>
          <p:cNvSpPr/>
          <p:nvPr/>
        </p:nvSpPr>
        <p:spPr>
          <a:xfrm>
            <a:off x="3863752" y="3717032"/>
            <a:ext cx="142876" cy="14287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dirty="0"/>
          </a:p>
        </p:txBody>
      </p:sp>
      <p:sp>
        <p:nvSpPr>
          <p:cNvPr id="30" name="29 CuadroTexto"/>
          <p:cNvSpPr txBox="1"/>
          <p:nvPr/>
        </p:nvSpPr>
        <p:spPr>
          <a:xfrm>
            <a:off x="5087888" y="2852936"/>
            <a:ext cx="857256" cy="369332"/>
          </a:xfrm>
          <a:prstGeom prst="rect">
            <a:avLst/>
          </a:prstGeom>
          <a:noFill/>
        </p:spPr>
        <p:txBody>
          <a:bodyPr wrap="square" rtlCol="0">
            <a:spAutoFit/>
          </a:bodyPr>
          <a:lstStyle/>
          <a:p>
            <a:r>
              <a:rPr lang="es-CL" dirty="0"/>
              <a:t>Of</a:t>
            </a:r>
            <a:endParaRPr lang="es-CL" sz="900" baseline="-25000" dirty="0"/>
          </a:p>
        </p:txBody>
      </p:sp>
      <p:cxnSp>
        <p:nvCxnSpPr>
          <p:cNvPr id="42" name="41 Conector recto de flecha"/>
          <p:cNvCxnSpPr/>
          <p:nvPr/>
        </p:nvCxnSpPr>
        <p:spPr>
          <a:xfrm rot="5400000" flipH="1">
            <a:off x="2146243" y="5523701"/>
            <a:ext cx="1714460" cy="79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3" name="42 Conector recto de flecha"/>
          <p:cNvCxnSpPr/>
          <p:nvPr/>
        </p:nvCxnSpPr>
        <p:spPr>
          <a:xfrm>
            <a:off x="2999656" y="6379740"/>
            <a:ext cx="2307676"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4" name="43 CuadroTexto"/>
          <p:cNvSpPr txBox="1"/>
          <p:nvPr/>
        </p:nvSpPr>
        <p:spPr>
          <a:xfrm>
            <a:off x="5015880" y="6372036"/>
            <a:ext cx="857256" cy="369332"/>
          </a:xfrm>
          <a:prstGeom prst="rect">
            <a:avLst/>
          </a:prstGeom>
          <a:noFill/>
        </p:spPr>
        <p:txBody>
          <a:bodyPr wrap="square" rtlCol="0">
            <a:spAutoFit/>
          </a:bodyPr>
          <a:lstStyle/>
          <a:p>
            <a:r>
              <a:rPr lang="es-CL" dirty="0"/>
              <a:t>Q</a:t>
            </a:r>
            <a:endParaRPr lang="es-CL" sz="900" dirty="0"/>
          </a:p>
        </p:txBody>
      </p:sp>
      <p:sp>
        <p:nvSpPr>
          <p:cNvPr id="45" name="44 CuadroTexto"/>
          <p:cNvSpPr txBox="1"/>
          <p:nvPr/>
        </p:nvSpPr>
        <p:spPr>
          <a:xfrm>
            <a:off x="2495600" y="4653136"/>
            <a:ext cx="857256" cy="369332"/>
          </a:xfrm>
          <a:prstGeom prst="rect">
            <a:avLst/>
          </a:prstGeom>
          <a:noFill/>
        </p:spPr>
        <p:txBody>
          <a:bodyPr wrap="square" rtlCol="0">
            <a:spAutoFit/>
          </a:bodyPr>
          <a:lstStyle/>
          <a:p>
            <a:r>
              <a:rPr lang="es-CL" dirty="0"/>
              <a:t>RF</a:t>
            </a:r>
            <a:endParaRPr lang="es-CL" sz="900" dirty="0"/>
          </a:p>
        </p:txBody>
      </p:sp>
      <p:sp>
        <p:nvSpPr>
          <p:cNvPr id="55" name="54 Forma libre"/>
          <p:cNvSpPr/>
          <p:nvPr/>
        </p:nvSpPr>
        <p:spPr>
          <a:xfrm>
            <a:off x="3000104" y="5431973"/>
            <a:ext cx="935657" cy="955765"/>
          </a:xfrm>
          <a:custGeom>
            <a:avLst/>
            <a:gdLst>
              <a:gd name="connsiteX0" fmla="*/ 0 w 1332411"/>
              <a:gd name="connsiteY0" fmla="*/ 955765 h 955765"/>
              <a:gd name="connsiteX1" fmla="*/ 666206 w 1332411"/>
              <a:gd name="connsiteY1" fmla="*/ 2177 h 955765"/>
              <a:gd name="connsiteX2" fmla="*/ 1332411 w 1332411"/>
              <a:gd name="connsiteY2" fmla="*/ 942702 h 955765"/>
            </a:gdLst>
            <a:ahLst/>
            <a:cxnLst>
              <a:cxn ang="0">
                <a:pos x="connsiteX0" y="connsiteY0"/>
              </a:cxn>
              <a:cxn ang="0">
                <a:pos x="connsiteX1" y="connsiteY1"/>
              </a:cxn>
              <a:cxn ang="0">
                <a:pos x="connsiteX2" y="connsiteY2"/>
              </a:cxn>
            </a:cxnLst>
            <a:rect l="l" t="t" r="r" b="b"/>
            <a:pathLst>
              <a:path w="1332411" h="955765">
                <a:moveTo>
                  <a:pt x="0" y="955765"/>
                </a:moveTo>
                <a:cubicBezTo>
                  <a:pt x="222069" y="480059"/>
                  <a:pt x="444138" y="4354"/>
                  <a:pt x="666206" y="2177"/>
                </a:cubicBezTo>
                <a:cubicBezTo>
                  <a:pt x="888274" y="0"/>
                  <a:pt x="1110342" y="471351"/>
                  <a:pt x="1332411" y="942702"/>
                </a:cubicBezTo>
              </a:path>
            </a:pathLst>
          </a:custGeom>
          <a:ln w="25400">
            <a:solidFill>
              <a:srgbClr val="00B0F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CL"/>
          </a:p>
        </p:txBody>
      </p:sp>
      <p:cxnSp>
        <p:nvCxnSpPr>
          <p:cNvPr id="58" name="57 Conector recto"/>
          <p:cNvCxnSpPr/>
          <p:nvPr/>
        </p:nvCxnSpPr>
        <p:spPr>
          <a:xfrm rot="5400000">
            <a:off x="1653375" y="4798431"/>
            <a:ext cx="3096344"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0" name="59 Conector recto"/>
          <p:cNvCxnSpPr/>
          <p:nvPr/>
        </p:nvCxnSpPr>
        <p:spPr>
          <a:xfrm rot="10800000">
            <a:off x="2999658" y="5805264"/>
            <a:ext cx="720078"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32" name="31 Elipse"/>
          <p:cNvSpPr/>
          <p:nvPr/>
        </p:nvSpPr>
        <p:spPr>
          <a:xfrm>
            <a:off x="3647728" y="5733256"/>
            <a:ext cx="142876" cy="14287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dirty="0"/>
          </a:p>
        </p:txBody>
      </p:sp>
      <p:sp>
        <p:nvSpPr>
          <p:cNvPr id="31" name="30 Elipse"/>
          <p:cNvSpPr/>
          <p:nvPr/>
        </p:nvSpPr>
        <p:spPr>
          <a:xfrm>
            <a:off x="3144812" y="5733256"/>
            <a:ext cx="142876" cy="14287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dirty="0"/>
          </a:p>
        </p:txBody>
      </p:sp>
      <p:cxnSp>
        <p:nvCxnSpPr>
          <p:cNvPr id="48" name="47 Conector recto"/>
          <p:cNvCxnSpPr/>
          <p:nvPr/>
        </p:nvCxnSpPr>
        <p:spPr>
          <a:xfrm rot="10800000">
            <a:off x="2999656" y="4197938"/>
            <a:ext cx="216022"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9" name="48 Conector recto"/>
          <p:cNvCxnSpPr/>
          <p:nvPr/>
        </p:nvCxnSpPr>
        <p:spPr>
          <a:xfrm rot="10800000" flipV="1">
            <a:off x="2999656" y="3898332"/>
            <a:ext cx="720080" cy="1"/>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1" name="50 Conector recto"/>
          <p:cNvCxnSpPr/>
          <p:nvPr/>
        </p:nvCxnSpPr>
        <p:spPr>
          <a:xfrm rot="10800000" flipV="1">
            <a:off x="2999656" y="3645025"/>
            <a:ext cx="720080" cy="1"/>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39" name="38 CuadroTexto"/>
          <p:cNvSpPr txBox="1"/>
          <p:nvPr/>
        </p:nvSpPr>
        <p:spPr>
          <a:xfrm>
            <a:off x="5911560" y="2940792"/>
            <a:ext cx="4327845" cy="1631216"/>
          </a:xfrm>
          <a:prstGeom prst="rect">
            <a:avLst/>
          </a:prstGeom>
          <a:noFill/>
        </p:spPr>
        <p:txBody>
          <a:bodyPr wrap="square" rtlCol="0">
            <a:spAutoFit/>
          </a:bodyPr>
          <a:lstStyle/>
          <a:p>
            <a:pPr algn="just"/>
            <a:r>
              <a:rPr lang="es-CL" sz="2000" dirty="0"/>
              <a:t>Es posible alcanzar un determinado nivel de recaudación fiscal, utilizando dos tasas diferentes de impuestos… pero cada una tiene asociada una pérdida de eficiencia distinta…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3E18540-9953-4EDE-A660-3F62D63C3647}"/>
              </a:ext>
            </a:extLst>
          </p:cNvPr>
          <p:cNvSpPr>
            <a:spLocks noGrp="1"/>
          </p:cNvSpPr>
          <p:nvPr>
            <p:ph type="title"/>
          </p:nvPr>
        </p:nvSpPr>
        <p:spPr/>
        <p:txBody>
          <a:bodyPr/>
          <a:lstStyle/>
          <a:p>
            <a:r>
              <a:rPr lang="es-CL" dirty="0"/>
              <a:t>Agenda</a:t>
            </a:r>
          </a:p>
        </p:txBody>
      </p:sp>
      <p:sp>
        <p:nvSpPr>
          <p:cNvPr id="3" name="Marcador de contenido 2">
            <a:extLst>
              <a:ext uri="{FF2B5EF4-FFF2-40B4-BE49-F238E27FC236}">
                <a16:creationId xmlns:a16="http://schemas.microsoft.com/office/drawing/2014/main" id="{23D0F3BE-1348-4333-BE94-ADFB407BE372}"/>
              </a:ext>
            </a:extLst>
          </p:cNvPr>
          <p:cNvSpPr>
            <a:spLocks noGrp="1"/>
          </p:cNvSpPr>
          <p:nvPr>
            <p:ph idx="1"/>
          </p:nvPr>
        </p:nvSpPr>
        <p:spPr/>
        <p:txBody>
          <a:bodyPr/>
          <a:lstStyle/>
          <a:p>
            <a:pPr algn="just"/>
            <a:r>
              <a:rPr lang="es-CL" dirty="0"/>
              <a:t>Impuestos.</a:t>
            </a:r>
          </a:p>
          <a:p>
            <a:endParaRPr lang="es-CL" dirty="0"/>
          </a:p>
        </p:txBody>
      </p:sp>
    </p:spTree>
    <p:extLst>
      <p:ext uri="{BB962C8B-B14F-4D97-AF65-F5344CB8AC3E}">
        <p14:creationId xmlns:p14="http://schemas.microsoft.com/office/powerpoint/2010/main" val="22325278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L" dirty="0"/>
              <a:t>Efecto de Políticas</a:t>
            </a:r>
          </a:p>
        </p:txBody>
      </p:sp>
      <p:sp>
        <p:nvSpPr>
          <p:cNvPr id="3" name="2 Marcador de contenido"/>
          <p:cNvSpPr>
            <a:spLocks noGrp="1"/>
          </p:cNvSpPr>
          <p:nvPr>
            <p:ph idx="1"/>
          </p:nvPr>
        </p:nvSpPr>
        <p:spPr>
          <a:xfrm>
            <a:off x="355107" y="1600201"/>
            <a:ext cx="9884297" cy="4525963"/>
          </a:xfrm>
        </p:spPr>
        <p:txBody>
          <a:bodyPr>
            <a:normAutofit/>
          </a:bodyPr>
          <a:lstStyle/>
          <a:p>
            <a:pPr marL="0" indent="0" algn="just">
              <a:buNone/>
            </a:pPr>
            <a:r>
              <a:rPr lang="es-CL" dirty="0"/>
              <a:t>Existen diferentes formas de intervenir en el mercado</a:t>
            </a:r>
          </a:p>
          <a:p>
            <a:pPr algn="just"/>
            <a:r>
              <a:rPr lang="es-CL" b="1" dirty="0"/>
              <a:t>Precio Mínimo  </a:t>
            </a:r>
          </a:p>
          <a:p>
            <a:pPr algn="just"/>
            <a:r>
              <a:rPr lang="es-CL" b="1" dirty="0"/>
              <a:t>Precio Máximo</a:t>
            </a:r>
          </a:p>
          <a:p>
            <a:pPr algn="just"/>
            <a:r>
              <a:rPr lang="es-CL" b="1" dirty="0"/>
              <a:t>Aranceles</a:t>
            </a:r>
          </a:p>
          <a:p>
            <a:pPr marL="0" indent="0" algn="just">
              <a:buNone/>
            </a:pPr>
            <a:r>
              <a:rPr lang="es-CL" b="1" dirty="0"/>
              <a:t>Y Para efectos del curso estudiaremos:</a:t>
            </a:r>
          </a:p>
          <a:p>
            <a:pPr marL="0" indent="0" algn="just">
              <a:buNone/>
            </a:pPr>
            <a:endParaRPr lang="es-CL" b="1" dirty="0"/>
          </a:p>
          <a:p>
            <a:pPr marL="0" indent="0" algn="just">
              <a:buNone/>
            </a:pPr>
            <a:r>
              <a:rPr lang="es-CL" b="1" dirty="0"/>
              <a:t>Impuestos, Subsidios y su Incidencia Económica</a:t>
            </a:r>
            <a:endParaRPr lang="es-CL" dirty="0"/>
          </a:p>
          <a:p>
            <a:pPr marL="0" indent="0" algn="just">
              <a:buNone/>
            </a:pPr>
            <a:endParaRPr lang="es-CL" b="1" dirty="0"/>
          </a:p>
          <a:p>
            <a:pPr algn="just"/>
            <a:endParaRPr lang="es-CL" b="1" dirty="0"/>
          </a:p>
        </p:txBody>
      </p:sp>
      <p:sp>
        <p:nvSpPr>
          <p:cNvPr id="10" name="9 Marcador de número de diapositiva"/>
          <p:cNvSpPr>
            <a:spLocks noGrp="1"/>
          </p:cNvSpPr>
          <p:nvPr>
            <p:ph type="sldNum" sz="quarter" idx="12"/>
          </p:nvPr>
        </p:nvSpPr>
        <p:spPr/>
        <p:txBody>
          <a:bodyPr/>
          <a:lstStyle/>
          <a:p>
            <a:fld id="{E5AF13BF-99AF-4603-AF85-A71E03691828}" type="slidenum">
              <a:rPr lang="es-CL" smtClean="0"/>
              <a:pPr/>
              <a:t>3</a:t>
            </a:fld>
            <a:endParaRPr lang="es-CL"/>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L" dirty="0"/>
              <a:t>Efecto de Políticas</a:t>
            </a:r>
          </a:p>
        </p:txBody>
      </p:sp>
      <p:sp>
        <p:nvSpPr>
          <p:cNvPr id="3" name="2 Marcador de contenido"/>
          <p:cNvSpPr>
            <a:spLocks noGrp="1"/>
          </p:cNvSpPr>
          <p:nvPr>
            <p:ph idx="1"/>
          </p:nvPr>
        </p:nvSpPr>
        <p:spPr>
          <a:xfrm>
            <a:off x="2009804" y="1600201"/>
            <a:ext cx="8229600" cy="4525963"/>
          </a:xfrm>
        </p:spPr>
        <p:txBody>
          <a:bodyPr>
            <a:normAutofit/>
          </a:bodyPr>
          <a:lstStyle/>
          <a:p>
            <a:pPr algn="just"/>
            <a:r>
              <a:rPr lang="es-CL" b="1" dirty="0"/>
              <a:t>Impuestos </a:t>
            </a:r>
            <a:endParaRPr lang="es-CL" dirty="0"/>
          </a:p>
          <a:p>
            <a:pPr lvl="1" algn="just"/>
            <a:r>
              <a:rPr lang="es-CL" dirty="0"/>
              <a:t>Un impuesto, es cuando el estado decide recaudar una cierta cantidad, alterando los precios relevantes para consumidores y productores… por ende alterando el mercado. [ojo: los impuestos pueden tener fines recaudatorios o fines disuasivos].</a:t>
            </a:r>
          </a:p>
          <a:p>
            <a:pPr lvl="1" algn="just"/>
            <a:endParaRPr lang="es-CL" dirty="0"/>
          </a:p>
          <a:p>
            <a:pPr lvl="1" algn="just"/>
            <a:endParaRPr lang="es-CL" dirty="0"/>
          </a:p>
          <a:p>
            <a:pPr lvl="1" algn="just"/>
            <a:r>
              <a:rPr lang="es-CL" dirty="0"/>
              <a:t>Incidencia económica: es que tanto varían los precios relevantes para consumidores y productores una vez aplicado el impuesto (o subsidio), usualmente será diferente a la incidencia legal.</a:t>
            </a:r>
          </a:p>
          <a:p>
            <a:pPr lvl="1" algn="just"/>
            <a:endParaRPr lang="es-CL" dirty="0"/>
          </a:p>
        </p:txBody>
      </p:sp>
      <p:sp>
        <p:nvSpPr>
          <p:cNvPr id="10" name="9 Marcador de número de diapositiva"/>
          <p:cNvSpPr>
            <a:spLocks noGrp="1"/>
          </p:cNvSpPr>
          <p:nvPr>
            <p:ph type="sldNum" sz="quarter" idx="12"/>
          </p:nvPr>
        </p:nvSpPr>
        <p:spPr/>
        <p:txBody>
          <a:bodyPr/>
          <a:lstStyle/>
          <a:p>
            <a:fld id="{E5AF13BF-99AF-4603-AF85-A71E03691828}" type="slidenum">
              <a:rPr lang="es-CL" smtClean="0"/>
              <a:pPr/>
              <a:t>4</a:t>
            </a:fld>
            <a:endParaRPr lang="es-CL"/>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9427AF5F-9A0E-42B7-A252-FD64C9885F9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1AFAB0A8-A25A-47BC-BEE9-8FA1C4952F15}"/>
              </a:ext>
            </a:extLst>
          </p:cNvPr>
          <p:cNvSpPr>
            <a:spLocks noGrp="1"/>
          </p:cNvSpPr>
          <p:nvPr>
            <p:ph type="title"/>
          </p:nvPr>
        </p:nvSpPr>
        <p:spPr>
          <a:xfrm>
            <a:off x="838200" y="365125"/>
            <a:ext cx="10515600" cy="1306443"/>
          </a:xfrm>
        </p:spPr>
        <p:txBody>
          <a:bodyPr>
            <a:normAutofit/>
          </a:bodyPr>
          <a:lstStyle/>
          <a:p>
            <a:r>
              <a:rPr lang="es-CL" sz="4000"/>
              <a:t>¿Para qué sirven los impuestos?</a:t>
            </a:r>
          </a:p>
        </p:txBody>
      </p:sp>
      <p:sp>
        <p:nvSpPr>
          <p:cNvPr id="3" name="Marcador de contenido 2">
            <a:extLst>
              <a:ext uri="{FF2B5EF4-FFF2-40B4-BE49-F238E27FC236}">
                <a16:creationId xmlns:a16="http://schemas.microsoft.com/office/drawing/2014/main" id="{8CBDE89D-C23C-4BB7-90CE-976C8CCBA5E8}"/>
              </a:ext>
            </a:extLst>
          </p:cNvPr>
          <p:cNvSpPr>
            <a:spLocks noGrp="1"/>
          </p:cNvSpPr>
          <p:nvPr>
            <p:ph idx="1"/>
          </p:nvPr>
        </p:nvSpPr>
        <p:spPr>
          <a:xfrm>
            <a:off x="838200" y="1825625"/>
            <a:ext cx="6305550" cy="4356100"/>
          </a:xfrm>
        </p:spPr>
        <p:txBody>
          <a:bodyPr>
            <a:normAutofit/>
          </a:bodyPr>
          <a:lstStyle/>
          <a:p>
            <a:r>
              <a:rPr lang="es-CL" sz="2000" dirty="0"/>
              <a:t>Es el principal ingreso del Estado. Entre ellos podemos encontrar en Chile:</a:t>
            </a:r>
          </a:p>
          <a:p>
            <a:r>
              <a:rPr lang="es-CL" sz="2000" dirty="0"/>
              <a:t>Impuesto a la Renta</a:t>
            </a:r>
          </a:p>
          <a:p>
            <a:r>
              <a:rPr lang="es-CL" sz="2000" dirty="0"/>
              <a:t>Impuesto al Valor Agregado (IVA)</a:t>
            </a:r>
          </a:p>
          <a:p>
            <a:r>
              <a:rPr lang="es-CL" sz="2000" dirty="0"/>
              <a:t>Impuestos a productos específicos</a:t>
            </a:r>
          </a:p>
          <a:p>
            <a:r>
              <a:rPr lang="es-CL" sz="2000" dirty="0"/>
              <a:t>Impuesto Jurídicos</a:t>
            </a:r>
          </a:p>
          <a:p>
            <a:r>
              <a:rPr lang="es-CL" sz="2000" dirty="0"/>
              <a:t>Impuesto al comercio exterior</a:t>
            </a:r>
          </a:p>
          <a:p>
            <a:r>
              <a:rPr lang="es-CL" sz="2000" dirty="0"/>
              <a:t>Otros impuestos (Herencia, donaciones, patentes, juegos de azar)</a:t>
            </a:r>
          </a:p>
        </p:txBody>
      </p:sp>
      <p:pic>
        <p:nvPicPr>
          <p:cNvPr id="5" name="Imagen 4" descr="Imagen que contiene muñeca, juguete, dibujo, recamara&#10;&#10;Descripción generada automáticamente">
            <a:extLst>
              <a:ext uri="{FF2B5EF4-FFF2-40B4-BE49-F238E27FC236}">
                <a16:creationId xmlns:a16="http://schemas.microsoft.com/office/drawing/2014/main" id="{25120334-CC83-445F-9BC0-078269248D2F}"/>
              </a:ext>
            </a:extLst>
          </p:cNvPr>
          <p:cNvPicPr>
            <a:picLocks noChangeAspect="1"/>
          </p:cNvPicPr>
          <p:nvPr/>
        </p:nvPicPr>
        <p:blipFill rotWithShape="1">
          <a:blip r:embed="rId2">
            <a:extLst>
              <a:ext uri="{28A0092B-C50C-407E-A947-70E740481C1C}">
                <a14:useLocalDpi xmlns:a14="http://schemas.microsoft.com/office/drawing/2010/main" val="0"/>
              </a:ext>
            </a:extLst>
          </a:blip>
          <a:srcRect r="2" b="8708"/>
          <a:stretch/>
        </p:blipFill>
        <p:spPr>
          <a:xfrm>
            <a:off x="7356056" y="1872842"/>
            <a:ext cx="3997744" cy="2737258"/>
          </a:xfrm>
          <a:prstGeom prst="rect">
            <a:avLst/>
          </a:prstGeom>
        </p:spPr>
      </p:pic>
    </p:spTree>
    <p:extLst>
      <p:ext uri="{BB962C8B-B14F-4D97-AF65-F5344CB8AC3E}">
        <p14:creationId xmlns:p14="http://schemas.microsoft.com/office/powerpoint/2010/main" val="11209602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AutoShape 51"/>
          <p:cNvSpPr>
            <a:spLocks noChangeArrowheads="1"/>
          </p:cNvSpPr>
          <p:nvPr/>
        </p:nvSpPr>
        <p:spPr bwMode="auto">
          <a:xfrm flipV="1">
            <a:off x="2423593" y="4365104"/>
            <a:ext cx="1150937" cy="712788"/>
          </a:xfrm>
          <a:prstGeom prst="rtTriangle">
            <a:avLst/>
          </a:prstGeom>
          <a:solidFill>
            <a:srgbClr val="00FF00">
              <a:alpha val="50000"/>
            </a:srgbClr>
          </a:solidFill>
          <a:ln w="9525">
            <a:noFill/>
            <a:miter lim="800000"/>
            <a:headEnd/>
            <a:tailEnd/>
          </a:ln>
          <a:effectLst/>
        </p:spPr>
        <p:txBody>
          <a:bodyPr wrap="none" anchor="ctr"/>
          <a:lstStyle/>
          <a:p>
            <a:endParaRPr lang="es-CL"/>
          </a:p>
        </p:txBody>
      </p:sp>
      <p:sp>
        <p:nvSpPr>
          <p:cNvPr id="46" name="AutoShape 50"/>
          <p:cNvSpPr>
            <a:spLocks noChangeArrowheads="1"/>
          </p:cNvSpPr>
          <p:nvPr/>
        </p:nvSpPr>
        <p:spPr bwMode="auto">
          <a:xfrm>
            <a:off x="2423592" y="3429001"/>
            <a:ext cx="1223962" cy="936625"/>
          </a:xfrm>
          <a:prstGeom prst="rtTriangle">
            <a:avLst/>
          </a:prstGeom>
          <a:solidFill>
            <a:srgbClr val="FFCC00">
              <a:alpha val="50000"/>
            </a:srgbClr>
          </a:solidFill>
          <a:ln w="9525">
            <a:noFill/>
            <a:miter lim="800000"/>
            <a:headEnd/>
            <a:tailEnd/>
          </a:ln>
          <a:effectLst/>
        </p:spPr>
        <p:txBody>
          <a:bodyPr wrap="none" anchor="ctr"/>
          <a:lstStyle/>
          <a:p>
            <a:endParaRPr lang="es-CL"/>
          </a:p>
        </p:txBody>
      </p:sp>
      <p:sp>
        <p:nvSpPr>
          <p:cNvPr id="2" name="1 Título"/>
          <p:cNvSpPr>
            <a:spLocks noGrp="1"/>
          </p:cNvSpPr>
          <p:nvPr>
            <p:ph type="title"/>
          </p:nvPr>
        </p:nvSpPr>
        <p:spPr/>
        <p:txBody>
          <a:bodyPr>
            <a:normAutofit/>
          </a:bodyPr>
          <a:lstStyle/>
          <a:p>
            <a:r>
              <a:rPr lang="es-CL" dirty="0"/>
              <a:t>Efecto de Políticas</a:t>
            </a:r>
          </a:p>
        </p:txBody>
      </p:sp>
      <p:sp>
        <p:nvSpPr>
          <p:cNvPr id="3" name="2 Marcador de contenido"/>
          <p:cNvSpPr>
            <a:spLocks noGrp="1"/>
          </p:cNvSpPr>
          <p:nvPr>
            <p:ph idx="1"/>
          </p:nvPr>
        </p:nvSpPr>
        <p:spPr>
          <a:xfrm>
            <a:off x="2009804" y="1600201"/>
            <a:ext cx="8229600" cy="4525963"/>
          </a:xfrm>
        </p:spPr>
        <p:txBody>
          <a:bodyPr>
            <a:normAutofit/>
          </a:bodyPr>
          <a:lstStyle/>
          <a:p>
            <a:pPr algn="just"/>
            <a:r>
              <a:rPr lang="es-CL" dirty="0"/>
              <a:t>Aplicación de un Impuesto (a la Of)</a:t>
            </a:r>
            <a:endParaRPr lang="es-CL" i="1" dirty="0"/>
          </a:p>
        </p:txBody>
      </p:sp>
      <p:sp>
        <p:nvSpPr>
          <p:cNvPr id="31" name="30 Marcador de número de diapositiva"/>
          <p:cNvSpPr>
            <a:spLocks noGrp="1"/>
          </p:cNvSpPr>
          <p:nvPr>
            <p:ph type="sldNum" sz="quarter" idx="12"/>
          </p:nvPr>
        </p:nvSpPr>
        <p:spPr/>
        <p:txBody>
          <a:bodyPr/>
          <a:lstStyle/>
          <a:p>
            <a:fld id="{E5AF13BF-99AF-4603-AF85-A71E03691828}" type="slidenum">
              <a:rPr lang="es-CL" smtClean="0"/>
              <a:pPr/>
              <a:t>6</a:t>
            </a:fld>
            <a:endParaRPr lang="es-CL"/>
          </a:p>
        </p:txBody>
      </p:sp>
      <p:sp>
        <p:nvSpPr>
          <p:cNvPr id="18" name="Line 15"/>
          <p:cNvSpPr>
            <a:spLocks noChangeShapeType="1"/>
          </p:cNvSpPr>
          <p:nvPr/>
        </p:nvSpPr>
        <p:spPr bwMode="auto">
          <a:xfrm flipV="1">
            <a:off x="2424114" y="3069060"/>
            <a:ext cx="3240087" cy="2016125"/>
          </a:xfrm>
          <a:prstGeom prst="line">
            <a:avLst/>
          </a:prstGeom>
          <a:noFill/>
          <a:ln w="38100">
            <a:solidFill>
              <a:srgbClr val="0000FF"/>
            </a:solidFill>
            <a:round/>
            <a:headEnd/>
            <a:tailEnd/>
          </a:ln>
          <a:effectLst/>
        </p:spPr>
        <p:txBody>
          <a:bodyPr/>
          <a:lstStyle/>
          <a:p>
            <a:endParaRPr lang="es-CL"/>
          </a:p>
        </p:txBody>
      </p:sp>
      <p:sp>
        <p:nvSpPr>
          <p:cNvPr id="21" name="Line 12"/>
          <p:cNvSpPr>
            <a:spLocks noChangeShapeType="1"/>
          </p:cNvSpPr>
          <p:nvPr/>
        </p:nvSpPr>
        <p:spPr bwMode="auto">
          <a:xfrm>
            <a:off x="2424113" y="6230938"/>
            <a:ext cx="5111750" cy="0"/>
          </a:xfrm>
          <a:prstGeom prst="line">
            <a:avLst/>
          </a:prstGeom>
          <a:noFill/>
          <a:ln w="9525">
            <a:solidFill>
              <a:schemeClr val="tx1"/>
            </a:solidFill>
            <a:round/>
            <a:headEnd/>
            <a:tailEnd type="triangle" w="med" len="med"/>
          </a:ln>
          <a:effectLst/>
        </p:spPr>
        <p:txBody>
          <a:bodyPr/>
          <a:lstStyle/>
          <a:p>
            <a:endParaRPr lang="es-CL"/>
          </a:p>
        </p:txBody>
      </p:sp>
      <p:sp>
        <p:nvSpPr>
          <p:cNvPr id="22" name="Line 13"/>
          <p:cNvSpPr>
            <a:spLocks noChangeShapeType="1"/>
          </p:cNvSpPr>
          <p:nvPr/>
        </p:nvSpPr>
        <p:spPr bwMode="auto">
          <a:xfrm>
            <a:off x="2424114" y="3422650"/>
            <a:ext cx="3455987" cy="2814638"/>
          </a:xfrm>
          <a:prstGeom prst="line">
            <a:avLst/>
          </a:prstGeom>
          <a:noFill/>
          <a:ln w="38100">
            <a:solidFill>
              <a:srgbClr val="FF0000"/>
            </a:solidFill>
            <a:round/>
            <a:headEnd/>
            <a:tailEnd/>
          </a:ln>
          <a:effectLst/>
        </p:spPr>
        <p:txBody>
          <a:bodyPr/>
          <a:lstStyle/>
          <a:p>
            <a:endParaRPr lang="es-CL"/>
          </a:p>
        </p:txBody>
      </p:sp>
      <p:sp>
        <p:nvSpPr>
          <p:cNvPr id="23" name="Line 14"/>
          <p:cNvSpPr>
            <a:spLocks noChangeShapeType="1"/>
          </p:cNvSpPr>
          <p:nvPr/>
        </p:nvSpPr>
        <p:spPr bwMode="auto">
          <a:xfrm>
            <a:off x="3575050" y="4357688"/>
            <a:ext cx="0" cy="1873250"/>
          </a:xfrm>
          <a:prstGeom prst="line">
            <a:avLst/>
          </a:prstGeom>
          <a:noFill/>
          <a:ln w="12700">
            <a:solidFill>
              <a:srgbClr val="800080"/>
            </a:solidFill>
            <a:prstDash val="lgDash"/>
            <a:round/>
            <a:headEnd/>
            <a:tailEnd/>
          </a:ln>
          <a:effectLst/>
        </p:spPr>
        <p:txBody>
          <a:bodyPr/>
          <a:lstStyle/>
          <a:p>
            <a:endParaRPr lang="es-CL"/>
          </a:p>
        </p:txBody>
      </p:sp>
      <p:sp>
        <p:nvSpPr>
          <p:cNvPr id="24" name="Line 16"/>
          <p:cNvSpPr>
            <a:spLocks noChangeShapeType="1"/>
          </p:cNvSpPr>
          <p:nvPr/>
        </p:nvSpPr>
        <p:spPr bwMode="auto">
          <a:xfrm flipH="1">
            <a:off x="2424114" y="4357688"/>
            <a:ext cx="1150937" cy="0"/>
          </a:xfrm>
          <a:prstGeom prst="line">
            <a:avLst/>
          </a:prstGeom>
          <a:noFill/>
          <a:ln w="12700">
            <a:solidFill>
              <a:srgbClr val="800080"/>
            </a:solidFill>
            <a:prstDash val="lgDash"/>
            <a:round/>
            <a:headEnd/>
            <a:tailEnd/>
          </a:ln>
          <a:effectLst/>
        </p:spPr>
        <p:txBody>
          <a:bodyPr/>
          <a:lstStyle/>
          <a:p>
            <a:endParaRPr lang="es-CL"/>
          </a:p>
        </p:txBody>
      </p:sp>
      <p:sp>
        <p:nvSpPr>
          <p:cNvPr id="41" name="Text Box 33"/>
          <p:cNvSpPr txBox="1">
            <a:spLocks noChangeArrowheads="1"/>
          </p:cNvSpPr>
          <p:nvPr/>
        </p:nvSpPr>
        <p:spPr bwMode="auto">
          <a:xfrm>
            <a:off x="2063750" y="3198813"/>
            <a:ext cx="503238" cy="366712"/>
          </a:xfrm>
          <a:prstGeom prst="rect">
            <a:avLst/>
          </a:prstGeom>
          <a:noFill/>
          <a:ln w="9525">
            <a:noFill/>
            <a:miter lim="800000"/>
            <a:headEnd/>
            <a:tailEnd/>
          </a:ln>
          <a:effectLst/>
        </p:spPr>
        <p:txBody>
          <a:bodyPr>
            <a:spAutoFit/>
          </a:bodyPr>
          <a:lstStyle/>
          <a:p>
            <a:pPr algn="l">
              <a:spcBef>
                <a:spcPct val="50000"/>
              </a:spcBef>
            </a:pPr>
            <a:r>
              <a:rPr lang="es-ES_tradnl" i="1" dirty="0">
                <a:latin typeface="+mj-lt"/>
              </a:rPr>
              <a:t>P</a:t>
            </a:r>
            <a:r>
              <a:rPr lang="es-ES_tradnl" i="1" baseline="-25000" dirty="0">
                <a:latin typeface="+mj-lt"/>
              </a:rPr>
              <a:t>2</a:t>
            </a:r>
            <a:endParaRPr lang="es-CL" i="1" baseline="-25000" dirty="0">
              <a:latin typeface="+mj-lt"/>
            </a:endParaRPr>
          </a:p>
        </p:txBody>
      </p:sp>
      <p:sp>
        <p:nvSpPr>
          <p:cNvPr id="42" name="Text Box 35"/>
          <p:cNvSpPr txBox="1">
            <a:spLocks noChangeArrowheads="1"/>
          </p:cNvSpPr>
          <p:nvPr/>
        </p:nvSpPr>
        <p:spPr bwMode="auto">
          <a:xfrm>
            <a:off x="3360739" y="6157913"/>
            <a:ext cx="503237" cy="366712"/>
          </a:xfrm>
          <a:prstGeom prst="rect">
            <a:avLst/>
          </a:prstGeom>
          <a:noFill/>
          <a:ln w="9525">
            <a:noFill/>
            <a:miter lim="800000"/>
            <a:headEnd/>
            <a:tailEnd/>
          </a:ln>
          <a:effectLst/>
        </p:spPr>
        <p:txBody>
          <a:bodyPr>
            <a:spAutoFit/>
          </a:bodyPr>
          <a:lstStyle/>
          <a:p>
            <a:pPr algn="l">
              <a:spcBef>
                <a:spcPct val="50000"/>
              </a:spcBef>
            </a:pPr>
            <a:r>
              <a:rPr lang="es-ES_tradnl" i="1" dirty="0" err="1">
                <a:latin typeface="+mj-lt"/>
              </a:rPr>
              <a:t>q</a:t>
            </a:r>
            <a:r>
              <a:rPr lang="es-ES_tradnl" i="1" baseline="-25000" dirty="0" err="1">
                <a:latin typeface="+mj-lt"/>
              </a:rPr>
              <a:t>E</a:t>
            </a:r>
            <a:endParaRPr lang="es-CL" i="1" baseline="-25000" dirty="0">
              <a:latin typeface="+mj-lt"/>
            </a:endParaRPr>
          </a:p>
        </p:txBody>
      </p:sp>
      <p:sp>
        <p:nvSpPr>
          <p:cNvPr id="43" name="Text Box 36"/>
          <p:cNvSpPr txBox="1">
            <a:spLocks noChangeArrowheads="1"/>
          </p:cNvSpPr>
          <p:nvPr/>
        </p:nvSpPr>
        <p:spPr bwMode="auto">
          <a:xfrm>
            <a:off x="5737225" y="6157913"/>
            <a:ext cx="503238" cy="366712"/>
          </a:xfrm>
          <a:prstGeom prst="rect">
            <a:avLst/>
          </a:prstGeom>
          <a:noFill/>
          <a:ln w="9525">
            <a:noFill/>
            <a:miter lim="800000"/>
            <a:headEnd/>
            <a:tailEnd/>
          </a:ln>
          <a:effectLst/>
        </p:spPr>
        <p:txBody>
          <a:bodyPr>
            <a:spAutoFit/>
          </a:bodyPr>
          <a:lstStyle/>
          <a:p>
            <a:pPr algn="l">
              <a:spcBef>
                <a:spcPct val="50000"/>
              </a:spcBef>
            </a:pPr>
            <a:r>
              <a:rPr lang="es-ES_tradnl" i="1" dirty="0">
                <a:latin typeface="+mj-lt"/>
              </a:rPr>
              <a:t>q</a:t>
            </a:r>
            <a:r>
              <a:rPr lang="es-ES_tradnl" i="1" baseline="-25000" dirty="0">
                <a:latin typeface="+mj-lt"/>
              </a:rPr>
              <a:t>2</a:t>
            </a:r>
            <a:endParaRPr lang="es-CL" i="1" baseline="-25000" dirty="0">
              <a:latin typeface="+mj-lt"/>
            </a:endParaRPr>
          </a:p>
        </p:txBody>
      </p:sp>
      <p:sp>
        <p:nvSpPr>
          <p:cNvPr id="45" name="Text Box 44"/>
          <p:cNvSpPr txBox="1">
            <a:spLocks noChangeArrowheads="1"/>
          </p:cNvSpPr>
          <p:nvPr/>
        </p:nvSpPr>
        <p:spPr bwMode="auto">
          <a:xfrm>
            <a:off x="6672065" y="2414217"/>
            <a:ext cx="3995936" cy="3693319"/>
          </a:xfrm>
          <a:prstGeom prst="rect">
            <a:avLst/>
          </a:prstGeom>
          <a:noFill/>
          <a:ln w="9525">
            <a:noFill/>
            <a:miter lim="800000"/>
            <a:headEnd/>
            <a:tailEnd/>
          </a:ln>
          <a:effectLst/>
        </p:spPr>
        <p:txBody>
          <a:bodyPr wrap="square">
            <a:spAutoFit/>
          </a:bodyPr>
          <a:lstStyle/>
          <a:p>
            <a:pPr algn="l">
              <a:spcBef>
                <a:spcPct val="50000"/>
              </a:spcBef>
            </a:pPr>
            <a:r>
              <a:rPr lang="es-ES_tradnl" u="sng" dirty="0">
                <a:latin typeface="+mj-lt"/>
              </a:rPr>
              <a:t>Situación Inicial</a:t>
            </a:r>
          </a:p>
          <a:p>
            <a:pPr algn="l">
              <a:spcBef>
                <a:spcPct val="50000"/>
              </a:spcBef>
            </a:pPr>
            <a:endParaRPr lang="es-ES_tradnl" u="sng" dirty="0">
              <a:latin typeface="+mj-lt"/>
            </a:endParaRPr>
          </a:p>
          <a:p>
            <a:pPr algn="l">
              <a:spcBef>
                <a:spcPct val="50000"/>
              </a:spcBef>
            </a:pPr>
            <a:endParaRPr lang="es-ES_tradnl" u="sng" dirty="0">
              <a:latin typeface="+mj-lt"/>
            </a:endParaRPr>
          </a:p>
          <a:p>
            <a:pPr algn="l">
              <a:spcBef>
                <a:spcPct val="50000"/>
              </a:spcBef>
            </a:pPr>
            <a:endParaRPr lang="es-ES_tradnl" u="sng" dirty="0">
              <a:latin typeface="+mj-lt"/>
            </a:endParaRPr>
          </a:p>
          <a:p>
            <a:pPr algn="l">
              <a:spcBef>
                <a:spcPct val="50000"/>
              </a:spcBef>
            </a:pPr>
            <a:endParaRPr lang="es-ES_tradnl" u="sng" dirty="0">
              <a:latin typeface="+mj-lt"/>
            </a:endParaRPr>
          </a:p>
          <a:p>
            <a:pPr algn="l">
              <a:spcBef>
                <a:spcPct val="50000"/>
              </a:spcBef>
            </a:pPr>
            <a:endParaRPr lang="es-ES_tradnl" u="sng" dirty="0">
              <a:latin typeface="+mj-lt"/>
            </a:endParaRPr>
          </a:p>
          <a:p>
            <a:pPr>
              <a:spcBef>
                <a:spcPct val="50000"/>
              </a:spcBef>
            </a:pPr>
            <a:r>
              <a:rPr lang="es-ES_tradnl" dirty="0"/>
              <a:t>        Aplicamos el Impuesto…</a:t>
            </a:r>
          </a:p>
          <a:p>
            <a:pPr>
              <a:spcBef>
                <a:spcPct val="50000"/>
              </a:spcBef>
            </a:pPr>
            <a:r>
              <a:rPr lang="es-ES_tradnl" dirty="0"/>
              <a:t>   …y es como si se contrajese la Oferta</a:t>
            </a:r>
            <a:endParaRPr lang="es-CL" dirty="0"/>
          </a:p>
          <a:p>
            <a:pPr algn="l">
              <a:spcBef>
                <a:spcPct val="50000"/>
              </a:spcBef>
            </a:pPr>
            <a:endParaRPr lang="es-CL" u="sng" dirty="0">
              <a:latin typeface="+mj-lt"/>
            </a:endParaRPr>
          </a:p>
        </p:txBody>
      </p:sp>
      <p:sp>
        <p:nvSpPr>
          <p:cNvPr id="74" name="Rectangle 79"/>
          <p:cNvSpPr>
            <a:spLocks noChangeArrowheads="1"/>
          </p:cNvSpPr>
          <p:nvPr/>
        </p:nvSpPr>
        <p:spPr bwMode="auto">
          <a:xfrm>
            <a:off x="2135189" y="4720709"/>
            <a:ext cx="184731" cy="369332"/>
          </a:xfrm>
          <a:prstGeom prst="rect">
            <a:avLst/>
          </a:prstGeom>
          <a:solidFill>
            <a:schemeClr val="bg1"/>
          </a:solidFill>
          <a:ln w="9525" algn="ctr">
            <a:noFill/>
            <a:miter lim="800000"/>
            <a:headEnd/>
            <a:tailEnd/>
          </a:ln>
          <a:effectLst/>
        </p:spPr>
        <p:txBody>
          <a:bodyPr wrap="none" anchor="ctr">
            <a:spAutoFit/>
          </a:bodyPr>
          <a:lstStyle/>
          <a:p>
            <a:endParaRPr lang="es-CL"/>
          </a:p>
        </p:txBody>
      </p:sp>
      <p:sp>
        <p:nvSpPr>
          <p:cNvPr id="75" name="Line 40"/>
          <p:cNvSpPr>
            <a:spLocks noChangeShapeType="1"/>
          </p:cNvSpPr>
          <p:nvPr/>
        </p:nvSpPr>
        <p:spPr bwMode="auto">
          <a:xfrm flipV="1">
            <a:off x="2424113" y="2486026"/>
            <a:ext cx="0" cy="3744913"/>
          </a:xfrm>
          <a:prstGeom prst="line">
            <a:avLst/>
          </a:prstGeom>
          <a:noFill/>
          <a:ln w="9525">
            <a:solidFill>
              <a:schemeClr val="tx1"/>
            </a:solidFill>
            <a:round/>
            <a:headEnd/>
            <a:tailEnd type="triangle" w="med" len="med"/>
          </a:ln>
          <a:effectLst/>
        </p:spPr>
        <p:txBody>
          <a:bodyPr/>
          <a:lstStyle/>
          <a:p>
            <a:endParaRPr lang="es-CL"/>
          </a:p>
        </p:txBody>
      </p:sp>
      <p:sp>
        <p:nvSpPr>
          <p:cNvPr id="77" name="Text Box 20"/>
          <p:cNvSpPr txBox="1">
            <a:spLocks noChangeArrowheads="1"/>
          </p:cNvSpPr>
          <p:nvPr/>
        </p:nvSpPr>
        <p:spPr bwMode="auto">
          <a:xfrm>
            <a:off x="2063750" y="4933951"/>
            <a:ext cx="503238" cy="366713"/>
          </a:xfrm>
          <a:prstGeom prst="rect">
            <a:avLst/>
          </a:prstGeom>
          <a:noFill/>
          <a:ln w="9525">
            <a:noFill/>
            <a:miter lim="800000"/>
            <a:headEnd/>
            <a:tailEnd/>
          </a:ln>
          <a:effectLst/>
        </p:spPr>
        <p:txBody>
          <a:bodyPr>
            <a:spAutoFit/>
          </a:bodyPr>
          <a:lstStyle/>
          <a:p>
            <a:pPr algn="l">
              <a:spcBef>
                <a:spcPct val="50000"/>
              </a:spcBef>
            </a:pPr>
            <a:r>
              <a:rPr lang="es-ES_tradnl" i="1" dirty="0">
                <a:latin typeface="+mj-lt"/>
              </a:rPr>
              <a:t>P</a:t>
            </a:r>
            <a:r>
              <a:rPr lang="es-ES_tradnl" i="1" baseline="-25000" dirty="0">
                <a:latin typeface="+mj-lt"/>
              </a:rPr>
              <a:t>1</a:t>
            </a:r>
            <a:endParaRPr lang="es-CL" i="1" baseline="-25000" dirty="0">
              <a:latin typeface="+mj-lt"/>
            </a:endParaRPr>
          </a:p>
        </p:txBody>
      </p:sp>
      <p:sp>
        <p:nvSpPr>
          <p:cNvPr id="79" name="Text Box 34"/>
          <p:cNvSpPr txBox="1">
            <a:spLocks noChangeArrowheads="1"/>
          </p:cNvSpPr>
          <p:nvPr/>
        </p:nvSpPr>
        <p:spPr bwMode="auto">
          <a:xfrm>
            <a:off x="2063750" y="4076701"/>
            <a:ext cx="503238" cy="366713"/>
          </a:xfrm>
          <a:prstGeom prst="rect">
            <a:avLst/>
          </a:prstGeom>
          <a:noFill/>
          <a:ln w="9525">
            <a:noFill/>
            <a:miter lim="800000"/>
            <a:headEnd/>
            <a:tailEnd/>
          </a:ln>
          <a:effectLst/>
        </p:spPr>
        <p:txBody>
          <a:bodyPr>
            <a:spAutoFit/>
          </a:bodyPr>
          <a:lstStyle/>
          <a:p>
            <a:pPr algn="l">
              <a:spcBef>
                <a:spcPct val="50000"/>
              </a:spcBef>
            </a:pPr>
            <a:r>
              <a:rPr lang="es-ES_tradnl" i="1" dirty="0">
                <a:latin typeface="+mj-lt"/>
              </a:rPr>
              <a:t>P</a:t>
            </a:r>
            <a:r>
              <a:rPr lang="es-ES_tradnl" i="1" baseline="-25000" dirty="0">
                <a:latin typeface="+mj-lt"/>
              </a:rPr>
              <a:t>E</a:t>
            </a:r>
            <a:endParaRPr lang="es-CL" i="1" baseline="-25000" dirty="0">
              <a:latin typeface="+mj-lt"/>
            </a:endParaRPr>
          </a:p>
        </p:txBody>
      </p:sp>
      <p:sp>
        <p:nvSpPr>
          <p:cNvPr id="83" name="Text Box 33"/>
          <p:cNvSpPr txBox="1">
            <a:spLocks noChangeArrowheads="1"/>
          </p:cNvSpPr>
          <p:nvPr/>
        </p:nvSpPr>
        <p:spPr bwMode="auto">
          <a:xfrm>
            <a:off x="2064370" y="2420888"/>
            <a:ext cx="503238" cy="366712"/>
          </a:xfrm>
          <a:prstGeom prst="rect">
            <a:avLst/>
          </a:prstGeom>
          <a:noFill/>
          <a:ln w="9525">
            <a:noFill/>
            <a:miter lim="800000"/>
            <a:headEnd/>
            <a:tailEnd/>
          </a:ln>
          <a:effectLst/>
        </p:spPr>
        <p:txBody>
          <a:bodyPr>
            <a:spAutoFit/>
          </a:bodyPr>
          <a:lstStyle/>
          <a:p>
            <a:pPr algn="l">
              <a:spcBef>
                <a:spcPct val="50000"/>
              </a:spcBef>
            </a:pPr>
            <a:r>
              <a:rPr lang="es-ES_tradnl" i="1" dirty="0">
                <a:latin typeface="+mj-lt"/>
              </a:rPr>
              <a:t>P</a:t>
            </a:r>
            <a:endParaRPr lang="es-CL" i="1" baseline="-25000" dirty="0">
              <a:latin typeface="+mj-lt"/>
            </a:endParaRPr>
          </a:p>
        </p:txBody>
      </p:sp>
      <p:sp>
        <p:nvSpPr>
          <p:cNvPr id="84" name="Text Box 33"/>
          <p:cNvSpPr txBox="1">
            <a:spLocks noChangeArrowheads="1"/>
          </p:cNvSpPr>
          <p:nvPr/>
        </p:nvSpPr>
        <p:spPr bwMode="auto">
          <a:xfrm>
            <a:off x="7176120" y="6230640"/>
            <a:ext cx="503238" cy="366712"/>
          </a:xfrm>
          <a:prstGeom prst="rect">
            <a:avLst/>
          </a:prstGeom>
          <a:noFill/>
          <a:ln w="9525">
            <a:noFill/>
            <a:miter lim="800000"/>
            <a:headEnd/>
            <a:tailEnd/>
          </a:ln>
          <a:effectLst/>
        </p:spPr>
        <p:txBody>
          <a:bodyPr>
            <a:spAutoFit/>
          </a:bodyPr>
          <a:lstStyle/>
          <a:p>
            <a:pPr algn="l">
              <a:spcBef>
                <a:spcPct val="50000"/>
              </a:spcBef>
            </a:pPr>
            <a:r>
              <a:rPr lang="es-ES_tradnl" i="1" dirty="0">
                <a:latin typeface="+mj-lt"/>
              </a:rPr>
              <a:t>q</a:t>
            </a:r>
            <a:endParaRPr lang="es-CL" i="1" baseline="-25000" dirty="0">
              <a:latin typeface="+mj-lt"/>
            </a:endParaRPr>
          </a:p>
        </p:txBody>
      </p:sp>
      <p:sp>
        <p:nvSpPr>
          <p:cNvPr id="85" name="Text Box 33"/>
          <p:cNvSpPr txBox="1">
            <a:spLocks noChangeArrowheads="1"/>
          </p:cNvSpPr>
          <p:nvPr/>
        </p:nvSpPr>
        <p:spPr bwMode="auto">
          <a:xfrm>
            <a:off x="5303912" y="3203684"/>
            <a:ext cx="792088" cy="369332"/>
          </a:xfrm>
          <a:prstGeom prst="rect">
            <a:avLst/>
          </a:prstGeom>
          <a:noFill/>
          <a:ln w="9525">
            <a:noFill/>
            <a:miter lim="800000"/>
            <a:headEnd/>
            <a:tailEnd/>
          </a:ln>
          <a:effectLst/>
        </p:spPr>
        <p:txBody>
          <a:bodyPr wrap="square">
            <a:spAutoFit/>
          </a:bodyPr>
          <a:lstStyle/>
          <a:p>
            <a:pPr algn="l">
              <a:spcBef>
                <a:spcPct val="50000"/>
              </a:spcBef>
            </a:pPr>
            <a:r>
              <a:rPr lang="es-ES_tradnl" i="1" dirty="0">
                <a:latin typeface="+mj-lt"/>
              </a:rPr>
              <a:t>Oferta</a:t>
            </a:r>
            <a:endParaRPr lang="es-CL" i="1" baseline="-25000" dirty="0">
              <a:latin typeface="+mj-lt"/>
            </a:endParaRPr>
          </a:p>
        </p:txBody>
      </p:sp>
      <p:sp>
        <p:nvSpPr>
          <p:cNvPr id="86" name="Text Box 33"/>
          <p:cNvSpPr txBox="1">
            <a:spLocks noChangeArrowheads="1"/>
          </p:cNvSpPr>
          <p:nvPr/>
        </p:nvSpPr>
        <p:spPr bwMode="auto">
          <a:xfrm>
            <a:off x="5600328" y="5723964"/>
            <a:ext cx="1215752" cy="369332"/>
          </a:xfrm>
          <a:prstGeom prst="rect">
            <a:avLst/>
          </a:prstGeom>
          <a:noFill/>
          <a:ln w="9525">
            <a:noFill/>
            <a:miter lim="800000"/>
            <a:headEnd/>
            <a:tailEnd/>
          </a:ln>
          <a:effectLst/>
        </p:spPr>
        <p:txBody>
          <a:bodyPr wrap="square">
            <a:spAutoFit/>
          </a:bodyPr>
          <a:lstStyle/>
          <a:p>
            <a:pPr algn="l">
              <a:spcBef>
                <a:spcPct val="50000"/>
              </a:spcBef>
            </a:pPr>
            <a:r>
              <a:rPr lang="es-ES_tradnl" i="1" dirty="0">
                <a:latin typeface="+mj-lt"/>
              </a:rPr>
              <a:t>Demanda</a:t>
            </a:r>
            <a:endParaRPr lang="es-CL" i="1" baseline="-25000" dirty="0">
              <a:latin typeface="+mj-lt"/>
            </a:endParaRPr>
          </a:p>
        </p:txBody>
      </p:sp>
      <p:sp>
        <p:nvSpPr>
          <p:cNvPr id="87" name="Text Box 25"/>
          <p:cNvSpPr txBox="1">
            <a:spLocks noChangeArrowheads="1"/>
          </p:cNvSpPr>
          <p:nvPr/>
        </p:nvSpPr>
        <p:spPr bwMode="auto">
          <a:xfrm>
            <a:off x="2495600" y="3814309"/>
            <a:ext cx="648072" cy="1015663"/>
          </a:xfrm>
          <a:prstGeom prst="rect">
            <a:avLst/>
          </a:prstGeom>
          <a:noFill/>
          <a:ln w="9525" algn="ctr">
            <a:noFill/>
            <a:miter lim="800000"/>
            <a:headEnd/>
            <a:tailEnd/>
          </a:ln>
          <a:effectLst/>
        </p:spPr>
        <p:txBody>
          <a:bodyPr wrap="square">
            <a:spAutoFit/>
          </a:bodyPr>
          <a:lstStyle/>
          <a:p>
            <a:pPr algn="l">
              <a:spcBef>
                <a:spcPct val="50000"/>
              </a:spcBef>
            </a:pPr>
            <a:r>
              <a:rPr lang="es-ES_tradnl" b="1" dirty="0">
                <a:latin typeface="+mj-lt"/>
              </a:rPr>
              <a:t>EC</a:t>
            </a:r>
          </a:p>
          <a:p>
            <a:pPr algn="l">
              <a:spcBef>
                <a:spcPct val="50000"/>
              </a:spcBef>
            </a:pPr>
            <a:endParaRPr lang="es-ES_tradnl" sz="1000" b="1" dirty="0">
              <a:latin typeface="+mj-lt"/>
            </a:endParaRPr>
          </a:p>
          <a:p>
            <a:pPr algn="l">
              <a:spcBef>
                <a:spcPct val="50000"/>
              </a:spcBef>
            </a:pPr>
            <a:r>
              <a:rPr lang="es-ES_tradnl" b="1" dirty="0">
                <a:latin typeface="+mj-lt"/>
              </a:rPr>
              <a:t>EP</a:t>
            </a:r>
            <a:endParaRPr lang="es-CL" b="1" dirty="0">
              <a:latin typeface="+mj-lt"/>
            </a:endParaRPr>
          </a:p>
        </p:txBody>
      </p:sp>
      <p:graphicFrame>
        <p:nvGraphicFramePr>
          <p:cNvPr id="88" name="87 Objeto"/>
          <p:cNvGraphicFramePr>
            <a:graphicFrameLocks noChangeAspect="1"/>
          </p:cNvGraphicFramePr>
          <p:nvPr/>
        </p:nvGraphicFramePr>
        <p:xfrm>
          <a:off x="7104112" y="2996952"/>
          <a:ext cx="2363788" cy="1627188"/>
        </p:xfrm>
        <a:graphic>
          <a:graphicData uri="http://schemas.openxmlformats.org/presentationml/2006/ole">
            <mc:AlternateContent xmlns:mc="http://schemas.openxmlformats.org/markup-compatibility/2006">
              <mc:Choice xmlns:v="urn:schemas-microsoft-com:vml" Requires="v">
                <p:oleObj spid="_x0000_s1028" name="Ecuación" r:id="rId3" imgW="1180588" imgH="812447" progId="Equation.3">
                  <p:embed/>
                </p:oleObj>
              </mc:Choice>
              <mc:Fallback>
                <p:oleObj name="Ecuación" r:id="rId3" imgW="1180588" imgH="812447" progId="Equation.3">
                  <p:embed/>
                  <p:pic>
                    <p:nvPicPr>
                      <p:cNvPr id="88" name="87 Objet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04112" y="2996952"/>
                        <a:ext cx="2363788" cy="16271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Line 15"/>
          <p:cNvSpPr>
            <a:spLocks noChangeShapeType="1"/>
          </p:cNvSpPr>
          <p:nvPr/>
        </p:nvSpPr>
        <p:spPr bwMode="auto">
          <a:xfrm flipV="1">
            <a:off x="2423593" y="2636913"/>
            <a:ext cx="3240087" cy="2016125"/>
          </a:xfrm>
          <a:prstGeom prst="line">
            <a:avLst/>
          </a:prstGeom>
          <a:noFill/>
          <a:ln w="38100">
            <a:solidFill>
              <a:schemeClr val="tx1"/>
            </a:solidFill>
            <a:round/>
            <a:headEnd/>
            <a:tailEnd/>
          </a:ln>
          <a:effectLst/>
        </p:spPr>
        <p:txBody>
          <a:bodyPr/>
          <a:lstStyle/>
          <a:p>
            <a:endParaRPr lang="es-CL"/>
          </a:p>
        </p:txBody>
      </p:sp>
      <p:sp>
        <p:nvSpPr>
          <p:cNvPr id="38" name="Line 16"/>
          <p:cNvSpPr>
            <a:spLocks noChangeShapeType="1"/>
          </p:cNvSpPr>
          <p:nvPr/>
        </p:nvSpPr>
        <p:spPr bwMode="auto">
          <a:xfrm flipH="1">
            <a:off x="2424114" y="4357688"/>
            <a:ext cx="1150937" cy="0"/>
          </a:xfrm>
          <a:prstGeom prst="line">
            <a:avLst/>
          </a:prstGeom>
          <a:noFill/>
          <a:ln w="12700">
            <a:solidFill>
              <a:srgbClr val="800080"/>
            </a:solidFill>
            <a:prstDash val="lgDash"/>
            <a:round/>
            <a:headEnd/>
            <a:tailEnd/>
          </a:ln>
          <a:effectLst/>
        </p:spPr>
        <p:txBody>
          <a:bodyPr/>
          <a:lstStyle/>
          <a:p>
            <a:endParaRPr lang="es-CL"/>
          </a:p>
        </p:txBody>
      </p:sp>
      <p:sp>
        <p:nvSpPr>
          <p:cNvPr id="39" name="Line 18"/>
          <p:cNvSpPr>
            <a:spLocks noChangeShapeType="1"/>
          </p:cNvSpPr>
          <p:nvPr/>
        </p:nvSpPr>
        <p:spPr bwMode="auto">
          <a:xfrm>
            <a:off x="3287713" y="4141788"/>
            <a:ext cx="0" cy="2089150"/>
          </a:xfrm>
          <a:prstGeom prst="line">
            <a:avLst/>
          </a:prstGeom>
          <a:noFill/>
          <a:ln w="12700">
            <a:solidFill>
              <a:srgbClr val="800080"/>
            </a:solidFill>
            <a:prstDash val="lgDash"/>
            <a:round/>
            <a:headEnd/>
            <a:tailEnd/>
          </a:ln>
          <a:effectLst/>
        </p:spPr>
        <p:txBody>
          <a:bodyPr/>
          <a:lstStyle/>
          <a:p>
            <a:endParaRPr lang="es-CL"/>
          </a:p>
        </p:txBody>
      </p:sp>
      <p:sp>
        <p:nvSpPr>
          <p:cNvPr id="2" name="1 Título"/>
          <p:cNvSpPr>
            <a:spLocks noGrp="1"/>
          </p:cNvSpPr>
          <p:nvPr>
            <p:ph type="title"/>
          </p:nvPr>
        </p:nvSpPr>
        <p:spPr/>
        <p:txBody>
          <a:bodyPr>
            <a:normAutofit/>
          </a:bodyPr>
          <a:lstStyle/>
          <a:p>
            <a:r>
              <a:rPr lang="es-CL" dirty="0"/>
              <a:t>Efecto de Políticas</a:t>
            </a:r>
          </a:p>
        </p:txBody>
      </p:sp>
      <p:sp>
        <p:nvSpPr>
          <p:cNvPr id="3" name="2 Marcador de contenido"/>
          <p:cNvSpPr>
            <a:spLocks noGrp="1"/>
          </p:cNvSpPr>
          <p:nvPr>
            <p:ph idx="1"/>
          </p:nvPr>
        </p:nvSpPr>
        <p:spPr>
          <a:xfrm>
            <a:off x="2009804" y="1600201"/>
            <a:ext cx="8229600" cy="4525963"/>
          </a:xfrm>
        </p:spPr>
        <p:txBody>
          <a:bodyPr>
            <a:normAutofit/>
          </a:bodyPr>
          <a:lstStyle/>
          <a:p>
            <a:pPr algn="just"/>
            <a:r>
              <a:rPr lang="es-CL" dirty="0"/>
              <a:t>Aplicación de un Impuesto (a la Of)</a:t>
            </a:r>
            <a:endParaRPr lang="es-CL" i="1" dirty="0"/>
          </a:p>
        </p:txBody>
      </p:sp>
      <p:sp>
        <p:nvSpPr>
          <p:cNvPr id="45" name="44 Marcador de número de diapositiva"/>
          <p:cNvSpPr>
            <a:spLocks noGrp="1"/>
          </p:cNvSpPr>
          <p:nvPr>
            <p:ph type="sldNum" sz="quarter" idx="12"/>
          </p:nvPr>
        </p:nvSpPr>
        <p:spPr/>
        <p:txBody>
          <a:bodyPr/>
          <a:lstStyle/>
          <a:p>
            <a:fld id="{E5AF13BF-99AF-4603-AF85-A71E03691828}" type="slidenum">
              <a:rPr lang="es-CL" smtClean="0"/>
              <a:pPr/>
              <a:t>7</a:t>
            </a:fld>
            <a:endParaRPr lang="es-CL"/>
          </a:p>
        </p:txBody>
      </p:sp>
      <p:sp>
        <p:nvSpPr>
          <p:cNvPr id="18" name="Line 15"/>
          <p:cNvSpPr>
            <a:spLocks noChangeShapeType="1"/>
          </p:cNvSpPr>
          <p:nvPr/>
        </p:nvSpPr>
        <p:spPr bwMode="auto">
          <a:xfrm flipV="1">
            <a:off x="2424114" y="3069060"/>
            <a:ext cx="3240087" cy="2016125"/>
          </a:xfrm>
          <a:prstGeom prst="line">
            <a:avLst/>
          </a:prstGeom>
          <a:noFill/>
          <a:ln w="38100">
            <a:solidFill>
              <a:srgbClr val="0000FF"/>
            </a:solidFill>
            <a:round/>
            <a:headEnd/>
            <a:tailEnd/>
          </a:ln>
          <a:effectLst/>
        </p:spPr>
        <p:txBody>
          <a:bodyPr/>
          <a:lstStyle/>
          <a:p>
            <a:endParaRPr lang="es-CL"/>
          </a:p>
        </p:txBody>
      </p:sp>
      <p:sp>
        <p:nvSpPr>
          <p:cNvPr id="21" name="Line 12"/>
          <p:cNvSpPr>
            <a:spLocks noChangeShapeType="1"/>
          </p:cNvSpPr>
          <p:nvPr/>
        </p:nvSpPr>
        <p:spPr bwMode="auto">
          <a:xfrm>
            <a:off x="2424113" y="6230938"/>
            <a:ext cx="5111750" cy="0"/>
          </a:xfrm>
          <a:prstGeom prst="line">
            <a:avLst/>
          </a:prstGeom>
          <a:noFill/>
          <a:ln w="9525">
            <a:solidFill>
              <a:schemeClr val="tx1"/>
            </a:solidFill>
            <a:round/>
            <a:headEnd/>
            <a:tailEnd type="triangle" w="med" len="med"/>
          </a:ln>
          <a:effectLst/>
        </p:spPr>
        <p:txBody>
          <a:bodyPr/>
          <a:lstStyle/>
          <a:p>
            <a:endParaRPr lang="es-CL"/>
          </a:p>
        </p:txBody>
      </p:sp>
      <p:sp>
        <p:nvSpPr>
          <p:cNvPr id="23" name="Line 14"/>
          <p:cNvSpPr>
            <a:spLocks noChangeShapeType="1"/>
          </p:cNvSpPr>
          <p:nvPr/>
        </p:nvSpPr>
        <p:spPr bwMode="auto">
          <a:xfrm>
            <a:off x="3575050" y="4357688"/>
            <a:ext cx="0" cy="1873250"/>
          </a:xfrm>
          <a:prstGeom prst="line">
            <a:avLst/>
          </a:prstGeom>
          <a:noFill/>
          <a:ln w="12700">
            <a:solidFill>
              <a:srgbClr val="800080"/>
            </a:solidFill>
            <a:prstDash val="lgDash"/>
            <a:round/>
            <a:headEnd/>
            <a:tailEnd/>
          </a:ln>
          <a:effectLst/>
        </p:spPr>
        <p:txBody>
          <a:bodyPr/>
          <a:lstStyle/>
          <a:p>
            <a:endParaRPr lang="es-CL"/>
          </a:p>
        </p:txBody>
      </p:sp>
      <p:sp>
        <p:nvSpPr>
          <p:cNvPr id="24" name="Line 16"/>
          <p:cNvSpPr>
            <a:spLocks noChangeShapeType="1"/>
          </p:cNvSpPr>
          <p:nvPr/>
        </p:nvSpPr>
        <p:spPr bwMode="auto">
          <a:xfrm flipH="1">
            <a:off x="2424113" y="4542585"/>
            <a:ext cx="863575" cy="0"/>
          </a:xfrm>
          <a:prstGeom prst="line">
            <a:avLst/>
          </a:prstGeom>
          <a:noFill/>
          <a:ln w="12700">
            <a:solidFill>
              <a:srgbClr val="800080"/>
            </a:solidFill>
            <a:prstDash val="lgDash"/>
            <a:round/>
            <a:headEnd/>
            <a:tailEnd/>
          </a:ln>
          <a:effectLst/>
        </p:spPr>
        <p:txBody>
          <a:bodyPr/>
          <a:lstStyle/>
          <a:p>
            <a:endParaRPr lang="es-CL"/>
          </a:p>
        </p:txBody>
      </p:sp>
      <p:sp>
        <p:nvSpPr>
          <p:cNvPr id="41" name="Text Box 33"/>
          <p:cNvSpPr txBox="1">
            <a:spLocks noChangeArrowheads="1"/>
          </p:cNvSpPr>
          <p:nvPr/>
        </p:nvSpPr>
        <p:spPr bwMode="auto">
          <a:xfrm>
            <a:off x="2063750" y="3198813"/>
            <a:ext cx="503238" cy="366712"/>
          </a:xfrm>
          <a:prstGeom prst="rect">
            <a:avLst/>
          </a:prstGeom>
          <a:noFill/>
          <a:ln w="9525">
            <a:noFill/>
            <a:miter lim="800000"/>
            <a:headEnd/>
            <a:tailEnd/>
          </a:ln>
          <a:effectLst/>
        </p:spPr>
        <p:txBody>
          <a:bodyPr>
            <a:spAutoFit/>
          </a:bodyPr>
          <a:lstStyle/>
          <a:p>
            <a:pPr algn="l">
              <a:spcBef>
                <a:spcPct val="50000"/>
              </a:spcBef>
            </a:pPr>
            <a:r>
              <a:rPr lang="es-ES_tradnl" i="1" dirty="0">
                <a:latin typeface="+mj-lt"/>
              </a:rPr>
              <a:t>P</a:t>
            </a:r>
            <a:r>
              <a:rPr lang="es-ES_tradnl" i="1" baseline="-25000" dirty="0">
                <a:latin typeface="+mj-lt"/>
              </a:rPr>
              <a:t>2</a:t>
            </a:r>
            <a:endParaRPr lang="es-CL" i="1" baseline="-25000" dirty="0">
              <a:latin typeface="+mj-lt"/>
            </a:endParaRPr>
          </a:p>
        </p:txBody>
      </p:sp>
      <p:sp>
        <p:nvSpPr>
          <p:cNvPr id="42" name="Text Box 35"/>
          <p:cNvSpPr txBox="1">
            <a:spLocks noChangeArrowheads="1"/>
          </p:cNvSpPr>
          <p:nvPr/>
        </p:nvSpPr>
        <p:spPr bwMode="auto">
          <a:xfrm>
            <a:off x="3360739" y="6157913"/>
            <a:ext cx="503237" cy="366712"/>
          </a:xfrm>
          <a:prstGeom prst="rect">
            <a:avLst/>
          </a:prstGeom>
          <a:noFill/>
          <a:ln w="9525">
            <a:noFill/>
            <a:miter lim="800000"/>
            <a:headEnd/>
            <a:tailEnd/>
          </a:ln>
          <a:effectLst/>
        </p:spPr>
        <p:txBody>
          <a:bodyPr>
            <a:spAutoFit/>
          </a:bodyPr>
          <a:lstStyle/>
          <a:p>
            <a:pPr algn="l">
              <a:spcBef>
                <a:spcPct val="50000"/>
              </a:spcBef>
            </a:pPr>
            <a:r>
              <a:rPr lang="es-ES_tradnl" i="1" dirty="0" err="1">
                <a:latin typeface="+mj-lt"/>
              </a:rPr>
              <a:t>q</a:t>
            </a:r>
            <a:r>
              <a:rPr lang="es-ES_tradnl" i="1" baseline="-25000" dirty="0" err="1">
                <a:latin typeface="+mj-lt"/>
              </a:rPr>
              <a:t>E</a:t>
            </a:r>
            <a:endParaRPr lang="es-CL" i="1" baseline="-25000" dirty="0">
              <a:latin typeface="+mj-lt"/>
            </a:endParaRPr>
          </a:p>
        </p:txBody>
      </p:sp>
      <p:sp>
        <p:nvSpPr>
          <p:cNvPr id="43" name="Text Box 36"/>
          <p:cNvSpPr txBox="1">
            <a:spLocks noChangeArrowheads="1"/>
          </p:cNvSpPr>
          <p:nvPr/>
        </p:nvSpPr>
        <p:spPr bwMode="auto">
          <a:xfrm>
            <a:off x="5737225" y="6157913"/>
            <a:ext cx="503238" cy="366712"/>
          </a:xfrm>
          <a:prstGeom prst="rect">
            <a:avLst/>
          </a:prstGeom>
          <a:noFill/>
          <a:ln w="9525">
            <a:noFill/>
            <a:miter lim="800000"/>
            <a:headEnd/>
            <a:tailEnd/>
          </a:ln>
          <a:effectLst/>
        </p:spPr>
        <p:txBody>
          <a:bodyPr>
            <a:spAutoFit/>
          </a:bodyPr>
          <a:lstStyle/>
          <a:p>
            <a:pPr algn="l">
              <a:spcBef>
                <a:spcPct val="50000"/>
              </a:spcBef>
            </a:pPr>
            <a:r>
              <a:rPr lang="es-ES_tradnl" i="1" dirty="0">
                <a:latin typeface="+mj-lt"/>
              </a:rPr>
              <a:t>q</a:t>
            </a:r>
            <a:r>
              <a:rPr lang="es-ES_tradnl" i="1" baseline="-25000" dirty="0">
                <a:latin typeface="+mj-lt"/>
              </a:rPr>
              <a:t>2</a:t>
            </a:r>
            <a:endParaRPr lang="es-CL" i="1" baseline="-25000" dirty="0">
              <a:latin typeface="+mj-lt"/>
            </a:endParaRPr>
          </a:p>
        </p:txBody>
      </p:sp>
      <p:sp>
        <p:nvSpPr>
          <p:cNvPr id="74" name="Rectangle 79"/>
          <p:cNvSpPr>
            <a:spLocks noChangeArrowheads="1"/>
          </p:cNvSpPr>
          <p:nvPr/>
        </p:nvSpPr>
        <p:spPr bwMode="auto">
          <a:xfrm>
            <a:off x="2135189" y="4720709"/>
            <a:ext cx="184731" cy="369332"/>
          </a:xfrm>
          <a:prstGeom prst="rect">
            <a:avLst/>
          </a:prstGeom>
          <a:solidFill>
            <a:schemeClr val="bg1"/>
          </a:solidFill>
          <a:ln w="9525" algn="ctr">
            <a:noFill/>
            <a:miter lim="800000"/>
            <a:headEnd/>
            <a:tailEnd/>
          </a:ln>
          <a:effectLst/>
        </p:spPr>
        <p:txBody>
          <a:bodyPr wrap="none" anchor="ctr">
            <a:spAutoFit/>
          </a:bodyPr>
          <a:lstStyle/>
          <a:p>
            <a:endParaRPr lang="es-CL"/>
          </a:p>
        </p:txBody>
      </p:sp>
      <p:sp>
        <p:nvSpPr>
          <p:cNvPr id="75" name="Line 40"/>
          <p:cNvSpPr>
            <a:spLocks noChangeShapeType="1"/>
          </p:cNvSpPr>
          <p:nvPr/>
        </p:nvSpPr>
        <p:spPr bwMode="auto">
          <a:xfrm flipV="1">
            <a:off x="2424113" y="2486026"/>
            <a:ext cx="0" cy="3744913"/>
          </a:xfrm>
          <a:prstGeom prst="line">
            <a:avLst/>
          </a:prstGeom>
          <a:noFill/>
          <a:ln w="9525">
            <a:solidFill>
              <a:schemeClr val="tx1"/>
            </a:solidFill>
            <a:round/>
            <a:headEnd/>
            <a:tailEnd type="triangle" w="med" len="med"/>
          </a:ln>
          <a:effectLst/>
        </p:spPr>
        <p:txBody>
          <a:bodyPr/>
          <a:lstStyle/>
          <a:p>
            <a:endParaRPr lang="es-CL"/>
          </a:p>
        </p:txBody>
      </p:sp>
      <p:sp>
        <p:nvSpPr>
          <p:cNvPr id="77" name="Text Box 20"/>
          <p:cNvSpPr txBox="1">
            <a:spLocks noChangeArrowheads="1"/>
          </p:cNvSpPr>
          <p:nvPr/>
        </p:nvSpPr>
        <p:spPr bwMode="auto">
          <a:xfrm>
            <a:off x="2063750" y="4933951"/>
            <a:ext cx="503238" cy="366713"/>
          </a:xfrm>
          <a:prstGeom prst="rect">
            <a:avLst/>
          </a:prstGeom>
          <a:noFill/>
          <a:ln w="9525">
            <a:noFill/>
            <a:miter lim="800000"/>
            <a:headEnd/>
            <a:tailEnd/>
          </a:ln>
          <a:effectLst/>
        </p:spPr>
        <p:txBody>
          <a:bodyPr>
            <a:spAutoFit/>
          </a:bodyPr>
          <a:lstStyle/>
          <a:p>
            <a:pPr algn="l">
              <a:spcBef>
                <a:spcPct val="50000"/>
              </a:spcBef>
            </a:pPr>
            <a:r>
              <a:rPr lang="es-ES_tradnl" i="1" dirty="0">
                <a:latin typeface="+mj-lt"/>
              </a:rPr>
              <a:t>P</a:t>
            </a:r>
            <a:r>
              <a:rPr lang="es-ES_tradnl" i="1" baseline="-25000" dirty="0">
                <a:latin typeface="+mj-lt"/>
              </a:rPr>
              <a:t>1</a:t>
            </a:r>
            <a:endParaRPr lang="es-CL" i="1" baseline="-25000" dirty="0">
              <a:latin typeface="+mj-lt"/>
            </a:endParaRPr>
          </a:p>
        </p:txBody>
      </p:sp>
      <p:sp>
        <p:nvSpPr>
          <p:cNvPr id="79" name="Text Box 34"/>
          <p:cNvSpPr txBox="1">
            <a:spLocks noChangeArrowheads="1"/>
          </p:cNvSpPr>
          <p:nvPr/>
        </p:nvSpPr>
        <p:spPr bwMode="auto">
          <a:xfrm>
            <a:off x="2063750" y="4076701"/>
            <a:ext cx="503238" cy="366713"/>
          </a:xfrm>
          <a:prstGeom prst="rect">
            <a:avLst/>
          </a:prstGeom>
          <a:noFill/>
          <a:ln w="9525">
            <a:noFill/>
            <a:miter lim="800000"/>
            <a:headEnd/>
            <a:tailEnd/>
          </a:ln>
          <a:effectLst/>
        </p:spPr>
        <p:txBody>
          <a:bodyPr>
            <a:spAutoFit/>
          </a:bodyPr>
          <a:lstStyle/>
          <a:p>
            <a:pPr algn="l">
              <a:spcBef>
                <a:spcPct val="50000"/>
              </a:spcBef>
            </a:pPr>
            <a:r>
              <a:rPr lang="es-ES_tradnl" i="1" dirty="0">
                <a:latin typeface="+mj-lt"/>
              </a:rPr>
              <a:t>P</a:t>
            </a:r>
            <a:r>
              <a:rPr lang="es-ES_tradnl" i="1" baseline="-25000" dirty="0">
                <a:latin typeface="+mj-lt"/>
              </a:rPr>
              <a:t>E</a:t>
            </a:r>
            <a:endParaRPr lang="es-CL" i="1" baseline="-25000" dirty="0">
              <a:latin typeface="+mj-lt"/>
            </a:endParaRPr>
          </a:p>
        </p:txBody>
      </p:sp>
      <p:sp>
        <p:nvSpPr>
          <p:cNvPr id="83" name="Text Box 33"/>
          <p:cNvSpPr txBox="1">
            <a:spLocks noChangeArrowheads="1"/>
          </p:cNvSpPr>
          <p:nvPr/>
        </p:nvSpPr>
        <p:spPr bwMode="auto">
          <a:xfrm>
            <a:off x="2064370" y="2420888"/>
            <a:ext cx="503238" cy="366712"/>
          </a:xfrm>
          <a:prstGeom prst="rect">
            <a:avLst/>
          </a:prstGeom>
          <a:noFill/>
          <a:ln w="9525">
            <a:noFill/>
            <a:miter lim="800000"/>
            <a:headEnd/>
            <a:tailEnd/>
          </a:ln>
          <a:effectLst/>
        </p:spPr>
        <p:txBody>
          <a:bodyPr>
            <a:spAutoFit/>
          </a:bodyPr>
          <a:lstStyle/>
          <a:p>
            <a:pPr algn="l">
              <a:spcBef>
                <a:spcPct val="50000"/>
              </a:spcBef>
            </a:pPr>
            <a:r>
              <a:rPr lang="es-ES_tradnl" i="1" dirty="0">
                <a:latin typeface="+mj-lt"/>
              </a:rPr>
              <a:t>P</a:t>
            </a:r>
            <a:endParaRPr lang="es-CL" i="1" baseline="-25000" dirty="0">
              <a:latin typeface="+mj-lt"/>
            </a:endParaRPr>
          </a:p>
        </p:txBody>
      </p:sp>
      <p:sp>
        <p:nvSpPr>
          <p:cNvPr id="84" name="Text Box 33"/>
          <p:cNvSpPr txBox="1">
            <a:spLocks noChangeArrowheads="1"/>
          </p:cNvSpPr>
          <p:nvPr/>
        </p:nvSpPr>
        <p:spPr bwMode="auto">
          <a:xfrm>
            <a:off x="7176120" y="6230640"/>
            <a:ext cx="503238" cy="366712"/>
          </a:xfrm>
          <a:prstGeom prst="rect">
            <a:avLst/>
          </a:prstGeom>
          <a:noFill/>
          <a:ln w="9525">
            <a:noFill/>
            <a:miter lim="800000"/>
            <a:headEnd/>
            <a:tailEnd/>
          </a:ln>
          <a:effectLst/>
        </p:spPr>
        <p:txBody>
          <a:bodyPr>
            <a:spAutoFit/>
          </a:bodyPr>
          <a:lstStyle/>
          <a:p>
            <a:pPr algn="l">
              <a:spcBef>
                <a:spcPct val="50000"/>
              </a:spcBef>
            </a:pPr>
            <a:r>
              <a:rPr lang="es-ES_tradnl" i="1" dirty="0">
                <a:latin typeface="+mj-lt"/>
              </a:rPr>
              <a:t>q</a:t>
            </a:r>
            <a:endParaRPr lang="es-CL" i="1" baseline="-25000" dirty="0">
              <a:latin typeface="+mj-lt"/>
            </a:endParaRPr>
          </a:p>
        </p:txBody>
      </p:sp>
      <p:sp>
        <p:nvSpPr>
          <p:cNvPr id="85" name="Text Box 33"/>
          <p:cNvSpPr txBox="1">
            <a:spLocks noChangeArrowheads="1"/>
          </p:cNvSpPr>
          <p:nvPr/>
        </p:nvSpPr>
        <p:spPr bwMode="auto">
          <a:xfrm>
            <a:off x="5303912" y="3203684"/>
            <a:ext cx="792088" cy="369332"/>
          </a:xfrm>
          <a:prstGeom prst="rect">
            <a:avLst/>
          </a:prstGeom>
          <a:noFill/>
          <a:ln w="9525">
            <a:noFill/>
            <a:miter lim="800000"/>
            <a:headEnd/>
            <a:tailEnd/>
          </a:ln>
          <a:effectLst/>
        </p:spPr>
        <p:txBody>
          <a:bodyPr wrap="square">
            <a:spAutoFit/>
          </a:bodyPr>
          <a:lstStyle/>
          <a:p>
            <a:pPr algn="l">
              <a:spcBef>
                <a:spcPct val="50000"/>
              </a:spcBef>
            </a:pPr>
            <a:r>
              <a:rPr lang="es-ES_tradnl" i="1" dirty="0">
                <a:latin typeface="+mj-lt"/>
              </a:rPr>
              <a:t>Oferta</a:t>
            </a:r>
            <a:endParaRPr lang="es-CL" i="1" baseline="-25000" dirty="0">
              <a:latin typeface="+mj-lt"/>
            </a:endParaRPr>
          </a:p>
        </p:txBody>
      </p:sp>
      <p:sp>
        <p:nvSpPr>
          <p:cNvPr id="86" name="Text Box 33"/>
          <p:cNvSpPr txBox="1">
            <a:spLocks noChangeArrowheads="1"/>
          </p:cNvSpPr>
          <p:nvPr/>
        </p:nvSpPr>
        <p:spPr bwMode="auto">
          <a:xfrm>
            <a:off x="5600328" y="5723964"/>
            <a:ext cx="1215752" cy="369332"/>
          </a:xfrm>
          <a:prstGeom prst="rect">
            <a:avLst/>
          </a:prstGeom>
          <a:noFill/>
          <a:ln w="9525">
            <a:noFill/>
            <a:miter lim="800000"/>
            <a:headEnd/>
            <a:tailEnd/>
          </a:ln>
          <a:effectLst/>
        </p:spPr>
        <p:txBody>
          <a:bodyPr wrap="square">
            <a:spAutoFit/>
          </a:bodyPr>
          <a:lstStyle/>
          <a:p>
            <a:pPr algn="l">
              <a:spcBef>
                <a:spcPct val="50000"/>
              </a:spcBef>
            </a:pPr>
            <a:r>
              <a:rPr lang="es-ES_tradnl" i="1" dirty="0">
                <a:latin typeface="+mj-lt"/>
              </a:rPr>
              <a:t>Demanda</a:t>
            </a:r>
            <a:endParaRPr lang="es-CL" i="1" baseline="-25000" dirty="0">
              <a:latin typeface="+mj-lt"/>
            </a:endParaRPr>
          </a:p>
        </p:txBody>
      </p:sp>
      <p:sp>
        <p:nvSpPr>
          <p:cNvPr id="40" name="Line 16"/>
          <p:cNvSpPr>
            <a:spLocks noChangeShapeType="1"/>
          </p:cNvSpPr>
          <p:nvPr/>
        </p:nvSpPr>
        <p:spPr bwMode="auto">
          <a:xfrm flipH="1">
            <a:off x="2424114" y="4109891"/>
            <a:ext cx="863575" cy="0"/>
          </a:xfrm>
          <a:prstGeom prst="line">
            <a:avLst/>
          </a:prstGeom>
          <a:noFill/>
          <a:ln w="12700">
            <a:solidFill>
              <a:srgbClr val="800080"/>
            </a:solidFill>
            <a:prstDash val="lgDash"/>
            <a:round/>
            <a:headEnd/>
            <a:tailEnd/>
          </a:ln>
          <a:effectLst/>
        </p:spPr>
        <p:txBody>
          <a:bodyPr/>
          <a:lstStyle/>
          <a:p>
            <a:endParaRPr lang="es-CL"/>
          </a:p>
        </p:txBody>
      </p:sp>
      <p:sp>
        <p:nvSpPr>
          <p:cNvPr id="44" name="Text Box 35"/>
          <p:cNvSpPr txBox="1">
            <a:spLocks noChangeArrowheads="1"/>
          </p:cNvSpPr>
          <p:nvPr/>
        </p:nvSpPr>
        <p:spPr bwMode="auto">
          <a:xfrm>
            <a:off x="3071665" y="6165304"/>
            <a:ext cx="503237" cy="366712"/>
          </a:xfrm>
          <a:prstGeom prst="rect">
            <a:avLst/>
          </a:prstGeom>
          <a:noFill/>
          <a:ln w="9525">
            <a:noFill/>
            <a:miter lim="800000"/>
            <a:headEnd/>
            <a:tailEnd/>
          </a:ln>
          <a:effectLst/>
        </p:spPr>
        <p:txBody>
          <a:bodyPr>
            <a:spAutoFit/>
          </a:bodyPr>
          <a:lstStyle/>
          <a:p>
            <a:pPr algn="l">
              <a:spcBef>
                <a:spcPct val="50000"/>
              </a:spcBef>
            </a:pPr>
            <a:r>
              <a:rPr lang="es-ES_tradnl" i="1" dirty="0" err="1">
                <a:latin typeface="+mj-lt"/>
              </a:rPr>
              <a:t>q</a:t>
            </a:r>
            <a:r>
              <a:rPr lang="es-ES_tradnl" i="1" baseline="-25000" dirty="0" err="1">
                <a:latin typeface="+mj-lt"/>
              </a:rPr>
              <a:t>T</a:t>
            </a:r>
            <a:endParaRPr lang="es-CL" i="1" baseline="-25000" dirty="0">
              <a:latin typeface="+mj-lt"/>
            </a:endParaRPr>
          </a:p>
        </p:txBody>
      </p:sp>
      <p:sp>
        <p:nvSpPr>
          <p:cNvPr id="22" name="Line 13"/>
          <p:cNvSpPr>
            <a:spLocks noChangeShapeType="1"/>
          </p:cNvSpPr>
          <p:nvPr/>
        </p:nvSpPr>
        <p:spPr bwMode="auto">
          <a:xfrm>
            <a:off x="2424114" y="3422650"/>
            <a:ext cx="3455987" cy="2814638"/>
          </a:xfrm>
          <a:prstGeom prst="line">
            <a:avLst/>
          </a:prstGeom>
          <a:noFill/>
          <a:ln w="38100">
            <a:solidFill>
              <a:srgbClr val="FF0000"/>
            </a:solidFill>
            <a:round/>
            <a:headEnd/>
            <a:tailEnd/>
          </a:ln>
          <a:effectLst/>
        </p:spPr>
        <p:txBody>
          <a:bodyPr/>
          <a:lstStyle/>
          <a:p>
            <a:endParaRPr lang="es-CL"/>
          </a:p>
        </p:txBody>
      </p:sp>
      <p:sp>
        <p:nvSpPr>
          <p:cNvPr id="49" name="Text Box 34"/>
          <p:cNvSpPr txBox="1">
            <a:spLocks noChangeArrowheads="1"/>
          </p:cNvSpPr>
          <p:nvPr/>
        </p:nvSpPr>
        <p:spPr bwMode="auto">
          <a:xfrm>
            <a:off x="2063552" y="4286424"/>
            <a:ext cx="503238" cy="366713"/>
          </a:xfrm>
          <a:prstGeom prst="rect">
            <a:avLst/>
          </a:prstGeom>
          <a:noFill/>
          <a:ln w="9525">
            <a:noFill/>
            <a:miter lim="800000"/>
            <a:headEnd/>
            <a:tailEnd/>
          </a:ln>
          <a:effectLst/>
        </p:spPr>
        <p:txBody>
          <a:bodyPr>
            <a:spAutoFit/>
          </a:bodyPr>
          <a:lstStyle/>
          <a:p>
            <a:pPr algn="l">
              <a:spcBef>
                <a:spcPct val="50000"/>
              </a:spcBef>
            </a:pPr>
            <a:r>
              <a:rPr lang="es-ES_tradnl" i="1" dirty="0">
                <a:latin typeface="+mj-lt"/>
              </a:rPr>
              <a:t>P</a:t>
            </a:r>
            <a:r>
              <a:rPr lang="es-ES_tradnl" i="1" baseline="-25000" dirty="0">
                <a:latin typeface="+mj-lt"/>
              </a:rPr>
              <a:t>P</a:t>
            </a:r>
            <a:endParaRPr lang="es-CL" i="1" baseline="-25000" dirty="0">
              <a:latin typeface="+mj-lt"/>
            </a:endParaRPr>
          </a:p>
        </p:txBody>
      </p:sp>
      <p:sp>
        <p:nvSpPr>
          <p:cNvPr id="50" name="Text Box 34"/>
          <p:cNvSpPr txBox="1">
            <a:spLocks noChangeArrowheads="1"/>
          </p:cNvSpPr>
          <p:nvPr/>
        </p:nvSpPr>
        <p:spPr bwMode="auto">
          <a:xfrm>
            <a:off x="2063552" y="3861049"/>
            <a:ext cx="503238" cy="366713"/>
          </a:xfrm>
          <a:prstGeom prst="rect">
            <a:avLst/>
          </a:prstGeom>
          <a:noFill/>
          <a:ln w="9525">
            <a:noFill/>
            <a:miter lim="800000"/>
            <a:headEnd/>
            <a:tailEnd/>
          </a:ln>
          <a:effectLst/>
        </p:spPr>
        <p:txBody>
          <a:bodyPr>
            <a:spAutoFit/>
          </a:bodyPr>
          <a:lstStyle/>
          <a:p>
            <a:pPr algn="l">
              <a:spcBef>
                <a:spcPct val="50000"/>
              </a:spcBef>
            </a:pPr>
            <a:r>
              <a:rPr lang="es-ES_tradnl" i="1" dirty="0">
                <a:latin typeface="+mj-lt"/>
              </a:rPr>
              <a:t>P</a:t>
            </a:r>
            <a:r>
              <a:rPr lang="es-ES_tradnl" i="1" baseline="-25000" dirty="0">
                <a:latin typeface="+mj-lt"/>
              </a:rPr>
              <a:t>C</a:t>
            </a:r>
            <a:endParaRPr lang="es-CL" i="1" baseline="-25000" dirty="0">
              <a:latin typeface="+mj-lt"/>
            </a:endParaRPr>
          </a:p>
        </p:txBody>
      </p:sp>
      <p:sp>
        <p:nvSpPr>
          <p:cNvPr id="51" name="Text Box 33"/>
          <p:cNvSpPr txBox="1">
            <a:spLocks noChangeArrowheads="1"/>
          </p:cNvSpPr>
          <p:nvPr/>
        </p:nvSpPr>
        <p:spPr bwMode="auto">
          <a:xfrm>
            <a:off x="5735960" y="2420888"/>
            <a:ext cx="792088" cy="369332"/>
          </a:xfrm>
          <a:prstGeom prst="rect">
            <a:avLst/>
          </a:prstGeom>
          <a:noFill/>
          <a:ln w="9525">
            <a:noFill/>
            <a:miter lim="800000"/>
            <a:headEnd/>
            <a:tailEnd/>
          </a:ln>
          <a:effectLst/>
        </p:spPr>
        <p:txBody>
          <a:bodyPr wrap="square">
            <a:spAutoFit/>
          </a:bodyPr>
          <a:lstStyle/>
          <a:p>
            <a:pPr algn="l">
              <a:spcBef>
                <a:spcPct val="50000"/>
              </a:spcBef>
            </a:pPr>
            <a:r>
              <a:rPr lang="es-ES_tradnl" i="1" dirty="0">
                <a:latin typeface="+mj-lt"/>
              </a:rPr>
              <a:t>O + T</a:t>
            </a:r>
            <a:endParaRPr lang="es-CL" i="1" baseline="-25000" dirty="0">
              <a:latin typeface="+mj-l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AutoShape 10"/>
          <p:cNvSpPr>
            <a:spLocks noChangeArrowheads="1"/>
          </p:cNvSpPr>
          <p:nvPr/>
        </p:nvSpPr>
        <p:spPr bwMode="auto">
          <a:xfrm rot="5400000" flipH="1">
            <a:off x="3211514" y="4217989"/>
            <a:ext cx="439737" cy="287337"/>
          </a:xfrm>
          <a:prstGeom prst="triangle">
            <a:avLst>
              <a:gd name="adj" fmla="val 48014"/>
            </a:avLst>
          </a:prstGeom>
          <a:solidFill>
            <a:srgbClr val="002060">
              <a:alpha val="39000"/>
            </a:srgbClr>
          </a:solidFill>
          <a:ln w="9525" algn="ctr">
            <a:noFill/>
            <a:miter lim="800000"/>
            <a:headEnd/>
            <a:tailEnd/>
          </a:ln>
          <a:effectLst/>
        </p:spPr>
        <p:txBody>
          <a:bodyPr wrap="none" anchor="ctr"/>
          <a:lstStyle/>
          <a:p>
            <a:endParaRPr lang="es-CL"/>
          </a:p>
        </p:txBody>
      </p:sp>
      <p:sp>
        <p:nvSpPr>
          <p:cNvPr id="47" name="AutoShape 51"/>
          <p:cNvSpPr>
            <a:spLocks noChangeArrowheads="1"/>
          </p:cNvSpPr>
          <p:nvPr/>
        </p:nvSpPr>
        <p:spPr bwMode="auto">
          <a:xfrm flipV="1">
            <a:off x="2423594" y="4509120"/>
            <a:ext cx="936103" cy="568772"/>
          </a:xfrm>
          <a:prstGeom prst="rtTriangle">
            <a:avLst/>
          </a:prstGeom>
          <a:solidFill>
            <a:srgbClr val="00FF00">
              <a:alpha val="50000"/>
            </a:srgbClr>
          </a:solidFill>
          <a:ln w="9525">
            <a:noFill/>
            <a:miter lim="800000"/>
            <a:headEnd/>
            <a:tailEnd/>
          </a:ln>
          <a:effectLst/>
        </p:spPr>
        <p:txBody>
          <a:bodyPr wrap="none" anchor="ctr"/>
          <a:lstStyle/>
          <a:p>
            <a:endParaRPr lang="es-CL"/>
          </a:p>
        </p:txBody>
      </p:sp>
      <p:sp>
        <p:nvSpPr>
          <p:cNvPr id="46" name="AutoShape 50"/>
          <p:cNvSpPr>
            <a:spLocks noChangeArrowheads="1"/>
          </p:cNvSpPr>
          <p:nvPr/>
        </p:nvSpPr>
        <p:spPr bwMode="auto">
          <a:xfrm>
            <a:off x="2423592" y="3429002"/>
            <a:ext cx="936104" cy="720079"/>
          </a:xfrm>
          <a:prstGeom prst="rtTriangle">
            <a:avLst/>
          </a:prstGeom>
          <a:solidFill>
            <a:srgbClr val="FFCC00">
              <a:alpha val="50000"/>
            </a:srgbClr>
          </a:solidFill>
          <a:ln w="9525">
            <a:noFill/>
            <a:miter lim="800000"/>
            <a:headEnd/>
            <a:tailEnd/>
          </a:ln>
          <a:effectLst/>
        </p:spPr>
        <p:txBody>
          <a:bodyPr wrap="none" anchor="ctr"/>
          <a:lstStyle/>
          <a:p>
            <a:endParaRPr lang="es-CL"/>
          </a:p>
        </p:txBody>
      </p:sp>
      <p:sp>
        <p:nvSpPr>
          <p:cNvPr id="48" name="47 Rectángulo"/>
          <p:cNvSpPr/>
          <p:nvPr/>
        </p:nvSpPr>
        <p:spPr>
          <a:xfrm>
            <a:off x="2423592" y="4122954"/>
            <a:ext cx="864096" cy="41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32" name="Line 15"/>
          <p:cNvSpPr>
            <a:spLocks noChangeShapeType="1"/>
          </p:cNvSpPr>
          <p:nvPr/>
        </p:nvSpPr>
        <p:spPr bwMode="auto">
          <a:xfrm flipV="1">
            <a:off x="2423593" y="2636913"/>
            <a:ext cx="3240087" cy="2016125"/>
          </a:xfrm>
          <a:prstGeom prst="line">
            <a:avLst/>
          </a:prstGeom>
          <a:noFill/>
          <a:ln w="38100">
            <a:solidFill>
              <a:schemeClr val="tx1"/>
            </a:solidFill>
            <a:round/>
            <a:headEnd/>
            <a:tailEnd/>
          </a:ln>
          <a:effectLst/>
        </p:spPr>
        <p:txBody>
          <a:bodyPr/>
          <a:lstStyle/>
          <a:p>
            <a:endParaRPr lang="es-CL"/>
          </a:p>
        </p:txBody>
      </p:sp>
      <p:sp>
        <p:nvSpPr>
          <p:cNvPr id="38" name="Line 16"/>
          <p:cNvSpPr>
            <a:spLocks noChangeShapeType="1"/>
          </p:cNvSpPr>
          <p:nvPr/>
        </p:nvSpPr>
        <p:spPr bwMode="auto">
          <a:xfrm flipH="1">
            <a:off x="2424114" y="4357688"/>
            <a:ext cx="1150937" cy="0"/>
          </a:xfrm>
          <a:prstGeom prst="line">
            <a:avLst/>
          </a:prstGeom>
          <a:noFill/>
          <a:ln w="12700">
            <a:solidFill>
              <a:srgbClr val="800080"/>
            </a:solidFill>
            <a:prstDash val="lgDash"/>
            <a:round/>
            <a:headEnd/>
            <a:tailEnd/>
          </a:ln>
          <a:effectLst/>
        </p:spPr>
        <p:txBody>
          <a:bodyPr/>
          <a:lstStyle/>
          <a:p>
            <a:endParaRPr lang="es-CL"/>
          </a:p>
        </p:txBody>
      </p:sp>
      <p:sp>
        <p:nvSpPr>
          <p:cNvPr id="39" name="Line 18"/>
          <p:cNvSpPr>
            <a:spLocks noChangeShapeType="1"/>
          </p:cNvSpPr>
          <p:nvPr/>
        </p:nvSpPr>
        <p:spPr bwMode="auto">
          <a:xfrm>
            <a:off x="3287713" y="4141788"/>
            <a:ext cx="0" cy="2089150"/>
          </a:xfrm>
          <a:prstGeom prst="line">
            <a:avLst/>
          </a:prstGeom>
          <a:noFill/>
          <a:ln w="12700">
            <a:solidFill>
              <a:srgbClr val="800080"/>
            </a:solidFill>
            <a:prstDash val="lgDash"/>
            <a:round/>
            <a:headEnd/>
            <a:tailEnd/>
          </a:ln>
          <a:effectLst/>
        </p:spPr>
        <p:txBody>
          <a:bodyPr/>
          <a:lstStyle/>
          <a:p>
            <a:endParaRPr lang="es-CL"/>
          </a:p>
        </p:txBody>
      </p:sp>
      <p:sp>
        <p:nvSpPr>
          <p:cNvPr id="2" name="1 Título"/>
          <p:cNvSpPr>
            <a:spLocks noGrp="1"/>
          </p:cNvSpPr>
          <p:nvPr>
            <p:ph type="title"/>
          </p:nvPr>
        </p:nvSpPr>
        <p:spPr/>
        <p:txBody>
          <a:bodyPr>
            <a:normAutofit/>
          </a:bodyPr>
          <a:lstStyle/>
          <a:p>
            <a:r>
              <a:rPr lang="es-CL" dirty="0"/>
              <a:t>Efecto de Políticas</a:t>
            </a:r>
          </a:p>
        </p:txBody>
      </p:sp>
      <p:sp>
        <p:nvSpPr>
          <p:cNvPr id="3" name="2 Marcador de contenido"/>
          <p:cNvSpPr>
            <a:spLocks noGrp="1"/>
          </p:cNvSpPr>
          <p:nvPr>
            <p:ph idx="1"/>
          </p:nvPr>
        </p:nvSpPr>
        <p:spPr>
          <a:xfrm>
            <a:off x="2009804" y="1600201"/>
            <a:ext cx="8229600" cy="4525963"/>
          </a:xfrm>
        </p:spPr>
        <p:txBody>
          <a:bodyPr>
            <a:normAutofit/>
          </a:bodyPr>
          <a:lstStyle/>
          <a:p>
            <a:pPr algn="just"/>
            <a:r>
              <a:rPr lang="es-CL" dirty="0"/>
              <a:t>Aplicación de un Impuesto (a la Of)</a:t>
            </a:r>
            <a:endParaRPr lang="es-CL" i="1" dirty="0"/>
          </a:p>
        </p:txBody>
      </p:sp>
      <p:sp>
        <p:nvSpPr>
          <p:cNvPr id="56" name="55 Marcador de número de diapositiva"/>
          <p:cNvSpPr>
            <a:spLocks noGrp="1"/>
          </p:cNvSpPr>
          <p:nvPr>
            <p:ph type="sldNum" sz="quarter" idx="12"/>
          </p:nvPr>
        </p:nvSpPr>
        <p:spPr/>
        <p:txBody>
          <a:bodyPr/>
          <a:lstStyle/>
          <a:p>
            <a:fld id="{E5AF13BF-99AF-4603-AF85-A71E03691828}" type="slidenum">
              <a:rPr lang="es-CL" smtClean="0"/>
              <a:pPr/>
              <a:t>8</a:t>
            </a:fld>
            <a:endParaRPr lang="es-CL"/>
          </a:p>
        </p:txBody>
      </p:sp>
      <p:sp>
        <p:nvSpPr>
          <p:cNvPr id="18" name="Line 15"/>
          <p:cNvSpPr>
            <a:spLocks noChangeShapeType="1"/>
          </p:cNvSpPr>
          <p:nvPr/>
        </p:nvSpPr>
        <p:spPr bwMode="auto">
          <a:xfrm flipV="1">
            <a:off x="2424114" y="3069060"/>
            <a:ext cx="3240087" cy="2016125"/>
          </a:xfrm>
          <a:prstGeom prst="line">
            <a:avLst/>
          </a:prstGeom>
          <a:noFill/>
          <a:ln w="38100">
            <a:solidFill>
              <a:srgbClr val="0000FF"/>
            </a:solidFill>
            <a:round/>
            <a:headEnd/>
            <a:tailEnd/>
          </a:ln>
          <a:effectLst/>
        </p:spPr>
        <p:txBody>
          <a:bodyPr/>
          <a:lstStyle/>
          <a:p>
            <a:endParaRPr lang="es-CL"/>
          </a:p>
        </p:txBody>
      </p:sp>
      <p:sp>
        <p:nvSpPr>
          <p:cNvPr id="21" name="Line 12"/>
          <p:cNvSpPr>
            <a:spLocks noChangeShapeType="1"/>
          </p:cNvSpPr>
          <p:nvPr/>
        </p:nvSpPr>
        <p:spPr bwMode="auto">
          <a:xfrm>
            <a:off x="2424113" y="6230938"/>
            <a:ext cx="5111750" cy="0"/>
          </a:xfrm>
          <a:prstGeom prst="line">
            <a:avLst/>
          </a:prstGeom>
          <a:noFill/>
          <a:ln w="9525">
            <a:solidFill>
              <a:schemeClr val="tx1"/>
            </a:solidFill>
            <a:round/>
            <a:headEnd/>
            <a:tailEnd type="triangle" w="med" len="med"/>
          </a:ln>
          <a:effectLst/>
        </p:spPr>
        <p:txBody>
          <a:bodyPr/>
          <a:lstStyle/>
          <a:p>
            <a:endParaRPr lang="es-CL"/>
          </a:p>
        </p:txBody>
      </p:sp>
      <p:sp>
        <p:nvSpPr>
          <p:cNvPr id="23" name="Line 14"/>
          <p:cNvSpPr>
            <a:spLocks noChangeShapeType="1"/>
          </p:cNvSpPr>
          <p:nvPr/>
        </p:nvSpPr>
        <p:spPr bwMode="auto">
          <a:xfrm>
            <a:off x="3575050" y="4357688"/>
            <a:ext cx="0" cy="1873250"/>
          </a:xfrm>
          <a:prstGeom prst="line">
            <a:avLst/>
          </a:prstGeom>
          <a:noFill/>
          <a:ln w="12700">
            <a:solidFill>
              <a:srgbClr val="800080"/>
            </a:solidFill>
            <a:prstDash val="lgDash"/>
            <a:round/>
            <a:headEnd/>
            <a:tailEnd/>
          </a:ln>
          <a:effectLst/>
        </p:spPr>
        <p:txBody>
          <a:bodyPr/>
          <a:lstStyle/>
          <a:p>
            <a:endParaRPr lang="es-CL"/>
          </a:p>
        </p:txBody>
      </p:sp>
      <p:sp>
        <p:nvSpPr>
          <p:cNvPr id="24" name="Line 16"/>
          <p:cNvSpPr>
            <a:spLocks noChangeShapeType="1"/>
          </p:cNvSpPr>
          <p:nvPr/>
        </p:nvSpPr>
        <p:spPr bwMode="auto">
          <a:xfrm flipH="1">
            <a:off x="2424113" y="4542585"/>
            <a:ext cx="863575" cy="0"/>
          </a:xfrm>
          <a:prstGeom prst="line">
            <a:avLst/>
          </a:prstGeom>
          <a:noFill/>
          <a:ln w="12700">
            <a:solidFill>
              <a:srgbClr val="800080"/>
            </a:solidFill>
            <a:prstDash val="lgDash"/>
            <a:round/>
            <a:headEnd/>
            <a:tailEnd/>
          </a:ln>
          <a:effectLst/>
        </p:spPr>
        <p:txBody>
          <a:bodyPr/>
          <a:lstStyle/>
          <a:p>
            <a:endParaRPr lang="es-CL"/>
          </a:p>
        </p:txBody>
      </p:sp>
      <p:sp>
        <p:nvSpPr>
          <p:cNvPr id="41" name="Text Box 33"/>
          <p:cNvSpPr txBox="1">
            <a:spLocks noChangeArrowheads="1"/>
          </p:cNvSpPr>
          <p:nvPr/>
        </p:nvSpPr>
        <p:spPr bwMode="auto">
          <a:xfrm>
            <a:off x="2063750" y="3198813"/>
            <a:ext cx="503238" cy="366712"/>
          </a:xfrm>
          <a:prstGeom prst="rect">
            <a:avLst/>
          </a:prstGeom>
          <a:noFill/>
          <a:ln w="9525">
            <a:noFill/>
            <a:miter lim="800000"/>
            <a:headEnd/>
            <a:tailEnd/>
          </a:ln>
          <a:effectLst/>
        </p:spPr>
        <p:txBody>
          <a:bodyPr>
            <a:spAutoFit/>
          </a:bodyPr>
          <a:lstStyle/>
          <a:p>
            <a:pPr algn="l">
              <a:spcBef>
                <a:spcPct val="50000"/>
              </a:spcBef>
            </a:pPr>
            <a:r>
              <a:rPr lang="es-ES_tradnl" i="1" dirty="0">
                <a:latin typeface="+mj-lt"/>
              </a:rPr>
              <a:t>P</a:t>
            </a:r>
            <a:r>
              <a:rPr lang="es-ES_tradnl" i="1" baseline="-25000" dirty="0">
                <a:latin typeface="+mj-lt"/>
              </a:rPr>
              <a:t>2</a:t>
            </a:r>
            <a:endParaRPr lang="es-CL" i="1" baseline="-25000" dirty="0">
              <a:latin typeface="+mj-lt"/>
            </a:endParaRPr>
          </a:p>
        </p:txBody>
      </p:sp>
      <p:sp>
        <p:nvSpPr>
          <p:cNvPr id="42" name="Text Box 35"/>
          <p:cNvSpPr txBox="1">
            <a:spLocks noChangeArrowheads="1"/>
          </p:cNvSpPr>
          <p:nvPr/>
        </p:nvSpPr>
        <p:spPr bwMode="auto">
          <a:xfrm>
            <a:off x="3360739" y="6157913"/>
            <a:ext cx="503237" cy="366712"/>
          </a:xfrm>
          <a:prstGeom prst="rect">
            <a:avLst/>
          </a:prstGeom>
          <a:noFill/>
          <a:ln w="9525">
            <a:noFill/>
            <a:miter lim="800000"/>
            <a:headEnd/>
            <a:tailEnd/>
          </a:ln>
          <a:effectLst/>
        </p:spPr>
        <p:txBody>
          <a:bodyPr>
            <a:spAutoFit/>
          </a:bodyPr>
          <a:lstStyle/>
          <a:p>
            <a:pPr algn="l">
              <a:spcBef>
                <a:spcPct val="50000"/>
              </a:spcBef>
            </a:pPr>
            <a:r>
              <a:rPr lang="es-ES_tradnl" i="1" dirty="0" err="1">
                <a:latin typeface="+mj-lt"/>
              </a:rPr>
              <a:t>q</a:t>
            </a:r>
            <a:r>
              <a:rPr lang="es-ES_tradnl" i="1" baseline="-25000" dirty="0" err="1">
                <a:latin typeface="+mj-lt"/>
              </a:rPr>
              <a:t>E</a:t>
            </a:r>
            <a:endParaRPr lang="es-CL" i="1" baseline="-25000" dirty="0">
              <a:latin typeface="+mj-lt"/>
            </a:endParaRPr>
          </a:p>
        </p:txBody>
      </p:sp>
      <p:sp>
        <p:nvSpPr>
          <p:cNvPr id="43" name="Text Box 36"/>
          <p:cNvSpPr txBox="1">
            <a:spLocks noChangeArrowheads="1"/>
          </p:cNvSpPr>
          <p:nvPr/>
        </p:nvSpPr>
        <p:spPr bwMode="auto">
          <a:xfrm>
            <a:off x="5737225" y="6157913"/>
            <a:ext cx="503238" cy="366712"/>
          </a:xfrm>
          <a:prstGeom prst="rect">
            <a:avLst/>
          </a:prstGeom>
          <a:noFill/>
          <a:ln w="9525">
            <a:noFill/>
            <a:miter lim="800000"/>
            <a:headEnd/>
            <a:tailEnd/>
          </a:ln>
          <a:effectLst/>
        </p:spPr>
        <p:txBody>
          <a:bodyPr>
            <a:spAutoFit/>
          </a:bodyPr>
          <a:lstStyle/>
          <a:p>
            <a:pPr algn="l">
              <a:spcBef>
                <a:spcPct val="50000"/>
              </a:spcBef>
            </a:pPr>
            <a:r>
              <a:rPr lang="es-ES_tradnl" i="1" dirty="0">
                <a:latin typeface="+mj-lt"/>
              </a:rPr>
              <a:t>q</a:t>
            </a:r>
            <a:r>
              <a:rPr lang="es-ES_tradnl" i="1" baseline="-25000" dirty="0">
                <a:latin typeface="+mj-lt"/>
              </a:rPr>
              <a:t>2</a:t>
            </a:r>
            <a:endParaRPr lang="es-CL" i="1" baseline="-25000" dirty="0">
              <a:latin typeface="+mj-lt"/>
            </a:endParaRPr>
          </a:p>
        </p:txBody>
      </p:sp>
      <p:sp>
        <p:nvSpPr>
          <p:cNvPr id="45" name="Text Box 44"/>
          <p:cNvSpPr txBox="1">
            <a:spLocks noChangeArrowheads="1"/>
          </p:cNvSpPr>
          <p:nvPr/>
        </p:nvSpPr>
        <p:spPr bwMode="auto">
          <a:xfrm>
            <a:off x="6958584" y="2414216"/>
            <a:ext cx="3097857" cy="369332"/>
          </a:xfrm>
          <a:prstGeom prst="rect">
            <a:avLst/>
          </a:prstGeom>
          <a:noFill/>
          <a:ln w="9525">
            <a:noFill/>
            <a:miter lim="800000"/>
            <a:headEnd/>
            <a:tailEnd/>
          </a:ln>
          <a:effectLst/>
        </p:spPr>
        <p:txBody>
          <a:bodyPr wrap="square">
            <a:spAutoFit/>
          </a:bodyPr>
          <a:lstStyle/>
          <a:p>
            <a:pPr algn="l">
              <a:spcBef>
                <a:spcPct val="50000"/>
              </a:spcBef>
            </a:pPr>
            <a:r>
              <a:rPr lang="es-ES_tradnl" u="sng" dirty="0">
                <a:latin typeface="+mj-lt"/>
              </a:rPr>
              <a:t>Situación Final</a:t>
            </a:r>
            <a:endParaRPr lang="es-CL" u="sng" dirty="0">
              <a:latin typeface="+mj-lt"/>
            </a:endParaRPr>
          </a:p>
        </p:txBody>
      </p:sp>
      <p:sp>
        <p:nvSpPr>
          <p:cNvPr id="74" name="Rectangle 79"/>
          <p:cNvSpPr>
            <a:spLocks noChangeArrowheads="1"/>
          </p:cNvSpPr>
          <p:nvPr/>
        </p:nvSpPr>
        <p:spPr bwMode="auto">
          <a:xfrm>
            <a:off x="2135189" y="4720709"/>
            <a:ext cx="184731" cy="369332"/>
          </a:xfrm>
          <a:prstGeom prst="rect">
            <a:avLst/>
          </a:prstGeom>
          <a:solidFill>
            <a:schemeClr val="bg1"/>
          </a:solidFill>
          <a:ln w="9525" algn="ctr">
            <a:noFill/>
            <a:miter lim="800000"/>
            <a:headEnd/>
            <a:tailEnd/>
          </a:ln>
          <a:effectLst/>
        </p:spPr>
        <p:txBody>
          <a:bodyPr wrap="none" anchor="ctr">
            <a:spAutoFit/>
          </a:bodyPr>
          <a:lstStyle/>
          <a:p>
            <a:endParaRPr lang="es-CL"/>
          </a:p>
        </p:txBody>
      </p:sp>
      <p:sp>
        <p:nvSpPr>
          <p:cNvPr id="75" name="Line 40"/>
          <p:cNvSpPr>
            <a:spLocks noChangeShapeType="1"/>
          </p:cNvSpPr>
          <p:nvPr/>
        </p:nvSpPr>
        <p:spPr bwMode="auto">
          <a:xfrm flipV="1">
            <a:off x="2424113" y="2486026"/>
            <a:ext cx="0" cy="3744913"/>
          </a:xfrm>
          <a:prstGeom prst="line">
            <a:avLst/>
          </a:prstGeom>
          <a:noFill/>
          <a:ln w="9525">
            <a:solidFill>
              <a:schemeClr val="tx1"/>
            </a:solidFill>
            <a:round/>
            <a:headEnd/>
            <a:tailEnd type="triangle" w="med" len="med"/>
          </a:ln>
          <a:effectLst/>
        </p:spPr>
        <p:txBody>
          <a:bodyPr/>
          <a:lstStyle/>
          <a:p>
            <a:endParaRPr lang="es-CL"/>
          </a:p>
        </p:txBody>
      </p:sp>
      <p:sp>
        <p:nvSpPr>
          <p:cNvPr id="77" name="Text Box 20"/>
          <p:cNvSpPr txBox="1">
            <a:spLocks noChangeArrowheads="1"/>
          </p:cNvSpPr>
          <p:nvPr/>
        </p:nvSpPr>
        <p:spPr bwMode="auto">
          <a:xfrm>
            <a:off x="2063750" y="4933951"/>
            <a:ext cx="503238" cy="366713"/>
          </a:xfrm>
          <a:prstGeom prst="rect">
            <a:avLst/>
          </a:prstGeom>
          <a:noFill/>
          <a:ln w="9525">
            <a:noFill/>
            <a:miter lim="800000"/>
            <a:headEnd/>
            <a:tailEnd/>
          </a:ln>
          <a:effectLst/>
        </p:spPr>
        <p:txBody>
          <a:bodyPr>
            <a:spAutoFit/>
          </a:bodyPr>
          <a:lstStyle/>
          <a:p>
            <a:pPr algn="l">
              <a:spcBef>
                <a:spcPct val="50000"/>
              </a:spcBef>
            </a:pPr>
            <a:r>
              <a:rPr lang="es-ES_tradnl" i="1" dirty="0">
                <a:latin typeface="+mj-lt"/>
              </a:rPr>
              <a:t>P</a:t>
            </a:r>
            <a:r>
              <a:rPr lang="es-ES_tradnl" i="1" baseline="-25000" dirty="0">
                <a:latin typeface="+mj-lt"/>
              </a:rPr>
              <a:t>1</a:t>
            </a:r>
            <a:endParaRPr lang="es-CL" i="1" baseline="-25000" dirty="0">
              <a:latin typeface="+mj-lt"/>
            </a:endParaRPr>
          </a:p>
        </p:txBody>
      </p:sp>
      <p:sp>
        <p:nvSpPr>
          <p:cNvPr id="79" name="Text Box 34"/>
          <p:cNvSpPr txBox="1">
            <a:spLocks noChangeArrowheads="1"/>
          </p:cNvSpPr>
          <p:nvPr/>
        </p:nvSpPr>
        <p:spPr bwMode="auto">
          <a:xfrm>
            <a:off x="2063750" y="4076701"/>
            <a:ext cx="503238" cy="366713"/>
          </a:xfrm>
          <a:prstGeom prst="rect">
            <a:avLst/>
          </a:prstGeom>
          <a:noFill/>
          <a:ln w="9525">
            <a:noFill/>
            <a:miter lim="800000"/>
            <a:headEnd/>
            <a:tailEnd/>
          </a:ln>
          <a:effectLst/>
        </p:spPr>
        <p:txBody>
          <a:bodyPr>
            <a:spAutoFit/>
          </a:bodyPr>
          <a:lstStyle/>
          <a:p>
            <a:pPr algn="l">
              <a:spcBef>
                <a:spcPct val="50000"/>
              </a:spcBef>
            </a:pPr>
            <a:r>
              <a:rPr lang="es-ES_tradnl" i="1" dirty="0">
                <a:latin typeface="+mj-lt"/>
              </a:rPr>
              <a:t>P</a:t>
            </a:r>
            <a:r>
              <a:rPr lang="es-ES_tradnl" i="1" baseline="-25000" dirty="0">
                <a:latin typeface="+mj-lt"/>
              </a:rPr>
              <a:t>E</a:t>
            </a:r>
            <a:endParaRPr lang="es-CL" i="1" baseline="-25000" dirty="0">
              <a:latin typeface="+mj-lt"/>
            </a:endParaRPr>
          </a:p>
        </p:txBody>
      </p:sp>
      <p:sp>
        <p:nvSpPr>
          <p:cNvPr id="83" name="Text Box 33"/>
          <p:cNvSpPr txBox="1">
            <a:spLocks noChangeArrowheads="1"/>
          </p:cNvSpPr>
          <p:nvPr/>
        </p:nvSpPr>
        <p:spPr bwMode="auto">
          <a:xfrm>
            <a:off x="2064370" y="2420888"/>
            <a:ext cx="503238" cy="366712"/>
          </a:xfrm>
          <a:prstGeom prst="rect">
            <a:avLst/>
          </a:prstGeom>
          <a:noFill/>
          <a:ln w="9525">
            <a:noFill/>
            <a:miter lim="800000"/>
            <a:headEnd/>
            <a:tailEnd/>
          </a:ln>
          <a:effectLst/>
        </p:spPr>
        <p:txBody>
          <a:bodyPr>
            <a:spAutoFit/>
          </a:bodyPr>
          <a:lstStyle/>
          <a:p>
            <a:pPr algn="l">
              <a:spcBef>
                <a:spcPct val="50000"/>
              </a:spcBef>
            </a:pPr>
            <a:r>
              <a:rPr lang="es-ES_tradnl" i="1" dirty="0">
                <a:latin typeface="+mj-lt"/>
              </a:rPr>
              <a:t>P</a:t>
            </a:r>
            <a:endParaRPr lang="es-CL" i="1" baseline="-25000" dirty="0">
              <a:latin typeface="+mj-lt"/>
            </a:endParaRPr>
          </a:p>
        </p:txBody>
      </p:sp>
      <p:sp>
        <p:nvSpPr>
          <p:cNvPr id="84" name="Text Box 33"/>
          <p:cNvSpPr txBox="1">
            <a:spLocks noChangeArrowheads="1"/>
          </p:cNvSpPr>
          <p:nvPr/>
        </p:nvSpPr>
        <p:spPr bwMode="auto">
          <a:xfrm>
            <a:off x="7176120" y="6230640"/>
            <a:ext cx="503238" cy="366712"/>
          </a:xfrm>
          <a:prstGeom prst="rect">
            <a:avLst/>
          </a:prstGeom>
          <a:noFill/>
          <a:ln w="9525">
            <a:noFill/>
            <a:miter lim="800000"/>
            <a:headEnd/>
            <a:tailEnd/>
          </a:ln>
          <a:effectLst/>
        </p:spPr>
        <p:txBody>
          <a:bodyPr>
            <a:spAutoFit/>
          </a:bodyPr>
          <a:lstStyle/>
          <a:p>
            <a:pPr algn="l">
              <a:spcBef>
                <a:spcPct val="50000"/>
              </a:spcBef>
            </a:pPr>
            <a:r>
              <a:rPr lang="es-ES_tradnl" i="1" dirty="0">
                <a:latin typeface="+mj-lt"/>
              </a:rPr>
              <a:t>q</a:t>
            </a:r>
            <a:endParaRPr lang="es-CL" i="1" baseline="-25000" dirty="0">
              <a:latin typeface="+mj-lt"/>
            </a:endParaRPr>
          </a:p>
        </p:txBody>
      </p:sp>
      <p:sp>
        <p:nvSpPr>
          <p:cNvPr id="85" name="Text Box 33"/>
          <p:cNvSpPr txBox="1">
            <a:spLocks noChangeArrowheads="1"/>
          </p:cNvSpPr>
          <p:nvPr/>
        </p:nvSpPr>
        <p:spPr bwMode="auto">
          <a:xfrm>
            <a:off x="5303912" y="3203684"/>
            <a:ext cx="792088" cy="369332"/>
          </a:xfrm>
          <a:prstGeom prst="rect">
            <a:avLst/>
          </a:prstGeom>
          <a:noFill/>
          <a:ln w="9525">
            <a:noFill/>
            <a:miter lim="800000"/>
            <a:headEnd/>
            <a:tailEnd/>
          </a:ln>
          <a:effectLst/>
        </p:spPr>
        <p:txBody>
          <a:bodyPr wrap="square">
            <a:spAutoFit/>
          </a:bodyPr>
          <a:lstStyle/>
          <a:p>
            <a:pPr algn="l">
              <a:spcBef>
                <a:spcPct val="50000"/>
              </a:spcBef>
            </a:pPr>
            <a:r>
              <a:rPr lang="es-ES_tradnl" i="1" dirty="0">
                <a:latin typeface="+mj-lt"/>
              </a:rPr>
              <a:t>Oferta</a:t>
            </a:r>
            <a:endParaRPr lang="es-CL" i="1" baseline="-25000" dirty="0">
              <a:latin typeface="+mj-lt"/>
            </a:endParaRPr>
          </a:p>
        </p:txBody>
      </p:sp>
      <p:sp>
        <p:nvSpPr>
          <p:cNvPr id="86" name="Text Box 33"/>
          <p:cNvSpPr txBox="1">
            <a:spLocks noChangeArrowheads="1"/>
          </p:cNvSpPr>
          <p:nvPr/>
        </p:nvSpPr>
        <p:spPr bwMode="auto">
          <a:xfrm>
            <a:off x="5600328" y="5723964"/>
            <a:ext cx="1215752" cy="369332"/>
          </a:xfrm>
          <a:prstGeom prst="rect">
            <a:avLst/>
          </a:prstGeom>
          <a:noFill/>
          <a:ln w="9525">
            <a:noFill/>
            <a:miter lim="800000"/>
            <a:headEnd/>
            <a:tailEnd/>
          </a:ln>
          <a:effectLst/>
        </p:spPr>
        <p:txBody>
          <a:bodyPr wrap="square">
            <a:spAutoFit/>
          </a:bodyPr>
          <a:lstStyle/>
          <a:p>
            <a:pPr algn="l">
              <a:spcBef>
                <a:spcPct val="50000"/>
              </a:spcBef>
            </a:pPr>
            <a:r>
              <a:rPr lang="es-ES_tradnl" i="1" dirty="0">
                <a:latin typeface="+mj-lt"/>
              </a:rPr>
              <a:t>Demanda</a:t>
            </a:r>
            <a:endParaRPr lang="es-CL" i="1" baseline="-25000" dirty="0">
              <a:latin typeface="+mj-lt"/>
            </a:endParaRPr>
          </a:p>
        </p:txBody>
      </p:sp>
      <p:sp>
        <p:nvSpPr>
          <p:cNvPr id="87" name="Text Box 25"/>
          <p:cNvSpPr txBox="1">
            <a:spLocks noChangeArrowheads="1"/>
          </p:cNvSpPr>
          <p:nvPr/>
        </p:nvSpPr>
        <p:spPr bwMode="auto">
          <a:xfrm>
            <a:off x="2495600" y="3735930"/>
            <a:ext cx="648072" cy="1154162"/>
          </a:xfrm>
          <a:prstGeom prst="rect">
            <a:avLst/>
          </a:prstGeom>
          <a:noFill/>
          <a:ln w="9525" algn="ctr">
            <a:noFill/>
            <a:miter lim="800000"/>
            <a:headEnd/>
            <a:tailEnd/>
          </a:ln>
          <a:effectLst/>
        </p:spPr>
        <p:txBody>
          <a:bodyPr wrap="square">
            <a:spAutoFit/>
          </a:bodyPr>
          <a:lstStyle/>
          <a:p>
            <a:pPr algn="l">
              <a:spcBef>
                <a:spcPct val="50000"/>
              </a:spcBef>
            </a:pPr>
            <a:r>
              <a:rPr lang="es-ES_tradnl" b="1" dirty="0">
                <a:latin typeface="+mj-lt"/>
              </a:rPr>
              <a:t>EC</a:t>
            </a:r>
          </a:p>
          <a:p>
            <a:pPr algn="l">
              <a:spcBef>
                <a:spcPct val="50000"/>
              </a:spcBef>
            </a:pPr>
            <a:endParaRPr lang="es-ES_tradnl" sz="800" b="1" dirty="0">
              <a:latin typeface="+mj-lt"/>
            </a:endParaRPr>
          </a:p>
          <a:p>
            <a:pPr algn="l">
              <a:spcBef>
                <a:spcPct val="50000"/>
              </a:spcBef>
            </a:pPr>
            <a:endParaRPr lang="es-ES_tradnl" sz="800" b="1" dirty="0">
              <a:latin typeface="+mj-lt"/>
            </a:endParaRPr>
          </a:p>
          <a:p>
            <a:pPr algn="l">
              <a:spcBef>
                <a:spcPct val="50000"/>
              </a:spcBef>
            </a:pPr>
            <a:r>
              <a:rPr lang="es-ES_tradnl" b="1" dirty="0">
                <a:latin typeface="+mj-lt"/>
              </a:rPr>
              <a:t>EP</a:t>
            </a:r>
            <a:endParaRPr lang="es-CL" b="1" dirty="0">
              <a:latin typeface="+mj-lt"/>
            </a:endParaRPr>
          </a:p>
        </p:txBody>
      </p:sp>
      <p:graphicFrame>
        <p:nvGraphicFramePr>
          <p:cNvPr id="88" name="87 Objeto"/>
          <p:cNvGraphicFramePr>
            <a:graphicFrameLocks noChangeAspect="1"/>
          </p:cNvGraphicFramePr>
          <p:nvPr/>
        </p:nvGraphicFramePr>
        <p:xfrm>
          <a:off x="7100068" y="2978498"/>
          <a:ext cx="3100388" cy="2898775"/>
        </p:xfrm>
        <a:graphic>
          <a:graphicData uri="http://schemas.openxmlformats.org/presentationml/2006/ole">
            <mc:AlternateContent xmlns:mc="http://schemas.openxmlformats.org/markup-compatibility/2006">
              <mc:Choice xmlns:v="urn:schemas-microsoft-com:vml" Requires="v">
                <p:oleObj spid="_x0000_s2052" name="Ecuación" r:id="rId3" imgW="1549400" imgH="1447800" progId="Equation.3">
                  <p:embed/>
                </p:oleObj>
              </mc:Choice>
              <mc:Fallback>
                <p:oleObj name="Ecuación" r:id="rId3" imgW="1549400" imgH="1447800" progId="Equation.3">
                  <p:embed/>
                  <p:pic>
                    <p:nvPicPr>
                      <p:cNvPr id="88" name="87 Objet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00068" y="2978498"/>
                        <a:ext cx="3100388" cy="28987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0" name="Line 16"/>
          <p:cNvSpPr>
            <a:spLocks noChangeShapeType="1"/>
          </p:cNvSpPr>
          <p:nvPr/>
        </p:nvSpPr>
        <p:spPr bwMode="auto">
          <a:xfrm flipH="1">
            <a:off x="2424114" y="4109891"/>
            <a:ext cx="863575" cy="0"/>
          </a:xfrm>
          <a:prstGeom prst="line">
            <a:avLst/>
          </a:prstGeom>
          <a:noFill/>
          <a:ln w="12700">
            <a:solidFill>
              <a:srgbClr val="800080"/>
            </a:solidFill>
            <a:prstDash val="lgDash"/>
            <a:round/>
            <a:headEnd/>
            <a:tailEnd/>
          </a:ln>
          <a:effectLst/>
        </p:spPr>
        <p:txBody>
          <a:bodyPr/>
          <a:lstStyle/>
          <a:p>
            <a:endParaRPr lang="es-CL"/>
          </a:p>
        </p:txBody>
      </p:sp>
      <p:sp>
        <p:nvSpPr>
          <p:cNvPr id="44" name="Text Box 35"/>
          <p:cNvSpPr txBox="1">
            <a:spLocks noChangeArrowheads="1"/>
          </p:cNvSpPr>
          <p:nvPr/>
        </p:nvSpPr>
        <p:spPr bwMode="auto">
          <a:xfrm>
            <a:off x="3071665" y="6165304"/>
            <a:ext cx="503237" cy="366712"/>
          </a:xfrm>
          <a:prstGeom prst="rect">
            <a:avLst/>
          </a:prstGeom>
          <a:noFill/>
          <a:ln w="9525">
            <a:noFill/>
            <a:miter lim="800000"/>
            <a:headEnd/>
            <a:tailEnd/>
          </a:ln>
          <a:effectLst/>
        </p:spPr>
        <p:txBody>
          <a:bodyPr>
            <a:spAutoFit/>
          </a:bodyPr>
          <a:lstStyle/>
          <a:p>
            <a:pPr algn="l">
              <a:spcBef>
                <a:spcPct val="50000"/>
              </a:spcBef>
            </a:pPr>
            <a:r>
              <a:rPr lang="es-ES_tradnl" i="1" dirty="0" err="1">
                <a:latin typeface="+mj-lt"/>
              </a:rPr>
              <a:t>q</a:t>
            </a:r>
            <a:r>
              <a:rPr lang="es-ES_tradnl" i="1" baseline="-25000" dirty="0" err="1">
                <a:latin typeface="+mj-lt"/>
              </a:rPr>
              <a:t>T</a:t>
            </a:r>
            <a:endParaRPr lang="es-CL" i="1" baseline="-25000" dirty="0">
              <a:latin typeface="+mj-lt"/>
            </a:endParaRPr>
          </a:p>
        </p:txBody>
      </p:sp>
      <p:sp>
        <p:nvSpPr>
          <p:cNvPr id="22" name="Line 13"/>
          <p:cNvSpPr>
            <a:spLocks noChangeShapeType="1"/>
          </p:cNvSpPr>
          <p:nvPr/>
        </p:nvSpPr>
        <p:spPr bwMode="auto">
          <a:xfrm>
            <a:off x="2424114" y="3422650"/>
            <a:ext cx="3455987" cy="2814638"/>
          </a:xfrm>
          <a:prstGeom prst="line">
            <a:avLst/>
          </a:prstGeom>
          <a:noFill/>
          <a:ln w="38100">
            <a:solidFill>
              <a:srgbClr val="FF0000"/>
            </a:solidFill>
            <a:round/>
            <a:headEnd/>
            <a:tailEnd/>
          </a:ln>
          <a:effectLst/>
        </p:spPr>
        <p:txBody>
          <a:bodyPr/>
          <a:lstStyle/>
          <a:p>
            <a:endParaRPr lang="es-CL"/>
          </a:p>
        </p:txBody>
      </p:sp>
      <p:sp>
        <p:nvSpPr>
          <p:cNvPr id="49" name="Text Box 34"/>
          <p:cNvSpPr txBox="1">
            <a:spLocks noChangeArrowheads="1"/>
          </p:cNvSpPr>
          <p:nvPr/>
        </p:nvSpPr>
        <p:spPr bwMode="auto">
          <a:xfrm>
            <a:off x="2063552" y="4286424"/>
            <a:ext cx="503238" cy="366713"/>
          </a:xfrm>
          <a:prstGeom prst="rect">
            <a:avLst/>
          </a:prstGeom>
          <a:noFill/>
          <a:ln w="9525">
            <a:noFill/>
            <a:miter lim="800000"/>
            <a:headEnd/>
            <a:tailEnd/>
          </a:ln>
          <a:effectLst/>
        </p:spPr>
        <p:txBody>
          <a:bodyPr>
            <a:spAutoFit/>
          </a:bodyPr>
          <a:lstStyle/>
          <a:p>
            <a:pPr algn="l">
              <a:spcBef>
                <a:spcPct val="50000"/>
              </a:spcBef>
            </a:pPr>
            <a:r>
              <a:rPr lang="es-ES_tradnl" i="1" dirty="0">
                <a:latin typeface="+mj-lt"/>
              </a:rPr>
              <a:t>P</a:t>
            </a:r>
            <a:r>
              <a:rPr lang="es-ES_tradnl" i="1" baseline="-25000" dirty="0">
                <a:latin typeface="+mj-lt"/>
              </a:rPr>
              <a:t>P</a:t>
            </a:r>
            <a:endParaRPr lang="es-CL" i="1" baseline="-25000" dirty="0">
              <a:latin typeface="+mj-lt"/>
            </a:endParaRPr>
          </a:p>
        </p:txBody>
      </p:sp>
      <p:sp>
        <p:nvSpPr>
          <p:cNvPr id="50" name="Text Box 34"/>
          <p:cNvSpPr txBox="1">
            <a:spLocks noChangeArrowheads="1"/>
          </p:cNvSpPr>
          <p:nvPr/>
        </p:nvSpPr>
        <p:spPr bwMode="auto">
          <a:xfrm>
            <a:off x="2063552" y="3861049"/>
            <a:ext cx="503238" cy="366713"/>
          </a:xfrm>
          <a:prstGeom prst="rect">
            <a:avLst/>
          </a:prstGeom>
          <a:noFill/>
          <a:ln w="9525">
            <a:noFill/>
            <a:miter lim="800000"/>
            <a:headEnd/>
            <a:tailEnd/>
          </a:ln>
          <a:effectLst/>
        </p:spPr>
        <p:txBody>
          <a:bodyPr>
            <a:spAutoFit/>
          </a:bodyPr>
          <a:lstStyle/>
          <a:p>
            <a:pPr algn="l">
              <a:spcBef>
                <a:spcPct val="50000"/>
              </a:spcBef>
            </a:pPr>
            <a:r>
              <a:rPr lang="es-ES_tradnl" i="1" dirty="0">
                <a:latin typeface="+mj-lt"/>
              </a:rPr>
              <a:t>P</a:t>
            </a:r>
            <a:r>
              <a:rPr lang="es-ES_tradnl" i="1" baseline="-25000" dirty="0">
                <a:latin typeface="+mj-lt"/>
              </a:rPr>
              <a:t>C</a:t>
            </a:r>
            <a:endParaRPr lang="es-CL" i="1" baseline="-25000" dirty="0">
              <a:latin typeface="+mj-lt"/>
            </a:endParaRPr>
          </a:p>
        </p:txBody>
      </p:sp>
      <p:sp>
        <p:nvSpPr>
          <p:cNvPr id="51" name="Text Box 33"/>
          <p:cNvSpPr txBox="1">
            <a:spLocks noChangeArrowheads="1"/>
          </p:cNvSpPr>
          <p:nvPr/>
        </p:nvSpPr>
        <p:spPr bwMode="auto">
          <a:xfrm>
            <a:off x="5735960" y="2420888"/>
            <a:ext cx="792088" cy="369332"/>
          </a:xfrm>
          <a:prstGeom prst="rect">
            <a:avLst/>
          </a:prstGeom>
          <a:noFill/>
          <a:ln w="9525">
            <a:noFill/>
            <a:miter lim="800000"/>
            <a:headEnd/>
            <a:tailEnd/>
          </a:ln>
          <a:effectLst/>
        </p:spPr>
        <p:txBody>
          <a:bodyPr wrap="square">
            <a:spAutoFit/>
          </a:bodyPr>
          <a:lstStyle/>
          <a:p>
            <a:pPr algn="l">
              <a:spcBef>
                <a:spcPct val="50000"/>
              </a:spcBef>
            </a:pPr>
            <a:r>
              <a:rPr lang="es-ES_tradnl" i="1" dirty="0">
                <a:latin typeface="+mj-lt"/>
              </a:rPr>
              <a:t>O + T</a:t>
            </a:r>
            <a:endParaRPr lang="es-CL" i="1" baseline="-25000" dirty="0">
              <a:latin typeface="+mj-lt"/>
            </a:endParaRPr>
          </a:p>
        </p:txBody>
      </p:sp>
      <p:sp>
        <p:nvSpPr>
          <p:cNvPr id="52" name="Rectangle 22"/>
          <p:cNvSpPr>
            <a:spLocks noChangeAspect="1" noChangeArrowheads="1"/>
          </p:cNvSpPr>
          <p:nvPr/>
        </p:nvSpPr>
        <p:spPr bwMode="auto">
          <a:xfrm>
            <a:off x="2424113" y="4115739"/>
            <a:ext cx="863600" cy="432048"/>
          </a:xfrm>
          <a:prstGeom prst="rect">
            <a:avLst/>
          </a:prstGeom>
          <a:noFill/>
          <a:ln w="25400">
            <a:solidFill>
              <a:srgbClr val="7030A0"/>
            </a:solidFill>
            <a:miter lim="800000"/>
            <a:headEnd/>
            <a:tailEnd/>
          </a:ln>
          <a:effectLst/>
        </p:spPr>
        <p:txBody>
          <a:bodyPr wrap="none" anchor="ctr"/>
          <a:lstStyle/>
          <a:p>
            <a:endParaRPr lang="es-CL"/>
          </a:p>
        </p:txBody>
      </p:sp>
      <p:sp>
        <p:nvSpPr>
          <p:cNvPr id="54" name="Text Box 25"/>
          <p:cNvSpPr txBox="1">
            <a:spLocks noChangeArrowheads="1"/>
          </p:cNvSpPr>
          <p:nvPr/>
        </p:nvSpPr>
        <p:spPr bwMode="auto">
          <a:xfrm>
            <a:off x="2423592" y="4120920"/>
            <a:ext cx="648072" cy="369332"/>
          </a:xfrm>
          <a:prstGeom prst="rect">
            <a:avLst/>
          </a:prstGeom>
          <a:noFill/>
          <a:ln w="9525" algn="ctr">
            <a:noFill/>
            <a:miter lim="800000"/>
            <a:headEnd/>
            <a:tailEnd/>
          </a:ln>
          <a:effectLst/>
        </p:spPr>
        <p:txBody>
          <a:bodyPr wrap="square">
            <a:spAutoFit/>
          </a:bodyPr>
          <a:lstStyle/>
          <a:p>
            <a:pPr algn="l">
              <a:spcBef>
                <a:spcPct val="50000"/>
              </a:spcBef>
            </a:pPr>
            <a:r>
              <a:rPr lang="es-ES_tradnl" b="1">
                <a:latin typeface="+mj-lt"/>
              </a:rPr>
              <a:t>RF</a:t>
            </a:r>
            <a:endParaRPr lang="es-CL" b="1" dirty="0">
              <a:latin typeface="+mj-lt"/>
            </a:endParaRPr>
          </a:p>
        </p:txBody>
      </p:sp>
      <p:sp>
        <p:nvSpPr>
          <p:cNvPr id="55" name="Text Box 25"/>
          <p:cNvSpPr txBox="1">
            <a:spLocks noChangeArrowheads="1"/>
          </p:cNvSpPr>
          <p:nvPr/>
        </p:nvSpPr>
        <p:spPr bwMode="auto">
          <a:xfrm>
            <a:off x="3215680" y="4162143"/>
            <a:ext cx="648072" cy="369332"/>
          </a:xfrm>
          <a:prstGeom prst="rect">
            <a:avLst/>
          </a:prstGeom>
          <a:noFill/>
          <a:ln w="9525" algn="ctr">
            <a:noFill/>
            <a:miter lim="800000"/>
            <a:headEnd/>
            <a:tailEnd/>
          </a:ln>
          <a:effectLst/>
        </p:spPr>
        <p:txBody>
          <a:bodyPr wrap="square">
            <a:spAutoFit/>
          </a:bodyPr>
          <a:lstStyle/>
          <a:p>
            <a:pPr algn="l">
              <a:spcBef>
                <a:spcPct val="50000"/>
              </a:spcBef>
            </a:pPr>
            <a:r>
              <a:rPr lang="es-ES_tradnl" b="1" dirty="0">
                <a:latin typeface="+mj-lt"/>
              </a:rPr>
              <a:t>PS</a:t>
            </a:r>
            <a:endParaRPr lang="es-CL" b="1" dirty="0">
              <a:latin typeface="+mj-lt"/>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 name="15 Conector recto"/>
          <p:cNvCxnSpPr>
            <a:stCxn id="21" idx="6"/>
          </p:cNvCxnSpPr>
          <p:nvPr/>
        </p:nvCxnSpPr>
        <p:spPr>
          <a:xfrm flipH="1" flipV="1">
            <a:off x="4364392" y="4941168"/>
            <a:ext cx="1298421" cy="571"/>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8" name="17 Conector recto"/>
          <p:cNvCxnSpPr/>
          <p:nvPr/>
        </p:nvCxnSpPr>
        <p:spPr>
          <a:xfrm rot="5400000">
            <a:off x="4836369" y="5697313"/>
            <a:ext cx="1511598" cy="448"/>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1" name="40 Conector recto"/>
          <p:cNvCxnSpPr/>
          <p:nvPr/>
        </p:nvCxnSpPr>
        <p:spPr>
          <a:xfrm rot="5400000">
            <a:off x="4223792" y="5517232"/>
            <a:ext cx="1872208"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3" name="42 Conector recto"/>
          <p:cNvCxnSpPr/>
          <p:nvPr/>
        </p:nvCxnSpPr>
        <p:spPr>
          <a:xfrm rot="10800000">
            <a:off x="4367811" y="5431268"/>
            <a:ext cx="792087" cy="57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5" name="44 Conector recto"/>
          <p:cNvCxnSpPr/>
          <p:nvPr/>
        </p:nvCxnSpPr>
        <p:spPr>
          <a:xfrm rot="10800000">
            <a:off x="4367810" y="4607254"/>
            <a:ext cx="792087" cy="57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2" name="1 Título"/>
          <p:cNvSpPr>
            <a:spLocks noGrp="1"/>
          </p:cNvSpPr>
          <p:nvPr>
            <p:ph type="title"/>
          </p:nvPr>
        </p:nvSpPr>
        <p:spPr/>
        <p:txBody>
          <a:bodyPr>
            <a:normAutofit/>
          </a:bodyPr>
          <a:lstStyle/>
          <a:p>
            <a:r>
              <a:rPr lang="es-CL" dirty="0"/>
              <a:t>Efecto de Políticas</a:t>
            </a:r>
          </a:p>
        </p:txBody>
      </p:sp>
      <p:sp>
        <p:nvSpPr>
          <p:cNvPr id="3" name="2 Marcador de contenido"/>
          <p:cNvSpPr>
            <a:spLocks noGrp="1"/>
          </p:cNvSpPr>
          <p:nvPr>
            <p:ph idx="1"/>
          </p:nvPr>
        </p:nvSpPr>
        <p:spPr>
          <a:xfrm>
            <a:off x="2009804" y="1600201"/>
            <a:ext cx="8229600" cy="4525963"/>
          </a:xfrm>
        </p:spPr>
        <p:txBody>
          <a:bodyPr>
            <a:normAutofit/>
          </a:bodyPr>
          <a:lstStyle/>
          <a:p>
            <a:pPr algn="just"/>
            <a:r>
              <a:rPr lang="es-CL" b="1" dirty="0"/>
              <a:t>Incidencia Económica</a:t>
            </a:r>
            <a:endParaRPr lang="es-CL" dirty="0"/>
          </a:p>
          <a:p>
            <a:pPr lvl="1" algn="just"/>
            <a:r>
              <a:rPr lang="es-CL" dirty="0"/>
              <a:t>Se refiere a quien afecta más la aplicación de un impuesto o subsidio… Veamos dos casos para un impuesto a la oferta:</a:t>
            </a:r>
            <a:endParaRPr lang="es-CL" i="1" dirty="0"/>
          </a:p>
        </p:txBody>
      </p:sp>
      <p:sp>
        <p:nvSpPr>
          <p:cNvPr id="38" name="37 Marcador de número de diapositiva"/>
          <p:cNvSpPr>
            <a:spLocks noGrp="1"/>
          </p:cNvSpPr>
          <p:nvPr>
            <p:ph type="sldNum" sz="quarter" idx="12"/>
          </p:nvPr>
        </p:nvSpPr>
        <p:spPr/>
        <p:txBody>
          <a:bodyPr/>
          <a:lstStyle/>
          <a:p>
            <a:fld id="{E5AF13BF-99AF-4603-AF85-A71E03691828}" type="slidenum">
              <a:rPr lang="es-CL" smtClean="0"/>
              <a:pPr/>
              <a:t>9</a:t>
            </a:fld>
            <a:endParaRPr lang="es-CL"/>
          </a:p>
        </p:txBody>
      </p:sp>
      <p:cxnSp>
        <p:nvCxnSpPr>
          <p:cNvPr id="10" name="9 Conector recto de flecha"/>
          <p:cNvCxnSpPr/>
          <p:nvPr/>
        </p:nvCxnSpPr>
        <p:spPr>
          <a:xfrm rot="16200000" flipV="1">
            <a:off x="2937053" y="5022581"/>
            <a:ext cx="2858090" cy="342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 name="10 Conector recto de flecha"/>
          <p:cNvCxnSpPr/>
          <p:nvPr/>
        </p:nvCxnSpPr>
        <p:spPr>
          <a:xfrm>
            <a:off x="4364388" y="6444044"/>
            <a:ext cx="35719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2" name="11 CuadroTexto"/>
          <p:cNvSpPr txBox="1"/>
          <p:nvPr/>
        </p:nvSpPr>
        <p:spPr>
          <a:xfrm>
            <a:off x="4007198" y="3666684"/>
            <a:ext cx="857256" cy="369332"/>
          </a:xfrm>
          <a:prstGeom prst="rect">
            <a:avLst/>
          </a:prstGeom>
          <a:noFill/>
        </p:spPr>
        <p:txBody>
          <a:bodyPr wrap="square" rtlCol="0">
            <a:spAutoFit/>
          </a:bodyPr>
          <a:lstStyle/>
          <a:p>
            <a:r>
              <a:rPr lang="es-CL" dirty="0"/>
              <a:t>P</a:t>
            </a:r>
            <a:endParaRPr lang="es-CL" sz="900" dirty="0"/>
          </a:p>
        </p:txBody>
      </p:sp>
      <p:sp>
        <p:nvSpPr>
          <p:cNvPr id="13" name="12 CuadroTexto"/>
          <p:cNvSpPr txBox="1"/>
          <p:nvPr/>
        </p:nvSpPr>
        <p:spPr>
          <a:xfrm>
            <a:off x="7721974" y="6444044"/>
            <a:ext cx="857256" cy="369332"/>
          </a:xfrm>
          <a:prstGeom prst="rect">
            <a:avLst/>
          </a:prstGeom>
          <a:noFill/>
        </p:spPr>
        <p:txBody>
          <a:bodyPr wrap="square" rtlCol="0">
            <a:spAutoFit/>
          </a:bodyPr>
          <a:lstStyle/>
          <a:p>
            <a:r>
              <a:rPr lang="es-CL" dirty="0"/>
              <a:t>Q</a:t>
            </a:r>
            <a:endParaRPr lang="es-CL" sz="900" dirty="0"/>
          </a:p>
        </p:txBody>
      </p:sp>
      <p:sp>
        <p:nvSpPr>
          <p:cNvPr id="14" name="13 CuadroTexto"/>
          <p:cNvSpPr txBox="1"/>
          <p:nvPr/>
        </p:nvSpPr>
        <p:spPr>
          <a:xfrm>
            <a:off x="7182960" y="5939988"/>
            <a:ext cx="857256" cy="369332"/>
          </a:xfrm>
          <a:prstGeom prst="rect">
            <a:avLst/>
          </a:prstGeom>
          <a:noFill/>
        </p:spPr>
        <p:txBody>
          <a:bodyPr wrap="square" rtlCol="0">
            <a:spAutoFit/>
          </a:bodyPr>
          <a:lstStyle/>
          <a:p>
            <a:r>
              <a:rPr lang="es-CL" dirty="0" err="1"/>
              <a:t>Dda</a:t>
            </a:r>
            <a:endParaRPr lang="es-CL" sz="900" baseline="-25000" dirty="0"/>
          </a:p>
        </p:txBody>
      </p:sp>
      <p:sp>
        <p:nvSpPr>
          <p:cNvPr id="15" name="14 CuadroTexto"/>
          <p:cNvSpPr txBox="1"/>
          <p:nvPr/>
        </p:nvSpPr>
        <p:spPr>
          <a:xfrm>
            <a:off x="5447928" y="6444044"/>
            <a:ext cx="857256" cy="369332"/>
          </a:xfrm>
          <a:prstGeom prst="rect">
            <a:avLst/>
          </a:prstGeom>
          <a:noFill/>
        </p:spPr>
        <p:txBody>
          <a:bodyPr wrap="square" rtlCol="0">
            <a:spAutoFit/>
          </a:bodyPr>
          <a:lstStyle/>
          <a:p>
            <a:r>
              <a:rPr lang="es-CL" dirty="0" err="1"/>
              <a:t>q</a:t>
            </a:r>
            <a:r>
              <a:rPr lang="es-CL" baseline="-25000" dirty="0" err="1"/>
              <a:t>E</a:t>
            </a:r>
            <a:endParaRPr lang="es-CL" sz="900" baseline="-25000" dirty="0"/>
          </a:p>
        </p:txBody>
      </p:sp>
      <p:sp>
        <p:nvSpPr>
          <p:cNvPr id="17" name="16 CuadroTexto"/>
          <p:cNvSpPr txBox="1"/>
          <p:nvPr/>
        </p:nvSpPr>
        <p:spPr>
          <a:xfrm>
            <a:off x="3935760" y="4715852"/>
            <a:ext cx="857256" cy="369332"/>
          </a:xfrm>
          <a:prstGeom prst="rect">
            <a:avLst/>
          </a:prstGeom>
          <a:noFill/>
        </p:spPr>
        <p:txBody>
          <a:bodyPr wrap="square" rtlCol="0">
            <a:spAutoFit/>
          </a:bodyPr>
          <a:lstStyle/>
          <a:p>
            <a:r>
              <a:rPr lang="es-CL" dirty="0" err="1"/>
              <a:t>p</a:t>
            </a:r>
            <a:r>
              <a:rPr lang="es-CL" baseline="-25000" dirty="0" err="1"/>
              <a:t>E</a:t>
            </a:r>
            <a:endParaRPr lang="es-CL" sz="900" baseline="-25000" dirty="0"/>
          </a:p>
        </p:txBody>
      </p:sp>
      <p:cxnSp>
        <p:nvCxnSpPr>
          <p:cNvPr id="19" name="18 Conector recto"/>
          <p:cNvCxnSpPr/>
          <p:nvPr/>
        </p:nvCxnSpPr>
        <p:spPr>
          <a:xfrm>
            <a:off x="4364388" y="3952436"/>
            <a:ext cx="3099764" cy="25009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24 Conector recto"/>
          <p:cNvCxnSpPr/>
          <p:nvPr/>
        </p:nvCxnSpPr>
        <p:spPr>
          <a:xfrm rot="5400000" flipH="1" flipV="1">
            <a:off x="4151784" y="3861048"/>
            <a:ext cx="2736304" cy="2304256"/>
          </a:xfrm>
          <a:prstGeom prst="line">
            <a:avLst/>
          </a:prstGeom>
          <a:ln w="25400">
            <a:solidFill>
              <a:srgbClr val="0033CC"/>
            </a:solidFill>
          </a:ln>
        </p:spPr>
        <p:style>
          <a:lnRef idx="1">
            <a:schemeClr val="accent1"/>
          </a:lnRef>
          <a:fillRef idx="0">
            <a:schemeClr val="accent1"/>
          </a:fillRef>
          <a:effectRef idx="0">
            <a:schemeClr val="accent1"/>
          </a:effectRef>
          <a:fontRef idx="minor">
            <a:schemeClr val="tx1"/>
          </a:fontRef>
        </p:style>
      </p:cxnSp>
      <p:sp>
        <p:nvSpPr>
          <p:cNvPr id="21" name="20 Elipse"/>
          <p:cNvSpPr/>
          <p:nvPr/>
        </p:nvSpPr>
        <p:spPr>
          <a:xfrm>
            <a:off x="5519936" y="4870300"/>
            <a:ext cx="142876" cy="14287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dirty="0"/>
          </a:p>
        </p:txBody>
      </p:sp>
      <p:sp>
        <p:nvSpPr>
          <p:cNvPr id="31" name="30 CuadroTexto"/>
          <p:cNvSpPr txBox="1"/>
          <p:nvPr/>
        </p:nvSpPr>
        <p:spPr>
          <a:xfrm>
            <a:off x="6672064" y="3501008"/>
            <a:ext cx="857256" cy="369332"/>
          </a:xfrm>
          <a:prstGeom prst="rect">
            <a:avLst/>
          </a:prstGeom>
          <a:noFill/>
        </p:spPr>
        <p:txBody>
          <a:bodyPr wrap="square" rtlCol="0">
            <a:spAutoFit/>
          </a:bodyPr>
          <a:lstStyle/>
          <a:p>
            <a:r>
              <a:rPr lang="es-CL" dirty="0"/>
              <a:t>Of</a:t>
            </a:r>
            <a:endParaRPr lang="es-CL" sz="900" baseline="-25000" dirty="0"/>
          </a:p>
        </p:txBody>
      </p:sp>
      <p:sp>
        <p:nvSpPr>
          <p:cNvPr id="46" name="45 CuadroTexto"/>
          <p:cNvSpPr txBox="1"/>
          <p:nvPr/>
        </p:nvSpPr>
        <p:spPr>
          <a:xfrm>
            <a:off x="5015880" y="6453336"/>
            <a:ext cx="857256" cy="369332"/>
          </a:xfrm>
          <a:prstGeom prst="rect">
            <a:avLst/>
          </a:prstGeom>
          <a:noFill/>
        </p:spPr>
        <p:txBody>
          <a:bodyPr wrap="square" rtlCol="0">
            <a:spAutoFit/>
          </a:bodyPr>
          <a:lstStyle/>
          <a:p>
            <a:r>
              <a:rPr lang="es-CL" dirty="0" err="1"/>
              <a:t>q</a:t>
            </a:r>
            <a:r>
              <a:rPr lang="es-CL" baseline="-25000" dirty="0" err="1"/>
              <a:t>T</a:t>
            </a:r>
            <a:endParaRPr lang="es-CL" sz="900" baseline="-25000" dirty="0"/>
          </a:p>
        </p:txBody>
      </p:sp>
      <p:sp>
        <p:nvSpPr>
          <p:cNvPr id="47" name="46 CuadroTexto"/>
          <p:cNvSpPr txBox="1"/>
          <p:nvPr/>
        </p:nvSpPr>
        <p:spPr>
          <a:xfrm>
            <a:off x="3935760" y="5157192"/>
            <a:ext cx="857256" cy="369332"/>
          </a:xfrm>
          <a:prstGeom prst="rect">
            <a:avLst/>
          </a:prstGeom>
          <a:noFill/>
        </p:spPr>
        <p:txBody>
          <a:bodyPr wrap="square" rtlCol="0">
            <a:spAutoFit/>
          </a:bodyPr>
          <a:lstStyle/>
          <a:p>
            <a:r>
              <a:rPr lang="es-CL" dirty="0" err="1"/>
              <a:t>p</a:t>
            </a:r>
            <a:r>
              <a:rPr lang="es-CL" baseline="-25000" dirty="0" err="1"/>
              <a:t>P</a:t>
            </a:r>
            <a:endParaRPr lang="es-CL" sz="900" baseline="-25000" dirty="0"/>
          </a:p>
        </p:txBody>
      </p:sp>
      <p:sp>
        <p:nvSpPr>
          <p:cNvPr id="48" name="47 CuadroTexto"/>
          <p:cNvSpPr txBox="1"/>
          <p:nvPr/>
        </p:nvSpPr>
        <p:spPr>
          <a:xfrm>
            <a:off x="3935760" y="4365104"/>
            <a:ext cx="857256" cy="369332"/>
          </a:xfrm>
          <a:prstGeom prst="rect">
            <a:avLst/>
          </a:prstGeom>
          <a:noFill/>
        </p:spPr>
        <p:txBody>
          <a:bodyPr wrap="square" rtlCol="0">
            <a:spAutoFit/>
          </a:bodyPr>
          <a:lstStyle/>
          <a:p>
            <a:r>
              <a:rPr lang="es-CL" dirty="0" err="1"/>
              <a:t>p</a:t>
            </a:r>
            <a:r>
              <a:rPr lang="es-CL" baseline="-25000" dirty="0" err="1"/>
              <a:t>C</a:t>
            </a:r>
            <a:endParaRPr lang="es-CL" sz="900" baseline="-25000" dirty="0"/>
          </a:p>
        </p:txBody>
      </p:sp>
      <p:sp>
        <p:nvSpPr>
          <p:cNvPr id="49" name="48 Elipse"/>
          <p:cNvSpPr/>
          <p:nvPr/>
        </p:nvSpPr>
        <p:spPr>
          <a:xfrm>
            <a:off x="5087888" y="4541939"/>
            <a:ext cx="142876" cy="14287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dirty="0"/>
          </a:p>
        </p:txBody>
      </p:sp>
      <p:sp>
        <p:nvSpPr>
          <p:cNvPr id="50" name="49 Elipse"/>
          <p:cNvSpPr/>
          <p:nvPr/>
        </p:nvSpPr>
        <p:spPr>
          <a:xfrm>
            <a:off x="5087888" y="5373216"/>
            <a:ext cx="142876" cy="14287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dirty="0"/>
          </a:p>
        </p:txBody>
      </p:sp>
      <p:sp>
        <p:nvSpPr>
          <p:cNvPr id="32" name="31 CuadroTexto"/>
          <p:cNvSpPr txBox="1"/>
          <p:nvPr/>
        </p:nvSpPr>
        <p:spPr>
          <a:xfrm>
            <a:off x="1919536" y="3717032"/>
            <a:ext cx="1440160" cy="523220"/>
          </a:xfrm>
          <a:prstGeom prst="rect">
            <a:avLst/>
          </a:prstGeom>
          <a:noFill/>
        </p:spPr>
        <p:txBody>
          <a:bodyPr wrap="square" rtlCol="0">
            <a:spAutoFit/>
          </a:bodyPr>
          <a:lstStyle/>
          <a:p>
            <a:r>
              <a:rPr lang="es-CL" sz="2800" u="sng" dirty="0"/>
              <a:t>Caso 1</a:t>
            </a:r>
            <a:r>
              <a:rPr lang="es-CL" sz="2800" dirty="0"/>
              <a:t>:</a:t>
            </a:r>
          </a:p>
        </p:txBody>
      </p:sp>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TotalTime>
  <Words>779</Words>
  <Application>Microsoft Office PowerPoint</Application>
  <PresentationFormat>Panorámica</PresentationFormat>
  <Paragraphs>156</Paragraphs>
  <Slides>15</Slides>
  <Notes>0</Notes>
  <HiddenSlides>0</HiddenSlides>
  <MMClips>0</MMClips>
  <ScaleCrop>false</ScaleCrop>
  <HeadingPairs>
    <vt:vector size="8" baseType="variant">
      <vt:variant>
        <vt:lpstr>Fuentes usadas</vt:lpstr>
      </vt:variant>
      <vt:variant>
        <vt:i4>3</vt:i4>
      </vt:variant>
      <vt:variant>
        <vt:lpstr>Tema</vt:lpstr>
      </vt:variant>
      <vt:variant>
        <vt:i4>1</vt:i4>
      </vt:variant>
      <vt:variant>
        <vt:lpstr>Servidores OLE incrustados</vt:lpstr>
      </vt:variant>
      <vt:variant>
        <vt:i4>1</vt:i4>
      </vt:variant>
      <vt:variant>
        <vt:lpstr>Títulos de diapositiva</vt:lpstr>
      </vt:variant>
      <vt:variant>
        <vt:i4>15</vt:i4>
      </vt:variant>
    </vt:vector>
  </HeadingPairs>
  <TitlesOfParts>
    <vt:vector size="20" baseType="lpstr">
      <vt:lpstr>Arial</vt:lpstr>
      <vt:lpstr>Calibri</vt:lpstr>
      <vt:lpstr>Calibri Light</vt:lpstr>
      <vt:lpstr>Tema de Office</vt:lpstr>
      <vt:lpstr>Ecuación</vt:lpstr>
      <vt:lpstr>ECONOMÍA Clase 10: Intervenciones  del Mercado. Parte 1</vt:lpstr>
      <vt:lpstr>Agenda</vt:lpstr>
      <vt:lpstr>Efecto de Políticas</vt:lpstr>
      <vt:lpstr>Efecto de Políticas</vt:lpstr>
      <vt:lpstr>¿Para qué sirven los impuestos?</vt:lpstr>
      <vt:lpstr>Efecto de Políticas</vt:lpstr>
      <vt:lpstr>Efecto de Políticas</vt:lpstr>
      <vt:lpstr>Efecto de Políticas</vt:lpstr>
      <vt:lpstr>Efecto de Políticas</vt:lpstr>
      <vt:lpstr>Efecto de Políticas</vt:lpstr>
      <vt:lpstr>Efecto de Políticas</vt:lpstr>
      <vt:lpstr>Efecto de Políticas</vt:lpstr>
      <vt:lpstr>Efecto de Políticas</vt:lpstr>
      <vt:lpstr>Efecto de Políticas</vt:lpstr>
      <vt:lpstr>Efecto de Políticas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ECONOMÍA Clase 10: Intervenciones  del Mercado. Parte 1</dc:title>
  <dc:creator>Christian Belmar Belmar Castro</dc:creator>
  <cp:lastModifiedBy>Christian Belmar Belmar Castro</cp:lastModifiedBy>
  <cp:revision>1</cp:revision>
  <dcterms:created xsi:type="dcterms:W3CDTF">2020-10-20T02:27:03Z</dcterms:created>
  <dcterms:modified xsi:type="dcterms:W3CDTF">2020-10-20T02:30:34Z</dcterms:modified>
</cp:coreProperties>
</file>