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0" r:id="rId4"/>
    <p:sldId id="259" r:id="rId5"/>
    <p:sldId id="261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B8"/>
    <a:srgbClr val="41953B"/>
    <a:srgbClr val="50B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43" autoAdjust="0"/>
    <p:restoredTop sz="76322" autoAdjust="0"/>
  </p:normalViewPr>
  <p:slideViewPr>
    <p:cSldViewPr>
      <p:cViewPr varScale="1">
        <p:scale>
          <a:sx n="66" d="100"/>
          <a:sy n="66" d="100"/>
        </p:scale>
        <p:origin x="1373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82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cana\Documents\Clases\Estadistica%20Bachi\Clases\tema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cana\Documents\Clases\Estadistica%20Bachi\Clases\tema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cana\Documents\Clases\Estadistica%20Bachi\Clases\tema%2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cana\Documents\Clases\Estadistica%20Bachi\Clases\tema%2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cana\Documents\Clases\Estadistica%20Bachi\Clases\tema%2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cana\Documents\Clases\Estadistica%20Bachi\Clases\tema%20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cana\Documents\Clases\Estadistica%20Bachi\Clases\tema%2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cana\Documents\Clases\Estadistica%20Bachi\Clases\tema%20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Años de duración de las ampolletas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Hoja3!$F$127:$F$135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</c:numCache>
            </c:numRef>
          </c:cat>
          <c:val>
            <c:numRef>
              <c:f>Hoja3!$G$127:$G$135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8-48A9-BDFE-8BFF3BCC9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612731696"/>
        <c:axId val="612734976"/>
      </c:barChart>
      <c:catAx>
        <c:axId val="612731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12734976"/>
        <c:crosses val="autoZero"/>
        <c:auto val="1"/>
        <c:lblAlgn val="ctr"/>
        <c:lblOffset val="100"/>
        <c:noMultiLvlLbl val="0"/>
      </c:catAx>
      <c:valAx>
        <c:axId val="61273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Frecuencia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1273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400" dirty="0"/>
              <a:t>Meses de niños (de</a:t>
            </a:r>
            <a:r>
              <a:rPr lang="es-CL" sz="2400" baseline="0" dirty="0"/>
              <a:t> 4 años o menos) fallecidos en 2009</a:t>
            </a:r>
            <a:endParaRPr lang="es-CL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86C-461B-8C9D-73979620A3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86C-461B-8C9D-73979620A3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86C-461B-8C9D-73979620A3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86C-461B-8C9D-73979620A3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86C-461B-8C9D-73979620A311}"/>
              </c:ext>
            </c:extLst>
          </c:dPt>
          <c:dLbls>
            <c:dLbl>
              <c:idx val="0"/>
              <c:layout>
                <c:manualLayout>
                  <c:x val="3.8888888888888785E-2"/>
                  <c:y val="-0.365740740740740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6C-461B-8C9D-73979620A3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'Ejercico clase 1 resuelto'!$L$33:$L$37</c:f>
              <c:strCache>
                <c:ptCount val="5"/>
                <c:pt idx="0">
                  <c:v>0</c:v>
                </c:pt>
                <c:pt idx="1">
                  <c:v>(0-12]</c:v>
                </c:pt>
                <c:pt idx="2">
                  <c:v>(12-24]</c:v>
                </c:pt>
                <c:pt idx="3">
                  <c:v>(24-36]</c:v>
                </c:pt>
                <c:pt idx="4">
                  <c:v>(36-48]</c:v>
                </c:pt>
              </c:strCache>
            </c:strRef>
          </c:cat>
          <c:val>
            <c:numRef>
              <c:f>'Ejercico clase 1 resuelto'!$M$33:$M$37</c:f>
              <c:numCache>
                <c:formatCode>0.00%</c:formatCode>
                <c:ptCount val="5"/>
                <c:pt idx="0">
                  <c:v>0.97832635528247514</c:v>
                </c:pt>
                <c:pt idx="1">
                  <c:v>0</c:v>
                </c:pt>
                <c:pt idx="2">
                  <c:v>9.0370289815670714E-3</c:v>
                </c:pt>
                <c:pt idx="3">
                  <c:v>9.6242727421021156E-3</c:v>
                </c:pt>
                <c:pt idx="4">
                  <c:v>3.0123429938556908E-3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6C-461B-8C9D-73979620A3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Sexo de recien nacidos 2009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Hoja3!$F$4:$F$5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Hoja3!$G$4:$G$5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7-4AC6-8758-D1BE15A04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3265624"/>
        <c:axId val="723266608"/>
      </c:barChart>
      <c:catAx>
        <c:axId val="723265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Sexo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23266608"/>
        <c:crosses val="autoZero"/>
        <c:auto val="1"/>
        <c:lblAlgn val="ctr"/>
        <c:lblOffset val="100"/>
        <c:noMultiLvlLbl val="0"/>
      </c:catAx>
      <c:valAx>
        <c:axId val="7232666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723265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Peso </a:t>
            </a:r>
            <a:r>
              <a:rPr lang="en-US" dirty="0" err="1"/>
              <a:t>promedio</a:t>
            </a:r>
            <a:r>
              <a:rPr lang="en-US" dirty="0"/>
              <a:t> de </a:t>
            </a:r>
            <a:r>
              <a:rPr lang="en-US" dirty="0" err="1"/>
              <a:t>recién</a:t>
            </a:r>
            <a:r>
              <a:rPr lang="en-US" dirty="0"/>
              <a:t> </a:t>
            </a:r>
            <a:r>
              <a:rPr lang="en-US" dirty="0" err="1"/>
              <a:t>nacidos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año</a:t>
            </a:r>
            <a:r>
              <a:rPr lang="en-US" dirty="0"/>
              <a:t> 2009,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sexo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Hoja3!$M$32</c:f>
              <c:strCache>
                <c:ptCount val="1"/>
                <c:pt idx="0">
                  <c:v>Peso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Hoja3!$L$33:$L$34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Hoja3!$M$33:$M$34</c:f>
              <c:numCache>
                <c:formatCode>General</c:formatCode>
                <c:ptCount val="2"/>
                <c:pt idx="0">
                  <c:v>3365.2629999999999</c:v>
                </c:pt>
                <c:pt idx="1">
                  <c:v>3272.6610000000001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5-4AD3-967B-2BE02C777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449984"/>
        <c:axId val="607449656"/>
      </c:barChart>
      <c:catAx>
        <c:axId val="607449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Sexo de recién nacido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07449656"/>
        <c:crosses val="autoZero"/>
        <c:auto val="1"/>
        <c:lblAlgn val="ctr"/>
        <c:lblOffset val="100"/>
        <c:noMultiLvlLbl val="0"/>
      </c:catAx>
      <c:valAx>
        <c:axId val="60744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Peso promedio (grs.)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0744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Sexo de recien nacidos en zonas urbanas 2009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85-49FD-B668-2213D7578A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85-49FD-B668-2213D7578A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Hoja3!$F$63:$G$63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Hoja3!$F$69:$G$69</c:f>
              <c:numCache>
                <c:formatCode>0.00%</c:formatCode>
                <c:ptCount val="2"/>
                <c:pt idx="0">
                  <c:v>0.51032879178285273</c:v>
                </c:pt>
                <c:pt idx="1">
                  <c:v>0.48967120821714727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85-49FD-B668-2213D7578A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Sexo de recien nacidos en zonas rurales</a:t>
            </a:r>
          </a:p>
          <a:p>
            <a:pPr>
              <a:defRPr/>
            </a:pPr>
            <a:r>
              <a:rPr lang="es-CL"/>
              <a:t>2009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DB-4008-A356-0D0CD26CAD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DB-4008-A356-0D0CD26CAD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Hoja3!$F$63:$G$63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Hoja3!$F$70:$G$70</c:f>
              <c:numCache>
                <c:formatCode>0.00%</c:formatCode>
                <c:ptCount val="2"/>
                <c:pt idx="0">
                  <c:v>0.50769831965611567</c:v>
                </c:pt>
                <c:pt idx="1">
                  <c:v>0.49230168034388433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DB-4008-A356-0D0CD26CAD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dirty="0"/>
              <a:t>Porcentaje de hombres</a:t>
            </a:r>
            <a:r>
              <a:rPr lang="es-CL" baseline="0" dirty="0"/>
              <a:t> y mujeres recién nacidos en el 2009, según zona</a:t>
            </a:r>
            <a:endParaRPr lang="es-C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Hoja3!$F$68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Hoja3!$E$69:$E$70</c:f>
              <c:strCache>
                <c:ptCount val="2"/>
                <c:pt idx="0">
                  <c:v>Urbano</c:v>
                </c:pt>
                <c:pt idx="1">
                  <c:v>Rural</c:v>
                </c:pt>
              </c:strCache>
            </c:strRef>
          </c:cat>
          <c:val>
            <c:numRef>
              <c:f>Hoja3!$F$69:$F$70</c:f>
              <c:numCache>
                <c:formatCode>0.00%</c:formatCode>
                <c:ptCount val="2"/>
                <c:pt idx="0">
                  <c:v>0.51032879178285273</c:v>
                </c:pt>
                <c:pt idx="1">
                  <c:v>0.50769831965611567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8-4A25-AA89-1FE2FC5CD702}"/>
            </c:ext>
          </c:extLst>
        </c:ser>
        <c:ser>
          <c:idx val="1"/>
          <c:order val="1"/>
          <c:tx>
            <c:strRef>
              <c:f>Hoja3!$G$68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Hoja3!$E$69:$E$70</c:f>
              <c:strCache>
                <c:ptCount val="2"/>
                <c:pt idx="0">
                  <c:v>Urbano</c:v>
                </c:pt>
                <c:pt idx="1">
                  <c:v>Rural</c:v>
                </c:pt>
              </c:strCache>
            </c:strRef>
          </c:cat>
          <c:val>
            <c:numRef>
              <c:f>Hoja3!$G$69:$G$70</c:f>
              <c:numCache>
                <c:formatCode>0.00%</c:formatCode>
                <c:ptCount val="2"/>
                <c:pt idx="0">
                  <c:v>0.48967120821714727</c:v>
                </c:pt>
                <c:pt idx="1">
                  <c:v>0.49230168034388433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8-4A25-AA89-1FE2FC5CD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770200"/>
        <c:axId val="420772168"/>
      </c:barChart>
      <c:catAx>
        <c:axId val="42077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20772168"/>
        <c:crosses val="autoZero"/>
        <c:auto val="1"/>
        <c:lblAlgn val="ctr"/>
        <c:lblOffset val="100"/>
        <c:noMultiLvlLbl val="0"/>
      </c:catAx>
      <c:valAx>
        <c:axId val="42077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2077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400" b="0" i="0" baseline="0" dirty="0">
                <a:effectLst/>
              </a:rPr>
              <a:t>Porcentaje de hombres y mujeres recién nacidos en el 2009, según zona</a:t>
            </a:r>
            <a:endParaRPr lang="es-CL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Hoja3!$F$68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Hoja3!$E$69:$E$70</c:f>
              <c:strCache>
                <c:ptCount val="2"/>
                <c:pt idx="0">
                  <c:v>Urbano</c:v>
                </c:pt>
                <c:pt idx="1">
                  <c:v>Rural</c:v>
                </c:pt>
              </c:strCache>
            </c:strRef>
          </c:cat>
          <c:val>
            <c:numRef>
              <c:f>Hoja3!$F$69:$F$70</c:f>
              <c:numCache>
                <c:formatCode>0.00%</c:formatCode>
                <c:ptCount val="2"/>
                <c:pt idx="0">
                  <c:v>0.51032879178285273</c:v>
                </c:pt>
                <c:pt idx="1">
                  <c:v>0.50769831965611567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B-4045-833D-EDDF9F92B04C}"/>
            </c:ext>
          </c:extLst>
        </c:ser>
        <c:ser>
          <c:idx val="1"/>
          <c:order val="1"/>
          <c:tx>
            <c:strRef>
              <c:f>Hoja3!$G$68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Hoja3!$E$69:$E$70</c:f>
              <c:strCache>
                <c:ptCount val="2"/>
                <c:pt idx="0">
                  <c:v>Urbano</c:v>
                </c:pt>
                <c:pt idx="1">
                  <c:v>Rural</c:v>
                </c:pt>
              </c:strCache>
            </c:strRef>
          </c:cat>
          <c:val>
            <c:numRef>
              <c:f>Hoja3!$G$69:$G$70</c:f>
              <c:numCache>
                <c:formatCode>0.00%</c:formatCode>
                <c:ptCount val="2"/>
                <c:pt idx="0">
                  <c:v>0.48967120821714727</c:v>
                </c:pt>
                <c:pt idx="1">
                  <c:v>0.49230168034388433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7B-4045-833D-EDDF9F92B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20770200"/>
        <c:axId val="420772168"/>
      </c:barChart>
      <c:catAx>
        <c:axId val="42077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20772168"/>
        <c:crosses val="autoZero"/>
        <c:auto val="1"/>
        <c:lblAlgn val="ctr"/>
        <c:lblOffset val="100"/>
        <c:noMultiLvlLbl val="0"/>
      </c:catAx>
      <c:valAx>
        <c:axId val="4207721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20770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7011-DEFC-4391-96DE-04239A2DD009}" type="datetimeFigureOut">
              <a:rPr lang="es-CL" smtClean="0"/>
              <a:pPr/>
              <a:t>23-09-2016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6E9B-08EC-4838-A847-5BB69FE4235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2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00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472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6345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144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2536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770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8068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3331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9043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953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5755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782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536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385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5441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6857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302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0532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2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9D84-E45D-417D-BEDD-5EF7D910ADF6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5661248"/>
            <a:ext cx="477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/>
              <a:t>Catalina Canals Cifuentes</a:t>
            </a:r>
          </a:p>
          <a:p>
            <a:pPr algn="r"/>
            <a:r>
              <a:rPr lang="es-CL" sz="2400" dirty="0"/>
              <a:t>23/9/2016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306896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 dirty="0">
                <a:solidFill>
                  <a:srgbClr val="0000B8"/>
                </a:solidFill>
              </a:rPr>
              <a:t>Tema 1. Estadística Descriptiva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476672"/>
            <a:ext cx="7380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ESTADÍSTICA</a:t>
            </a:r>
          </a:p>
          <a:p>
            <a:r>
              <a:rPr lang="es-CL" dirty="0"/>
              <a:t>PROGRAMA ACADEMICO DE BACHILLERATO</a:t>
            </a:r>
          </a:p>
          <a:p>
            <a:r>
              <a:rPr lang="es-ES_tradnl" cap="small" dirty="0"/>
              <a:t>Universidad de Chile</a:t>
            </a:r>
            <a:endParaRPr lang="es-CL" b="1" cap="small" dirty="0"/>
          </a:p>
        </p:txBody>
      </p:sp>
      <p:pic>
        <p:nvPicPr>
          <p:cNvPr id="25602" name="Picture 2" descr="http://psicologosarica.files.wordpress.com/2008/08/12-universidad_de_chi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187624" cy="224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02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GRÁFICOS PARA UNA VARIABLE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796136" y="63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MINSAL (2009)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224" y="33965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GRÁFICO DE CAJAS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123728" y="80131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Meses de embarazo de madres de recién nacidos 2009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559628"/>
            <a:ext cx="6292484" cy="46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2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ANÁLISIS GRÁFICO CON DOS VARIABLES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796136" y="63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MINSAL (2009)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224" y="33965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Variable cuantitativa – Variable Cualitativa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556792"/>
            <a:ext cx="3832696" cy="280527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9224" y="808311"/>
            <a:ext cx="404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Peso (en </a:t>
            </a:r>
            <a:r>
              <a:rPr lang="es-CL" sz="2400" dirty="0" err="1"/>
              <a:t>grs</a:t>
            </a:r>
            <a:r>
              <a:rPr lang="es-CL" sz="2400" dirty="0"/>
              <a:t>.) de recién nacidos mujeres 2009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043536" y="804828"/>
            <a:ext cx="404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Peso (en </a:t>
            </a:r>
            <a:r>
              <a:rPr lang="es-CL" sz="2400" dirty="0" err="1"/>
              <a:t>grs</a:t>
            </a:r>
            <a:r>
              <a:rPr lang="es-CL" sz="2400" dirty="0"/>
              <a:t>.) de recién nacidos hombres 2009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80" y="1556792"/>
            <a:ext cx="3832696" cy="28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ANÁLISIS GRÁFICO CON DOS VARIABLES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796136" y="63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MINSAL (2009)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224" y="33965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Variable cuantitativa – Variable Cualitativa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9224" y="808311"/>
            <a:ext cx="836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/>
              <a:t>Meses de embarazo de madres de recién nacidos 2009, según sexo del recién nacido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046403"/>
            <a:ext cx="5925483" cy="433705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23728" y="59492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Hombres			Mujeres</a:t>
            </a:r>
          </a:p>
        </p:txBody>
      </p:sp>
    </p:spTree>
    <p:extLst>
      <p:ext uri="{BB962C8B-B14F-4D97-AF65-F5344CB8AC3E}">
        <p14:creationId xmlns:p14="http://schemas.microsoft.com/office/powerpoint/2010/main" val="220993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ANÁLISIS GRÁFICO CON DOS VARIABLES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796136" y="63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MINSAL (2009)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224" y="33965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Variable cuantitativa – Variable Cualitativa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306902"/>
              </p:ext>
            </p:extLst>
          </p:nvPr>
        </p:nvGraphicFramePr>
        <p:xfrm>
          <a:off x="395536" y="825476"/>
          <a:ext cx="8064896" cy="526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3925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ANÁLISIS GRÁFICO CON DOS VARIABLES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796136" y="63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MINSAL (2009)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224" y="33965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Variable cuantitativa – Variable Cualitativa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23608"/>
              </p:ext>
            </p:extLst>
          </p:nvPr>
        </p:nvGraphicFramePr>
        <p:xfrm>
          <a:off x="660896" y="1983932"/>
          <a:ext cx="7511505" cy="1120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301">
                  <a:extLst>
                    <a:ext uri="{9D8B030D-6E8A-4147-A177-3AD203B41FA5}">
                      <a16:colId xmlns:a16="http://schemas.microsoft.com/office/drawing/2014/main" val="3034253400"/>
                    </a:ext>
                  </a:extLst>
                </a:gridCol>
                <a:gridCol w="1502301">
                  <a:extLst>
                    <a:ext uri="{9D8B030D-6E8A-4147-A177-3AD203B41FA5}">
                      <a16:colId xmlns:a16="http://schemas.microsoft.com/office/drawing/2014/main" val="1842191185"/>
                    </a:ext>
                  </a:extLst>
                </a:gridCol>
                <a:gridCol w="1502301">
                  <a:extLst>
                    <a:ext uri="{9D8B030D-6E8A-4147-A177-3AD203B41FA5}">
                      <a16:colId xmlns:a16="http://schemas.microsoft.com/office/drawing/2014/main" val="2657986696"/>
                    </a:ext>
                  </a:extLst>
                </a:gridCol>
                <a:gridCol w="1502301">
                  <a:extLst>
                    <a:ext uri="{9D8B030D-6E8A-4147-A177-3AD203B41FA5}">
                      <a16:colId xmlns:a16="http://schemas.microsoft.com/office/drawing/2014/main" val="2736860193"/>
                    </a:ext>
                  </a:extLst>
                </a:gridCol>
                <a:gridCol w="1502301">
                  <a:extLst>
                    <a:ext uri="{9D8B030D-6E8A-4147-A177-3AD203B41FA5}">
                      <a16:colId xmlns:a16="http://schemas.microsoft.com/office/drawing/2014/main" val="3410605361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algn="l" fontAlgn="b"/>
                      <a:endParaRPr lang="es-CL" sz="2400" b="0" i="0" u="none" strike="noStrike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effectLst/>
                        </a:rPr>
                        <a:t>Mean</a:t>
                      </a:r>
                      <a:endParaRPr lang="es-CL" sz="2400" b="0" i="0" u="none" strike="noStrike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effectLst/>
                        </a:rPr>
                        <a:t>Std. Dev.</a:t>
                      </a:r>
                      <a:endParaRPr lang="es-CL" sz="2400" b="0" i="0" u="none" strike="noStrike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effectLst/>
                        </a:rPr>
                        <a:t>Min</a:t>
                      </a:r>
                      <a:endParaRPr lang="es-CL" sz="2400" b="0" i="0" u="none" strike="noStrike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effectLst/>
                        </a:rPr>
                        <a:t>Max</a:t>
                      </a:r>
                      <a:endParaRPr lang="es-CL" sz="2400" b="0" i="0" u="none" strike="noStrike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867138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effectLst/>
                        </a:rPr>
                        <a:t>Hombre</a:t>
                      </a:r>
                      <a:endParaRPr lang="es-CL" sz="2400" b="0" i="0" u="none" strike="noStrike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effectLst/>
                        </a:rPr>
                        <a:t>3365.263</a:t>
                      </a:r>
                      <a:endParaRPr lang="es-CL" sz="2400" b="0" i="0" u="none" strike="noStrike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effectLst/>
                        </a:rPr>
                        <a:t>560.4729</a:t>
                      </a:r>
                      <a:endParaRPr lang="es-CL" sz="2400" b="0" i="0" u="none" strike="noStrike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effectLst/>
                        </a:rPr>
                        <a:t>205</a:t>
                      </a:r>
                      <a:endParaRPr lang="es-CL" sz="2400" b="0" i="0" u="none" strike="noStrike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effectLst/>
                        </a:rPr>
                        <a:t>4864</a:t>
                      </a:r>
                      <a:endParaRPr lang="es-CL" sz="2400" b="0" i="0" u="none" strike="noStrike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378828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 fontAlgn="b"/>
                      <a:r>
                        <a:rPr lang="es-CL" sz="2400" u="none" strike="noStrike">
                          <a:effectLst/>
                        </a:rPr>
                        <a:t>Mujer</a:t>
                      </a:r>
                      <a:endParaRPr lang="es-CL" sz="2400" b="0" i="0" u="none" strike="noStrike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effectLst/>
                        </a:rPr>
                        <a:t>3272.661</a:t>
                      </a:r>
                      <a:endParaRPr lang="es-CL" sz="2400" b="0" i="0" u="none" strike="noStrike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effectLst/>
                        </a:rPr>
                        <a:t>528.8665</a:t>
                      </a:r>
                      <a:endParaRPr lang="es-CL" sz="2400" b="0" i="0" u="none" strike="noStrike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>
                          <a:effectLst/>
                        </a:rPr>
                        <a:t>210</a:t>
                      </a:r>
                      <a:endParaRPr lang="es-CL" sz="2400" b="0" i="0" u="none" strike="noStrike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2400" u="none" strike="noStrike" dirty="0">
                          <a:effectLst/>
                        </a:rPr>
                        <a:t>4860</a:t>
                      </a:r>
                      <a:endParaRPr lang="es-CL" sz="2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1654380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84200" y="1247506"/>
            <a:ext cx="806489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Peso de </a:t>
            </a:r>
            <a:r>
              <a:rPr lang="en-US" dirty="0" err="1"/>
              <a:t>recién</a:t>
            </a:r>
            <a:r>
              <a:rPr lang="en-US" dirty="0"/>
              <a:t> </a:t>
            </a:r>
            <a:r>
              <a:rPr lang="en-US" dirty="0" err="1"/>
              <a:t>nacidos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año</a:t>
            </a:r>
            <a:r>
              <a:rPr lang="en-US" dirty="0"/>
              <a:t> 2009,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sexo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75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ANÁLISIS GRÁFICO CON DOS VARIABLES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796136" y="63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MINSAL (2009)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224" y="33965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Variable cuantitativa – Variable cuantitativa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84200" y="808311"/>
            <a:ext cx="80648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Relación</a:t>
            </a:r>
            <a:r>
              <a:rPr lang="en-US" dirty="0"/>
              <a:t> entre peso de </a:t>
            </a:r>
            <a:r>
              <a:rPr lang="en-US" dirty="0" err="1"/>
              <a:t>recién</a:t>
            </a:r>
            <a:r>
              <a:rPr lang="en-US" dirty="0"/>
              <a:t> </a:t>
            </a:r>
            <a:r>
              <a:rPr lang="en-US" dirty="0" err="1"/>
              <a:t>nacidos</a:t>
            </a:r>
            <a:r>
              <a:rPr lang="en-US" dirty="0"/>
              <a:t> y </a:t>
            </a:r>
            <a:r>
              <a:rPr lang="en-US" dirty="0" err="1"/>
              <a:t>meses</a:t>
            </a:r>
            <a:r>
              <a:rPr lang="en-US" dirty="0"/>
              <a:t> de </a:t>
            </a:r>
            <a:r>
              <a:rPr lang="en-US" dirty="0" err="1"/>
              <a:t>embarazo</a:t>
            </a:r>
            <a:r>
              <a:rPr lang="en-US" dirty="0"/>
              <a:t> de la </a:t>
            </a:r>
            <a:r>
              <a:rPr lang="en-US" dirty="0" err="1"/>
              <a:t>madre</a:t>
            </a:r>
            <a:r>
              <a:rPr lang="en-US" dirty="0"/>
              <a:t>. </a:t>
            </a:r>
            <a:r>
              <a:rPr lang="en-US" dirty="0" err="1"/>
              <a:t>Año</a:t>
            </a:r>
            <a:r>
              <a:rPr lang="en-US" dirty="0"/>
              <a:t> 2009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73" y="1806734"/>
            <a:ext cx="6167989" cy="45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9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ANÁLISIS GRÁFICO CON DOS VARIABLES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796136" y="63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MINSAL (2009)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224" y="33965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Variable cualitativa – Variable cualitativa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695166"/>
              </p:ext>
            </p:extLst>
          </p:nvPr>
        </p:nvGraphicFramePr>
        <p:xfrm>
          <a:off x="-24656" y="818102"/>
          <a:ext cx="4596656" cy="498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387037"/>
              </p:ext>
            </p:extLst>
          </p:nvPr>
        </p:nvGraphicFramePr>
        <p:xfrm>
          <a:off x="3550704" y="980728"/>
          <a:ext cx="5593296" cy="53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558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ANÁLISIS GRÁFICO CON DOS VARIABLES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948264" y="650595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MINSAL (2009)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224" y="33965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Variable cualitativa – Variable cualitativa 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027734"/>
              </p:ext>
            </p:extLst>
          </p:nvPr>
        </p:nvGraphicFramePr>
        <p:xfrm>
          <a:off x="179512" y="801316"/>
          <a:ext cx="6768752" cy="588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82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ANÁLISIS GRÁFICO CON DOS VARIABLES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948264" y="650595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MINSAL (2009)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224" y="33965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Variable cualitativa – Variable cualitativa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042204"/>
              </p:ext>
            </p:extLst>
          </p:nvPr>
        </p:nvGraphicFramePr>
        <p:xfrm>
          <a:off x="107504" y="908720"/>
          <a:ext cx="655272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1940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ANÁLISIS GRÁFICO CON DOS VARIABLES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948264" y="650595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MINSAL (2009)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224" y="33965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Variable cualitativa – Variable cualitativa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2736"/>
            <a:ext cx="658414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1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BASES DE DATOS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-1053" t="64483" r="56283" b="9967"/>
          <a:stretch/>
        </p:blipFill>
        <p:spPr>
          <a:xfrm>
            <a:off x="-180528" y="332656"/>
            <a:ext cx="9220970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Ejercicios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67544" y="620688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Suponiendo que tuvieras una base de datos de autos en venta en una automotora, con las variables Marca de Auto, Año de fabricación, Años de uso, número de puertas, Tipo (</a:t>
            </a:r>
            <a:r>
              <a:rPr lang="es-CL" sz="2400" dirty="0" err="1"/>
              <a:t>citycar</a:t>
            </a:r>
            <a:r>
              <a:rPr lang="es-CL" sz="2400" dirty="0"/>
              <a:t>/camioneta/ etc.), ¿Qué medidas de resumen, gráficos y/o tablas usarías si quisieras…?</a:t>
            </a:r>
          </a:p>
          <a:p>
            <a:pPr marL="457200" indent="-457200">
              <a:buAutoNum type="arabicPeriod"/>
            </a:pPr>
            <a:r>
              <a:rPr lang="es-CL" sz="2400" dirty="0"/>
              <a:t>Analizar cuántos años de uso tienen los autos de la automotora.</a:t>
            </a:r>
          </a:p>
          <a:p>
            <a:pPr marL="457200" indent="-457200">
              <a:buAutoNum type="arabicPeriod"/>
            </a:pPr>
            <a:r>
              <a:rPr lang="es-CL" sz="2400" dirty="0"/>
              <a:t>Analizar qué tipo de auto tiene la automotora.</a:t>
            </a:r>
          </a:p>
          <a:p>
            <a:pPr marL="457200" indent="-457200">
              <a:buAutoNum type="arabicPeriod"/>
            </a:pPr>
            <a:r>
              <a:rPr lang="es-CL" sz="2400" dirty="0"/>
              <a:t>Analizar la relación entre el año de fabricación y la cantidad de puertas de los autos.</a:t>
            </a:r>
          </a:p>
          <a:p>
            <a:pPr marL="457200" indent="-457200">
              <a:buAutoNum type="arabicPeriod"/>
            </a:pPr>
            <a:r>
              <a:rPr lang="es-CL" sz="2400" dirty="0"/>
              <a:t>Analizar la relación entre la marca del auto y el tipo de auto.</a:t>
            </a:r>
          </a:p>
          <a:p>
            <a:pPr marL="457200" indent="-457200">
              <a:buAutoNum type="arabicPeriod"/>
            </a:pPr>
            <a:r>
              <a:rPr lang="es-CL" sz="2400" dirty="0"/>
              <a:t>Analizar la relación entre el año de fabricación y la marca del auto.</a:t>
            </a:r>
          </a:p>
          <a:p>
            <a:pPr marL="457200" indent="-457200">
              <a:buAutoNum type="arabicPeriod"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84125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Ejercicios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67544" y="62068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Suponiendo que tuvieras la siguiente base de datos. Realiza las siguientes estimaciones:</a:t>
            </a:r>
          </a:p>
          <a:p>
            <a:r>
              <a:rPr lang="es-CL" sz="2400" dirty="0"/>
              <a:t>					</a:t>
            </a:r>
          </a:p>
          <a:p>
            <a:pPr marL="457200" indent="-457200">
              <a:buAutoNum type="arabicPeriod"/>
            </a:pPr>
            <a:endParaRPr lang="es-CL" sz="2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67643"/>
              </p:ext>
            </p:extLst>
          </p:nvPr>
        </p:nvGraphicFramePr>
        <p:xfrm>
          <a:off x="251520" y="1484784"/>
          <a:ext cx="424847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303475489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39077944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864534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Nivel Socioeconómico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Enfermo de tuberculosis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142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1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305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68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50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257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94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610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8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Bajo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899634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502708" y="1052736"/>
            <a:ext cx="46412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sz="2400" b="1" dirty="0"/>
              <a:t>Promedio, promedio geométrico, moda, mediana, </a:t>
            </a:r>
            <a:r>
              <a:rPr lang="es-CL" sz="2400" b="1" dirty="0" err="1"/>
              <a:t>decil</a:t>
            </a:r>
            <a:r>
              <a:rPr lang="es-CL" sz="2400" b="1" dirty="0"/>
              <a:t> 1, coeficiente de variación, rango </a:t>
            </a:r>
            <a:r>
              <a:rPr lang="es-CL" sz="2400" b="1" dirty="0" err="1"/>
              <a:t>intercuartílico</a:t>
            </a:r>
            <a:r>
              <a:rPr lang="es-CL" sz="2400" b="1" dirty="0"/>
              <a:t> de la variable Edad.</a:t>
            </a:r>
          </a:p>
          <a:p>
            <a:pPr marL="342900" indent="-342900">
              <a:buAutoNum type="arabicPeriod"/>
            </a:pPr>
            <a:r>
              <a:rPr lang="es-CL" sz="2400" dirty="0"/>
              <a:t>Simetría y </a:t>
            </a:r>
            <a:r>
              <a:rPr lang="es-CL" sz="2400" dirty="0" err="1"/>
              <a:t>curtosis</a:t>
            </a:r>
            <a:r>
              <a:rPr lang="es-CL" sz="2400" dirty="0"/>
              <a:t> de la variable edad. Interprete sus resultados.</a:t>
            </a:r>
          </a:p>
          <a:p>
            <a:pPr marL="342900" indent="-342900">
              <a:buAutoNum type="arabicPeriod"/>
            </a:pPr>
            <a:r>
              <a:rPr lang="es-CL" sz="2400" b="1" dirty="0"/>
              <a:t>Tabla de frecuencia de la variable nivel socioeconómico.</a:t>
            </a:r>
          </a:p>
          <a:p>
            <a:pPr marL="342900" indent="-342900">
              <a:buAutoNum type="arabicPeriod"/>
            </a:pPr>
            <a:r>
              <a:rPr lang="es-CL" sz="2400" dirty="0"/>
              <a:t>Tabla de contingencia de las variables nivel socioeconómico y enfermo de tuberculosis. ¿Pareciera haber relación entre ambas variables?</a:t>
            </a:r>
          </a:p>
        </p:txBody>
      </p:sp>
    </p:spTree>
    <p:extLst>
      <p:ext uri="{BB962C8B-B14F-4D97-AF65-F5344CB8AC3E}">
        <p14:creationId xmlns:p14="http://schemas.microsoft.com/office/powerpoint/2010/main" val="1384322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Ejercicios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67544" y="62068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Observe los siguientes gráfico e indique qué puede concluir de los datos.</a:t>
            </a:r>
          </a:p>
          <a:p>
            <a:r>
              <a:rPr lang="es-CL" sz="2400" dirty="0"/>
              <a:t>					</a:t>
            </a:r>
          </a:p>
          <a:p>
            <a:pPr marL="457200" indent="-457200">
              <a:buAutoNum type="arabicPeriod"/>
            </a:pPr>
            <a:endParaRPr lang="es-CL" sz="2400" dirty="0"/>
          </a:p>
        </p:txBody>
      </p:sp>
      <p:pic>
        <p:nvPicPr>
          <p:cNvPr id="2050" name="Picture 2" descr="Resultado de imagen para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5518"/>
            <a:ext cx="4249352" cy="25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103" y="3263334"/>
            <a:ext cx="5117123" cy="374539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572880" y="2340066"/>
            <a:ext cx="457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Relación</a:t>
            </a:r>
            <a:r>
              <a:rPr lang="en-US" sz="2400" dirty="0"/>
              <a:t> entre peso de </a:t>
            </a:r>
            <a:r>
              <a:rPr lang="en-US" sz="2400" dirty="0" err="1"/>
              <a:t>recién</a:t>
            </a:r>
            <a:r>
              <a:rPr lang="en-US" sz="2400" dirty="0"/>
              <a:t> </a:t>
            </a:r>
            <a:r>
              <a:rPr lang="en-US" sz="2400" dirty="0" err="1"/>
              <a:t>nacidos</a:t>
            </a:r>
            <a:r>
              <a:rPr lang="en-US" sz="2400" dirty="0"/>
              <a:t> y </a:t>
            </a:r>
            <a:r>
              <a:rPr lang="en-US" sz="2400" dirty="0" err="1"/>
              <a:t>talla</a:t>
            </a:r>
            <a:r>
              <a:rPr lang="en-US" sz="2400" dirty="0"/>
              <a:t> (</a:t>
            </a:r>
            <a:r>
              <a:rPr lang="en-US" sz="2400" dirty="0" err="1"/>
              <a:t>cms</a:t>
            </a:r>
            <a:r>
              <a:rPr lang="en-US" sz="2400" dirty="0"/>
              <a:t>.). </a:t>
            </a:r>
            <a:r>
              <a:rPr lang="en-US" sz="2400" dirty="0" err="1"/>
              <a:t>Año</a:t>
            </a:r>
            <a:r>
              <a:rPr lang="en-US" sz="2400" dirty="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166478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BASES DE DATOS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203847" y="367714"/>
            <a:ext cx="3106914" cy="6733694"/>
            <a:chOff x="318738" y="332656"/>
            <a:chExt cx="3106914" cy="6733694"/>
          </a:xfrm>
        </p:grpSpPr>
        <p:pic>
          <p:nvPicPr>
            <p:cNvPr id="1026" name="Picture 2" descr="Resultado de imagen para base de datos de materiales de construcc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91" r="67203"/>
            <a:stretch/>
          </p:blipFill>
          <p:spPr bwMode="auto">
            <a:xfrm>
              <a:off x="323527" y="332656"/>
              <a:ext cx="3102125" cy="3688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Resultado de imagen para base de datos de materiales de construcc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08" r="67152"/>
            <a:stretch/>
          </p:blipFill>
          <p:spPr bwMode="auto">
            <a:xfrm>
              <a:off x="318738" y="3753982"/>
              <a:ext cx="3106914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282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BASES DE DATOS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963" t="55649" r="56197" b="17685"/>
          <a:stretch/>
        </p:blipFill>
        <p:spPr>
          <a:xfrm>
            <a:off x="0" y="361528"/>
            <a:ext cx="8820472" cy="63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GRÁFICOS PARA UNA VARIABLE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05446"/>
            <a:ext cx="7200800" cy="52705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55776" y="70039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Peso (en </a:t>
            </a:r>
            <a:r>
              <a:rPr lang="es-CL" sz="2400" dirty="0" err="1"/>
              <a:t>grs</a:t>
            </a:r>
            <a:r>
              <a:rPr lang="es-CL" sz="2400" dirty="0"/>
              <a:t>.) de recién nacidos 2009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67231" y="2760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HISTOGRAMA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067944" y="637594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MINSAL (2009)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660232" y="652534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MEDIDAS DE FORMA</a:t>
            </a:r>
          </a:p>
        </p:txBody>
      </p:sp>
    </p:spTree>
    <p:extLst>
      <p:ext uri="{BB962C8B-B14F-4D97-AF65-F5344CB8AC3E}">
        <p14:creationId xmlns:p14="http://schemas.microsoft.com/office/powerpoint/2010/main" val="274256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GRÁFICOS PARA UNA VARIABLE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67231" y="2760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HISTOGRAMA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72201"/>
              </p:ext>
            </p:extLst>
          </p:nvPr>
        </p:nvGraphicFramePr>
        <p:xfrm>
          <a:off x="-67232" y="608699"/>
          <a:ext cx="8527664" cy="624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150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GRÁFICOS PARA UNA VARIABLE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67231" y="2760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CIRCULAR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982335" y="651805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El Mercurio (2016)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1265" t="68249" r="13601" b="21601"/>
          <a:stretch/>
        </p:blipFill>
        <p:spPr>
          <a:xfrm>
            <a:off x="827584" y="1556792"/>
            <a:ext cx="7650529" cy="34666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03648" y="84764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Porcentaje de genoma según origen ancestral</a:t>
            </a:r>
          </a:p>
        </p:txBody>
      </p:sp>
    </p:spTree>
    <p:extLst>
      <p:ext uri="{BB962C8B-B14F-4D97-AF65-F5344CB8AC3E}">
        <p14:creationId xmlns:p14="http://schemas.microsoft.com/office/powerpoint/2010/main" val="313760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GRÁFICOS PARA UNA VARIABLE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412776" y="1268760"/>
          <a:ext cx="6318448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796136" y="63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MINSAL (2009)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-67231" y="2760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CIRCULAR</a:t>
            </a:r>
          </a:p>
        </p:txBody>
      </p:sp>
    </p:spTree>
    <p:extLst>
      <p:ext uri="{BB962C8B-B14F-4D97-AF65-F5344CB8AC3E}">
        <p14:creationId xmlns:p14="http://schemas.microsoft.com/office/powerpoint/2010/main" val="8297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/>
              <a:t> EJEMPLOS DE GRÁFICOS PARA UNA VARIABLE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796136" y="63212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MINSAL (2009)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9224" y="339651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BARRAS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143087"/>
              </p:ext>
            </p:extLst>
          </p:nvPr>
        </p:nvGraphicFramePr>
        <p:xfrm>
          <a:off x="757560" y="980728"/>
          <a:ext cx="71988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8330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9538</TotalTime>
  <Words>770</Words>
  <Application>Microsoft Office PowerPoint</Application>
  <PresentationFormat>Presentación en pantalla (4:3)</PresentationFormat>
  <Paragraphs>162</Paragraphs>
  <Slides>22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MS Sans Serif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ificc</dc:creator>
  <cp:lastModifiedBy>Catalina Cecilia Canals Cifuentes (catacanals)</cp:lastModifiedBy>
  <cp:revision>641</cp:revision>
  <dcterms:created xsi:type="dcterms:W3CDTF">2012-11-29T18:38:36Z</dcterms:created>
  <dcterms:modified xsi:type="dcterms:W3CDTF">2016-09-23T15:25:32Z</dcterms:modified>
</cp:coreProperties>
</file>