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3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0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5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2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0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1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7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4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4657B9-241A-4C59-A957-2BE5FD3B67FF}" type="datetimeFigureOut">
              <a:rPr lang="en-GB" smtClean="0"/>
              <a:t>19/12/2016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C3F0EAB-7730-40A0-92A6-85AEC7D8670D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Componentes del PIB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1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el crecimiento?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crecimiento no es más que el incremento porcentual del PIB de un país a través del tiempo, sin embargo, cuando se habla de crecimiento, existe un concepto más amplio que considerar.</a:t>
            </a:r>
          </a:p>
          <a:p>
            <a:r>
              <a:rPr lang="es-ES" dirty="0" smtClean="0"/>
              <a:t>Las grandes diferencias entre el PIB de distintos países, muestran también distintos periodos de crecimiento, pudiendo ser estos prolongados o no.</a:t>
            </a:r>
          </a:p>
          <a:p>
            <a:r>
              <a:rPr lang="es-ES" dirty="0" smtClean="0"/>
              <a:t>De esta manera, el crecimiento se asocia a uno de los principales objetivos económicos, esperando que eso traiga mayor bienestar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67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3/31/World_GDP_Capita_1-2003_A.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4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Resultado de imagen para crecimiento economico historia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 económico en el mundo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08" t="33662" r="23827" b="30978"/>
          <a:stretch/>
        </p:blipFill>
        <p:spPr>
          <a:xfrm>
            <a:off x="2068830" y="1826260"/>
            <a:ext cx="8115300" cy="45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81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/>
              <a:t>¿cómo se explica el crecimiento?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¿qué han hecho los países para crecer más que otros?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796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Productividad: Su rol y determinantes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Productividad</a:t>
            </a:r>
            <a:r>
              <a:rPr lang="es-ES" dirty="0" smtClean="0"/>
              <a:t>: Cantidad de Bienes y servicios producidos con una unidad de trabajo</a:t>
            </a:r>
          </a:p>
          <a:p>
            <a:endParaRPr lang="es-ES" dirty="0" smtClean="0"/>
          </a:p>
          <a:p>
            <a:endParaRPr lang="es-ES" dirty="0"/>
          </a:p>
          <a:p>
            <a:pPr algn="ctr"/>
            <a:r>
              <a:rPr lang="es-ES" b="1" dirty="0" smtClean="0"/>
              <a:t>¿Cómo se determina la productividad?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84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se determina la productividad?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Capital Físico por trabajador: Cuanta maquinaria e instrumentos tiene cada trabajador para trabajar</a:t>
            </a:r>
          </a:p>
          <a:p>
            <a:r>
              <a:rPr lang="es-ES" dirty="0" smtClean="0"/>
              <a:t>Capital humano por trabajador: Conocimientos y capacidades que tienen los trabajadores en la economía</a:t>
            </a:r>
          </a:p>
          <a:p>
            <a:r>
              <a:rPr lang="es-ES" dirty="0" smtClean="0"/>
              <a:t>Recursos Naturales por trabajador: Insumos para la producción que son proporcionados por la naturaleza.</a:t>
            </a:r>
          </a:p>
          <a:p>
            <a:r>
              <a:rPr lang="es-ES" dirty="0" smtClean="0"/>
              <a:t>Conocimiento tecnológico: Comprensión de la sociedad de las mejores formas de producir bienes y servicios.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20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Crecimiento Económico y Política Económica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¿qué puede hacer una política gubernamental para incrementar la productividad y los estándares de vida</a:t>
            </a:r>
            <a:r>
              <a:rPr lang="es-ES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Ahorro e inversión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Rendimientos decrecientes y efecto convergencia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Inversión del extranjero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Educación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Salud y Nutrición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Derechos de propiedad y estabilidad política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Libre comercio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Investigación y desarrollo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/>
              <a:t>Crecimiento de la población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4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Rendimientos decrecientes y efecto convergencia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Rendimientos </a:t>
            </a:r>
            <a:r>
              <a:rPr lang="es-ES" b="1" dirty="0" smtClean="0"/>
              <a:t>decrecientes: </a:t>
            </a:r>
            <a:r>
              <a:rPr lang="es-ES" dirty="0"/>
              <a:t>Propiedad según la cual el beneficio de una unidad extra de un insumo disminuye a medida que la cantidad del insumo se incrementa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/>
              <a:t>Efecto de </a:t>
            </a:r>
            <a:r>
              <a:rPr lang="es-ES" b="1" dirty="0" smtClean="0"/>
              <a:t>convergencia: </a:t>
            </a:r>
            <a:r>
              <a:rPr lang="es-ES" dirty="0"/>
              <a:t>Propiedad según la cual los países que empiezan siendo pobres tienden a crecer con mayor rapidez que los países que </a:t>
            </a:r>
            <a:r>
              <a:rPr lang="es-ES" dirty="0" smtClean="0"/>
              <a:t>empiezan siendo ricos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97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87" t="33203" r="26146" b="33854"/>
          <a:stretch/>
        </p:blipFill>
        <p:spPr>
          <a:xfrm>
            <a:off x="1887220" y="1737360"/>
            <a:ext cx="8478520" cy="43247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Rendimientos decrecientes y efecto convergencia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02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del PIB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Tal como habíamos visto, el PIB se podía desagregar en los siguientes componentes:</a:t>
            </a:r>
          </a:p>
          <a:p>
            <a:endParaRPr lang="en-GB" dirty="0"/>
          </a:p>
        </p:txBody>
      </p:sp>
      <p:pic>
        <p:nvPicPr>
          <p:cNvPr id="4" name="Picture 2" descr="Resultado de imagen para componentes del P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99" y="2623132"/>
            <a:ext cx="9481162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6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Inversión del extranjero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Facilitaría la inversión en países en donde no existen muchas posibilidades de ahorro.</a:t>
            </a:r>
          </a:p>
          <a:p>
            <a:endParaRPr lang="es-ES" dirty="0" smtClean="0"/>
          </a:p>
          <a:p>
            <a:r>
              <a:rPr lang="es-ES" dirty="0" smtClean="0"/>
              <a:t>Por otro lado, genera inestabilidad y dependencia del mercado internacional: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600" dirty="0" err="1" smtClean="0"/>
              <a:t>Spillovers</a:t>
            </a:r>
            <a:endParaRPr lang="es-ES" sz="16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600" dirty="0" smtClean="0"/>
              <a:t>Ausencia de políticas públicas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600" dirty="0" smtClean="0"/>
              <a:t>Salarios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1600" dirty="0" smtClean="0"/>
              <a:t>Diferencias entre PIB y PNB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194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Externalidades asociadas a la educación: El mayor conocimiento de una persona, no solo genera mejores posibilidades de empleos de mejor calidad (mejor pagados y más productivos), si no que genera una externalidad a su entorno y en las posibles ideas que las personas más calificadas puedan ir generando. 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§"/>
            </a:pPr>
            <a:r>
              <a:rPr lang="es-ES" dirty="0" smtClean="0"/>
              <a:t>Un problema actual es la fuga de talentos, en donde las personas que se educan de buena manera en países en desarrollo, luego se van a trabajar a los países desarrollados.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8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 de Crecimiento de </a:t>
            </a:r>
            <a:r>
              <a:rPr lang="es-ES" dirty="0" err="1" smtClean="0"/>
              <a:t>Solow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modelo neoclásico de crecimiento parte de la siguiente premisa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</a:t>
            </a:r>
            <a:r>
              <a:rPr lang="en-GB" dirty="0" smtClean="0"/>
              <a:t>Y </a:t>
            </a:r>
            <a:r>
              <a:rPr lang="en-GB" dirty="0"/>
              <a:t>= AF(K, L</a:t>
            </a:r>
            <a:r>
              <a:rPr lang="en-GB" dirty="0" smtClean="0"/>
              <a:t>)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87" t="44271" r="39062" b="26953"/>
          <a:stretch/>
        </p:blipFill>
        <p:spPr>
          <a:xfrm>
            <a:off x="1097280" y="2832099"/>
            <a:ext cx="3937000" cy="3452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2476500"/>
            <a:ext cx="582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El crecimiento depende del aumento de capital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Función de producción creciente a tasas decrecientes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Modelo muy simplificado de la realidad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smtClean="0"/>
              <a:t>No hay crecimiento de largo plazo si no hay crecimiento de la productividad ni de la población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94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alternativos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Modelos de crecimiento endógeno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Modelos que consideran la heterogeneidad estructural, que se adecuan a los países en desarrollo dependientes de RRNN</a:t>
            </a:r>
          </a:p>
          <a:p>
            <a:pPr marL="457200" indent="-457200">
              <a:buFont typeface="+mj-lt"/>
              <a:buAutoNum type="arabicPeriod"/>
            </a:pP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El rol de las instituciones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89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10" t="23720" r="66344" b="12772"/>
          <a:stretch/>
        </p:blipFill>
        <p:spPr>
          <a:xfrm>
            <a:off x="1367736" y="-71396"/>
            <a:ext cx="9517487" cy="69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Consumo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consumo asciende a aproximadamente el 65% del PIB, mientras que la inversión alcanza aproximadamente un 20%.</a:t>
            </a:r>
          </a:p>
          <a:p>
            <a:endParaRPr lang="es-ES" dirty="0" smtClean="0"/>
          </a:p>
          <a:p>
            <a:r>
              <a:rPr lang="es-ES" dirty="0" smtClean="0"/>
              <a:t>¿Cuál es el comportamiento de esta variable? </a:t>
            </a:r>
          </a:p>
          <a:p>
            <a:endParaRPr lang="es-ES" dirty="0"/>
          </a:p>
          <a:p>
            <a:r>
              <a:rPr lang="es-ES" dirty="0" smtClean="0"/>
              <a:t>Un modelo que explica el comportamiento del consumo es el </a:t>
            </a:r>
            <a:r>
              <a:rPr lang="es-ES" i="1" dirty="0" smtClean="0"/>
              <a:t>modelo Keynesiano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8315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Consumo	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s-ES" sz="2600" dirty="0" smtClean="0"/>
                  <a:t>Modelo Keynesiano de consumo:</a:t>
                </a:r>
              </a:p>
              <a:p>
                <a:endParaRPr lang="es-ES" sz="2600" dirty="0"/>
              </a:p>
              <a:p>
                <a:endParaRPr lang="es-ES" sz="2600" dirty="0" smtClean="0"/>
              </a:p>
              <a:p>
                <a:endParaRPr lang="es-ES" sz="2600" dirty="0"/>
              </a:p>
              <a:p>
                <a:endParaRPr lang="es-ES" sz="2600" dirty="0" smtClean="0"/>
              </a:p>
              <a:p>
                <a:endParaRPr lang="es-ES" sz="2600" dirty="0" smtClean="0"/>
              </a:p>
              <a:p>
                <a:r>
                  <a:rPr lang="es-ES" sz="2600" dirty="0" smtClean="0"/>
                  <a:t>Donde </a:t>
                </a:r>
                <a:r>
                  <a:rPr lang="es-ES" sz="2600" dirty="0" err="1" smtClean="0"/>
                  <a:t>Ct</a:t>
                </a:r>
                <a:r>
                  <a:rPr lang="es-ES" sz="2600" dirty="0" smtClean="0"/>
                  <a:t> es el consumo en el período t, lo cual es igual: </a:t>
                </a:r>
                <a:endParaRPr lang="es-ES" sz="2600" dirty="0"/>
              </a:p>
              <a:p>
                <a14:m>
                  <m:oMath xmlns:m="http://schemas.openxmlformats.org/officeDocument/2006/math">
                    <m:r>
                      <a:rPr lang="es-ES" sz="23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s-ES" sz="23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2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𝐶𝑎𝑛𝑡𝑖𝑑𝑎𝑑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𝑐𝑜𝑛𝑠𝑢𝑚𝑜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𝑔𝑎𝑠𝑡𝑎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𝑐𝑎𝑑𝑎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𝑜𝑑𝑜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𝑖𝑛𝑑𝑒𝑝𝑒𝑛𝑑𝑖𝑒𝑛𝑡𝑒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𝑙𝑎𝑠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𝑐𝑜𝑛𝑑𝑖𝑐𝑖𝑜𝑛𝑒𝑠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𝑒𝑐𝑜𝑛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𝑚𝑖𝑐𝑎𝑠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𝑑𝑒𝑙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𝑛𝑖𝑣𝑒𝑙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300" b="0" i="1" smtClean="0">
                        <a:latin typeface="Cambria Math" panose="02040503050406030204" pitchFamily="18" charset="0"/>
                      </a:rPr>
                      <m:t>𝑖𝑛𝑔𝑟𝑒𝑠𝑜𝑠</m:t>
                    </m:r>
                  </m:oMath>
                </a14:m>
                <a:endParaRPr lang="es-ES" sz="2300" b="0" dirty="0" smtClean="0"/>
              </a:p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𝐼𝑛𝑔𝑟𝑒𝑠𝑜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𝑑𝑖𝑠𝑝𝑜𝑛𝑖𝑏𝑙𝑒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𝑡𝑜𝑑𝑜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𝑖𝑛𝑔𝑟𝑒𝑠𝑜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𝑐𝑜𝑛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𝑐𝑢𝑒𝑛𝑡𝑎𝑛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𝑙𝑜𝑠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𝑎𝑔𝑒𝑛𝑡𝑒𝑠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𝑙𝑢𝑒𝑔𝑜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𝑝𝑎𝑔𝑎𝑟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𝑙𝑜𝑠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𝑖𝑚𝑝𝑢𝑒𝑠𝑡𝑜𝑠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s-ES" sz="2200" b="0" dirty="0" smtClean="0"/>
              </a:p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𝑃𝑟𝑜𝑝𝑒𝑛𝑠𝑖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𝑚𝑎𝑟𝑔𝑖𝑛𝑎𝑙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𝑐𝑜𝑛𝑠𝑢𝑚𝑖𝑟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𝑃𝑀𝑔𝐶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200" b="0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1" t="-1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417" t="36588" r="43646" b="60027"/>
          <a:stretch/>
        </p:blipFill>
        <p:spPr>
          <a:xfrm>
            <a:off x="3505200" y="2565399"/>
            <a:ext cx="4991100" cy="8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Consumo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72" t="29558" r="39234" b="48974"/>
          <a:stretch/>
        </p:blipFill>
        <p:spPr>
          <a:xfrm>
            <a:off x="863600" y="2120899"/>
            <a:ext cx="5715000" cy="409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12" t="36719" r="36354" b="52604"/>
          <a:stretch/>
        </p:blipFill>
        <p:spPr>
          <a:xfrm>
            <a:off x="6350000" y="4496466"/>
            <a:ext cx="5544704" cy="1536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000" y="2476499"/>
            <a:ext cx="530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propensión marginal a consumir nos indicará la porción de nuestro ingreso disponible que gastamos en consumo.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Este modelo se ajusta bien a largo plazo y en términos generales, pero no es un buen explicativo para las fluctuaciones de corto plazo.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09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Inversión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inversión corresponde al aumento del capital físico: máquinas, edificios, </a:t>
            </a:r>
            <a:r>
              <a:rPr lang="es-ES" dirty="0" err="1" smtClean="0"/>
              <a:t>etc</a:t>
            </a:r>
            <a:r>
              <a:rPr lang="es-ES" dirty="0" smtClean="0"/>
              <a:t>; además, incluye la acumulación de inventario.</a:t>
            </a:r>
          </a:p>
          <a:p>
            <a:endParaRPr lang="es-ES" dirty="0" smtClean="0"/>
          </a:p>
          <a:p>
            <a:r>
              <a:rPr lang="es-ES" dirty="0" smtClean="0"/>
              <a:t>¿De donde proviene el dinero que se utiliza para la inversión? </a:t>
            </a:r>
          </a:p>
          <a:p>
            <a:r>
              <a:rPr lang="es-ES" dirty="0" smtClean="0"/>
              <a:t>Dentro de la economía en el agregado, el ahorro será igual a la inversión (tanto privado, público y externo)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43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Exportaciones e Importaciones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Recordando: </a:t>
            </a:r>
          </a:p>
          <a:p>
            <a:r>
              <a:rPr lang="es-ES" dirty="0" smtClean="0"/>
              <a:t>PIB = C + I + G + XN</a:t>
            </a:r>
          </a:p>
          <a:p>
            <a:r>
              <a:rPr lang="es-ES" dirty="0" smtClean="0"/>
              <a:t>PNB= C + I + G + XN – F, donde F es el pago de factores</a:t>
            </a:r>
          </a:p>
          <a:p>
            <a:r>
              <a:rPr lang="es-ES" dirty="0" smtClean="0"/>
              <a:t>CC = XN – F </a:t>
            </a:r>
          </a:p>
          <a:p>
            <a:r>
              <a:rPr lang="es-ES" dirty="0" smtClean="0"/>
              <a:t>La Cuenta Corriente (CC) corresponde al registro del intercambio de bienes y servicios de la economía con el resto del mundo, además de el pago de factores. </a:t>
            </a:r>
          </a:p>
          <a:p>
            <a:r>
              <a:rPr lang="es-ES" dirty="0" smtClean="0"/>
              <a:t>También, el déficit de cuenta corriente, es posible entenderlo como el Ahorro externo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8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7200" dirty="0" smtClean="0"/>
              <a:t/>
            </a:r>
            <a:br>
              <a:rPr lang="es-ES" sz="7200" dirty="0" smtClean="0"/>
            </a:br>
            <a:r>
              <a:rPr lang="es-ES" sz="7200" dirty="0" smtClean="0"/>
              <a:t>Producción y Crecimiento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Mankiw</a:t>
            </a:r>
            <a:r>
              <a:rPr lang="es-ES" dirty="0" smtClean="0"/>
              <a:t>, Cap.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455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819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Retrospect</vt:lpstr>
      <vt:lpstr>Componentes del PIB</vt:lpstr>
      <vt:lpstr>Componentes del PIB </vt:lpstr>
      <vt:lpstr>PowerPoint Presentation</vt:lpstr>
      <vt:lpstr>Consumo </vt:lpstr>
      <vt:lpstr>Consumo </vt:lpstr>
      <vt:lpstr>Consumo</vt:lpstr>
      <vt:lpstr>Inversión</vt:lpstr>
      <vt:lpstr>Exportaciones e Importaciones</vt:lpstr>
      <vt:lpstr> Producción y Crecimiento</vt:lpstr>
      <vt:lpstr>¿Qué es el crecimiento?</vt:lpstr>
      <vt:lpstr>PowerPoint Presentation</vt:lpstr>
      <vt:lpstr>PowerPoint Presentation</vt:lpstr>
      <vt:lpstr>Crecimiento económico en el mundo</vt:lpstr>
      <vt:lpstr>Crecimiento </vt:lpstr>
      <vt:lpstr>Productividad: Su rol y determinantes</vt:lpstr>
      <vt:lpstr>¿Cómo se determina la productividad?</vt:lpstr>
      <vt:lpstr>Crecimiento Económico y Política Económica</vt:lpstr>
      <vt:lpstr>Rendimientos decrecientes y efecto convergencia</vt:lpstr>
      <vt:lpstr>Rendimientos decrecientes y efecto convergencia</vt:lpstr>
      <vt:lpstr>Inversión del extranjero</vt:lpstr>
      <vt:lpstr>Educación</vt:lpstr>
      <vt:lpstr>Modelo de Crecimiento de Solow</vt:lpstr>
      <vt:lpstr>Modelos alternativos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Silva, Luis</dc:creator>
  <cp:lastModifiedBy>Silva, Luis</cp:lastModifiedBy>
  <cp:revision>10</cp:revision>
  <dcterms:created xsi:type="dcterms:W3CDTF">2016-12-19T12:40:35Z</dcterms:created>
  <dcterms:modified xsi:type="dcterms:W3CDTF">2016-12-19T14:25:19Z</dcterms:modified>
</cp:coreProperties>
</file>