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3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31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74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309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76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1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1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9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85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61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97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904CF-FF89-4DC9-AFCE-F171E318C63D}" type="datetimeFigureOut">
              <a:rPr lang="es-CL" smtClean="0"/>
              <a:t>03-09-2014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1B18-7224-4229-BEEE-57039B535D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27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pl0018.blogspot.com/2010/12/el-efecto-de-la-elasticida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4800" dirty="0" smtClean="0"/>
              <a:t> Apunte Ayudantía: </a:t>
            </a:r>
            <a:br>
              <a:rPr lang="es-CL" sz="4800" dirty="0" smtClean="0"/>
            </a:br>
            <a:r>
              <a:rPr lang="es-CL" sz="4800" dirty="0" smtClean="0"/>
              <a:t>Impuesto y Subsidio</a:t>
            </a:r>
            <a:br>
              <a:rPr lang="es-CL" sz="4800" dirty="0" smtClean="0"/>
            </a:br>
            <a:r>
              <a:rPr lang="es-CL" sz="4800" dirty="0" smtClean="0"/>
              <a:t>(suma alzada)</a:t>
            </a:r>
            <a:endParaRPr lang="es-CL" sz="4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584700" y="4432300"/>
            <a:ext cx="3008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Efecto sobre las curvas</a:t>
            </a:r>
            <a:endParaRPr lang="es-CL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375900" y="6387068"/>
            <a:ext cx="171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i="1" dirty="0" smtClean="0"/>
              <a:t>M. </a:t>
            </a:r>
            <a:r>
              <a:rPr lang="es-CL" i="1" dirty="0" err="1" smtClean="0"/>
              <a:t>Oyarzún</a:t>
            </a:r>
            <a:r>
              <a:rPr lang="es-CL" i="1" dirty="0" smtClean="0"/>
              <a:t> Ríos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427139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73101" y="652672"/>
            <a:ext cx="1103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Impuesto (T) : el efecto del impuesto, al aplicarlo sobre oferentes o consumidores, puede</a:t>
            </a:r>
            <a:r>
              <a:rPr lang="es-CL" dirty="0"/>
              <a:t> </a:t>
            </a:r>
            <a:r>
              <a:rPr lang="es-CL" dirty="0" smtClean="0"/>
              <a:t>contraer la curva de oferta, o bien contraer la curva de demanda. Y la cantidad que se desplazan las curvas es el valor del impuesto “T”. Gráficamente:</a:t>
            </a:r>
            <a:endParaRPr lang="es-CL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717800" y="2311400"/>
            <a:ext cx="12700" cy="279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349500" y="4826000"/>
            <a:ext cx="285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7391400" y="2311400"/>
            <a:ext cx="12700" cy="279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7023100" y="4826000"/>
            <a:ext cx="285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2730500" y="2641600"/>
            <a:ext cx="2184400" cy="1816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2708275" y="2501900"/>
            <a:ext cx="1812925" cy="148590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 flipV="1">
            <a:off x="3987800" y="2984500"/>
            <a:ext cx="2286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391400" y="2881531"/>
            <a:ext cx="1727200" cy="1944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7404100" y="3365500"/>
            <a:ext cx="1358900" cy="14605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>
            <a:off x="8077200" y="3853765"/>
            <a:ext cx="177800" cy="13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2482269" y="21574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</a:t>
            </a:r>
            <a:endParaRPr lang="es-CL" dirty="0"/>
          </a:p>
        </p:txBody>
      </p:sp>
      <p:sp>
        <p:nvSpPr>
          <p:cNvPr id="30" name="CuadroTexto 29"/>
          <p:cNvSpPr txBox="1"/>
          <p:nvPr/>
        </p:nvSpPr>
        <p:spPr>
          <a:xfrm>
            <a:off x="5053753" y="48074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q</a:t>
            </a:r>
            <a:endParaRPr lang="es-CL" dirty="0" smtClean="0"/>
          </a:p>
        </p:txBody>
      </p:sp>
      <p:sp>
        <p:nvSpPr>
          <p:cNvPr id="31" name="CuadroTexto 30"/>
          <p:cNvSpPr txBox="1"/>
          <p:nvPr/>
        </p:nvSpPr>
        <p:spPr>
          <a:xfrm>
            <a:off x="7097606" y="216277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</a:t>
            </a:r>
            <a:endParaRPr lang="es-CL" dirty="0"/>
          </a:p>
        </p:txBody>
      </p:sp>
      <p:sp>
        <p:nvSpPr>
          <p:cNvPr id="32" name="CuadroTexto 31"/>
          <p:cNvSpPr txBox="1"/>
          <p:nvPr/>
        </p:nvSpPr>
        <p:spPr>
          <a:xfrm>
            <a:off x="9856047" y="48074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q</a:t>
            </a:r>
            <a:endParaRPr lang="es-CL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914900" y="264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of</a:t>
            </a:r>
            <a:endParaRPr lang="es-CL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118600" y="450163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dda</a:t>
            </a:r>
            <a:endParaRPr lang="es-CL" dirty="0"/>
          </a:p>
        </p:txBody>
      </p:sp>
      <p:sp>
        <p:nvSpPr>
          <p:cNvPr id="35" name="CuadroTexto 34"/>
          <p:cNvSpPr txBox="1"/>
          <p:nvPr/>
        </p:nvSpPr>
        <p:spPr>
          <a:xfrm>
            <a:off x="495635" y="5479534"/>
            <a:ext cx="213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Matemáticamente:  </a:t>
            </a:r>
            <a:endParaRPr lang="es-CL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625434" y="6133067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 = b + </a:t>
            </a:r>
            <a:r>
              <a:rPr lang="es-CL" dirty="0" err="1" smtClean="0"/>
              <a:t>mQ</a:t>
            </a:r>
            <a:r>
              <a:rPr lang="es-CL" dirty="0" smtClean="0"/>
              <a:t> + T</a:t>
            </a:r>
            <a:endParaRPr lang="es-CL" dirty="0"/>
          </a:p>
        </p:txBody>
      </p:sp>
      <p:sp>
        <p:nvSpPr>
          <p:cNvPr id="37" name="CuadroTexto 36"/>
          <p:cNvSpPr txBox="1"/>
          <p:nvPr/>
        </p:nvSpPr>
        <p:spPr>
          <a:xfrm>
            <a:off x="7391400" y="6133067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 = b – </a:t>
            </a:r>
            <a:r>
              <a:rPr lang="es-CL" dirty="0" err="1" smtClean="0"/>
              <a:t>mQ</a:t>
            </a:r>
            <a:r>
              <a:rPr lang="es-CL" dirty="0" smtClean="0"/>
              <a:t> - T</a:t>
            </a:r>
            <a:endParaRPr lang="es-CL" dirty="0"/>
          </a:p>
        </p:txBody>
      </p:sp>
      <p:sp>
        <p:nvSpPr>
          <p:cNvPr id="38" name="CuadroTexto 37"/>
          <p:cNvSpPr txBox="1"/>
          <p:nvPr/>
        </p:nvSpPr>
        <p:spPr>
          <a:xfrm>
            <a:off x="2159000" y="4038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9" name="Abrir llave 38"/>
          <p:cNvSpPr/>
          <p:nvPr/>
        </p:nvSpPr>
        <p:spPr>
          <a:xfrm>
            <a:off x="2482269" y="3987801"/>
            <a:ext cx="143165" cy="4698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CuadroTexto 39"/>
          <p:cNvSpPr txBox="1"/>
          <p:nvPr/>
        </p:nvSpPr>
        <p:spPr>
          <a:xfrm>
            <a:off x="6908800" y="29591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endParaRPr lang="es-CL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Abrir llave 40"/>
          <p:cNvSpPr/>
          <p:nvPr/>
        </p:nvSpPr>
        <p:spPr>
          <a:xfrm>
            <a:off x="7232069" y="2908301"/>
            <a:ext cx="143165" cy="4698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20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73101" y="652672"/>
            <a:ext cx="1103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Subsidio (S) : el efecto del subsidio, al aplicarlo sobre oferentes o consumidores, puede</a:t>
            </a:r>
            <a:r>
              <a:rPr lang="es-CL" dirty="0"/>
              <a:t> </a:t>
            </a:r>
            <a:r>
              <a:rPr lang="es-CL" dirty="0" smtClean="0"/>
              <a:t>expandir la curva de oferta, o bien expandir la curva de demanda. Y la cantidad que se desplazan las curvas es el valor del subsidio “S”. Gráficamente:</a:t>
            </a:r>
            <a:endParaRPr lang="es-CL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2717800" y="2311400"/>
            <a:ext cx="12700" cy="279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2349500" y="4826000"/>
            <a:ext cx="285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7391400" y="2311400"/>
            <a:ext cx="12700" cy="279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7023100" y="4826000"/>
            <a:ext cx="2857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2703837" y="2266176"/>
            <a:ext cx="2184400" cy="1816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2730500" y="2561579"/>
            <a:ext cx="2261556" cy="19166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089400" y="2946400"/>
            <a:ext cx="177800" cy="178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420266" y="3166163"/>
            <a:ext cx="1495402" cy="1659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7420266" y="2592000"/>
            <a:ext cx="1698334" cy="195460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V="1">
            <a:off x="8193367" y="3831800"/>
            <a:ext cx="283883" cy="22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2482269" y="21574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</a:t>
            </a:r>
            <a:endParaRPr lang="es-CL" dirty="0"/>
          </a:p>
        </p:txBody>
      </p:sp>
      <p:sp>
        <p:nvSpPr>
          <p:cNvPr id="30" name="CuadroTexto 29"/>
          <p:cNvSpPr txBox="1"/>
          <p:nvPr/>
        </p:nvSpPr>
        <p:spPr>
          <a:xfrm>
            <a:off x="5053753" y="48074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q</a:t>
            </a:r>
            <a:endParaRPr lang="es-CL" dirty="0" smtClean="0"/>
          </a:p>
        </p:txBody>
      </p:sp>
      <p:sp>
        <p:nvSpPr>
          <p:cNvPr id="31" name="CuadroTexto 30"/>
          <p:cNvSpPr txBox="1"/>
          <p:nvPr/>
        </p:nvSpPr>
        <p:spPr>
          <a:xfrm>
            <a:off x="7097606" y="216277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</a:t>
            </a:r>
            <a:endParaRPr lang="es-CL" dirty="0"/>
          </a:p>
        </p:txBody>
      </p:sp>
      <p:sp>
        <p:nvSpPr>
          <p:cNvPr id="32" name="CuadroTexto 31"/>
          <p:cNvSpPr txBox="1"/>
          <p:nvPr/>
        </p:nvSpPr>
        <p:spPr>
          <a:xfrm>
            <a:off x="9856047" y="48074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q</a:t>
            </a:r>
            <a:endParaRPr lang="es-CL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879511" y="207224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of</a:t>
            </a:r>
            <a:endParaRPr lang="es-CL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118600" y="4501635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dda</a:t>
            </a:r>
            <a:endParaRPr lang="es-CL" dirty="0"/>
          </a:p>
        </p:txBody>
      </p:sp>
      <p:sp>
        <p:nvSpPr>
          <p:cNvPr id="35" name="CuadroTexto 34"/>
          <p:cNvSpPr txBox="1"/>
          <p:nvPr/>
        </p:nvSpPr>
        <p:spPr>
          <a:xfrm>
            <a:off x="495635" y="5479534"/>
            <a:ext cx="213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Matemáticamente:  </a:t>
            </a:r>
            <a:endParaRPr lang="es-CL" dirty="0"/>
          </a:p>
        </p:txBody>
      </p:sp>
      <p:sp>
        <p:nvSpPr>
          <p:cNvPr id="36" name="CuadroTexto 35"/>
          <p:cNvSpPr txBox="1"/>
          <p:nvPr/>
        </p:nvSpPr>
        <p:spPr>
          <a:xfrm>
            <a:off x="2625434" y="6133067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 = b + </a:t>
            </a:r>
            <a:r>
              <a:rPr lang="es-CL" dirty="0" err="1" smtClean="0"/>
              <a:t>mQ</a:t>
            </a:r>
            <a:r>
              <a:rPr lang="es-CL" dirty="0" smtClean="0"/>
              <a:t> -S</a:t>
            </a:r>
            <a:endParaRPr lang="es-CL" dirty="0"/>
          </a:p>
        </p:txBody>
      </p:sp>
      <p:sp>
        <p:nvSpPr>
          <p:cNvPr id="37" name="CuadroTexto 36"/>
          <p:cNvSpPr txBox="1"/>
          <p:nvPr/>
        </p:nvSpPr>
        <p:spPr>
          <a:xfrm>
            <a:off x="7391400" y="6133067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 = b – </a:t>
            </a:r>
            <a:r>
              <a:rPr lang="es-CL" dirty="0" err="1" smtClean="0"/>
              <a:t>mQ</a:t>
            </a:r>
            <a:r>
              <a:rPr lang="es-CL" dirty="0" smtClean="0"/>
              <a:t> + S</a:t>
            </a:r>
            <a:endParaRPr lang="es-CL" dirty="0"/>
          </a:p>
        </p:txBody>
      </p:sp>
      <p:sp>
        <p:nvSpPr>
          <p:cNvPr id="38" name="CuadroTexto 37"/>
          <p:cNvSpPr txBox="1"/>
          <p:nvPr/>
        </p:nvSpPr>
        <p:spPr>
          <a:xfrm>
            <a:off x="2159000" y="4038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9" name="Abrir llave 38"/>
          <p:cNvSpPr/>
          <p:nvPr/>
        </p:nvSpPr>
        <p:spPr>
          <a:xfrm>
            <a:off x="2482269" y="3987801"/>
            <a:ext cx="143165" cy="4698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CuadroTexto 39"/>
          <p:cNvSpPr txBox="1"/>
          <p:nvPr/>
        </p:nvSpPr>
        <p:spPr>
          <a:xfrm>
            <a:off x="6899730" y="27617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s-CL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Abrir llave 40"/>
          <p:cNvSpPr/>
          <p:nvPr/>
        </p:nvSpPr>
        <p:spPr>
          <a:xfrm>
            <a:off x="7218522" y="2721834"/>
            <a:ext cx="143165" cy="4698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276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58049"/>
              </p:ext>
            </p:extLst>
          </p:nvPr>
        </p:nvGraphicFramePr>
        <p:xfrm>
          <a:off x="2971800" y="1684866"/>
          <a:ext cx="59563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150"/>
                <a:gridCol w="297815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Oferta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Demanda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+T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-T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-S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+S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39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Impuesto</a:t>
            </a:r>
            <a:br>
              <a:rPr lang="es-CL" dirty="0" smtClean="0"/>
            </a:br>
            <a:r>
              <a:rPr lang="es-CL" dirty="0" smtClean="0"/>
              <a:t>(ad </a:t>
            </a:r>
            <a:r>
              <a:rPr lang="es-CL" dirty="0" err="1" smtClean="0"/>
              <a:t>valorem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347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19101" y="469900"/>
            <a:ext cx="11772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El efecto de un impuesto ad </a:t>
            </a:r>
            <a:r>
              <a:rPr lang="es-CL" dirty="0" err="1" smtClean="0"/>
              <a:t>valorem</a:t>
            </a:r>
            <a:r>
              <a:rPr lang="es-CL" dirty="0" smtClean="0"/>
              <a:t> (t), cambia la pendiente de las curvas, esto se debe a que por ejemplo el impuesto se hace sobre cada unidad comprada/vende o sobre el valor de estas (por ejemplo el IVA), haciendo que varíe el efecto en cada punto dependiendo cuanto se consume/produce. Gráficamente:</a:t>
            </a:r>
            <a:endParaRPr lang="es-CL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1117600" y="1524000"/>
            <a:ext cx="0" cy="314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812800" y="4368800"/>
            <a:ext cx="3213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811106" y="1524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</a:t>
            </a:r>
            <a:endParaRPr lang="es-CL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858375" y="4368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q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6985000" y="1587500"/>
            <a:ext cx="0" cy="314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6680200" y="4432300"/>
            <a:ext cx="3213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678506" y="15875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</a:t>
            </a:r>
            <a:endParaRPr lang="es-C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725775" y="44323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q</a:t>
            </a:r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1154006" y="2393950"/>
            <a:ext cx="2414694" cy="1005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V="1">
            <a:off x="1104899" y="1746767"/>
            <a:ext cx="2108201" cy="16658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7008706" y="3387208"/>
            <a:ext cx="1274460" cy="10572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 flipV="1">
            <a:off x="6983306" y="3352801"/>
            <a:ext cx="2146300" cy="1079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 flipV="1">
            <a:off x="2825750" y="2260600"/>
            <a:ext cx="298450" cy="302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 flipH="1">
            <a:off x="8155453" y="4039731"/>
            <a:ext cx="258727" cy="289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3695700" y="2260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of</a:t>
            </a:r>
            <a:endParaRPr lang="es-CL" dirty="0"/>
          </a:p>
        </p:txBody>
      </p:sp>
      <p:sp>
        <p:nvSpPr>
          <p:cNvPr id="32" name="CuadroTexto 31"/>
          <p:cNvSpPr txBox="1"/>
          <p:nvPr/>
        </p:nvSpPr>
        <p:spPr>
          <a:xfrm>
            <a:off x="9080500" y="389358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dda</a:t>
            </a:r>
            <a:endParaRPr lang="es-CL" dirty="0"/>
          </a:p>
        </p:txBody>
      </p:sp>
      <p:sp>
        <p:nvSpPr>
          <p:cNvPr id="33" name="CuadroTexto 32"/>
          <p:cNvSpPr txBox="1"/>
          <p:nvPr/>
        </p:nvSpPr>
        <p:spPr>
          <a:xfrm>
            <a:off x="495635" y="5479534"/>
            <a:ext cx="213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Matemáticamente:  </a:t>
            </a:r>
            <a:endParaRPr lang="es-CL" dirty="0"/>
          </a:p>
        </p:txBody>
      </p:sp>
      <p:sp>
        <p:nvSpPr>
          <p:cNvPr id="34" name="CuadroTexto 33"/>
          <p:cNvSpPr txBox="1"/>
          <p:nvPr/>
        </p:nvSpPr>
        <p:spPr>
          <a:xfrm>
            <a:off x="2625434" y="613306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 = b + </a:t>
            </a:r>
            <a:r>
              <a:rPr lang="es-CL" dirty="0" err="1" smtClean="0"/>
              <a:t>mQ</a:t>
            </a:r>
            <a:r>
              <a:rPr lang="es-CL" dirty="0" smtClean="0"/>
              <a:t> +</a:t>
            </a:r>
            <a:r>
              <a:rPr lang="es-CL" dirty="0" err="1" smtClean="0"/>
              <a:t>tQ</a:t>
            </a:r>
            <a:endParaRPr lang="es-CL" dirty="0"/>
          </a:p>
        </p:txBody>
      </p:sp>
      <p:sp>
        <p:nvSpPr>
          <p:cNvPr id="35" name="CuadroTexto 34"/>
          <p:cNvSpPr txBox="1"/>
          <p:nvPr/>
        </p:nvSpPr>
        <p:spPr>
          <a:xfrm>
            <a:off x="7391400" y="6133067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 = b – </a:t>
            </a:r>
            <a:r>
              <a:rPr lang="es-CL" dirty="0" err="1" smtClean="0"/>
              <a:t>mQ</a:t>
            </a:r>
            <a:r>
              <a:rPr lang="es-CL" dirty="0" smtClean="0"/>
              <a:t> - </a:t>
            </a:r>
            <a:r>
              <a:rPr lang="es-CL" dirty="0" err="1" smtClean="0"/>
              <a:t>tQ</a:t>
            </a:r>
            <a:endParaRPr lang="es-CL" dirty="0"/>
          </a:p>
        </p:txBody>
      </p:sp>
      <p:sp>
        <p:nvSpPr>
          <p:cNvPr id="47" name="CuadroTexto 46"/>
          <p:cNvSpPr txBox="1"/>
          <p:nvPr/>
        </p:nvSpPr>
        <p:spPr>
          <a:xfrm>
            <a:off x="823807" y="31703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</a:t>
            </a:r>
            <a:endParaRPr lang="es-CL" dirty="0"/>
          </a:p>
        </p:txBody>
      </p:sp>
      <p:sp>
        <p:nvSpPr>
          <p:cNvPr id="48" name="CuadroTexto 47"/>
          <p:cNvSpPr txBox="1"/>
          <p:nvPr/>
        </p:nvSpPr>
        <p:spPr>
          <a:xfrm>
            <a:off x="6722512" y="31462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724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Impuesto y elasticidades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>
                <a:hlinkClick r:id="rId2"/>
              </a:rPr>
              <a:t>http</a:t>
            </a:r>
            <a:r>
              <a:rPr lang="es-CL">
                <a:hlinkClick r:id="rId2"/>
              </a:rPr>
              <a:t>://</a:t>
            </a:r>
            <a:r>
              <a:rPr lang="es-CL" smtClean="0">
                <a:hlinkClick r:id="rId2"/>
              </a:rPr>
              <a:t>cpl0018.blogspot.com/2010/12/el-efecto-de-la-elasticidad.html</a:t>
            </a:r>
            <a:endParaRPr lang="es-CL" smtClean="0"/>
          </a:p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4667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260</Words>
  <Application>Microsoft Office PowerPoint</Application>
  <PresentationFormat>Panorámica</PresentationFormat>
  <Paragraphs>48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 Apunte Ayudantía:  Impuesto y Subsidio (suma alzada)</vt:lpstr>
      <vt:lpstr>Presentación de PowerPoint</vt:lpstr>
      <vt:lpstr>Presentación de PowerPoint</vt:lpstr>
      <vt:lpstr>Presentación de PowerPoint</vt:lpstr>
      <vt:lpstr>Impuesto (ad valorem)</vt:lpstr>
      <vt:lpstr>Presentación de PowerPoint</vt:lpstr>
      <vt:lpstr>Impuesto y elasticidades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Maira Oyarzun Rios</dc:creator>
  <cp:lastModifiedBy>Maira Oyarzun Rios</cp:lastModifiedBy>
  <cp:revision>10</cp:revision>
  <dcterms:created xsi:type="dcterms:W3CDTF">2014-09-03T14:45:03Z</dcterms:created>
  <dcterms:modified xsi:type="dcterms:W3CDTF">2014-09-03T15:12:15Z</dcterms:modified>
</cp:coreProperties>
</file>