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63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711" autoAdjust="0"/>
  </p:normalViewPr>
  <p:slideViewPr>
    <p:cSldViewPr snapToGrid="0">
      <p:cViewPr varScale="1">
        <p:scale>
          <a:sx n="76" d="100"/>
          <a:sy n="76" d="100"/>
        </p:scale>
        <p:origin x="12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31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1740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309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876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71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491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19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185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618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977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904CF-FF89-4DC9-AFCE-F171E318C63D}" type="datetimeFigureOut">
              <a:rPr lang="es-CL" smtClean="0"/>
              <a:t>03-09-2014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1B18-7224-4229-BEEE-57039B535D3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127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pl0018.blogspot.com/2010/12/el-efecto-de-la-elasticida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4800" dirty="0" smtClean="0"/>
              <a:t> Apunte Ayudantía: </a:t>
            </a:r>
            <a:br>
              <a:rPr lang="es-CL" sz="4800" dirty="0" smtClean="0"/>
            </a:br>
            <a:r>
              <a:rPr lang="es-CL" sz="4800" dirty="0" smtClean="0"/>
              <a:t>Impuesto y Subsidio</a:t>
            </a:r>
            <a:br>
              <a:rPr lang="es-CL" sz="4800" dirty="0" smtClean="0"/>
            </a:br>
            <a:r>
              <a:rPr lang="es-CL" sz="4800" dirty="0" smtClean="0"/>
              <a:t>(suma alzada)</a:t>
            </a:r>
            <a:endParaRPr lang="es-CL" sz="4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4584700" y="4432300"/>
            <a:ext cx="3008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smtClean="0"/>
              <a:t>Efecto sobre las curvas</a:t>
            </a:r>
            <a:endParaRPr lang="es-CL" sz="2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0375900" y="6387068"/>
            <a:ext cx="1713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i="1" dirty="0" smtClean="0"/>
              <a:t>M. </a:t>
            </a:r>
            <a:r>
              <a:rPr lang="es-CL" i="1" dirty="0" err="1" smtClean="0"/>
              <a:t>Oyarzún</a:t>
            </a:r>
            <a:r>
              <a:rPr lang="es-CL" i="1" dirty="0" smtClean="0"/>
              <a:t> Ríos</a:t>
            </a:r>
            <a:endParaRPr lang="es-CL" i="1" dirty="0"/>
          </a:p>
        </p:txBody>
      </p:sp>
    </p:spTree>
    <p:extLst>
      <p:ext uri="{BB962C8B-B14F-4D97-AF65-F5344CB8AC3E}">
        <p14:creationId xmlns:p14="http://schemas.microsoft.com/office/powerpoint/2010/main" val="427139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73101" y="652672"/>
            <a:ext cx="11036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Impuesto (T) : el efecto del impuesto, al aplicarlo sobre oferentes o consumidores, puede</a:t>
            </a:r>
            <a:r>
              <a:rPr lang="es-CL" dirty="0"/>
              <a:t> </a:t>
            </a:r>
            <a:r>
              <a:rPr lang="es-CL" dirty="0" smtClean="0"/>
              <a:t>contraer la curva de oferta, o bien contraer la curva de demanda. Y la cantidad que se desplazan las curvas es el valor del impuesto “T”. Gráficamente:</a:t>
            </a:r>
            <a:endParaRPr lang="es-CL" dirty="0"/>
          </a:p>
        </p:txBody>
      </p:sp>
      <p:cxnSp>
        <p:nvCxnSpPr>
          <p:cNvPr id="6" name="Conector recto 5"/>
          <p:cNvCxnSpPr/>
          <p:nvPr/>
        </p:nvCxnSpPr>
        <p:spPr>
          <a:xfrm flipH="1">
            <a:off x="2717800" y="2311400"/>
            <a:ext cx="12700" cy="279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2349500" y="4826000"/>
            <a:ext cx="2857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H="1">
            <a:off x="7391400" y="2311400"/>
            <a:ext cx="12700" cy="279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7023100" y="4826000"/>
            <a:ext cx="2857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2730500" y="2641600"/>
            <a:ext cx="2184400" cy="1816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2708275" y="2501900"/>
            <a:ext cx="1812925" cy="148590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 flipH="1" flipV="1">
            <a:off x="3987800" y="2984500"/>
            <a:ext cx="2286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7391400" y="2881531"/>
            <a:ext cx="1727200" cy="19444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404100" y="3365500"/>
            <a:ext cx="1358900" cy="14605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H="1">
            <a:off x="8077200" y="3853765"/>
            <a:ext cx="177800" cy="134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/>
          <p:cNvSpPr txBox="1"/>
          <p:nvPr/>
        </p:nvSpPr>
        <p:spPr>
          <a:xfrm>
            <a:off x="2482269" y="21574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30" name="CuadroTexto 29"/>
          <p:cNvSpPr txBox="1"/>
          <p:nvPr/>
        </p:nvSpPr>
        <p:spPr>
          <a:xfrm>
            <a:off x="5053753" y="48074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q</a:t>
            </a:r>
            <a:endParaRPr lang="es-CL" dirty="0" smtClean="0"/>
          </a:p>
        </p:txBody>
      </p:sp>
      <p:sp>
        <p:nvSpPr>
          <p:cNvPr id="31" name="CuadroTexto 30"/>
          <p:cNvSpPr txBox="1"/>
          <p:nvPr/>
        </p:nvSpPr>
        <p:spPr>
          <a:xfrm>
            <a:off x="7097606" y="216277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32" name="CuadroTexto 31"/>
          <p:cNvSpPr txBox="1"/>
          <p:nvPr/>
        </p:nvSpPr>
        <p:spPr>
          <a:xfrm>
            <a:off x="9856047" y="48074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q</a:t>
            </a:r>
            <a:endParaRPr lang="es-CL" dirty="0"/>
          </a:p>
        </p:txBody>
      </p:sp>
      <p:sp>
        <p:nvSpPr>
          <p:cNvPr id="33" name="CuadroTexto 32"/>
          <p:cNvSpPr txBox="1"/>
          <p:nvPr/>
        </p:nvSpPr>
        <p:spPr>
          <a:xfrm>
            <a:off x="4914900" y="2641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of</a:t>
            </a:r>
            <a:endParaRPr lang="es-CL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118600" y="4501635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dda</a:t>
            </a:r>
            <a:endParaRPr lang="es-CL" dirty="0"/>
          </a:p>
        </p:txBody>
      </p:sp>
      <p:sp>
        <p:nvSpPr>
          <p:cNvPr id="35" name="CuadroTexto 34"/>
          <p:cNvSpPr txBox="1"/>
          <p:nvPr/>
        </p:nvSpPr>
        <p:spPr>
          <a:xfrm>
            <a:off x="495635" y="5479534"/>
            <a:ext cx="213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Matemáticamente:  </a:t>
            </a:r>
            <a:endParaRPr lang="es-CL" dirty="0"/>
          </a:p>
        </p:txBody>
      </p:sp>
      <p:sp>
        <p:nvSpPr>
          <p:cNvPr id="36" name="CuadroTexto 35"/>
          <p:cNvSpPr txBox="1"/>
          <p:nvPr/>
        </p:nvSpPr>
        <p:spPr>
          <a:xfrm>
            <a:off x="2625434" y="6133067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+ </a:t>
            </a:r>
            <a:r>
              <a:rPr lang="es-CL" dirty="0" err="1" smtClean="0"/>
              <a:t>mQ</a:t>
            </a:r>
            <a:r>
              <a:rPr lang="es-CL" dirty="0" smtClean="0"/>
              <a:t> + T</a:t>
            </a:r>
            <a:endParaRPr lang="es-CL" dirty="0"/>
          </a:p>
        </p:txBody>
      </p:sp>
      <p:sp>
        <p:nvSpPr>
          <p:cNvPr id="37" name="CuadroTexto 36"/>
          <p:cNvSpPr txBox="1"/>
          <p:nvPr/>
        </p:nvSpPr>
        <p:spPr>
          <a:xfrm>
            <a:off x="7391400" y="6133067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– </a:t>
            </a:r>
            <a:r>
              <a:rPr lang="es-CL" dirty="0" err="1" smtClean="0"/>
              <a:t>mQ</a:t>
            </a:r>
            <a:r>
              <a:rPr lang="es-CL" dirty="0" smtClean="0"/>
              <a:t> - T</a:t>
            </a:r>
            <a:endParaRPr lang="es-CL" dirty="0"/>
          </a:p>
        </p:txBody>
      </p:sp>
      <p:sp>
        <p:nvSpPr>
          <p:cNvPr id="38" name="CuadroTexto 37"/>
          <p:cNvSpPr txBox="1"/>
          <p:nvPr/>
        </p:nvSpPr>
        <p:spPr>
          <a:xfrm>
            <a:off x="2159000" y="40386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9" name="Abrir llave 38"/>
          <p:cNvSpPr/>
          <p:nvPr/>
        </p:nvSpPr>
        <p:spPr>
          <a:xfrm>
            <a:off x="2482269" y="3987801"/>
            <a:ext cx="143165" cy="4698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CuadroTexto 39"/>
          <p:cNvSpPr txBox="1"/>
          <p:nvPr/>
        </p:nvSpPr>
        <p:spPr>
          <a:xfrm>
            <a:off x="6908800" y="29591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endParaRPr lang="es-CL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Abrir llave 40"/>
          <p:cNvSpPr/>
          <p:nvPr/>
        </p:nvSpPr>
        <p:spPr>
          <a:xfrm>
            <a:off x="7232069" y="2908301"/>
            <a:ext cx="143165" cy="4698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720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73101" y="652672"/>
            <a:ext cx="11036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Subsidio (S) : el efecto del subsidio, al aplicarlo sobre oferentes o consumidores, puede</a:t>
            </a:r>
            <a:r>
              <a:rPr lang="es-CL" dirty="0"/>
              <a:t> </a:t>
            </a:r>
            <a:r>
              <a:rPr lang="es-CL" dirty="0" smtClean="0"/>
              <a:t>expandir la curva de oferta, o bien expandir la curva de demanda. Y la cantidad que se desplazan las curvas es el valor del subsidio “S”. Gráficamente:</a:t>
            </a:r>
            <a:endParaRPr lang="es-CL" dirty="0"/>
          </a:p>
        </p:txBody>
      </p:sp>
      <p:cxnSp>
        <p:nvCxnSpPr>
          <p:cNvPr id="6" name="Conector recto 5"/>
          <p:cNvCxnSpPr/>
          <p:nvPr/>
        </p:nvCxnSpPr>
        <p:spPr>
          <a:xfrm flipH="1">
            <a:off x="2717800" y="2311400"/>
            <a:ext cx="12700" cy="279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2349500" y="4826000"/>
            <a:ext cx="2857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H="1">
            <a:off x="7391400" y="2311400"/>
            <a:ext cx="12700" cy="279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7023100" y="4826000"/>
            <a:ext cx="2857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2703837" y="2266176"/>
            <a:ext cx="2184400" cy="1816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2730500" y="2561579"/>
            <a:ext cx="2261556" cy="191662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4089400" y="2946400"/>
            <a:ext cx="177800" cy="17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7420266" y="3166163"/>
            <a:ext cx="1495402" cy="16598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7420266" y="2592000"/>
            <a:ext cx="1698334" cy="195460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V="1">
            <a:off x="8193367" y="3831800"/>
            <a:ext cx="283883" cy="222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/>
          <p:cNvSpPr txBox="1"/>
          <p:nvPr/>
        </p:nvSpPr>
        <p:spPr>
          <a:xfrm>
            <a:off x="2482269" y="21574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30" name="CuadroTexto 29"/>
          <p:cNvSpPr txBox="1"/>
          <p:nvPr/>
        </p:nvSpPr>
        <p:spPr>
          <a:xfrm>
            <a:off x="5053753" y="48074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q</a:t>
            </a:r>
            <a:endParaRPr lang="es-CL" dirty="0" smtClean="0"/>
          </a:p>
        </p:txBody>
      </p:sp>
      <p:sp>
        <p:nvSpPr>
          <p:cNvPr id="31" name="CuadroTexto 30"/>
          <p:cNvSpPr txBox="1"/>
          <p:nvPr/>
        </p:nvSpPr>
        <p:spPr>
          <a:xfrm>
            <a:off x="7097606" y="216277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32" name="CuadroTexto 31"/>
          <p:cNvSpPr txBox="1"/>
          <p:nvPr/>
        </p:nvSpPr>
        <p:spPr>
          <a:xfrm>
            <a:off x="9856047" y="48074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q</a:t>
            </a:r>
            <a:endParaRPr lang="es-CL" dirty="0"/>
          </a:p>
        </p:txBody>
      </p:sp>
      <p:sp>
        <p:nvSpPr>
          <p:cNvPr id="33" name="CuadroTexto 32"/>
          <p:cNvSpPr txBox="1"/>
          <p:nvPr/>
        </p:nvSpPr>
        <p:spPr>
          <a:xfrm>
            <a:off x="4879511" y="2072243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of</a:t>
            </a:r>
            <a:endParaRPr lang="es-CL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118600" y="4501635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dda</a:t>
            </a:r>
            <a:endParaRPr lang="es-CL" dirty="0"/>
          </a:p>
        </p:txBody>
      </p:sp>
      <p:sp>
        <p:nvSpPr>
          <p:cNvPr id="35" name="CuadroTexto 34"/>
          <p:cNvSpPr txBox="1"/>
          <p:nvPr/>
        </p:nvSpPr>
        <p:spPr>
          <a:xfrm>
            <a:off x="495635" y="5479534"/>
            <a:ext cx="213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Matemáticamente:  </a:t>
            </a:r>
            <a:endParaRPr lang="es-CL" dirty="0"/>
          </a:p>
        </p:txBody>
      </p:sp>
      <p:sp>
        <p:nvSpPr>
          <p:cNvPr id="36" name="CuadroTexto 35"/>
          <p:cNvSpPr txBox="1"/>
          <p:nvPr/>
        </p:nvSpPr>
        <p:spPr>
          <a:xfrm>
            <a:off x="2625434" y="6133067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+ </a:t>
            </a:r>
            <a:r>
              <a:rPr lang="es-CL" dirty="0" err="1" smtClean="0"/>
              <a:t>mQ</a:t>
            </a:r>
            <a:r>
              <a:rPr lang="es-CL" dirty="0" smtClean="0"/>
              <a:t> -S</a:t>
            </a:r>
            <a:endParaRPr lang="es-CL" dirty="0"/>
          </a:p>
        </p:txBody>
      </p:sp>
      <p:sp>
        <p:nvSpPr>
          <p:cNvPr id="37" name="CuadroTexto 36"/>
          <p:cNvSpPr txBox="1"/>
          <p:nvPr/>
        </p:nvSpPr>
        <p:spPr>
          <a:xfrm>
            <a:off x="7391400" y="6133067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– </a:t>
            </a:r>
            <a:r>
              <a:rPr lang="es-CL" dirty="0" err="1" smtClean="0"/>
              <a:t>mQ</a:t>
            </a:r>
            <a:r>
              <a:rPr lang="es-CL" dirty="0" smtClean="0"/>
              <a:t> + S</a:t>
            </a:r>
            <a:endParaRPr lang="es-CL" dirty="0"/>
          </a:p>
        </p:txBody>
      </p:sp>
      <p:sp>
        <p:nvSpPr>
          <p:cNvPr id="38" name="CuadroTexto 37"/>
          <p:cNvSpPr txBox="1"/>
          <p:nvPr/>
        </p:nvSpPr>
        <p:spPr>
          <a:xfrm>
            <a:off x="2159000" y="4038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9" name="Abrir llave 38"/>
          <p:cNvSpPr/>
          <p:nvPr/>
        </p:nvSpPr>
        <p:spPr>
          <a:xfrm>
            <a:off x="2482269" y="3987801"/>
            <a:ext cx="143165" cy="4698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CuadroTexto 39"/>
          <p:cNvSpPr txBox="1"/>
          <p:nvPr/>
        </p:nvSpPr>
        <p:spPr>
          <a:xfrm>
            <a:off x="6899730" y="276173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</a:t>
            </a:r>
            <a:endParaRPr lang="es-CL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Abrir llave 40"/>
          <p:cNvSpPr/>
          <p:nvPr/>
        </p:nvSpPr>
        <p:spPr>
          <a:xfrm>
            <a:off x="7218522" y="2721834"/>
            <a:ext cx="143165" cy="4698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2764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358049"/>
              </p:ext>
            </p:extLst>
          </p:nvPr>
        </p:nvGraphicFramePr>
        <p:xfrm>
          <a:off x="2971800" y="1684866"/>
          <a:ext cx="59563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150"/>
                <a:gridCol w="297815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Oferta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Demanda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+T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-T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-S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39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Impuesto</a:t>
            </a:r>
            <a:br>
              <a:rPr lang="es-CL" dirty="0" smtClean="0"/>
            </a:br>
            <a:r>
              <a:rPr lang="es-CL" dirty="0" smtClean="0"/>
              <a:t>(ad </a:t>
            </a:r>
            <a:r>
              <a:rPr lang="es-CL" dirty="0" err="1" smtClean="0"/>
              <a:t>valorem</a:t>
            </a:r>
            <a:r>
              <a:rPr lang="es-CL" dirty="0" smtClean="0"/>
              <a:t>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63473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19101" y="469900"/>
            <a:ext cx="11772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El efecto de un impuesto ad </a:t>
            </a:r>
            <a:r>
              <a:rPr lang="es-CL" dirty="0" err="1" smtClean="0"/>
              <a:t>valorem</a:t>
            </a:r>
            <a:r>
              <a:rPr lang="es-CL" dirty="0" smtClean="0"/>
              <a:t> (t), cambia la pendiente de las curvas, esto se debe a que por ejemplo el impuesto se hace sobre cada unidad comprada/vende o sobre el valor de estas (por ejemplo el IVA), haciendo que varíe el efecto en cada punto dependiendo cuanto se consume/produce. Gráficamente:</a:t>
            </a:r>
            <a:endParaRPr lang="es-CL" dirty="0"/>
          </a:p>
        </p:txBody>
      </p:sp>
      <p:cxnSp>
        <p:nvCxnSpPr>
          <p:cNvPr id="6" name="Conector recto 5"/>
          <p:cNvCxnSpPr/>
          <p:nvPr/>
        </p:nvCxnSpPr>
        <p:spPr>
          <a:xfrm>
            <a:off x="1117600" y="1524000"/>
            <a:ext cx="0" cy="314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812800" y="4368800"/>
            <a:ext cx="3213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811106" y="1524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12" name="CuadroTexto 11"/>
          <p:cNvSpPr txBox="1"/>
          <p:nvPr/>
        </p:nvSpPr>
        <p:spPr>
          <a:xfrm>
            <a:off x="3858375" y="43688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q</a:t>
            </a:r>
          </a:p>
        </p:txBody>
      </p:sp>
      <p:cxnSp>
        <p:nvCxnSpPr>
          <p:cNvPr id="13" name="Conector recto 12"/>
          <p:cNvCxnSpPr/>
          <p:nvPr/>
        </p:nvCxnSpPr>
        <p:spPr>
          <a:xfrm>
            <a:off x="6985000" y="1587500"/>
            <a:ext cx="0" cy="314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6680200" y="4432300"/>
            <a:ext cx="3213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6678506" y="15875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</a:t>
            </a:r>
            <a:endParaRPr lang="es-CL" dirty="0"/>
          </a:p>
        </p:txBody>
      </p:sp>
      <p:sp>
        <p:nvSpPr>
          <p:cNvPr id="16" name="CuadroTexto 15"/>
          <p:cNvSpPr txBox="1"/>
          <p:nvPr/>
        </p:nvSpPr>
        <p:spPr>
          <a:xfrm>
            <a:off x="9725775" y="44323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q</a:t>
            </a:r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1154006" y="2393950"/>
            <a:ext cx="2414694" cy="1005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V="1">
            <a:off x="1104899" y="1746767"/>
            <a:ext cx="2108201" cy="16658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 flipV="1">
            <a:off x="7008706" y="3387208"/>
            <a:ext cx="1274460" cy="105727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 flipV="1">
            <a:off x="6983306" y="3352801"/>
            <a:ext cx="2146300" cy="1079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 flipH="1" flipV="1">
            <a:off x="2825750" y="2260600"/>
            <a:ext cx="298450" cy="302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/>
          <p:nvPr/>
        </p:nvCxnSpPr>
        <p:spPr>
          <a:xfrm flipH="1">
            <a:off x="8155453" y="4039731"/>
            <a:ext cx="258727" cy="289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3695700" y="2260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of</a:t>
            </a:r>
            <a:endParaRPr lang="es-CL" dirty="0"/>
          </a:p>
        </p:txBody>
      </p:sp>
      <p:sp>
        <p:nvSpPr>
          <p:cNvPr id="32" name="CuadroTexto 31"/>
          <p:cNvSpPr txBox="1"/>
          <p:nvPr/>
        </p:nvSpPr>
        <p:spPr>
          <a:xfrm>
            <a:off x="9080500" y="3893583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err="1" smtClean="0"/>
              <a:t>dda</a:t>
            </a:r>
            <a:endParaRPr lang="es-CL" dirty="0"/>
          </a:p>
        </p:txBody>
      </p:sp>
      <p:sp>
        <p:nvSpPr>
          <p:cNvPr id="33" name="CuadroTexto 32"/>
          <p:cNvSpPr txBox="1"/>
          <p:nvPr/>
        </p:nvSpPr>
        <p:spPr>
          <a:xfrm>
            <a:off x="495635" y="5479534"/>
            <a:ext cx="213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Matemáticamente:  </a:t>
            </a:r>
            <a:endParaRPr lang="es-CL" dirty="0"/>
          </a:p>
        </p:txBody>
      </p:sp>
      <p:sp>
        <p:nvSpPr>
          <p:cNvPr id="34" name="CuadroTexto 33"/>
          <p:cNvSpPr txBox="1"/>
          <p:nvPr/>
        </p:nvSpPr>
        <p:spPr>
          <a:xfrm>
            <a:off x="2625434" y="6133067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+ </a:t>
            </a:r>
            <a:r>
              <a:rPr lang="es-CL" dirty="0" err="1" smtClean="0"/>
              <a:t>mQ</a:t>
            </a:r>
            <a:r>
              <a:rPr lang="es-CL" dirty="0" smtClean="0"/>
              <a:t> +</a:t>
            </a:r>
            <a:r>
              <a:rPr lang="es-CL" dirty="0" err="1" smtClean="0"/>
              <a:t>tQ</a:t>
            </a:r>
            <a:endParaRPr lang="es-CL" dirty="0"/>
          </a:p>
        </p:txBody>
      </p:sp>
      <p:sp>
        <p:nvSpPr>
          <p:cNvPr id="35" name="CuadroTexto 34"/>
          <p:cNvSpPr txBox="1"/>
          <p:nvPr/>
        </p:nvSpPr>
        <p:spPr>
          <a:xfrm>
            <a:off x="7391400" y="6133067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 = b – </a:t>
            </a:r>
            <a:r>
              <a:rPr lang="es-CL" dirty="0" err="1" smtClean="0"/>
              <a:t>mQ</a:t>
            </a:r>
            <a:r>
              <a:rPr lang="es-CL" dirty="0" smtClean="0"/>
              <a:t> - </a:t>
            </a:r>
            <a:r>
              <a:rPr lang="es-CL" dirty="0" err="1" smtClean="0"/>
              <a:t>tQ</a:t>
            </a:r>
            <a:endParaRPr lang="es-CL" dirty="0"/>
          </a:p>
        </p:txBody>
      </p:sp>
      <p:sp>
        <p:nvSpPr>
          <p:cNvPr id="47" name="CuadroTexto 46"/>
          <p:cNvSpPr txBox="1"/>
          <p:nvPr/>
        </p:nvSpPr>
        <p:spPr>
          <a:xfrm>
            <a:off x="823807" y="317035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b</a:t>
            </a:r>
            <a:endParaRPr lang="es-CL" dirty="0"/>
          </a:p>
        </p:txBody>
      </p:sp>
      <p:sp>
        <p:nvSpPr>
          <p:cNvPr id="48" name="CuadroTexto 47"/>
          <p:cNvSpPr txBox="1"/>
          <p:nvPr/>
        </p:nvSpPr>
        <p:spPr>
          <a:xfrm>
            <a:off x="6722512" y="314628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b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67244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Impuesto y elasticidades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>
                <a:hlinkClick r:id="rId2"/>
              </a:rPr>
              <a:t>http</a:t>
            </a:r>
            <a:r>
              <a:rPr lang="es-CL">
                <a:hlinkClick r:id="rId2"/>
              </a:rPr>
              <a:t>://</a:t>
            </a:r>
            <a:r>
              <a:rPr lang="es-CL" smtClean="0">
                <a:hlinkClick r:id="rId2"/>
              </a:rPr>
              <a:t>cpl0018.blogspot.com/2010/12/el-efecto-de-la-elasticidad.html</a:t>
            </a:r>
            <a:endParaRPr lang="es-CL" smtClean="0"/>
          </a:p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8466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260</Words>
  <Application>Microsoft Office PowerPoint</Application>
  <PresentationFormat>Panorámica</PresentationFormat>
  <Paragraphs>48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 Apunte Ayudantía:  Impuesto y Subsidio (suma alzada)</vt:lpstr>
      <vt:lpstr>Presentación de PowerPoint</vt:lpstr>
      <vt:lpstr>Presentación de PowerPoint</vt:lpstr>
      <vt:lpstr>Presentación de PowerPoint</vt:lpstr>
      <vt:lpstr>Impuesto (ad valorem)</vt:lpstr>
      <vt:lpstr>Presentación de PowerPoint</vt:lpstr>
      <vt:lpstr>Impuesto y elasticidades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Maira Oyarzun Rios</dc:creator>
  <cp:lastModifiedBy>Maira Oyarzun Rios</cp:lastModifiedBy>
  <cp:revision>10</cp:revision>
  <dcterms:created xsi:type="dcterms:W3CDTF">2014-09-03T14:45:03Z</dcterms:created>
  <dcterms:modified xsi:type="dcterms:W3CDTF">2014-09-03T15:12:15Z</dcterms:modified>
</cp:coreProperties>
</file>