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notesSlides/notesSlide3.xml" ContentType="application/vnd.openxmlformats-officedocument.presentationml.notes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notesSlides/notesSlide2.xml" ContentType="application/vnd.openxmlformats-officedocument.presentationml.notesSlide+xml"/>
  <Override PartName="/ppt/handoutMasters/handoutMaster1.xml" ContentType="application/vnd.openxmlformats-officedocument.presentationml.handoutMaster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r:id="rId1"/>
  </p:sldMasterIdLst>
  <p:notesMasterIdLst>
    <p:notesMasterId r:id="rId12"/>
  </p:notesMasterIdLst>
  <p:handoutMasterIdLst>
    <p:handoutMasterId r:id="rId13"/>
  </p:handoutMasterIdLst>
  <p:sldIdLst>
    <p:sldId id="256" r:id="rId2"/>
    <p:sldId id="259" r:id="rId3"/>
    <p:sldId id="260" r:id="rId4"/>
    <p:sldId id="262" r:id="rId5"/>
    <p:sldId id="263" r:id="rId6"/>
    <p:sldId id="264" r:id="rId7"/>
    <p:sldId id="266" r:id="rId8"/>
    <p:sldId id="265" r:id="rId9"/>
    <p:sldId id="281" r:id="rId10"/>
    <p:sldId id="267" r:id="rId11"/>
  </p:sldIdLst>
  <p:sldSz cx="9144000" cy="6858000" type="screen4x3"/>
  <p:notesSz cx="6858000" cy="9144000"/>
  <p:defaultTextStyle>
    <a:defPPr>
      <a:defRPr lang="es-ES_tradnl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620"/>
    <p:restoredTop sz="94660"/>
  </p:normalViewPr>
  <p:slideViewPr>
    <p:cSldViewPr snapToObjects="1">
      <p:cViewPr varScale="1">
        <p:scale>
          <a:sx n="92" d="100"/>
          <a:sy n="92" d="100"/>
        </p:scale>
        <p:origin x="-81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handoutMaster" Target="handoutMasters/handoutMaster1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3" name="Marcador de fecha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C518AA-07DE-F94C-98E9-F9025D63391D}" type="datetimeFigureOut">
              <a:rPr lang="es-ES_tradnl" smtClean="0"/>
              <a:pPr/>
              <a:t>19/3/12</a:t>
            </a:fld>
            <a:endParaRPr lang="es-ES_tradnl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0A98DA-3438-CA40-84E7-E61FBCDFDF8D}" type="slidenum">
              <a:rPr lang="es-ES_tradnl" smtClean="0"/>
              <a:pPr/>
              <a:t>‹Nr.›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78F2B6-089C-D041-BB91-F1809359B4BF}" type="datetimeFigureOut">
              <a:rPr lang="es-ES_tradnl" smtClean="0"/>
              <a:pPr/>
              <a:t>19/3/12</a:t>
            </a:fld>
            <a:endParaRPr lang="es-ES_tradnl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_tradnl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28BE58B-3103-7840-BCB3-838DF71AA277}" type="slidenum">
              <a:rPr lang="es-ES_tradnl" smtClean="0"/>
              <a:pPr/>
              <a:t>‹Nr.›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_tradnl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28BE58B-3103-7840-BCB3-838DF71AA277}" type="slidenum">
              <a:rPr lang="es-ES_tradnl" smtClean="0"/>
              <a:pPr/>
              <a:t>6</a:t>
            </a:fld>
            <a:endParaRPr lang="es-ES_trad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_tradnl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28BE58B-3103-7840-BCB3-838DF71AA277}" type="slidenum">
              <a:rPr lang="es-ES_tradnl" smtClean="0"/>
              <a:pPr/>
              <a:t>7</a:t>
            </a:fld>
            <a:endParaRPr lang="es-ES_tradn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_tradnl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28BE58B-3103-7840-BCB3-838DF71AA277}" type="slidenum">
              <a:rPr lang="es-ES_tradnl" smtClean="0"/>
              <a:pPr/>
              <a:t>8</a:t>
            </a:fld>
            <a:endParaRPr lang="es-ES_trad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ítulo 7"/>
          <p:cNvSpPr>
            <a:spLocks noGrp="1"/>
          </p:cNvSpPr>
          <p:nvPr>
            <p:ph type="ctrTitle"/>
          </p:nvPr>
        </p:nvSpPr>
        <p:spPr>
          <a:xfrm>
            <a:off x="1219200" y="3276600"/>
            <a:ext cx="6858000" cy="16002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9" name="Subtítulo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_tradnl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28" name="Marcador de fecha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>
            <a:lvl1pPr>
              <a:defRPr sz="1400"/>
            </a:lvl1pPr>
          </a:lstStyle>
          <a:p>
            <a:fld id="{25F7D2E7-A5B5-824A-8195-1C8E6D991E20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17" name="Marcador de pie de página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29" name="Marcador de número de diapositiva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</p:spPr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21" name="Rectángulo 20"/>
          <p:cNvSpPr/>
          <p:nvPr/>
        </p:nvSpPr>
        <p:spPr>
          <a:xfrm>
            <a:off x="904875" y="3276600"/>
            <a:ext cx="7315200" cy="1651635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ángulo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ángulo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ángulo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1B46-D595-0742-A833-EF2656289BA2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0E091-D22B-E143-9037-CA630B92BC6D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7" name="Conector recto 6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Triángulo isósceles 7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Conector recto 8"/>
          <p:cNvSpPr>
            <a:spLocks noChangeShapeType="1"/>
          </p:cNvSpPr>
          <p:nvPr/>
        </p:nvSpPr>
        <p:spPr bwMode="auto">
          <a:xfrm rot="5400000">
            <a:off x="3629607" y="3201952"/>
            <a:ext cx="585216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BF825D-893E-974B-B0F1-647420357E26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8" name="Marcador de contenido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Encabezado de secció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</p:spPr>
        <p:txBody>
          <a:bodyPr anchor="t" anchorCtr="0"/>
          <a:lstStyle>
            <a:lvl1pPr algn="r">
              <a:buNone/>
              <a:defRPr sz="3200" b="0" cap="none" baseline="0"/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</p:spPr>
        <p:txBody>
          <a:bodyPr anchor="t" anchorCtr="0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/>
          <a:p>
            <a:fld id="{9141E1EC-4794-DD47-B15C-A6F537AAA8C4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>
          <a:xfrm>
            <a:off x="1069848" y="6355080"/>
            <a:ext cx="1520952" cy="365760"/>
          </a:xfrm>
        </p:spPr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7" name="Rectángulo 6"/>
          <p:cNvSpPr/>
          <p:nvPr/>
        </p:nvSpPr>
        <p:spPr>
          <a:xfrm>
            <a:off x="914400" y="2819400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ángulo 7"/>
          <p:cNvSpPr/>
          <p:nvPr/>
        </p:nvSpPr>
        <p:spPr>
          <a:xfrm>
            <a:off x="914400" y="2819400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755D2B-8A31-D24E-A6AD-0353E4222EBD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9" name="Marcador de contenido 8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11" name="Marcador de contenido 10"/>
          <p:cNvSpPr>
            <a:spLocks noGrp="1"/>
          </p:cNvSpPr>
          <p:nvPr>
            <p:ph sz="quarter" idx="2"/>
          </p:nvPr>
        </p:nvSpPr>
        <p:spPr>
          <a:xfrm>
            <a:off x="4632198" y="1216152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noFill/>
          <a:ln>
            <a:noFill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3"/>
          </p:nvPr>
        </p:nvSpPr>
        <p:spPr>
          <a:xfrm>
            <a:off x="4648200" y="1295400"/>
            <a:ext cx="4041775" cy="685800"/>
          </a:xfrm>
          <a:noFill/>
          <a:ln>
            <a:noFill/>
          </a:ln>
        </p:spPr>
        <p:txBody>
          <a:bodyPr lIns="91440" anchor="b" anchorCtr="0"/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3695F-3601-6644-BCC6-1F518417B260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11" name="Marcador de contenido 10"/>
          <p:cNvSpPr>
            <a:spLocks noGrp="1"/>
          </p:cNvSpPr>
          <p:nvPr>
            <p:ph sz="quarter" idx="2"/>
          </p:nvPr>
        </p:nvSpPr>
        <p:spPr>
          <a:xfrm>
            <a:off x="457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13" name="Marcador de contenido 12"/>
          <p:cNvSpPr>
            <a:spLocks noGrp="1"/>
          </p:cNvSpPr>
          <p:nvPr>
            <p:ph sz="quarter" idx="4"/>
          </p:nvPr>
        </p:nvSpPr>
        <p:spPr>
          <a:xfrm>
            <a:off x="4648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1D0CF1-02A1-5D4D-BC67-86C4BF457642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6" name="Triángulo isósceles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C52FE-A9CA-0247-A60D-F490205BD3FE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5" name="Conector recto 4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Triángulo isósceles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</p:spPr>
        <p:txBody>
          <a:bodyPr anchor="b" anchorCtr="0">
            <a:noAutofit/>
          </a:bodyPr>
          <a:lstStyle>
            <a:lvl1pPr algn="l">
              <a:buNone/>
              <a:defRPr sz="2000" b="1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2"/>
          </p:nvPr>
        </p:nvSpPr>
        <p:spPr>
          <a:xfrm>
            <a:off x="6324600" y="1219200"/>
            <a:ext cx="2514600" cy="4843463"/>
          </a:xfrm>
        </p:spPr>
        <p:txBody>
          <a:bodyPr/>
          <a:lstStyle>
            <a:lvl1pPr marL="0" indent="0">
              <a:lnSpc>
                <a:spcPts val="22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7AFA9-CAF5-EC48-903E-1B6BB166D47F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8" name="Conector recto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Conector recto 9"/>
          <p:cNvSpPr>
            <a:spLocks noChangeShapeType="1"/>
          </p:cNvSpPr>
          <p:nvPr/>
        </p:nvSpPr>
        <p:spPr bwMode="auto">
          <a:xfrm rot="5400000">
            <a:off x="3160645" y="3324225"/>
            <a:ext cx="603504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Triángulo isósceles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Marcador de contenido 11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5715000" cy="571500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Imagen con título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ln>
            <a:solidFill>
              <a:schemeClr val="accent1"/>
            </a:solidFill>
          </a:ln>
        </p:spPr>
        <p:txBody>
          <a:bodyPr lIns="274320" anchor="ctr"/>
          <a:lstStyle>
            <a:lvl1pPr algn="r">
              <a:buNone/>
              <a:defRPr sz="2000" b="0">
                <a:solidFill>
                  <a:schemeClr val="tx1"/>
                </a:solidFill>
              </a:defRPr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457200" y="1905000"/>
            <a:ext cx="8229600" cy="4270248"/>
          </a:xfrm>
          <a:solidFill>
            <a:schemeClr val="tx1">
              <a:shade val="50000"/>
            </a:schemeClr>
          </a:solidFill>
          <a:ln>
            <a:noFill/>
          </a:ln>
          <a:effectLst/>
        </p:spPr>
        <p:txBody>
          <a:bodyPr/>
          <a:lstStyle>
            <a:lvl1pPr marL="0" indent="0">
              <a:spcBef>
                <a:spcPts val="600"/>
              </a:spcBef>
              <a:buNone/>
              <a:defRPr sz="3200"/>
            </a:lvl1pPr>
          </a:lstStyle>
          <a:p>
            <a:r>
              <a:rPr kumimoji="0" lang="es-ES_tradnl" smtClean="0"/>
              <a:t>Haga clic en el icono para agregar una imagen</a:t>
            </a:r>
            <a:endParaRPr kumimoji="0" lang="en-US" dirty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457200" y="1219200"/>
            <a:ext cx="8229600" cy="533400"/>
          </a:xfrm>
        </p:spPr>
        <p:txBody>
          <a:bodyPr anchor="ctr" anchorCtr="0"/>
          <a:lstStyle>
            <a:lvl1pPr marL="0" indent="0" algn="l">
              <a:buFontTx/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8788C6-EC31-A74A-9F6C-72045DFC984B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8" name="Conector recto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riángulo isósceles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ángulo 9"/>
          <p:cNvSpPr/>
          <p:nvPr/>
        </p:nvSpPr>
        <p:spPr>
          <a:xfrm>
            <a:off x="457200" y="500856"/>
            <a:ext cx="182880" cy="68580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Marcador de título 2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13" name="Marcador de texto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_tradnl" smtClean="0"/>
              <a:t>Segundo nivel</a:t>
            </a:r>
          </a:p>
          <a:p>
            <a:pPr lvl="2" eaLnBrk="1" latinLnBrk="0" hangingPunct="1"/>
            <a:r>
              <a:rPr kumimoji="0" lang="es-ES_tradnl" smtClean="0"/>
              <a:t>Tercer nivel</a:t>
            </a:r>
          </a:p>
          <a:p>
            <a:pPr lvl="3" eaLnBrk="1" latinLnBrk="0" hangingPunct="1"/>
            <a:r>
              <a:rPr kumimoji="0" lang="es-ES_tradnl" smtClean="0"/>
              <a:t>Cuarto nivel</a:t>
            </a:r>
          </a:p>
          <a:p>
            <a:pPr lvl="4" eaLnBrk="1" latinLnBrk="0" hangingPunct="1"/>
            <a:r>
              <a:rPr kumimoji="0" lang="es-ES_tradnl" smtClean="0"/>
              <a:t>Quinto nivel</a:t>
            </a:r>
            <a:endParaRPr kumimoji="0" lang="en-US"/>
          </a:p>
        </p:txBody>
      </p:sp>
      <p:sp>
        <p:nvSpPr>
          <p:cNvPr id="14" name="Marcador de fecha 13"/>
          <p:cNvSpPr>
            <a:spLocks noGrp="1"/>
          </p:cNvSpPr>
          <p:nvPr>
            <p:ph type="dt" sz="half" idx="2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15AA5477-6730-1A4B-AC57-3D8CF85A3138}" type="datetime1">
              <a:rPr lang="en-US" smtClean="0"/>
              <a:pPr/>
              <a:t>19/3/12</a:t>
            </a:fld>
            <a:endParaRPr lang="es-ES_tradnl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3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23" name="Marcador de número de diapositiva 22"/>
          <p:cNvSpPr>
            <a:spLocks noGrp="1"/>
          </p:cNvSpPr>
          <p:nvPr>
            <p:ph type="sldNum" sz="quarter" idx="4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28" name="Conector recto 2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Conector recto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Triángulo isósceles 9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0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ítulo 6"/>
          <p:cNvSpPr>
            <a:spLocks noGrp="1"/>
          </p:cNvSpPr>
          <p:nvPr>
            <p:ph type="ctrTitle"/>
          </p:nvPr>
        </p:nvSpPr>
        <p:spPr>
          <a:xfrm>
            <a:off x="1219200" y="3505200"/>
            <a:ext cx="6858000" cy="1371600"/>
          </a:xfrm>
        </p:spPr>
        <p:txBody>
          <a:bodyPr>
            <a:normAutofit/>
          </a:bodyPr>
          <a:lstStyle/>
          <a:p>
            <a:r>
              <a:rPr lang="es-ES_tradnl" dirty="0" smtClean="0"/>
              <a:t>Psicología</a:t>
            </a:r>
            <a:br>
              <a:rPr lang="es-ES_tradnl" dirty="0" smtClean="0"/>
            </a:br>
            <a:r>
              <a:rPr lang="es-ES_tradnl" sz="2222" dirty="0" smtClean="0"/>
              <a:t>Programa Académico de Bachillerato</a:t>
            </a:r>
            <a:br>
              <a:rPr lang="es-ES_tradnl" sz="2222" dirty="0" smtClean="0"/>
            </a:br>
            <a:r>
              <a:rPr lang="es-ES_tradnl" sz="2222" dirty="0" smtClean="0"/>
              <a:t>Universidad de Chile</a:t>
            </a:r>
            <a:endParaRPr lang="es-ES_tradnl" sz="2222" dirty="0"/>
          </a:p>
        </p:txBody>
      </p:sp>
      <p:sp>
        <p:nvSpPr>
          <p:cNvPr id="8" name="Subtítulo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dirty="0" smtClean="0"/>
              <a:t>Profesor: </a:t>
            </a:r>
            <a:r>
              <a:rPr lang="es-ES_tradnl" dirty="0" err="1" smtClean="0"/>
              <a:t>Ps</a:t>
            </a:r>
            <a:r>
              <a:rPr lang="es-ES_tradnl" dirty="0" smtClean="0"/>
              <a:t>. Danilo Sanhueza O.</a:t>
            </a:r>
            <a:endParaRPr lang="es-ES_tradnl" dirty="0"/>
          </a:p>
        </p:txBody>
      </p:sp>
      <p:sp>
        <p:nvSpPr>
          <p:cNvPr id="9" name="Marcador de pie de página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La psicología como disciplina y el contexto sociohistórico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Modernidad e Ilustración</a:t>
            </a:r>
          </a:p>
          <a:p>
            <a:r>
              <a:rPr lang="es-ES_tradnl" dirty="0" smtClean="0"/>
              <a:t>El “Desencantamiento del Mundo”</a:t>
            </a:r>
          </a:p>
          <a:p>
            <a:r>
              <a:rPr lang="es-ES_tradnl" dirty="0" smtClean="0"/>
              <a:t>Caída de las monarquías y el surgimiento del Estado-Nación</a:t>
            </a:r>
          </a:p>
          <a:p>
            <a:r>
              <a:rPr lang="es-ES_tradnl" dirty="0" smtClean="0"/>
              <a:t>Creación de las disciplinas sociales: Educación, psiquiatría, criminología.</a:t>
            </a:r>
          </a:p>
          <a:p>
            <a:r>
              <a:rPr lang="es-ES_tradnl" dirty="0" smtClean="0"/>
              <a:t>La influencia de la revolución industrial y la concepción del hombre como ser productivo</a:t>
            </a:r>
          </a:p>
          <a:p>
            <a:endParaRPr lang="es-ES_tradnl" dirty="0" smtClean="0"/>
          </a:p>
          <a:p>
            <a:endParaRPr lang="es-ES_tradnl" dirty="0"/>
          </a:p>
        </p:txBody>
      </p:sp>
      <p:sp>
        <p:nvSpPr>
          <p:cNvPr id="5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Resumen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s-ES_tradnl" dirty="0" smtClean="0"/>
              <a:t>Presentación del curso y aspectos formales</a:t>
            </a:r>
          </a:p>
          <a:p>
            <a:r>
              <a:rPr lang="es-ES_tradnl" dirty="0" smtClean="0"/>
              <a:t>Consideraciones iniciales</a:t>
            </a:r>
          </a:p>
          <a:p>
            <a:r>
              <a:rPr lang="es-ES_tradnl" dirty="0" smtClean="0"/>
              <a:t>Filosofía, psicología y ciencias sociales</a:t>
            </a:r>
          </a:p>
          <a:p>
            <a:r>
              <a:rPr lang="es-ES_tradnl" dirty="0" smtClean="0"/>
              <a:t>Aspectos histórico-sociales</a:t>
            </a:r>
          </a:p>
          <a:p>
            <a:r>
              <a:rPr lang="es-ES_tradnl" dirty="0" smtClean="0"/>
              <a:t>El problema epistemológico</a:t>
            </a:r>
          </a:p>
          <a:p>
            <a:endParaRPr lang="es-ES_tradnl" dirty="0" smtClean="0"/>
          </a:p>
          <a:p>
            <a:endParaRPr lang="es-ES_tradnl" dirty="0" smtClean="0"/>
          </a:p>
          <a:p>
            <a:endParaRPr lang="es-ES_tradnl" dirty="0"/>
          </a:p>
        </p:txBody>
      </p:sp>
      <p:sp>
        <p:nvSpPr>
          <p:cNvPr id="5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416040"/>
            <a:ext cx="3474720" cy="365760"/>
          </a:xfrm>
        </p:spPr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Consideraciones iniciales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s-ES_tradnl" dirty="0" smtClean="0"/>
              <a:t>Raíz etimológica:</a:t>
            </a:r>
          </a:p>
          <a:p>
            <a:pPr>
              <a:buNone/>
            </a:pPr>
            <a:r>
              <a:rPr lang="es-ES_tradnl" dirty="0" smtClean="0"/>
              <a:t>	“</a:t>
            </a:r>
            <a:r>
              <a:rPr lang="es-ES_tradnl" dirty="0" err="1" smtClean="0"/>
              <a:t>psico</a:t>
            </a:r>
            <a:r>
              <a:rPr lang="es-ES_tradnl" dirty="0" smtClean="0"/>
              <a:t>”, </a:t>
            </a:r>
            <a:r>
              <a:rPr lang="es-ES_tradnl" dirty="0" err="1" smtClean="0"/>
              <a:t>ψυχή</a:t>
            </a:r>
            <a:endParaRPr lang="es-ES_tradnl" dirty="0" smtClean="0"/>
          </a:p>
          <a:p>
            <a:pPr>
              <a:buNone/>
            </a:pPr>
            <a:r>
              <a:rPr lang="es-ES_tradnl" dirty="0" smtClean="0"/>
              <a:t>	“</a:t>
            </a:r>
            <a:r>
              <a:rPr lang="es-ES_tradnl" dirty="0" err="1" smtClean="0"/>
              <a:t>logía</a:t>
            </a:r>
            <a:r>
              <a:rPr lang="es-ES_tradnl" dirty="0" smtClean="0"/>
              <a:t>”, </a:t>
            </a:r>
            <a:r>
              <a:rPr lang="es-ES_tradnl" dirty="0" err="1" smtClean="0"/>
              <a:t>λογία</a:t>
            </a:r>
            <a:endParaRPr lang="es-ES_tradnl" dirty="0" smtClean="0"/>
          </a:p>
          <a:p>
            <a:r>
              <a:rPr lang="es-ES_tradnl" dirty="0" smtClean="0"/>
              <a:t>Campo de estudio</a:t>
            </a:r>
          </a:p>
          <a:p>
            <a:r>
              <a:rPr lang="es-ES_tradnl" dirty="0" smtClean="0"/>
              <a:t>El uso del método científico en psicología</a:t>
            </a:r>
          </a:p>
          <a:p>
            <a:r>
              <a:rPr lang="es-ES_tradnl" dirty="0" smtClean="0"/>
              <a:t>La diversidad de campos y aproximaciones</a:t>
            </a:r>
          </a:p>
          <a:p>
            <a:r>
              <a:rPr lang="es-ES_tradnl" dirty="0" smtClean="0"/>
              <a:t>Interrelación entre objeto y aproximación</a:t>
            </a:r>
          </a:p>
          <a:p>
            <a:pPr>
              <a:buNone/>
            </a:pPr>
            <a:r>
              <a:rPr lang="es-ES_tradnl" dirty="0" smtClean="0"/>
              <a:t>	</a:t>
            </a:r>
          </a:p>
          <a:p>
            <a:pPr>
              <a:buNone/>
            </a:pPr>
            <a:endParaRPr lang="es-ES_tradnl" dirty="0" smtClean="0"/>
          </a:p>
          <a:p>
            <a:endParaRPr lang="es-ES_tradnl" dirty="0"/>
          </a:p>
        </p:txBody>
      </p:sp>
      <p:sp>
        <p:nvSpPr>
          <p:cNvPr id="5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¿Qué es la psicología?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s-ES_tradnl" dirty="0" smtClean="0"/>
              <a:t>Raíz etimológica: ciencia del alma</a:t>
            </a:r>
          </a:p>
          <a:p>
            <a:r>
              <a:rPr lang="es-ES_tradnl" dirty="0" smtClean="0"/>
              <a:t>La psicología como reflexión (filosofía) y como ciencia (disciplina)</a:t>
            </a:r>
          </a:p>
          <a:p>
            <a:r>
              <a:rPr lang="es-ES_tradnl" dirty="0" smtClean="0"/>
              <a:t>Campo de estudio: La psicología es el estudio científico del comportamiento y los procesos psicológicos </a:t>
            </a:r>
          </a:p>
          <a:p>
            <a:r>
              <a:rPr lang="es-ES_tradnl" dirty="0" smtClean="0"/>
              <a:t>Uso del método científico en psicología</a:t>
            </a:r>
          </a:p>
          <a:p>
            <a:r>
              <a:rPr lang="es-ES_tradnl" dirty="0" smtClean="0"/>
              <a:t>Existencia de múltiples paradigmas en psicología</a:t>
            </a:r>
          </a:p>
          <a:p>
            <a:r>
              <a:rPr lang="es-ES_tradnl" dirty="0" smtClean="0"/>
              <a:t>Introducción a las escuelas clásicas en psicología: psicoanálisis, conductismo, humanismo.</a:t>
            </a:r>
          </a:p>
        </p:txBody>
      </p:sp>
      <p:sp>
        <p:nvSpPr>
          <p:cNvPr id="5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Breve historia de la psicología: Hitos relevantes</a:t>
            </a:r>
            <a:endParaRPr lang="es-ES_tradnl" dirty="0"/>
          </a:p>
        </p:txBody>
      </p:sp>
      <p:sp>
        <p:nvSpPr>
          <p:cNvPr id="6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 fontScale="77500" lnSpcReduction="20000"/>
          </a:bodyPr>
          <a:lstStyle/>
          <a:p>
            <a:r>
              <a:rPr lang="es-ES_tradnl" dirty="0" smtClean="0"/>
              <a:t>Siglo IV a. C.:  Filosofía griega, Platón y Aristóteles</a:t>
            </a:r>
          </a:p>
          <a:p>
            <a:r>
              <a:rPr lang="es-ES_tradnl" dirty="0" smtClean="0"/>
              <a:t>705: Primero “manicomios” en Bagdad</a:t>
            </a:r>
          </a:p>
          <a:p>
            <a:r>
              <a:rPr lang="es-ES_tradnl" dirty="0" smtClean="0"/>
              <a:t>900: Se introducen las ideas de salud mental en Oriente Medio</a:t>
            </a:r>
          </a:p>
          <a:p>
            <a:r>
              <a:rPr lang="es-ES_tradnl" dirty="0" smtClean="0"/>
              <a:t>1649: Meditaciones metafísicas de Descartes</a:t>
            </a:r>
          </a:p>
          <a:p>
            <a:r>
              <a:rPr lang="es-ES_tradnl" dirty="0" smtClean="0"/>
              <a:t>1651: “El Leviatán” de Hobbes</a:t>
            </a:r>
          </a:p>
          <a:p>
            <a:r>
              <a:rPr lang="es-ES_tradnl" dirty="0" smtClean="0"/>
              <a:t>1690: Locke publica “Ensayo del entendimiento humano”</a:t>
            </a:r>
          </a:p>
          <a:p>
            <a:r>
              <a:rPr lang="es-ES_tradnl" dirty="0" smtClean="0"/>
              <a:t>1774: </a:t>
            </a:r>
            <a:r>
              <a:rPr lang="es-ES_tradnl" dirty="0" err="1" smtClean="0"/>
              <a:t>Mesmer</a:t>
            </a:r>
            <a:r>
              <a:rPr lang="es-ES_tradnl" dirty="0" smtClean="0"/>
              <a:t> practica la hipnosis como medio terapéutico</a:t>
            </a:r>
          </a:p>
          <a:p>
            <a:r>
              <a:rPr lang="es-ES_tradnl" dirty="0" smtClean="0"/>
              <a:t>1781: Kant publica la “Crítica de la Razón Pura”</a:t>
            </a:r>
          </a:p>
          <a:p>
            <a:r>
              <a:rPr lang="es-ES_tradnl" dirty="0" smtClean="0"/>
              <a:t>1793: </a:t>
            </a:r>
            <a:r>
              <a:rPr lang="es-ES_tradnl" dirty="0" err="1" smtClean="0"/>
              <a:t>Pinel</a:t>
            </a:r>
            <a:r>
              <a:rPr lang="es-ES_tradnl" dirty="0" smtClean="0"/>
              <a:t> funda el primer asilo psiquiátrico en Francia </a:t>
            </a:r>
          </a:p>
          <a:p>
            <a:r>
              <a:rPr lang="es-ES_tradnl" dirty="0" smtClean="0"/>
              <a:t>1808: Galton plantea la frenología</a:t>
            </a:r>
          </a:p>
          <a:p>
            <a:r>
              <a:rPr lang="es-ES_tradnl" dirty="0" smtClean="0"/>
              <a:t>1859: Darwin publica “El origen de las especies”</a:t>
            </a:r>
          </a:p>
          <a:p>
            <a:r>
              <a:rPr lang="es-ES_tradnl" dirty="0" smtClean="0"/>
              <a:t>1861: Broca descubre la asociación entre el lenguaje y el lóbulo frontal</a:t>
            </a:r>
          </a:p>
          <a:p>
            <a:r>
              <a:rPr lang="es-ES_tradnl" dirty="0" smtClean="0"/>
              <a:t>1869: Galton publica “</a:t>
            </a:r>
            <a:r>
              <a:rPr lang="es-ES_tradnl" dirty="0" err="1" smtClean="0"/>
              <a:t>Hereditay</a:t>
            </a:r>
            <a:r>
              <a:rPr lang="es-ES_tradnl" dirty="0" smtClean="0"/>
              <a:t> Genius”, primer estudio que vincula herencia y características psicológicas  </a:t>
            </a:r>
          </a:p>
        </p:txBody>
      </p:sp>
      <p:sp>
        <p:nvSpPr>
          <p:cNvPr id="5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Breve historia de la psicología: Hitos relevantes</a:t>
            </a:r>
            <a:endParaRPr lang="es-ES_tradnl" dirty="0"/>
          </a:p>
        </p:txBody>
      </p:sp>
      <p:sp>
        <p:nvSpPr>
          <p:cNvPr id="6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 fontScale="85000" lnSpcReduction="20000"/>
          </a:bodyPr>
          <a:lstStyle/>
          <a:p>
            <a:r>
              <a:rPr lang="es-ES_tradnl" dirty="0" smtClean="0"/>
              <a:t>1879:  </a:t>
            </a:r>
            <a:r>
              <a:rPr lang="es-ES_tradnl" dirty="0" err="1" smtClean="0"/>
              <a:t>Wundt</a:t>
            </a:r>
            <a:r>
              <a:rPr lang="es-ES_tradnl" dirty="0" smtClean="0"/>
              <a:t> funda el primer laboratorio de psicología en </a:t>
            </a:r>
            <a:r>
              <a:rPr lang="es-ES_tradnl" dirty="0" err="1" smtClean="0"/>
              <a:t>Liepzig</a:t>
            </a:r>
            <a:endParaRPr lang="es-ES_tradnl" dirty="0" smtClean="0"/>
          </a:p>
          <a:p>
            <a:r>
              <a:rPr lang="es-ES_tradnl" dirty="0" smtClean="0"/>
              <a:t>1885: </a:t>
            </a:r>
            <a:r>
              <a:rPr lang="es-ES_tradnl" dirty="0" err="1" smtClean="0"/>
              <a:t>Ebbinghaus</a:t>
            </a:r>
            <a:r>
              <a:rPr lang="es-ES_tradnl" dirty="0" smtClean="0"/>
              <a:t> introduce la asociación silábica como método de investigación</a:t>
            </a:r>
          </a:p>
          <a:p>
            <a:r>
              <a:rPr lang="es-ES_tradnl" dirty="0" smtClean="0"/>
              <a:t>1886: Freud comienza su trabajo clínico</a:t>
            </a:r>
          </a:p>
          <a:p>
            <a:r>
              <a:rPr lang="es-ES_tradnl" dirty="0" smtClean="0"/>
              <a:t>1890: </a:t>
            </a:r>
            <a:r>
              <a:rPr lang="es-ES_tradnl" dirty="0" err="1" smtClean="0"/>
              <a:t>Cattell</a:t>
            </a:r>
            <a:r>
              <a:rPr lang="es-ES_tradnl" dirty="0" smtClean="0"/>
              <a:t> realiza los primeros “tests mentales”</a:t>
            </a:r>
          </a:p>
          <a:p>
            <a:r>
              <a:rPr lang="es-ES_tradnl" dirty="0" smtClean="0"/>
              <a:t>1890: Galton desarrolla las correlaciones como herramienta de investigación</a:t>
            </a:r>
          </a:p>
          <a:p>
            <a:r>
              <a:rPr lang="es-ES_tradnl" dirty="0" smtClean="0"/>
              <a:t>1890: James publica “Principios de psicología”, que funda la escuela funcionalista en psicología</a:t>
            </a:r>
          </a:p>
          <a:p>
            <a:r>
              <a:rPr lang="es-ES_tradnl" dirty="0" smtClean="0"/>
              <a:t>1892: Se funda la APA (Stanley Hall) </a:t>
            </a:r>
          </a:p>
          <a:p>
            <a:r>
              <a:rPr lang="es-ES_tradnl" dirty="0" smtClean="0"/>
              <a:t>1895: </a:t>
            </a:r>
            <a:r>
              <a:rPr lang="es-ES_tradnl" dirty="0" err="1" smtClean="0"/>
              <a:t>Binet</a:t>
            </a:r>
            <a:r>
              <a:rPr lang="es-ES_tradnl" dirty="0" smtClean="0"/>
              <a:t> crea el primer laboratorio de psicometría  </a:t>
            </a:r>
          </a:p>
          <a:p>
            <a:r>
              <a:rPr lang="es-ES_tradnl" dirty="0" smtClean="0"/>
              <a:t>1900: Freud publica la “Interpretación de los sueños”</a:t>
            </a:r>
          </a:p>
          <a:p>
            <a:r>
              <a:rPr lang="es-ES_tradnl" dirty="0" smtClean="0"/>
              <a:t>1906: Pavlov publica sus primeros estudios sobre condicionamiento clásico</a:t>
            </a:r>
          </a:p>
        </p:txBody>
      </p:sp>
      <p:sp>
        <p:nvSpPr>
          <p:cNvPr id="5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Breve historia de la psicología: Hitos relevantes</a:t>
            </a:r>
            <a:endParaRPr lang="es-ES_tradnl" dirty="0"/>
          </a:p>
        </p:txBody>
      </p:sp>
      <p:sp>
        <p:nvSpPr>
          <p:cNvPr id="6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 fontScale="92500" lnSpcReduction="20000"/>
          </a:bodyPr>
          <a:lstStyle/>
          <a:p>
            <a:r>
              <a:rPr lang="es-ES_tradnl" dirty="0" smtClean="0"/>
              <a:t>1911: Adler abandona la teoría freudiana y crea la “psicología individual”</a:t>
            </a:r>
          </a:p>
          <a:p>
            <a:r>
              <a:rPr lang="es-ES_tradnl" dirty="0" smtClean="0"/>
              <a:t>1912: Stern crea la noción de IQ</a:t>
            </a:r>
          </a:p>
          <a:p>
            <a:r>
              <a:rPr lang="es-ES_tradnl" dirty="0" smtClean="0"/>
              <a:t>1913: Watson publica el “Manifiesto conductista”</a:t>
            </a:r>
          </a:p>
          <a:p>
            <a:r>
              <a:rPr lang="es-ES_tradnl" dirty="0" smtClean="0"/>
              <a:t>1913: Jung disiente de Freud y comienza la “psicología analítica”</a:t>
            </a:r>
          </a:p>
          <a:p>
            <a:r>
              <a:rPr lang="es-ES_tradnl" dirty="0" smtClean="0"/>
              <a:t>1920: Watson experimenta con “Pequeño Albert”</a:t>
            </a:r>
          </a:p>
          <a:p>
            <a:r>
              <a:rPr lang="es-ES_tradnl" dirty="0" smtClean="0"/>
              <a:t>1925: </a:t>
            </a:r>
            <a:r>
              <a:rPr lang="es-ES_tradnl" dirty="0" err="1" smtClean="0"/>
              <a:t>Kohler</a:t>
            </a:r>
            <a:r>
              <a:rPr lang="es-ES_tradnl" dirty="0" smtClean="0"/>
              <a:t> comienza sus estudios en psicología Gestalt</a:t>
            </a:r>
          </a:p>
          <a:p>
            <a:r>
              <a:rPr lang="es-ES_tradnl" dirty="0" smtClean="0"/>
              <a:t>1927: Anna Freud comienza el trabajo psicoanalítico con niños</a:t>
            </a:r>
          </a:p>
          <a:p>
            <a:r>
              <a:rPr lang="es-ES_tradnl" dirty="0" smtClean="0"/>
              <a:t>1938: Se comienza a usar el electroshock en humanos</a:t>
            </a:r>
          </a:p>
          <a:p>
            <a:r>
              <a:rPr lang="es-ES_tradnl" dirty="0" smtClean="0"/>
              <a:t>1942: Rogers publica “Consejería y psicoterapia”</a:t>
            </a:r>
          </a:p>
          <a:p>
            <a:r>
              <a:rPr lang="es-ES_tradnl" dirty="0" smtClean="0"/>
              <a:t>1942: Piaget publica “Psicología de la inteligencia”</a:t>
            </a:r>
          </a:p>
          <a:p>
            <a:r>
              <a:rPr lang="es-ES_tradnl" dirty="0" smtClean="0"/>
              <a:t>1945: Karen </a:t>
            </a:r>
            <a:r>
              <a:rPr lang="es-ES_tradnl" dirty="0" err="1" smtClean="0"/>
              <a:t>Horney</a:t>
            </a:r>
            <a:r>
              <a:rPr lang="es-ES_tradnl" dirty="0" smtClean="0"/>
              <a:t> publica su interpretación feminista de la teoría psicoanalítica</a:t>
            </a:r>
          </a:p>
        </p:txBody>
      </p:sp>
      <p:sp>
        <p:nvSpPr>
          <p:cNvPr id="5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Breve historia de la psicología: Hitos relevantes</a:t>
            </a:r>
            <a:endParaRPr lang="es-ES_tradnl" dirty="0"/>
          </a:p>
        </p:txBody>
      </p:sp>
      <p:sp>
        <p:nvSpPr>
          <p:cNvPr id="6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>
            <a:normAutofit/>
          </a:bodyPr>
          <a:lstStyle/>
          <a:p>
            <a:r>
              <a:rPr lang="es-ES_tradnl" dirty="0" smtClean="0"/>
              <a:t>1950: Erik </a:t>
            </a:r>
            <a:r>
              <a:rPr lang="es-ES_tradnl" dirty="0" err="1" smtClean="0"/>
              <a:t>Erikson</a:t>
            </a:r>
            <a:r>
              <a:rPr lang="es-ES_tradnl" dirty="0" smtClean="0"/>
              <a:t> publica “Infancia y Sociedad”</a:t>
            </a:r>
          </a:p>
          <a:p>
            <a:r>
              <a:rPr lang="es-ES_tradnl" dirty="0" smtClean="0"/>
              <a:t>1953: Lacan comienza a dictar su Seminario</a:t>
            </a:r>
          </a:p>
          <a:p>
            <a:r>
              <a:rPr lang="es-ES_tradnl" dirty="0" smtClean="0"/>
              <a:t>1953: Skinner comienza sus trabajos sobre condicionamiento operante</a:t>
            </a:r>
          </a:p>
          <a:p>
            <a:r>
              <a:rPr lang="es-ES_tradnl" dirty="0" smtClean="0"/>
              <a:t>1953: Primer código de ética de la APA</a:t>
            </a:r>
          </a:p>
          <a:p>
            <a:r>
              <a:rPr lang="es-ES_tradnl" dirty="0" smtClean="0"/>
              <a:t>1954: </a:t>
            </a:r>
            <a:r>
              <a:rPr lang="es-ES_tradnl" dirty="0" err="1" smtClean="0"/>
              <a:t>Maslow</a:t>
            </a:r>
            <a:r>
              <a:rPr lang="es-ES_tradnl" dirty="0" smtClean="0"/>
              <a:t> funda la escuela de psicología humanista</a:t>
            </a:r>
          </a:p>
          <a:p>
            <a:r>
              <a:rPr lang="es-ES_tradnl" dirty="0" smtClean="0"/>
              <a:t>1957: </a:t>
            </a:r>
            <a:r>
              <a:rPr lang="es-ES_tradnl" dirty="0" err="1" smtClean="0"/>
              <a:t>Festinger</a:t>
            </a:r>
            <a:r>
              <a:rPr lang="es-ES_tradnl" dirty="0" smtClean="0"/>
              <a:t> y su teoría de la disonancia cognitiva</a:t>
            </a:r>
          </a:p>
          <a:p>
            <a:r>
              <a:rPr lang="es-ES_tradnl" dirty="0" smtClean="0"/>
              <a:t>1963: Teoría del aprendizaje social de </a:t>
            </a:r>
            <a:r>
              <a:rPr lang="es-ES_tradnl" dirty="0" err="1" smtClean="0"/>
              <a:t>Bandura</a:t>
            </a:r>
            <a:endParaRPr lang="es-ES_tradnl" dirty="0" smtClean="0"/>
          </a:p>
          <a:p>
            <a:r>
              <a:rPr lang="es-ES_tradnl" dirty="0" smtClean="0"/>
              <a:t>1968: Se publica el DSM II</a:t>
            </a:r>
          </a:p>
          <a:p>
            <a:endParaRPr lang="es-ES_tradnl" dirty="0" smtClean="0"/>
          </a:p>
        </p:txBody>
      </p:sp>
      <p:sp>
        <p:nvSpPr>
          <p:cNvPr id="5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Hacia una historia crítica de la psicología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Las raíces antiguas de la psicología: la filosofía clásica y la tradición cristiana.</a:t>
            </a:r>
          </a:p>
          <a:p>
            <a:r>
              <a:rPr lang="es-ES_tradnl" dirty="0" smtClean="0"/>
              <a:t>Los antecedentes modernos de la psicología: la filosofía moderna y la Ilustración  </a:t>
            </a:r>
          </a:p>
          <a:p>
            <a:r>
              <a:rPr lang="es-ES_tradnl" dirty="0" smtClean="0"/>
              <a:t>El “mito de origen” de la psicología contemporánea: la fundación del primer laboratorio de psicología por W.  </a:t>
            </a:r>
            <a:r>
              <a:rPr lang="es-ES_tradnl" dirty="0" err="1" smtClean="0"/>
              <a:t>Wundt</a:t>
            </a:r>
            <a:r>
              <a:rPr lang="es-ES_tradnl" dirty="0" smtClean="0"/>
              <a:t> en 1879.</a:t>
            </a:r>
          </a:p>
          <a:p>
            <a:r>
              <a:rPr lang="es-ES_tradnl" dirty="0" smtClean="0"/>
              <a:t>Los múltiples orígenes y la diversidad de la psicología.</a:t>
            </a:r>
          </a:p>
          <a:p>
            <a:r>
              <a:rPr lang="es-ES_tradnl" dirty="0" smtClean="0"/>
              <a:t>Sobre el carácter histórico de los conceptos y de la psicología en sí misma: más allá de la historia oficial. </a:t>
            </a:r>
          </a:p>
        </p:txBody>
      </p:sp>
      <p:sp>
        <p:nvSpPr>
          <p:cNvPr id="5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dirty="0" smtClean="0"/>
              <a:t>Clases 1/2 - Semana 1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en">
  <a:themeElements>
    <a:clrScheme name="Orige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Origen">
      <a:majorFont>
        <a:latin typeface="Bookman Old Style"/>
        <a:ea typeface=""/>
        <a:cs typeface=""/>
        <a:font script="Grek" typeface="Cambria"/>
        <a:font script="Cyrl" typeface="Cambria"/>
        <a:font script="Jpan" typeface="ＭＳ 明朝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rige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Origen.thmx</Template>
  <TotalTime>674</TotalTime>
  <Words>821</Words>
  <Application>Microsoft Macintosh PowerPoint</Application>
  <PresentationFormat>Presentación en pantalla (4:3)</PresentationFormat>
  <Paragraphs>96</Paragraphs>
  <Slides>10</Slides>
  <Notes>3</Notes>
  <HiddenSlides>0</HiddenSlides>
  <MMClips>0</MMClips>
  <ScaleCrop>false</ScaleCrop>
  <HeadingPairs>
    <vt:vector size="4" baseType="variant">
      <vt:variant>
        <vt:lpstr>Plantilla de diseño</vt:lpstr>
      </vt:variant>
      <vt:variant>
        <vt:i4>1</vt:i4>
      </vt:variant>
      <vt:variant>
        <vt:lpstr>Títulos de diapositiva</vt:lpstr>
      </vt:variant>
      <vt:variant>
        <vt:i4>10</vt:i4>
      </vt:variant>
    </vt:vector>
  </HeadingPairs>
  <TitlesOfParts>
    <vt:vector size="11" baseType="lpstr">
      <vt:lpstr>Origen</vt:lpstr>
      <vt:lpstr>Psicología Programa Académico de Bachillerato Universidad de Chile</vt:lpstr>
      <vt:lpstr>Resumen</vt:lpstr>
      <vt:lpstr>Consideraciones iniciales</vt:lpstr>
      <vt:lpstr>¿Qué es la psicología?</vt:lpstr>
      <vt:lpstr>Breve historia de la psicología: Hitos relevantes</vt:lpstr>
      <vt:lpstr>Breve historia de la psicología: Hitos relevantes</vt:lpstr>
      <vt:lpstr>Breve historia de la psicología: Hitos relevantes</vt:lpstr>
      <vt:lpstr>Breve historia de la psicología: Hitos relevantes</vt:lpstr>
      <vt:lpstr>Hacia una historia crítica de la psicología</vt:lpstr>
      <vt:lpstr>La psicología como disciplina y el contexto sociohistórico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Psicología Programa Académico de Bachillerato Universidad de Chile</dc:title>
  <dc:creator>Danilo Sanhueza</dc:creator>
  <cp:lastModifiedBy>Danilo Sanhueza</cp:lastModifiedBy>
  <cp:revision>68</cp:revision>
  <dcterms:created xsi:type="dcterms:W3CDTF">2012-03-20T02:35:24Z</dcterms:created>
  <dcterms:modified xsi:type="dcterms:W3CDTF">2012-03-20T02:36:50Z</dcterms:modified>
</cp:coreProperties>
</file>

<file path=docProps/thumbnail.jpeg>
</file>