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4"/>
  </p:handout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84" r:id="rId9"/>
    <p:sldId id="285" r:id="rId10"/>
    <p:sldId id="262" r:id="rId11"/>
    <p:sldId id="263" r:id="rId12"/>
    <p:sldId id="264" r:id="rId13"/>
    <p:sldId id="265" r:id="rId14"/>
    <p:sldId id="266" r:id="rId15"/>
    <p:sldId id="267" r:id="rId16"/>
    <p:sldId id="286" r:id="rId17"/>
    <p:sldId id="268" r:id="rId18"/>
    <p:sldId id="269" r:id="rId19"/>
    <p:sldId id="270" r:id="rId20"/>
    <p:sldId id="271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7" r:id="rId33"/>
  </p:sldIdLst>
  <p:sldSz cx="9144000" cy="6858000" type="screen4x3"/>
  <p:notesSz cx="7102475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507E4-1600-4DF9-83E6-5D26A56A4856}" type="datetimeFigureOut">
              <a:rPr lang="es-ES" smtClean="0"/>
              <a:t>21/03/2011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80820-DA4A-404B-B257-EC748D70673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0D7559-37E2-4AEF-B892-8DC0C91AD69C}" type="datetimeFigureOut">
              <a:rPr lang="es-ES" smtClean="0"/>
              <a:pPr/>
              <a:t>21/03/2011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16142E-CB6A-4EFD-929C-6DCF72F260F6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Metodología de la Investigación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Parte 1: Problema, Pregunta y Objetivos de investigación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El problema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“En realidad, </a:t>
            </a:r>
            <a:r>
              <a:rPr lang="es-ES" i="1" dirty="0"/>
              <a:t>plantear el problema no es sino afinar y estructurar más formalmente la idea de investigación</a:t>
            </a:r>
            <a:r>
              <a:rPr lang="es-ES" i="1" dirty="0" smtClean="0"/>
              <a:t>.” </a:t>
            </a:r>
            <a:r>
              <a:rPr lang="es-ES" dirty="0" smtClean="0"/>
              <a:t>(Hernández, </a:t>
            </a:r>
            <a:r>
              <a:rPr lang="es-ES" dirty="0" smtClean="0"/>
              <a:t>1997. p. 23)</a:t>
            </a:r>
            <a:endParaRPr lang="es-ES" dirty="0" smtClean="0"/>
          </a:p>
          <a:p>
            <a:r>
              <a:rPr lang="es-ES" dirty="0"/>
              <a:t>Obliga tener un conocimiento acabado acerca del “estado” del problema</a:t>
            </a:r>
            <a:r>
              <a:rPr lang="es-ES" dirty="0" smtClean="0"/>
              <a:t>. (investigación primaria).</a:t>
            </a:r>
          </a:p>
          <a:p>
            <a:r>
              <a:rPr lang="es-ES" dirty="0"/>
              <a:t>El problema de investigación es sumamente sensible, </a:t>
            </a:r>
            <a:r>
              <a:rPr lang="es-ES" dirty="0" smtClean="0"/>
              <a:t>¿que </a:t>
            </a:r>
            <a:r>
              <a:rPr lang="es-ES" dirty="0"/>
              <a:t>pasa si alguien publica acerca de lo que estoy investigando y responde mi pregunta</a:t>
            </a:r>
            <a:r>
              <a:rPr lang="es-ES" dirty="0" smtClean="0"/>
              <a:t>?</a:t>
            </a: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Luego de los cambios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Mi pregunta ha cambiado tanto que he perdido el interés en investigar.</a:t>
            </a:r>
          </a:p>
          <a:p>
            <a:r>
              <a:rPr lang="es-ES" dirty="0" smtClean="0"/>
              <a:t>Llego a un </a:t>
            </a:r>
            <a:r>
              <a:rPr lang="es-ES" dirty="0"/>
              <a:t>punto de afinamiento, </a:t>
            </a:r>
            <a:r>
              <a:rPr lang="es-ES" dirty="0" smtClean="0"/>
              <a:t>posible </a:t>
            </a:r>
            <a:r>
              <a:rPr lang="es-ES" dirty="0"/>
              <a:t>de ser investigado de manera </a:t>
            </a:r>
            <a:r>
              <a:rPr lang="es-ES" dirty="0" smtClean="0"/>
              <a:t>científica. Determino los </a:t>
            </a:r>
            <a:r>
              <a:rPr lang="es-ES" dirty="0"/>
              <a:t>procedimientos concretos a </a:t>
            </a:r>
            <a:r>
              <a:rPr lang="es-ES" dirty="0" smtClean="0"/>
              <a:t>seguir</a:t>
            </a:r>
            <a:r>
              <a:rPr lang="es-ES" dirty="0"/>
              <a:t> </a:t>
            </a:r>
            <a:r>
              <a:rPr lang="es-ES" dirty="0" smtClean="0"/>
              <a:t>para resolver mi problema.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¿Cómo identifico un buen problema?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err="1"/>
              <a:t>Kerlinger</a:t>
            </a:r>
            <a:r>
              <a:rPr lang="es-ES" dirty="0"/>
              <a:t> (1975</a:t>
            </a:r>
            <a:r>
              <a:rPr lang="es-ES" dirty="0" smtClean="0"/>
              <a:t>), en Hernández (1997):</a:t>
            </a:r>
            <a:endParaRPr lang="es-ES" dirty="0"/>
          </a:p>
          <a:p>
            <a:r>
              <a:rPr lang="es-ES" dirty="0"/>
              <a:t>1) El problema debe expresar una relación entre dos o más variables.</a:t>
            </a:r>
          </a:p>
          <a:p>
            <a:r>
              <a:rPr lang="es-ES" dirty="0"/>
              <a:t>2) El problema debe estar formulado claramente y sin ambigüedad como pregunta (por ejemplo, ¿</a:t>
            </a:r>
            <a:r>
              <a:rPr lang="es-ES" dirty="0" smtClean="0"/>
              <a:t>qué efecto</a:t>
            </a:r>
            <a:r>
              <a:rPr lang="es-ES" dirty="0"/>
              <a:t>?, ¿en qué condiciones...?, ¿cuál es la probabilidad de...?¿cómo se </a:t>
            </a:r>
            <a:r>
              <a:rPr lang="es-ES" dirty="0" smtClean="0"/>
              <a:t>relaciona ____________ con ________________...?</a:t>
            </a:r>
            <a:r>
              <a:rPr lang="es-ES" dirty="0"/>
              <a:t>etcétera.</a:t>
            </a:r>
          </a:p>
          <a:p>
            <a:r>
              <a:rPr lang="es-ES" dirty="0"/>
              <a:t>3) El planteamiento implica la posibilidad de prueba empírica. Es decir, de poder observarse en </a:t>
            </a:r>
            <a:r>
              <a:rPr lang="es-ES" dirty="0" smtClean="0"/>
              <a:t>la realidad</a:t>
            </a:r>
            <a:r>
              <a:rPr lang="es-ES" dirty="0"/>
              <a:t>. Por ejemplo, si alguien piensa estudiar qué tan sublime es el alma de los adolescentes, </a:t>
            </a:r>
            <a:r>
              <a:rPr lang="es-ES" dirty="0" smtClean="0"/>
              <a:t>está planteando </a:t>
            </a:r>
            <a:r>
              <a:rPr lang="es-ES" dirty="0"/>
              <a:t>un problema que no puede probarse empíricamente pues lo sublime” y “el alma” no </a:t>
            </a:r>
            <a:r>
              <a:rPr lang="es-ES" dirty="0" smtClean="0"/>
              <a:t>son observables</a:t>
            </a:r>
            <a:r>
              <a:rPr lang="es-ES" dirty="0"/>
              <a:t>. Claro que el ejemplo es extremo, pero nos recuerda que las ciencias trabajan con </a:t>
            </a:r>
            <a:r>
              <a:rPr lang="es-ES" dirty="0" smtClean="0"/>
              <a:t>aspectos observables </a:t>
            </a:r>
            <a:r>
              <a:rPr lang="es-ES" dirty="0"/>
              <a:t>y medibles en la realidad.”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¿Cómo investigar? (2)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1º- Generación de una idea de investigación.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2º - Investigación primaria.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3º - Generación de un problema de investigación.</a:t>
            </a:r>
          </a:p>
          <a:p>
            <a:r>
              <a:rPr lang="es-ES_tradnl" dirty="0" smtClean="0"/>
              <a:t>4º - Delimitación de Objetivos de investigación.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Objetivos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Toda investigación para completar su tarea final (básica, aplicada) debe plantearse objetivos respecto a su objeto de investigación (pregunta).</a:t>
            </a:r>
          </a:p>
          <a:p>
            <a:r>
              <a:rPr lang="es-ES" dirty="0"/>
              <a:t>El planteamiento de objetivos debe seguir paso a paso los </a:t>
            </a:r>
            <a:r>
              <a:rPr lang="es-ES" dirty="0" smtClean="0"/>
              <a:t>pasos lógicos (procesos cognitivos) </a:t>
            </a:r>
            <a:r>
              <a:rPr lang="es-ES" dirty="0"/>
              <a:t>necesarios para responder mi pregunta de investigación</a:t>
            </a:r>
            <a:r>
              <a:rPr lang="es-ES" dirty="0" smtClean="0"/>
              <a:t>.</a:t>
            </a:r>
          </a:p>
          <a:p>
            <a:r>
              <a:rPr lang="es-ES_tradnl" dirty="0" smtClean="0"/>
              <a:t>Podemos establecer distinción entre objetivo general y objetivos específicos.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4000" dirty="0" smtClean="0"/>
              <a:t>Ejemplo (en Hernández, 1997, p. 24) (1)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Autofit/>
          </a:bodyPr>
          <a:lstStyle/>
          <a:p>
            <a:r>
              <a:rPr lang="es-ES" sz="2300" dirty="0" smtClean="0"/>
              <a:t>“Por </a:t>
            </a:r>
            <a:r>
              <a:rPr lang="es-ES" sz="2300" dirty="0"/>
              <a:t>ejemplo, pongamos el caso de la joven interesada en llevar a cabo una investigación en torno </a:t>
            </a:r>
            <a:r>
              <a:rPr lang="es-ES" sz="2300" dirty="0" smtClean="0"/>
              <a:t>a los </a:t>
            </a:r>
            <a:r>
              <a:rPr lang="es-ES" sz="2300" dirty="0"/>
              <a:t>factores que intervienen en el desarrollo del noviazgo. Una vez que se ha familiarizado con este </a:t>
            </a:r>
            <a:r>
              <a:rPr lang="es-ES" sz="2300" dirty="0" smtClean="0"/>
              <a:t>tema encuentra </a:t>
            </a:r>
            <a:r>
              <a:rPr lang="es-ES" sz="2300" dirty="0"/>
              <a:t>que, según algunos estudios, los factores más importantes son la atracción física, la confianza, </a:t>
            </a:r>
            <a:r>
              <a:rPr lang="es-ES" sz="2300" dirty="0" smtClean="0"/>
              <a:t>la proximidad </a:t>
            </a:r>
            <a:r>
              <a:rPr lang="es-ES" sz="2300" dirty="0"/>
              <a:t>física (que vivan cerca y se vean con cierta frecuencia), el grado en que cada uno de los </a:t>
            </a:r>
            <a:r>
              <a:rPr lang="es-ES" sz="2300" dirty="0" smtClean="0"/>
              <a:t>novios refuerza </a:t>
            </a:r>
            <a:r>
              <a:rPr lang="es-ES" sz="2300" dirty="0"/>
              <a:t>positivamente la autoimagen del otro (retroalimenta la autoestima de la pareja) y la similitud </a:t>
            </a:r>
            <a:r>
              <a:rPr lang="es-ES" sz="2300" dirty="0" smtClean="0"/>
              <a:t>entre ambos </a:t>
            </a:r>
            <a:r>
              <a:rPr lang="es-ES" sz="2300" dirty="0"/>
              <a:t>(que compartan la misma religión, valores, creencias y actitudes centrales). Entonces los objetivos </a:t>
            </a:r>
            <a:r>
              <a:rPr lang="es-ES" sz="2300" dirty="0" smtClean="0"/>
              <a:t>de su </a:t>
            </a:r>
            <a:r>
              <a:rPr lang="es-ES" sz="2300" dirty="0"/>
              <a:t>estudio podrían ser</a:t>
            </a:r>
            <a:r>
              <a:rPr lang="es-ES" sz="2300" dirty="0" smtClean="0"/>
              <a:t>: · </a:t>
            </a:r>
            <a:r>
              <a:rPr lang="es-ES" sz="2300" dirty="0"/>
              <a:t>Determinar si la atracción física, la confianza, la proximidad física, el reforzamiento de la </a:t>
            </a:r>
            <a:r>
              <a:rPr lang="es-ES" sz="2300" dirty="0" smtClean="0"/>
              <a:t>autoestima y </a:t>
            </a:r>
            <a:r>
              <a:rPr lang="es-ES" sz="2300" dirty="0"/>
              <a:t>la similitud tienen una influencia importante en el desarrollo del noviazgo entre jóvenes guatemaltecos</a:t>
            </a:r>
            <a:r>
              <a:rPr lang="es-ES" sz="23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4000" dirty="0" smtClean="0"/>
              <a:t>Ejemplo (en Hernández, 1997, p. 24) (2)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400" b="1" dirty="0" smtClean="0"/>
              <a:t>Evaluar cuáles de los factores mencionados tienen mayor importancia en el desarrollo del noviazgo entre jóvenes guatemaltecos.</a:t>
            </a:r>
          </a:p>
          <a:p>
            <a:pPr>
              <a:buNone/>
            </a:pPr>
            <a:r>
              <a:rPr lang="es-ES" sz="2400" b="1" dirty="0" smtClean="0"/>
              <a:t>· Analizar si hay o no diferencia entre los hombres y las mujeres con respecto a la importancia</a:t>
            </a:r>
          </a:p>
          <a:p>
            <a:pPr>
              <a:buNone/>
            </a:pPr>
            <a:r>
              <a:rPr lang="es-ES" sz="2400" b="1" dirty="0" smtClean="0"/>
              <a:t>atribuida a cada uno de estos factores.</a:t>
            </a:r>
          </a:p>
          <a:p>
            <a:pPr>
              <a:buNone/>
            </a:pPr>
            <a:r>
              <a:rPr lang="es-ES" sz="2400" b="1" dirty="0" smtClean="0"/>
              <a:t>· Analizar si hay o no diferencias entre las parejas de novios de distintas edades en relación con la importancia asignada a cada uno de estos factores.”</a:t>
            </a:r>
          </a:p>
          <a:p>
            <a:pPr>
              <a:buNone/>
            </a:pPr>
            <a:r>
              <a:rPr lang="es-ES_tradnl" sz="2400" dirty="0" smtClean="0"/>
              <a:t>	          Los objetivos también son flexibles.</a:t>
            </a:r>
            <a:endParaRPr lang="es-ES_trad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</a:t>
            </a:r>
            <a:r>
              <a:rPr lang="es-ES" dirty="0"/>
              <a:t>pregunta de </a:t>
            </a:r>
            <a:r>
              <a:rPr lang="es-ES" dirty="0" smtClean="0"/>
              <a:t>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Balance entre generalidad y especificidad. Debemos dejar claro nuestro problema, además de delimitar nuestros objetivos y nuestros procedimientos.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Planteamiento de la pregunta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Recetario:</a:t>
            </a:r>
          </a:p>
          <a:p>
            <a:pPr lvl="1"/>
            <a:r>
              <a:rPr lang="es-ES" dirty="0"/>
              <a:t>No usar términos ambiguos ni abstractos. (</a:t>
            </a:r>
            <a:r>
              <a:rPr lang="es-ES" dirty="0" err="1"/>
              <a:t>Operacionalización</a:t>
            </a:r>
            <a:r>
              <a:rPr lang="es-ES" dirty="0"/>
              <a:t>)</a:t>
            </a:r>
          </a:p>
          <a:p>
            <a:pPr lvl="1"/>
            <a:r>
              <a:rPr lang="es-ES" dirty="0"/>
              <a:t>Situar la investigación cuando se trabaja con muestras reducidas a un espacio determinado y el contexto influye en la investigación.</a:t>
            </a:r>
          </a:p>
          <a:p>
            <a:pPr lvl="1"/>
            <a:r>
              <a:rPr lang="es-ES" dirty="0"/>
              <a:t>Pecar de concretismo y ser específico.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Justificación de </a:t>
            </a:r>
            <a:r>
              <a:rPr lang="es-ES" dirty="0" smtClean="0"/>
              <a:t>la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¿Qué motivaciones tiene mi estudio? ¿Qué determinantes institucionales hay a la base de mi investigación? ¿Qué valor tiene </a:t>
            </a:r>
            <a:r>
              <a:rPr lang="es-ES" dirty="0" smtClean="0"/>
              <a:t>la investigación</a:t>
            </a:r>
            <a:r>
              <a:rPr lang="es-ES" dirty="0"/>
              <a:t>?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8" name="Picture 4" descr="Image captured using VVC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836712"/>
            <a:ext cx="10688855" cy="6408712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ES_tradnl" sz="4400" dirty="0" err="1" smtClean="0"/>
              <a:t>Bornmann</a:t>
            </a:r>
            <a:r>
              <a:rPr lang="es-ES_tradnl" sz="4400" dirty="0" smtClean="0"/>
              <a:t> &amp; </a:t>
            </a:r>
            <a:r>
              <a:rPr lang="es-ES_tradnl" sz="4400" dirty="0" err="1" smtClean="0"/>
              <a:t>Leydesdorff</a:t>
            </a:r>
            <a:r>
              <a:rPr lang="es-ES_tradnl" sz="4400" dirty="0" smtClean="0"/>
              <a:t> – Del 2008 al 2011</a:t>
            </a:r>
            <a:r>
              <a:rPr lang="es-ES_tradnl" dirty="0"/>
              <a:t/>
            </a:r>
            <a:br>
              <a:rPr lang="es-ES_tradnl" dirty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Evaluando mi investigación </a:t>
            </a:r>
            <a:r>
              <a:rPr lang="es-ES_tradnl" dirty="0" smtClean="0"/>
              <a:t>(Hernández, 1997. p 27)(1</a:t>
            </a:r>
            <a:r>
              <a:rPr lang="es-ES_tradnl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1) </a:t>
            </a:r>
            <a:r>
              <a:rPr lang="es-ES" i="1" dirty="0"/>
              <a:t>Conveniencia</a:t>
            </a:r>
            <a:endParaRPr lang="es-ES" dirty="0"/>
          </a:p>
          <a:p>
            <a:r>
              <a:rPr lang="es-ES" dirty="0"/>
              <a:t>¿Qué tan conveniente es la investigación?, esto es, ¿para qué sirve?</a:t>
            </a:r>
          </a:p>
          <a:p>
            <a:r>
              <a:rPr lang="es-ES" dirty="0"/>
              <a:t>2) </a:t>
            </a:r>
            <a:r>
              <a:rPr lang="es-ES" i="1" dirty="0"/>
              <a:t>Relevancia social</a:t>
            </a:r>
            <a:endParaRPr lang="es-ES" dirty="0"/>
          </a:p>
          <a:p>
            <a:r>
              <a:rPr lang="es-ES" dirty="0"/>
              <a:t>¿Cuál es su relevancia para la sociedad?, ¿quiénes se beneficiarán con los resultados de la investigación?, ¿</a:t>
            </a:r>
            <a:r>
              <a:rPr lang="es-ES" dirty="0" smtClean="0"/>
              <a:t>de qué </a:t>
            </a:r>
            <a:r>
              <a:rPr lang="es-ES" dirty="0"/>
              <a:t>modo? En resumen, ¿qué proyección social tiene?</a:t>
            </a:r>
          </a:p>
          <a:p>
            <a:r>
              <a:rPr lang="es-ES" dirty="0"/>
              <a:t>3) </a:t>
            </a:r>
            <a:r>
              <a:rPr lang="es-ES" i="1" dirty="0"/>
              <a:t>Implicaciones prácticas</a:t>
            </a:r>
            <a:endParaRPr lang="es-ES" dirty="0"/>
          </a:p>
          <a:p>
            <a:r>
              <a:rPr lang="es-ES" dirty="0"/>
              <a:t>¿Ayudará a resolver algún problema práctico?, ¿tiene implicaciones trascendentales para una amplia gama </a:t>
            </a:r>
            <a:r>
              <a:rPr lang="es-ES" dirty="0" smtClean="0"/>
              <a:t>de problemas </a:t>
            </a:r>
            <a:r>
              <a:rPr lang="es-ES" dirty="0"/>
              <a:t>prácticos?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Evaluando mi investigación </a:t>
            </a:r>
            <a:r>
              <a:rPr lang="es-ES_tradnl" dirty="0" smtClean="0"/>
              <a:t>(Hernández, 1997. p 27) (</a:t>
            </a:r>
            <a:r>
              <a:rPr lang="es-ES_tradnl" dirty="0" smtClean="0"/>
              <a:t>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1900" dirty="0"/>
              <a:t>4) </a:t>
            </a:r>
            <a:r>
              <a:rPr lang="es-ES" sz="1900" i="1" dirty="0"/>
              <a:t>Valor teórico</a:t>
            </a:r>
            <a:endParaRPr lang="es-ES" sz="1900" dirty="0"/>
          </a:p>
          <a:p>
            <a:r>
              <a:rPr lang="es-ES" sz="1900" dirty="0"/>
              <a:t>Con la investigación, ¿se logrará llenar algún hueco de conocimiento?, ¿se podrán generalizar los resultados </a:t>
            </a:r>
            <a:r>
              <a:rPr lang="es-ES" sz="1900" dirty="0" smtClean="0"/>
              <a:t>a principios </a:t>
            </a:r>
            <a:r>
              <a:rPr lang="es-ES" sz="1900" dirty="0"/>
              <a:t>más amplios?, ¿la información que se obtenga puede servir para comentar, desarrollar o apoyar </a:t>
            </a:r>
            <a:r>
              <a:rPr lang="es-ES" sz="1900" dirty="0" smtClean="0"/>
              <a:t>una teoría</a:t>
            </a:r>
            <a:r>
              <a:rPr lang="es-ES" sz="1900" dirty="0"/>
              <a:t>?, ¿se podrá conocer en mayor medida el comportamiento de una o diversas variables o la relación </a:t>
            </a:r>
            <a:r>
              <a:rPr lang="es-ES" sz="1900" dirty="0" smtClean="0"/>
              <a:t>entre ellas</a:t>
            </a:r>
            <a:r>
              <a:rPr lang="es-ES" sz="1900" dirty="0"/>
              <a:t>?, ¿ofrece la posibilidad de una exploración fructífera de algún fenómeno?, ¿qué se espera saber con </a:t>
            </a:r>
            <a:r>
              <a:rPr lang="es-ES" sz="1900" dirty="0" smtClean="0"/>
              <a:t>los resultados </a:t>
            </a:r>
            <a:r>
              <a:rPr lang="es-ES" sz="1900" dirty="0"/>
              <a:t>que no se conociera antes?, ¿puede sugerir ideas, recomendaciones o hipótesis a futuros estudios?</a:t>
            </a:r>
          </a:p>
          <a:p>
            <a:r>
              <a:rPr lang="es-ES" sz="1900" dirty="0"/>
              <a:t>5) </a:t>
            </a:r>
            <a:r>
              <a:rPr lang="es-ES" sz="1900" i="1" dirty="0"/>
              <a:t>Utilidad metodológica</a:t>
            </a:r>
            <a:endParaRPr lang="es-ES" sz="1900" dirty="0"/>
          </a:p>
          <a:p>
            <a:r>
              <a:rPr lang="es-ES" sz="1900" dirty="0"/>
              <a:t>La investigación, ¿puede ayudar a crear un nuevo instrumento para recolectar y/o analizar datos?, ayuda a </a:t>
            </a:r>
            <a:r>
              <a:rPr lang="es-ES" sz="1900" dirty="0" smtClean="0"/>
              <a:t>la definición </a:t>
            </a:r>
            <a:r>
              <a:rPr lang="es-ES" sz="1900" dirty="0"/>
              <a:t>de un concepto, variable o relación entre variables?, ¿pueden lograrse con ella mejoras de la forma </a:t>
            </a:r>
            <a:r>
              <a:rPr lang="es-ES" sz="1900" dirty="0" smtClean="0"/>
              <a:t>de experimentar </a:t>
            </a:r>
            <a:r>
              <a:rPr lang="es-ES" sz="1900" dirty="0"/>
              <a:t>con una o más variables?, ¿sugiere cómo estudiar más adecuadamente una población?</a:t>
            </a:r>
          </a:p>
          <a:p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Viabilidad de una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Complejidad en la investigación psicológica.</a:t>
            </a:r>
          </a:p>
          <a:p>
            <a:r>
              <a:rPr lang="es-ES" dirty="0" smtClean="0"/>
              <a:t>Pregunta respecto a los objetivos.</a:t>
            </a:r>
            <a:endParaRPr lang="es-ES" dirty="0"/>
          </a:p>
          <a:p>
            <a:r>
              <a:rPr lang="es-ES" dirty="0" smtClean="0"/>
              <a:t>¿Cuánto tiempo/esfuerzo quiero invertir?</a:t>
            </a:r>
            <a:endParaRPr lang="es-ES" dirty="0"/>
          </a:p>
          <a:p>
            <a:r>
              <a:rPr lang="es-ES" dirty="0"/>
              <a:t>Complejidad vs Simplicidad. El que mucho abarca poco aprieta. Determinación de mi objeto de estudio.</a:t>
            </a:r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Metodología de la Investigación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Parte 2: Tipos de investigación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Las metas del método científico son: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Describir</a:t>
            </a:r>
          </a:p>
          <a:p>
            <a:r>
              <a:rPr lang="es-ES_tradnl" dirty="0" smtClean="0"/>
              <a:t>Explicar</a:t>
            </a:r>
          </a:p>
          <a:p>
            <a:r>
              <a:rPr lang="es-ES_tradnl" dirty="0" smtClean="0"/>
              <a:t>Predecir</a:t>
            </a:r>
          </a:p>
          <a:p>
            <a:r>
              <a:rPr lang="es-ES_tradnl" dirty="0" smtClean="0"/>
              <a:t>Controlar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Tipos de Investigación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Exploratoria </a:t>
            </a:r>
          </a:p>
          <a:p>
            <a:r>
              <a:rPr lang="es-ES_tradnl" dirty="0" smtClean="0"/>
              <a:t>Descriptiva</a:t>
            </a:r>
          </a:p>
          <a:p>
            <a:r>
              <a:rPr lang="es-ES_tradnl" dirty="0" err="1" smtClean="0"/>
              <a:t>Correlacional</a:t>
            </a:r>
            <a:endParaRPr lang="es-ES_tradnl" dirty="0" smtClean="0"/>
          </a:p>
          <a:p>
            <a:r>
              <a:rPr lang="es-ES_tradnl" dirty="0" smtClean="0"/>
              <a:t>Explicativa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Tipos de Investigación (2)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La investigación depende del estado del conocimiento en determinado campo de estudio (primario) además del enfoque que quiera darle el investigador a su estudio (secundario).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Estudios Exploratorios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“Los </a:t>
            </a:r>
            <a:r>
              <a:rPr lang="es-ES" i="1" dirty="0"/>
              <a:t>estudios exploratorios se efectúan, normalmente, cuando el objetivo es examinar un tema o problema </a:t>
            </a:r>
            <a:r>
              <a:rPr lang="es-ES" i="1" dirty="0" smtClean="0"/>
              <a:t>de investigación </a:t>
            </a:r>
            <a:r>
              <a:rPr lang="es-ES" i="1" dirty="0"/>
              <a:t>poco estudiado o que no ha sido abordado </a:t>
            </a:r>
            <a:r>
              <a:rPr lang="es-ES" i="1" dirty="0" smtClean="0"/>
              <a:t>antes”. </a:t>
            </a:r>
            <a:r>
              <a:rPr lang="es-ES" dirty="0" smtClean="0"/>
              <a:t>(Hernández, 1997. p. 59).</a:t>
            </a:r>
          </a:p>
          <a:p>
            <a:r>
              <a:rPr lang="es-ES_tradnl" dirty="0" smtClean="0"/>
              <a:t>Generan conocimiento donde antes no lo había de ningún tipo.</a:t>
            </a:r>
          </a:p>
          <a:p>
            <a:r>
              <a:rPr lang="es-ES_tradnl" dirty="0" smtClean="0"/>
              <a:t>Su objetivo primordial es </a:t>
            </a:r>
            <a:r>
              <a:rPr lang="es-ES_tradnl" b="1" dirty="0" smtClean="0"/>
              <a:t>dar a conocer.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Estudios Descriptivos.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i="1" dirty="0"/>
              <a:t>Los estudios descriptivos buscan especificar las </a:t>
            </a:r>
            <a:r>
              <a:rPr lang="es-ES" i="1" dirty="0" smtClean="0"/>
              <a:t>propiedades importantes </a:t>
            </a:r>
            <a:r>
              <a:rPr lang="es-ES" i="1" dirty="0"/>
              <a:t>de personas, grupos, comunidades o cualquier otro fenómeno que sea sometido a </a:t>
            </a:r>
            <a:r>
              <a:rPr lang="es-ES" i="1" dirty="0" smtClean="0"/>
              <a:t>análisis </a:t>
            </a:r>
            <a:r>
              <a:rPr lang="es-ES" dirty="0" smtClean="0"/>
              <a:t>(</a:t>
            </a:r>
            <a:r>
              <a:rPr lang="es-ES" dirty="0" err="1" smtClean="0"/>
              <a:t>Dankhe</a:t>
            </a:r>
            <a:r>
              <a:rPr lang="es-ES" dirty="0"/>
              <a:t>, </a:t>
            </a:r>
            <a:r>
              <a:rPr lang="es-ES" dirty="0" smtClean="0"/>
              <a:t>1986, en Hernández, </a:t>
            </a:r>
            <a:r>
              <a:rPr lang="es-ES" dirty="0" smtClean="0"/>
              <a:t>1997. p. 59).</a:t>
            </a:r>
            <a:endParaRPr lang="es-ES" dirty="0" smtClean="0"/>
          </a:p>
          <a:p>
            <a:r>
              <a:rPr lang="es-ES_tradnl" dirty="0" smtClean="0"/>
              <a:t>Describen de manera fenomenológica los grupos luego a ser investigados.</a:t>
            </a:r>
          </a:p>
          <a:p>
            <a:r>
              <a:rPr lang="es-ES_tradnl" dirty="0" smtClean="0"/>
              <a:t>Puede utilizar constructos, debidamente </a:t>
            </a:r>
            <a:r>
              <a:rPr lang="es-ES_tradnl" dirty="0" err="1" smtClean="0"/>
              <a:t>operacionalizados</a:t>
            </a:r>
            <a:r>
              <a:rPr lang="es-ES_tradnl" dirty="0" smtClean="0"/>
              <a:t> (</a:t>
            </a:r>
            <a:r>
              <a:rPr lang="es-ES_tradnl" dirty="0" err="1" smtClean="0"/>
              <a:t>e.g.</a:t>
            </a:r>
            <a:r>
              <a:rPr lang="es-ES_tradnl" dirty="0" smtClean="0"/>
              <a:t> motivación, concentración, inteligencia, sapiencia, personalidad, etc.).</a:t>
            </a:r>
          </a:p>
          <a:p>
            <a:r>
              <a:rPr lang="es-ES_tradnl" dirty="0" smtClean="0"/>
              <a:t>Por ello su objetivo primordial es </a:t>
            </a:r>
            <a:r>
              <a:rPr lang="es-ES_tradnl" b="1" dirty="0" smtClean="0"/>
              <a:t>medir.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Estudios </a:t>
            </a:r>
            <a:r>
              <a:rPr lang="es-ES_tradnl" dirty="0" err="1" smtClean="0"/>
              <a:t>Correlacionales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(…) “Este </a:t>
            </a:r>
            <a:r>
              <a:rPr lang="es-ES" i="1" dirty="0"/>
              <a:t>tipo de estudios tienen</a:t>
            </a:r>
          </a:p>
          <a:p>
            <a:r>
              <a:rPr lang="es-ES" i="1" dirty="0"/>
              <a:t>como propósito medir el grado de relación que exista entre dos o más conceptos o </a:t>
            </a:r>
            <a:r>
              <a:rPr lang="es-ES" i="1" dirty="0" smtClean="0"/>
              <a:t>variables” </a:t>
            </a:r>
            <a:r>
              <a:rPr lang="es-ES" dirty="0" smtClean="0"/>
              <a:t>(Hernández, 1997. p.62).</a:t>
            </a:r>
          </a:p>
          <a:p>
            <a:r>
              <a:rPr lang="es-ES" dirty="0" smtClean="0"/>
              <a:t>Sus preguntas buscan determinar como se comporta un cúmulo de variables dado el conocimiento del estado de otro cúmulo de variables.</a:t>
            </a:r>
          </a:p>
          <a:p>
            <a:r>
              <a:rPr lang="es-ES_tradnl" dirty="0" smtClean="0"/>
              <a:t>Su objetivo es </a:t>
            </a:r>
            <a:r>
              <a:rPr lang="es-ES_tradnl" b="1" dirty="0" smtClean="0"/>
              <a:t>relacionar.</a:t>
            </a:r>
            <a:endParaRPr lang="es-ES" dirty="0" smtClean="0"/>
          </a:p>
          <a:p>
            <a:r>
              <a:rPr lang="es-ES_tradnl" dirty="0" smtClean="0"/>
              <a:t>¿Cómo relaciono?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</a:t>
            </a:r>
            <a:r>
              <a:rPr lang="es-ES_tradnl" dirty="0" smtClean="0"/>
              <a:t>Por qué investigar?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Intervenciones basadas en la evidencia.</a:t>
            </a:r>
          </a:p>
          <a:p>
            <a:r>
              <a:rPr lang="es-ES_tradnl" dirty="0" smtClean="0"/>
              <a:t>Efectividad v/s Eficacia.</a:t>
            </a:r>
          </a:p>
          <a:p>
            <a:r>
              <a:rPr lang="es-ES_tradnl" dirty="0" smtClean="0"/>
              <a:t>Teorías psicológicas.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La correlación no implica causalidad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Confiabilidad vs Validez.</a:t>
            </a:r>
          </a:p>
          <a:p>
            <a:r>
              <a:rPr lang="es-ES_tradnl" dirty="0" smtClean="0"/>
              <a:t>Se puede establecer cierto</a:t>
            </a:r>
          </a:p>
          <a:p>
            <a:pPr>
              <a:buNone/>
            </a:pPr>
            <a:r>
              <a:rPr lang="es-ES_tradnl" dirty="0" smtClean="0"/>
              <a:t>nivel de causalidad, pero </a:t>
            </a:r>
          </a:p>
          <a:p>
            <a:pPr>
              <a:buNone/>
            </a:pPr>
            <a:r>
              <a:rPr lang="es-ES_tradnl" dirty="0"/>
              <a:t>s</a:t>
            </a:r>
            <a:r>
              <a:rPr lang="es-ES_tradnl" dirty="0" smtClean="0"/>
              <a:t>ólo cuando se encuentran</a:t>
            </a:r>
          </a:p>
          <a:p>
            <a:pPr>
              <a:buNone/>
            </a:pPr>
            <a:r>
              <a:rPr lang="es-ES_tradnl" dirty="0"/>
              <a:t>a</a:t>
            </a:r>
            <a:r>
              <a:rPr lang="es-ES_tradnl" dirty="0" smtClean="0"/>
              <a:t>ltos valores de correlación.</a:t>
            </a:r>
            <a:endParaRPr lang="es-ES" dirty="0"/>
          </a:p>
        </p:txBody>
      </p:sp>
      <p:pic>
        <p:nvPicPr>
          <p:cNvPr id="30722" name="Picture 2" descr="http://www.smbc-comics.com/comics/201102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3109" y="1556792"/>
            <a:ext cx="3690891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Estudios Explicativos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Están </a:t>
            </a:r>
            <a:r>
              <a:rPr lang="es-ES" i="1" dirty="0"/>
              <a:t>dirigidos a responder a las causas de los eventos físicos o sociales</a:t>
            </a:r>
            <a:r>
              <a:rPr lang="es-ES" i="1" dirty="0" smtClean="0"/>
              <a:t>. </a:t>
            </a:r>
            <a:r>
              <a:rPr lang="es-ES" dirty="0" smtClean="0"/>
              <a:t>(Hernández, 1997. p. 64).</a:t>
            </a:r>
          </a:p>
          <a:p>
            <a:r>
              <a:rPr lang="es-ES_tradnl" dirty="0" smtClean="0"/>
              <a:t>Manipulan deliberadamente la variable independiente observando como se comporta la variable dependiente.</a:t>
            </a:r>
          </a:p>
          <a:p>
            <a:r>
              <a:rPr lang="es-ES_tradnl" dirty="0" smtClean="0"/>
              <a:t>Mayor complejidad.</a:t>
            </a:r>
          </a:p>
          <a:p>
            <a:r>
              <a:rPr lang="es-ES_tradnl" dirty="0" smtClean="0"/>
              <a:t>Aquí se encuentra la psicología experimental.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Preguntas o comentarios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investigación científica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Kerlinger</a:t>
            </a:r>
            <a:r>
              <a:rPr lang="es-ES_tradnl" dirty="0" smtClean="0"/>
              <a:t> en </a:t>
            </a:r>
            <a:r>
              <a:rPr lang="es-ES_tradnl" dirty="0" err="1" smtClean="0"/>
              <a:t>Hernandez</a:t>
            </a:r>
            <a:r>
              <a:rPr lang="es-ES_tradnl" dirty="0" smtClean="0"/>
              <a:t> (1997):</a:t>
            </a:r>
          </a:p>
          <a:p>
            <a:r>
              <a:rPr lang="es-ES_tradnl" dirty="0"/>
              <a:t>La investigación científica es “</a:t>
            </a:r>
            <a:r>
              <a:rPr lang="es-ES_tradnl" dirty="0" err="1"/>
              <a:t>sistematica</a:t>
            </a:r>
            <a:r>
              <a:rPr lang="es-ES_tradnl" dirty="0"/>
              <a:t>, controlada, </a:t>
            </a:r>
            <a:r>
              <a:rPr lang="es-ES_tradnl" dirty="0" err="1"/>
              <a:t>empirica</a:t>
            </a:r>
            <a:r>
              <a:rPr lang="es-ES_tradnl" dirty="0"/>
              <a:t>, y critica, de proposiciones hipotéticas sobre las presumidas relaciones entre fenómenos naturales</a:t>
            </a:r>
            <a:r>
              <a:rPr lang="es-ES_tradnl" dirty="0" smtClean="0"/>
              <a:t>”.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investigación científica (2)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Diálogo entre técnica y teoría da paso a dos polos de investigación:</a:t>
            </a:r>
          </a:p>
          <a:p>
            <a:r>
              <a:rPr lang="es-ES_tradnl" dirty="0"/>
              <a:t>Básica: crea conocimiento</a:t>
            </a:r>
            <a:endParaRPr lang="es-ES" dirty="0"/>
          </a:p>
          <a:p>
            <a:r>
              <a:rPr lang="es-ES_tradnl" dirty="0"/>
              <a:t>Práctica: resuelve </a:t>
            </a:r>
            <a:r>
              <a:rPr lang="es-ES_tradnl" dirty="0" smtClean="0"/>
              <a:t>problemas</a:t>
            </a:r>
          </a:p>
          <a:p>
            <a:r>
              <a:rPr lang="es-ES_tradnl" dirty="0" smtClean="0"/>
              <a:t>¿Y por qué querría investigar?</a:t>
            </a:r>
            <a:endParaRPr lang="es-ES" dirty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Algunos </a:t>
            </a:r>
            <a:r>
              <a:rPr lang="es-ES_tradnl" dirty="0"/>
              <a:t>h</a:t>
            </a:r>
            <a:r>
              <a:rPr lang="es-ES_tradnl" dirty="0" smtClean="0"/>
              <a:t>itos de investigación psicológica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La institución psiquiátrica – desmitificación de la locura.</a:t>
            </a:r>
          </a:p>
          <a:p>
            <a:r>
              <a:rPr lang="es-ES_tradnl" dirty="0" smtClean="0"/>
              <a:t>Evaluación de la inteligencia – Xenofobia.</a:t>
            </a:r>
          </a:p>
          <a:p>
            <a:r>
              <a:rPr lang="es-ES_tradnl" dirty="0" smtClean="0"/>
              <a:t>Teorías </a:t>
            </a:r>
            <a:r>
              <a:rPr lang="es-ES_tradnl" dirty="0" err="1" smtClean="0"/>
              <a:t>determinísticas</a:t>
            </a:r>
            <a:r>
              <a:rPr lang="es-ES_tradnl" dirty="0" smtClean="0"/>
              <a:t> – </a:t>
            </a:r>
            <a:r>
              <a:rPr lang="es-ES_tradnl" dirty="0" err="1" smtClean="0"/>
              <a:t>Desracionalización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Teorías de obediencia.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¿Cómo investigar?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1º- Generación </a:t>
            </a:r>
            <a:r>
              <a:rPr lang="es-ES_tradnl" dirty="0"/>
              <a:t>de una idea de investigación</a:t>
            </a:r>
            <a:r>
              <a:rPr lang="es-ES_tradnl" dirty="0" smtClean="0"/>
              <a:t>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2º -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Investigación </a:t>
            </a:r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primaria.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3º - Generación de un problema de investigación.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Revuelva.</a:t>
            </a:r>
          </a:p>
          <a:p>
            <a:endParaRPr lang="es-ES_tradnl" dirty="0" smtClean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¿Cómo investigar?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1º- Generación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de una idea de investigación</a:t>
            </a:r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r>
              <a:rPr lang="es-ES_tradnl" dirty="0" smtClean="0"/>
              <a:t>2º - </a:t>
            </a:r>
            <a:r>
              <a:rPr lang="es-ES_tradnl" dirty="0"/>
              <a:t>Investigación </a:t>
            </a:r>
            <a:r>
              <a:rPr lang="es-ES_tradnl" dirty="0" smtClean="0"/>
              <a:t>primaria.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3º - Generación de un problema de investigación.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Revuelva.</a:t>
            </a:r>
          </a:p>
          <a:p>
            <a:pPr>
              <a:buNone/>
            </a:pPr>
            <a:endParaRPr lang="es-ES_tradnl" dirty="0" smtClean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¿Cómo investigar?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1º- Generación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de una idea de investigación</a:t>
            </a:r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2º - </a:t>
            </a:r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Investigación </a:t>
            </a:r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primaria.</a:t>
            </a:r>
          </a:p>
          <a:p>
            <a:r>
              <a:rPr lang="es-ES_tradnl" dirty="0" smtClean="0"/>
              <a:t>3º - Generación de un problema de investigación.</a:t>
            </a:r>
          </a:p>
          <a:p>
            <a:r>
              <a:rPr lang="es-ES_tradnl" dirty="0" smtClean="0"/>
              <a:t>Revuelva.</a:t>
            </a:r>
          </a:p>
          <a:p>
            <a:endParaRPr lang="es-ES_tradnl" dirty="0" smtClean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1623</Words>
  <Application>Microsoft Office PowerPoint</Application>
  <PresentationFormat>Presentación en pantalla (4:3)</PresentationFormat>
  <Paragraphs>138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Flujo</vt:lpstr>
      <vt:lpstr>Metodología de la Investigación</vt:lpstr>
      <vt:lpstr>Bornmann &amp; Leydesdorff – Del 2008 al 2011 </vt:lpstr>
      <vt:lpstr>¿Por qué investigar?</vt:lpstr>
      <vt:lpstr>La investigación científica (1)</vt:lpstr>
      <vt:lpstr>La investigación científica (2)</vt:lpstr>
      <vt:lpstr>Algunos hitos de investigación psicológica</vt:lpstr>
      <vt:lpstr>¿Cómo investigar? (1)</vt:lpstr>
      <vt:lpstr>¿Cómo investigar? (1)</vt:lpstr>
      <vt:lpstr>¿Cómo investigar? (1)</vt:lpstr>
      <vt:lpstr>El problema de investigación</vt:lpstr>
      <vt:lpstr>Luego de los cambios</vt:lpstr>
      <vt:lpstr>¿Cómo identifico un buen problema?</vt:lpstr>
      <vt:lpstr>¿Cómo investigar? (2)</vt:lpstr>
      <vt:lpstr>Objetivos de investigación</vt:lpstr>
      <vt:lpstr>Ejemplo (en Hernández, 1997, p. 24) (1)</vt:lpstr>
      <vt:lpstr>Ejemplo (en Hernández, 1997, p. 24) (2)</vt:lpstr>
      <vt:lpstr>La pregunta de investigación</vt:lpstr>
      <vt:lpstr>Planteamiento de la pregunta de investigación</vt:lpstr>
      <vt:lpstr>Justificación de la investigación</vt:lpstr>
      <vt:lpstr>Evaluando mi investigación (Hernández, 1997. p 27)(1)</vt:lpstr>
      <vt:lpstr>Evaluando mi investigación (Hernández, 1997. p 27) (2)</vt:lpstr>
      <vt:lpstr>Viabilidad de una investigación</vt:lpstr>
      <vt:lpstr>Metodología de la Investigación</vt:lpstr>
      <vt:lpstr>Las metas del método científico son:</vt:lpstr>
      <vt:lpstr>Tipos de Investigación (1)</vt:lpstr>
      <vt:lpstr>Tipos de Investigación (2)</vt:lpstr>
      <vt:lpstr>Estudios Exploratorios</vt:lpstr>
      <vt:lpstr>Estudios Descriptivos.</vt:lpstr>
      <vt:lpstr>Estudios Correlacionales</vt:lpstr>
      <vt:lpstr>La correlación no implica causalidad</vt:lpstr>
      <vt:lpstr>Estudios Explicativos</vt:lpstr>
      <vt:lpstr>Preguntas o comentarios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de la Investigación</dc:title>
  <dc:creator>Vitoko</dc:creator>
  <cp:lastModifiedBy>Vitoko</cp:lastModifiedBy>
  <cp:revision>10</cp:revision>
  <dcterms:created xsi:type="dcterms:W3CDTF">2011-03-21T03:14:28Z</dcterms:created>
  <dcterms:modified xsi:type="dcterms:W3CDTF">2011-03-21T23:20:03Z</dcterms:modified>
</cp:coreProperties>
</file>