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0" r:id="rId4"/>
    <p:sldId id="267" r:id="rId5"/>
    <p:sldId id="272" r:id="rId6"/>
    <p:sldId id="273" r:id="rId7"/>
    <p:sldId id="274" r:id="rId8"/>
    <p:sldId id="275" r:id="rId9"/>
    <p:sldId id="276" r:id="rId10"/>
    <p:sldId id="277" r:id="rId11"/>
    <p:sldId id="279" r:id="rId12"/>
    <p:sldId id="278" r:id="rId13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vertBarState="minimized" horzBarState="maximized">
    <p:restoredLeft sz="15620"/>
    <p:restoredTop sz="94660"/>
  </p:normalViewPr>
  <p:slideViewPr>
    <p:cSldViewPr snapToObjects="1">
      <p:cViewPr varScale="1">
        <p:scale>
          <a:sx n="103" d="100"/>
          <a:sy n="103" d="100"/>
        </p:scale>
        <p:origin x="-864" y="-112"/>
      </p:cViewPr>
      <p:guideLst>
        <p:guide orient="horz" pos="2160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518AA-07DE-F94C-98E9-F9025D63391D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98DA-3438-CA40-84E7-E61FBCDFDF8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F2B6-089C-D041-BB91-F1809359B4BF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58B-3103-7840-BCB3-838DF71AA277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5F7D2E7-A5B5-824A-8195-1C8E6D991E2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904875" y="3276600"/>
            <a:ext cx="7315200" cy="16516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á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á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á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1B46-D595-0742-A833-EF2656289BA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0E091-D22B-E143-9037-CA630B92BC6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Conector rec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á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825D-893E-974B-B0F1-647420357E26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41E1EC-4794-DD47-B15C-A6F537AAA8C4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5D2B-8A31-D24E-A6AD-0353E4222EB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3695F-3601-6644-BCC6-1F518417B26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0CF1-02A1-5D4D-BC67-86C4BF45764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52FE-A9CA-0247-A60D-F490205BD3FE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5" name="Conector rec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AFA9-CAF5-EC48-903E-1B6BB166D47F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c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88C6-EC31-A74A-9F6C-72045DFC984B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dirty="0" smtClean="0"/>
              <a:t>Segundo nivel</a:t>
            </a:r>
          </a:p>
          <a:p>
            <a:pPr lvl="2" eaLnBrk="1" latinLnBrk="0" hangingPunct="1"/>
            <a:r>
              <a:rPr kumimoji="0" lang="es-ES_tradnl" dirty="0" smtClean="0"/>
              <a:t>Tercer nivel</a:t>
            </a:r>
          </a:p>
          <a:p>
            <a:pPr lvl="3" eaLnBrk="1" latinLnBrk="0" hangingPunct="1"/>
            <a:r>
              <a:rPr kumimoji="0" lang="es-ES_tradnl" dirty="0" smtClean="0"/>
              <a:t>Cuarto nivel</a:t>
            </a:r>
          </a:p>
          <a:p>
            <a:pPr lvl="4" eaLnBrk="1" latinLnBrk="0" hangingPunct="1"/>
            <a:r>
              <a:rPr kumimoji="0" lang="es-ES_tradnl" dirty="0" smtClean="0"/>
              <a:t>Quinto nivel</a:t>
            </a:r>
            <a:endParaRPr kumimoji="0" lang="en-US" dirty="0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AA5477-6730-1A4B-AC57-3D8CF85A3138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8" name="Conector rec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c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á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219200" y="3505200"/>
            <a:ext cx="6858000" cy="1371600"/>
          </a:xfrm>
        </p:spPr>
        <p:txBody>
          <a:bodyPr>
            <a:normAutofit/>
          </a:bodyPr>
          <a:lstStyle/>
          <a:p>
            <a:r>
              <a:rPr lang="es-ES_tradnl" dirty="0" smtClean="0"/>
              <a:t>Psicología</a:t>
            </a:r>
            <a:br>
              <a:rPr lang="es-ES_tradnl" dirty="0" smtClean="0"/>
            </a:br>
            <a:r>
              <a:rPr lang="es-ES_tradnl" sz="2222" dirty="0" smtClean="0"/>
              <a:t>Programa Académico de Bachillerato</a:t>
            </a:r>
            <a:br>
              <a:rPr lang="es-ES_tradnl" sz="2222" dirty="0" smtClean="0"/>
            </a:br>
            <a:r>
              <a:rPr lang="es-ES_tradnl" sz="2222" dirty="0" smtClean="0"/>
              <a:t>Universidad de Chile</a:t>
            </a:r>
            <a:endParaRPr lang="es-ES_tradnl" sz="2222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Profesor: </a:t>
            </a:r>
            <a:r>
              <a:rPr lang="es-ES_tradnl" dirty="0" err="1" smtClean="0"/>
              <a:t>Ps</a:t>
            </a:r>
            <a:r>
              <a:rPr lang="es-ES_tradnl" dirty="0" smtClean="0"/>
              <a:t>. Danilo Sanhueza 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560320"/>
            <a:ext cx="8229600" cy="1737360"/>
          </a:xfrm>
        </p:spPr>
        <p:txBody>
          <a:bodyPr>
            <a:normAutofit/>
          </a:bodyPr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Sobre la normalidad / anormalidad</a:t>
            </a: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Normalidad/Anormalidad y psicología</a:t>
            </a: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algn="just"/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Consideraciones históricas sobre la normalidad/anormalidad. </a:t>
            </a:r>
          </a:p>
          <a:p>
            <a:pPr algn="just"/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Algunos conceptos cercanos a la “normalidad”: ideal, desarrollo, funcionamiento óptimo, salud, bienestar.</a:t>
            </a:r>
          </a:p>
          <a:p>
            <a:pPr algn="just"/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Las  dificultades para la definición de lo normal/anormal en salud mental.</a:t>
            </a:r>
          </a:p>
          <a:p>
            <a:pPr algn="just"/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Alcances políticos de la definición de normalidad. </a:t>
            </a:r>
          </a:p>
          <a:p>
            <a:pPr algn="just"/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Normalidad/Anormalidad y diferencia subjetiva. </a:t>
            </a:r>
            <a:endParaRPr lang="es-ES_tradnl" sz="2800" dirty="0">
              <a:latin typeface="Calibri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Criterios de normalidad</a:t>
            </a: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457200" indent="-457200" algn="just">
              <a:buFontTx/>
              <a:buAutoNum type="arabicPeriod"/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Estadístico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De salud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Ideal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Social</a:t>
            </a:r>
          </a:p>
          <a:p>
            <a:pPr marL="457200" indent="-457200" algn="just">
              <a:buFontTx/>
              <a:buAutoNum type="arabicPeriod"/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Adaptativo</a:t>
            </a:r>
          </a:p>
          <a:p>
            <a:pPr marL="457200" indent="-457200" algn="just">
              <a:defRPr/>
            </a:pPr>
            <a:endParaRPr lang="es-ES_tradnl" sz="2800" dirty="0" smtClean="0">
              <a:latin typeface="Calibri" charset="0"/>
              <a:ea typeface="Times New Roman" charset="0"/>
              <a:cs typeface="Times New Roman" charset="0"/>
            </a:endParaRPr>
          </a:p>
          <a:p>
            <a:pPr marL="457200" indent="-457200" algn="just"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El problema de las </a:t>
            </a:r>
            <a:r>
              <a:rPr lang="es-ES_tradnl" sz="2800" dirty="0" err="1" smtClean="0">
                <a:latin typeface="Calibri" charset="0"/>
                <a:ea typeface="Times New Roman" charset="0"/>
                <a:cs typeface="Times New Roman" charset="0"/>
              </a:rPr>
              <a:t>normopatías</a:t>
            </a: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.</a:t>
            </a:r>
          </a:p>
          <a:p>
            <a:pPr marL="457200" indent="-457200" algn="just">
              <a:defRPr/>
            </a:pPr>
            <a:r>
              <a:rPr lang="es-ES_tradnl" sz="2800" dirty="0" smtClean="0">
                <a:latin typeface="Calibri" charset="0"/>
                <a:ea typeface="Times New Roman" charset="0"/>
                <a:cs typeface="Times New Roman" charset="0"/>
              </a:rPr>
              <a:t>Una propuesta dialéctica sobre la normalidad: grados de libertad para comportarse de modo normal/anormal. </a:t>
            </a:r>
            <a:endParaRPr lang="es-ES_tradnl" sz="2800" dirty="0">
              <a:latin typeface="Calibri" charset="0"/>
              <a:ea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560320"/>
            <a:ext cx="8229600" cy="1737360"/>
          </a:xfrm>
        </p:spPr>
        <p:txBody>
          <a:bodyPr>
            <a:normAutofit/>
          </a:bodyPr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La personalidad</a:t>
            </a: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¿Qué es la personalidad?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“La forma de ser de las personas”.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Raíz etimológica: la metáfora de la máscara.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Las distintas acepciones de la noción de persona.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El uso cotidiano de la noción de personalidad: la relación con los otros y consigo mismo.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El estudio científico de la personalidad.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Personalidad, temperamento, carácter y rasgos.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Diferentes aproximaciones al estudio de la personalidad.</a:t>
            </a:r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El método clínico y sus exponentes</a:t>
            </a: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925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Jean Charcot y su escuela. 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El estudio de las histerias. 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La hipótesis de la división de la conciencia.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Sigmund Freud y el psicoanálisis.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La preponderancia de lo inconsciente.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La influencia de las pulsiones (sexuales y agresivas).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El papel de la infancia temprana.  </a:t>
            </a:r>
            <a:endParaRPr lang="es-ES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Carl Rogers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500" dirty="0" smtClean="0">
                <a:latin typeface="Calibri" charset="0"/>
              </a:rPr>
              <a:t>La teoría de la realización.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George Kelly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500" dirty="0" smtClean="0">
                <a:latin typeface="Calibri" charset="0"/>
              </a:rPr>
              <a:t>La teoría de los </a:t>
            </a:r>
            <a:r>
              <a:rPr lang="es-ES_tradnl" sz="2500" dirty="0" err="1" smtClean="0">
                <a:latin typeface="Calibri" charset="0"/>
              </a:rPr>
              <a:t>constructos</a:t>
            </a:r>
            <a:r>
              <a:rPr lang="es-ES_tradnl" sz="2500" dirty="0" smtClean="0">
                <a:latin typeface="Calibri" charset="0"/>
              </a:rPr>
              <a:t> personales.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Valoración del método clínico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Riqueza de los datos clínicos.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Similitud entre la clínica y el contexto de relaciones interpersonales.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Posibilidad de extender y profundizar el estudio de un individuo a lo largo del tiempo.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Generación de múltiples hipótesis.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Dificultad de extrapolar resultados y de comprobar las hipótesis.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Implicación del terapeuta en la investigación.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500" dirty="0" smtClean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El método </a:t>
            </a:r>
            <a:r>
              <a:rPr lang="es-ES_tradnl" dirty="0" err="1" smtClean="0"/>
              <a:t>correlacional</a:t>
            </a:r>
            <a:r>
              <a:rPr lang="es-ES_tradnl" dirty="0" smtClean="0"/>
              <a:t> y sus exponentes</a:t>
            </a: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Francis Galton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Estudio de las diferencias psicológicas entre individuos.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Estudios de herencia e intelecto.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Uso de correlaciones.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Raymond Cattell y Hans Eysenck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Desarrollo de herramientas cuantitativas para evaluar la personalidad, por medio de la correlación de rasgos. </a:t>
            </a:r>
            <a:endParaRPr lang="es-ES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El Modelo de los Cinco Factores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200" dirty="0" smtClean="0">
                <a:latin typeface="Calibri" charset="0"/>
              </a:rPr>
              <a:t>Neuroticismo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200" dirty="0" smtClean="0">
                <a:latin typeface="Calibri" charset="0"/>
              </a:rPr>
              <a:t>Extraversión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200" dirty="0" smtClean="0">
                <a:latin typeface="Calibri" charset="0"/>
              </a:rPr>
              <a:t>Ser concienzudo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200" dirty="0" smtClean="0">
                <a:latin typeface="Calibri" charset="0"/>
              </a:rPr>
              <a:t>Agradabilidad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200" dirty="0" smtClean="0">
                <a:latin typeface="Calibri" charset="0"/>
              </a:rPr>
              <a:t>Apertura a la experiencia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Valoración del método </a:t>
            </a:r>
            <a:r>
              <a:rPr lang="es-ES_tradnl" dirty="0" err="1" smtClean="0"/>
              <a:t>correlacional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Uso de datos de </a:t>
            </a:r>
            <a:r>
              <a:rPr lang="es-ES_tradnl" sz="2800" dirty="0" err="1" smtClean="0">
                <a:latin typeface="Calibri" charset="0"/>
              </a:rPr>
              <a:t>autorreporte</a:t>
            </a: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Estudio amplio de la personalidad y todos sus factores.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Posibilidad de cuantificar los factores evaluados.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Procedimientos estadísticos (correlación principalmente) para relacionar los datos observados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Apunta a descubrir la estructura básica de la personalidad en términos de rasgos.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Rigidez de las herramientas de recolección de datos.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s-ES_tradnl" sz="2500" dirty="0" smtClean="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El método experimental y sus exponentes</a:t>
            </a: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W. Wundt, H. Ebbinghaus e I. Pavlov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Manipulación de contextos experimentales (variables dependientes e independientes)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Estudio experimental de la experiencia y la conducta.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800" dirty="0" smtClean="0">
                <a:latin typeface="Calibri" charset="0"/>
              </a:rPr>
              <a:t>J. B. Watson, C. Hull y B. F. Skinner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Estudio de las carácterísticas indivuales como producto de la experiencia.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" sz="2500" dirty="0" smtClean="0">
                <a:latin typeface="Calibri" charset="0"/>
              </a:rPr>
              <a:t>Programas de modificación de la conducta.   </a:t>
            </a:r>
            <a:endParaRPr lang="es-ES" sz="2800" dirty="0" smtClean="0">
              <a:latin typeface="Calibri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Modelos cognitivos</a:t>
            </a:r>
          </a:p>
          <a:p>
            <a:pPr marL="617220" lvl="1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500" dirty="0" smtClean="0">
                <a:latin typeface="Calibri" charset="0"/>
              </a:rPr>
              <a:t>Estudio del </a:t>
            </a:r>
            <a:r>
              <a:rPr lang="es-ES_tradnl" sz="2500" dirty="0" err="1" smtClean="0">
                <a:latin typeface="Calibri" charset="0"/>
              </a:rPr>
              <a:t>self</a:t>
            </a:r>
            <a:r>
              <a:rPr lang="es-ES_tradnl" sz="2500" dirty="0" smtClean="0">
                <a:latin typeface="Calibri" charset="0"/>
              </a:rPr>
              <a:t> (yo), la motivación y los procesos no-conscientes.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Valoración del método experimental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5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Ofrece la posibilidad de establecer relaciones causa-efecto. 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No necesita de datos de </a:t>
            </a:r>
            <a:r>
              <a:rPr lang="es-ES_tradnl" sz="2800" dirty="0" err="1" smtClean="0">
                <a:latin typeface="Calibri" charset="0"/>
              </a:rPr>
              <a:t>autorreporte</a:t>
            </a:r>
            <a:r>
              <a:rPr lang="es-ES_tradnl" sz="2800" dirty="0" smtClean="0">
                <a:latin typeface="Calibri" charset="0"/>
              </a:rPr>
              <a:t> o de la implicación del investigador. Se vale solamente de los datos de la observación.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 Dificultad para extrapolar los datos fuera del contexto de la experimentación.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Artificialidad del contexto de la investigación.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s-ES_tradnl" sz="2800" dirty="0" smtClean="0">
                <a:latin typeface="Calibri" charset="0"/>
              </a:rPr>
              <a:t>Dificultad para generar modelos no reduccionistas.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Origen.thmx</Template>
  <TotalTime>1471</TotalTime>
  <Words>605</Words>
  <Application>Microsoft Macintosh PowerPoint</Application>
  <PresentationFormat>Presentación en pantalla (4:3)</PresentationFormat>
  <Paragraphs>86</Paragraphs>
  <Slides>12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Origen</vt:lpstr>
      <vt:lpstr>Psicología Programa Académico de Bachillerato Universidad de Chile</vt:lpstr>
      <vt:lpstr>Diapositiva 2</vt:lpstr>
      <vt:lpstr>¿Qué es la personalidad?</vt:lpstr>
      <vt:lpstr>El método clínico y sus exponentes</vt:lpstr>
      <vt:lpstr>Valoración del método clínico </vt:lpstr>
      <vt:lpstr>El método correlacional y sus exponentes</vt:lpstr>
      <vt:lpstr>Valoración del método correlacional </vt:lpstr>
      <vt:lpstr>El método experimental y sus exponentes</vt:lpstr>
      <vt:lpstr>Valoración del método experimental </vt:lpstr>
      <vt:lpstr>Diapositiva 10</vt:lpstr>
      <vt:lpstr>Normalidad/Anormalidad y psicología</vt:lpstr>
      <vt:lpstr>Criterios de normalidad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Psicología Programa Académico de Bachillerato Universidad de Chile</dc:title>
  <dc:creator>Danilo Sanhueza</dc:creator>
  <cp:lastModifiedBy>Danilo Sanhueza</cp:lastModifiedBy>
  <cp:revision>146</cp:revision>
  <dcterms:created xsi:type="dcterms:W3CDTF">2012-05-25T19:01:25Z</dcterms:created>
  <dcterms:modified xsi:type="dcterms:W3CDTF">2012-05-25T19:01:50Z</dcterms:modified>
</cp:coreProperties>
</file>