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media/image1.jpeg" ContentType="image/jpeg"/>
  <Override PartName="/ppt/slideLayouts/slideLayout1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1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2.xml.rels" ContentType="application/vnd.openxmlformats-package.relationships+xml"/>
  <Override PartName="/ppt/slideLayouts/slideLayout2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18.xml" ContentType="application/vnd.openxmlformats-officedocument.presentationml.slide+xml"/>
  <Override PartName="/ppt/slides/slide14.xml" ContentType="application/vnd.openxmlformats-officedocument.presentationml.slide+xml"/>
  <Override PartName="/ppt/slides/slide7.xml" ContentType="application/vnd.openxmlformats-officedocument.presentationml.slide+xml"/>
  <Override PartName="/ppt/slides/slide10.xml" ContentType="application/vnd.openxmlformats-officedocument.presentationml.slide+xml"/>
  <Override PartName="/ppt/slides/slide3.xml" ContentType="application/vnd.openxmlformats-officedocument.presentationml.slide+xml"/>
  <Override PartName="/ppt/slides/slide21.xml" ContentType="application/vnd.openxmlformats-officedocument.presentationml.slide+xml"/>
  <Override PartName="/ppt/slides/slide19.xml" ContentType="application/vnd.openxmlformats-officedocument.presentationml.slide+xml"/>
  <Override PartName="/ppt/slides/slide15.xml" ContentType="application/vnd.openxmlformats-officedocument.presentationml.slide+xml"/>
  <Override PartName="/ppt/slides/slide8.xml" ContentType="application/vnd.openxmlformats-officedocument.presentationml.slide+xml"/>
  <Override PartName="/ppt/slides/slide11.xml" ContentType="application/vnd.openxmlformats-officedocument.presentationml.slide+xml"/>
  <Override PartName="/ppt/slides/slide4.xml" ContentType="application/vnd.openxmlformats-officedocument.presentationml.slide+xml"/>
  <Override PartName="/ppt/slides/slide22.xml" ContentType="application/vnd.openxmlformats-officedocument.presentationml.slide+xml"/>
  <Override PartName="/ppt/slides/slide16.xml" ContentType="application/vnd.openxmlformats-officedocument.presentationml.slide+xml"/>
  <Override PartName="/ppt/slides/slide9.xml" ContentType="application/vnd.openxmlformats-officedocument.presentationml.slide+xml"/>
  <Override PartName="/ppt/slides/slide12.xml" ContentType="application/vnd.openxmlformats-officedocument.presentationml.slide+xml"/>
  <Override PartName="/ppt/slides/slide5.xml" ContentType="application/vnd.openxmlformats-officedocument.presentationml.slide+xml"/>
  <Override PartName="/ppt/slides/slide1.xml" ContentType="application/vnd.openxmlformats-officedocument.presentationml.slide+xml"/>
  <Override PartName="/ppt/slides/slide17.xml" ContentType="application/vnd.openxmlformats-officedocument.presentationml.slide+xml"/>
  <Override PartName="/ppt/slides/_rels/slide5.xml.rels" ContentType="application/vnd.openxmlformats-package.relationships+xml"/>
  <Override PartName="/ppt/slides/_rels/slide13.xml.rels" ContentType="application/vnd.openxmlformats-package.relationships+xml"/>
  <Override PartName="/ppt/slides/_rels/slide17.xml.rels" ContentType="application/vnd.openxmlformats-package.relationships+xml"/>
  <Override PartName="/ppt/slides/_rels/slide4.xml.rels" ContentType="application/vnd.openxmlformats-package.relationships+xml"/>
  <Override PartName="/ppt/slides/_rels/slide12.xml.rels" ContentType="application/vnd.openxmlformats-package.relationships+xml"/>
  <Override PartName="/ppt/slides/_rels/slide16.xml.rels" ContentType="application/vnd.openxmlformats-package.relationships+xml"/>
  <Override PartName="/ppt/slides/_rels/slide11.xml.rels" ContentType="application/vnd.openxmlformats-package.relationships+xml"/>
  <Override PartName="/ppt/slides/_rels/slide15.xml.rels" ContentType="application/vnd.openxmlformats-package.relationships+xml"/>
  <Override PartName="/ppt/slides/_rels/slide10.xml.rels" ContentType="application/vnd.openxmlformats-package.relationships+xml"/>
  <Override PartName="/ppt/slides/_rels/slide14.xml.rels" ContentType="application/vnd.openxmlformats-package.relationships+xml"/>
  <Override PartName="/ppt/slides/_rels/slide9.xml.rels" ContentType="application/vnd.openxmlformats-package.relationships+xml"/>
  <Override PartName="/ppt/slides/_rels/slide22.xml.rels" ContentType="application/vnd.openxmlformats-package.relationships+xml"/>
  <Override PartName="/ppt/slides/_rels/slide8.xml.rels" ContentType="application/vnd.openxmlformats-package.relationships+xml"/>
  <Override PartName="/ppt/slides/_rels/slide21.xml.rels" ContentType="application/vnd.openxmlformats-package.relationships+xml"/>
  <Override PartName="/ppt/slides/_rels/slide3.xml.rels" ContentType="application/vnd.openxmlformats-package.relationships+xml"/>
  <Override PartName="/ppt/slides/_rels/slide7.xml.rels" ContentType="application/vnd.openxmlformats-package.relationships+xml"/>
  <Override PartName="/ppt/slides/_rels/slide20.xml.rels" ContentType="application/vnd.openxmlformats-package.relationships+xml"/>
  <Override PartName="/ppt/slides/_rels/slide19.xml.rels" ContentType="application/vnd.openxmlformats-package.relationships+xml"/>
  <Override PartName="/ppt/slides/_rels/slide2.xml.rels" ContentType="application/vnd.openxmlformats-package.relationships+xml"/>
  <Override PartName="/ppt/slides/_rels/slide6.xml.rels" ContentType="application/vnd.openxmlformats-package.relationships+xml"/>
  <Override PartName="/ppt/slides/_rels/slide18.xml.rels" ContentType="application/vnd.openxmlformats-package.relationships+xml"/>
  <Override PartName="/ppt/slides/_rels/slide1.xml.rels" ContentType="application/vnd.openxmlformats-package.relationships+xml"/>
  <Override PartName="/ppt/slides/slide13.xml" ContentType="application/vnd.openxmlformats-officedocument.presentationml.slide+xml"/>
  <Override PartName="/ppt/slides/slide6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61" r:id="rId3"/>
  </p:sldMasterIdLst>
  <p:sldIdLst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  <p:sldId id="271" r:id="rId19"/>
    <p:sldId id="272" r:id="rId20"/>
    <p:sldId id="273" r:id="rId21"/>
    <p:sldId id="274" r:id="rId22"/>
    <p:sldId id="275" r:id="rId23"/>
    <p:sldId id="276" r:id="rId24"/>
    <p:sldId id="277" r:id="rId25"/>
  </p:sldIdLst>
  <p:sldSz cx="9144000" cy="685800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<Relationship Id="rId8" Type="http://schemas.openxmlformats.org/officeDocument/2006/relationships/slide" Target="slides/slide5.xml"/><Relationship Id="rId9" Type="http://schemas.openxmlformats.org/officeDocument/2006/relationships/slide" Target="slides/slide6.xml"/><Relationship Id="rId10" Type="http://schemas.openxmlformats.org/officeDocument/2006/relationships/slide" Target="slides/slide7.xml"/><Relationship Id="rId11" Type="http://schemas.openxmlformats.org/officeDocument/2006/relationships/slide" Target="slides/slide8.xml"/><Relationship Id="rId12" Type="http://schemas.openxmlformats.org/officeDocument/2006/relationships/slide" Target="slides/slide9.xml"/><Relationship Id="rId13" Type="http://schemas.openxmlformats.org/officeDocument/2006/relationships/slide" Target="slides/slide10.xml"/><Relationship Id="rId14" Type="http://schemas.openxmlformats.org/officeDocument/2006/relationships/slide" Target="slides/slide11.xml"/><Relationship Id="rId15" Type="http://schemas.openxmlformats.org/officeDocument/2006/relationships/slide" Target="slides/slide12.xml"/><Relationship Id="rId16" Type="http://schemas.openxmlformats.org/officeDocument/2006/relationships/slide" Target="slides/slide13.xml"/><Relationship Id="rId17" Type="http://schemas.openxmlformats.org/officeDocument/2006/relationships/slide" Target="slides/slide14.xml"/><Relationship Id="rId18" Type="http://schemas.openxmlformats.org/officeDocument/2006/relationships/slide" Target="slides/slide15.xml"/><Relationship Id="rId19" Type="http://schemas.openxmlformats.org/officeDocument/2006/relationships/slide" Target="slides/slide16.xml"/><Relationship Id="rId20" Type="http://schemas.openxmlformats.org/officeDocument/2006/relationships/slide" Target="slides/slide17.xml"/><Relationship Id="rId21" Type="http://schemas.openxmlformats.org/officeDocument/2006/relationships/slide" Target="slides/slide18.xml"/><Relationship Id="rId22" Type="http://schemas.openxmlformats.org/officeDocument/2006/relationships/slide" Target="slides/slide19.xml"/><Relationship Id="rId23" Type="http://schemas.openxmlformats.org/officeDocument/2006/relationships/slide" Target="slides/slide20.xml"/><Relationship Id="rId24" Type="http://schemas.openxmlformats.org/officeDocument/2006/relationships/slide" Target="slides/slide21.xml"/><Relationship Id="rId25" Type="http://schemas.openxmlformats.org/officeDocument/2006/relationships/slide" Target="slides/slide22.xml"/>
</Relationships>
</file>

<file path=ppt/media/image1.jpe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82292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457200" y="4190760"/>
            <a:ext cx="82292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4"/>
          <p:cNvSpPr>
            <a:spLocks noGrp="1"/>
          </p:cNvSpPr>
          <p:nvPr>
            <p:ph type="body"/>
          </p:nvPr>
        </p:nvSpPr>
        <p:spPr>
          <a:xfrm>
            <a:off x="4673520" y="41907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7" name="PlaceHolder 5"/>
          <p:cNvSpPr>
            <a:spLocks noGrp="1"/>
          </p:cNvSpPr>
          <p:nvPr>
            <p:ph type="body"/>
          </p:nvPr>
        </p:nvSpPr>
        <p:spPr>
          <a:xfrm>
            <a:off x="457200" y="41907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0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49" name="PlaceHolder 2"/>
          <p:cNvSpPr>
            <a:spLocks noGrp="1"/>
          </p:cNvSpPr>
          <p:nvPr>
            <p:ph type="subTitle"/>
          </p:nvPr>
        </p:nvSpPr>
        <p:spPr>
          <a:xfrm>
            <a:off x="457200" y="1775160"/>
            <a:ext cx="8229240" cy="46256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51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53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4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PlaceHolder 1"/>
          <p:cNvSpPr>
            <a:spLocks noGrp="1"/>
          </p:cNvSpPr>
          <p:nvPr>
            <p:ph type="subTitle"/>
          </p:nvPr>
        </p:nvSpPr>
        <p:spPr>
          <a:xfrm>
            <a:off x="457200" y="155520"/>
            <a:ext cx="8229240" cy="62449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457200" y="41907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subTitle"/>
          </p:nvPr>
        </p:nvSpPr>
        <p:spPr>
          <a:xfrm>
            <a:off x="457200" y="1775160"/>
            <a:ext cx="8229240" cy="46256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4" name="PlaceHolder 4"/>
          <p:cNvSpPr>
            <a:spLocks noGrp="1"/>
          </p:cNvSpPr>
          <p:nvPr>
            <p:ph type="body"/>
          </p:nvPr>
        </p:nvSpPr>
        <p:spPr>
          <a:xfrm>
            <a:off x="4673520" y="41907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6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7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8" name="PlaceHolder 4"/>
          <p:cNvSpPr>
            <a:spLocks noGrp="1"/>
          </p:cNvSpPr>
          <p:nvPr>
            <p:ph type="body"/>
          </p:nvPr>
        </p:nvSpPr>
        <p:spPr>
          <a:xfrm>
            <a:off x="457200" y="4190760"/>
            <a:ext cx="822852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82292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457200" y="4190760"/>
            <a:ext cx="82292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73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4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5" name="PlaceHolder 4"/>
          <p:cNvSpPr>
            <a:spLocks noGrp="1"/>
          </p:cNvSpPr>
          <p:nvPr>
            <p:ph type="body"/>
          </p:nvPr>
        </p:nvSpPr>
        <p:spPr>
          <a:xfrm>
            <a:off x="4673520" y="41907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6" name="PlaceHolder 5"/>
          <p:cNvSpPr>
            <a:spLocks noGrp="1"/>
          </p:cNvSpPr>
          <p:nvPr>
            <p:ph type="body"/>
          </p:nvPr>
        </p:nvSpPr>
        <p:spPr>
          <a:xfrm>
            <a:off x="457200" y="41907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78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9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subTitle"/>
          </p:nvPr>
        </p:nvSpPr>
        <p:spPr>
          <a:xfrm>
            <a:off x="457200" y="155520"/>
            <a:ext cx="8229240" cy="62449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57200" y="41907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46252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673520" y="41907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8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673520" y="1775160"/>
            <a:ext cx="401544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457200" y="4190760"/>
            <a:ext cx="8228520" cy="22057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0" y="1436040"/>
            <a:ext cx="9143640" cy="4536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1" name="CustomShape 2"/>
          <p:cNvSpPr/>
          <p:nvPr/>
        </p:nvSpPr>
        <p:spPr>
          <a:xfrm>
            <a:off x="0" y="0"/>
            <a:ext cx="9143640" cy="1433520"/>
          </a:xfrm>
          <a:prstGeom prst="rect">
            <a:avLst/>
          </a:prstGeom>
          <a:solidFill>
            <a:srgbClr val="000000"/>
          </a:solidFill>
        </p:spPr>
      </p:sp>
      <p:sp>
        <p:nvSpPr>
          <p:cNvPr id="2" name="CustomShape 3"/>
          <p:cNvSpPr/>
          <p:nvPr/>
        </p:nvSpPr>
        <p:spPr>
          <a:xfrm>
            <a:off x="0" y="0"/>
            <a:ext cx="9143640" cy="5135040"/>
          </a:xfrm>
          <a:prstGeom prst="rect">
            <a:avLst/>
          </a:prstGeom>
          <a:solidFill>
            <a:srgbClr val="000000"/>
          </a:solidFill>
        </p:spPr>
      </p:sp>
      <p:sp>
        <p:nvSpPr>
          <p:cNvPr id="3" name="PlaceHolder 4"/>
          <p:cNvSpPr>
            <a:spLocks noGrp="1"/>
          </p:cNvSpPr>
          <p:nvPr>
            <p:ph type="title"/>
          </p:nvPr>
        </p:nvSpPr>
        <p:spPr>
          <a:xfrm>
            <a:off x="685800" y="3355920"/>
            <a:ext cx="8076960" cy="1672920"/>
          </a:xfrm>
          <a:prstGeom prst="rect">
            <a:avLst/>
          </a:prstGeom>
        </p:spPr>
        <p:txBody>
          <a:bodyPr bIns="0" rIns="45720" tIns="0"/>
          <a:p>
            <a:r>
              <a:rPr b="1" lang="es-CR" sz="4700">
                <a:solidFill>
                  <a:srgbClr val="f0ad00"/>
                </a:solidFill>
                <a:latin typeface="Corbel"/>
              </a:rPr>
              <a:t>Click to edit the title text formatHaga clic para modificar el estilo de título del patrón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dt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s-CL">
                <a:solidFill>
                  <a:srgbClr val="000000"/>
                </a:solidFill>
                <a:latin typeface="Corbel"/>
              </a:rPr>
              <a:t>1-04-12</a:t>
            </a:r>
            <a:endParaRPr/>
          </a:p>
        </p:txBody>
      </p:sp>
      <p:sp>
        <p:nvSpPr>
          <p:cNvPr id="5" name="PlaceHolder 6"/>
          <p:cNvSpPr>
            <a:spLocks noGrp="1"/>
          </p:cNvSpPr>
          <p:nvPr>
            <p:ph type="ftr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6" name="PlaceHolder 7"/>
          <p:cNvSpPr>
            <a:spLocks noGrp="1"/>
          </p:cNvSpPr>
          <p:nvPr>
            <p:ph type="sldNum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81114131-B1D1-4161-8131-6111C1E131A1}" type="slidenum">
              <a:rPr lang="es-CL">
                <a:solidFill>
                  <a:srgbClr val="000000"/>
                </a:solidFill>
                <a:latin typeface="Corbel"/>
              </a:rPr>
              <a:t>&lt;number&gt;</a:t>
            </a:fld>
            <a:endParaRPr/>
          </a:p>
        </p:txBody>
      </p:sp>
      <p:sp>
        <p:nvSpPr>
          <p:cNvPr id="7" name="CustomShape 8"/>
          <p:cNvSpPr/>
          <p:nvPr/>
        </p:nvSpPr>
        <p:spPr>
          <a:xfrm>
            <a:off x="0" y="5128200"/>
            <a:ext cx="9143640" cy="4536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8" name="PlaceHolder 9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452592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s-CR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s-CR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s-CR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US"/>
              <a:t>Ninth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CustomShape 1"/>
          <p:cNvSpPr/>
          <p:nvPr/>
        </p:nvSpPr>
        <p:spPr>
          <a:xfrm>
            <a:off x="0" y="1436040"/>
            <a:ext cx="9143640" cy="45360"/>
          </a:xfrm>
          <a:prstGeom prst="rect">
            <a:avLst/>
          </a:prstGeom>
          <a:solidFill>
            <a:srgbClr val="ffffff"/>
          </a:solidFill>
        </p:spPr>
      </p:sp>
      <p:sp>
        <p:nvSpPr>
          <p:cNvPr id="42" name="CustomShape 2"/>
          <p:cNvSpPr/>
          <p:nvPr/>
        </p:nvSpPr>
        <p:spPr>
          <a:xfrm>
            <a:off x="0" y="0"/>
            <a:ext cx="9143640" cy="1433520"/>
          </a:xfrm>
          <a:prstGeom prst="rect">
            <a:avLst/>
          </a:prstGeom>
          <a:solidFill>
            <a:srgbClr val="000000"/>
          </a:solidFill>
        </p:spPr>
      </p:sp>
      <p:sp>
        <p:nvSpPr>
          <p:cNvPr id="43" name="PlaceHolder 3"/>
          <p:cNvSpPr>
            <a:spLocks noGrp="1"/>
          </p:cNvSpPr>
          <p:nvPr>
            <p:ph type="title"/>
          </p:nvPr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Click to edit the title text formatHaga clic para modificar el estilo de título del patrón</a:t>
            </a:r>
            <a:endParaRPr/>
          </a:p>
        </p:txBody>
      </p:sp>
      <p:sp>
        <p:nvSpPr>
          <p:cNvPr id="44" name="PlaceHolder 4"/>
          <p:cNvSpPr>
            <a:spLocks noGrp="1"/>
          </p:cNvSpPr>
          <p:nvPr>
            <p:ph type="body"/>
          </p:nvPr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45000"/>
              <a:buFont typeface="StarSymbol"/>
              <a:buChar char=""/>
            </a:pPr>
            <a:r>
              <a:rPr lang="es-CR">
                <a:solidFill>
                  <a:srgbClr val="000000"/>
                </a:solidFill>
                <a:latin typeface="Corbel"/>
              </a:rPr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s-CR">
                <a:solidFill>
                  <a:srgbClr val="000000"/>
                </a:solidFill>
                <a:latin typeface="Corbel"/>
              </a:rPr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s-CR">
                <a:solidFill>
                  <a:srgbClr val="000000"/>
                </a:solidFill>
                <a:latin typeface="Corbel"/>
              </a:rPr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orbel"/>
              </a:rPr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>
                <a:solidFill>
                  <a:srgbClr val="000000"/>
                </a:solidFill>
                <a:latin typeface="Corbel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orbel"/>
              </a:rPr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orbel"/>
              </a:rPr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>
                <a:solidFill>
                  <a:srgbClr val="000000"/>
                </a:solidFill>
                <a:latin typeface="Corbel"/>
              </a:rPr>
              <a:t>Eighth Outline Level</a:t>
            </a:r>
            <a:endParaRPr/>
          </a:p>
          <a:p>
            <a:r>
              <a:rPr lang="es-CR">
                <a:solidFill>
                  <a:srgbClr val="000000"/>
                </a:solidFill>
                <a:latin typeface="Corbel"/>
              </a:rPr>
              <a:t>Ninth Outline LevelHaga clic para modificar el estilo de texto del patrón</a:t>
            </a:r>
            <a:endParaRPr/>
          </a:p>
          <a:p>
            <a:r>
              <a:rPr lang="es-CR">
                <a:solidFill>
                  <a:srgbClr val="000000"/>
                </a:solidFill>
                <a:latin typeface="Corbel"/>
              </a:rPr>
              <a:t>Segundo nivel</a:t>
            </a:r>
            <a:endParaRPr/>
          </a:p>
          <a:p>
            <a:r>
              <a:rPr lang="es-CR">
                <a:solidFill>
                  <a:srgbClr val="000000"/>
                </a:solidFill>
                <a:latin typeface="Corbel"/>
              </a:rPr>
              <a:t>Tercer nivel</a:t>
            </a:r>
            <a:endParaRPr/>
          </a:p>
          <a:p>
            <a:r>
              <a:rPr lang="es-CR">
                <a:solidFill>
                  <a:srgbClr val="000000"/>
                </a:solidFill>
                <a:latin typeface="Corbel"/>
              </a:rPr>
              <a:t>Cuarto nivel</a:t>
            </a:r>
            <a:endParaRPr/>
          </a:p>
          <a:p>
            <a:r>
              <a:rPr lang="es-CR">
                <a:solidFill>
                  <a:srgbClr val="000000"/>
                </a:solidFill>
                <a:latin typeface="Corbel"/>
              </a:rPr>
              <a:t>Quinto nivel</a:t>
            </a:r>
            <a:endParaRPr/>
          </a:p>
        </p:txBody>
      </p:sp>
      <p:sp>
        <p:nvSpPr>
          <p:cNvPr id="45" name="PlaceHolder 5"/>
          <p:cNvSpPr>
            <a:spLocks noGrp="1"/>
          </p:cNvSpPr>
          <p:nvPr>
            <p:ph type="dt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s-CL">
                <a:solidFill>
                  <a:srgbClr val="000000"/>
                </a:solidFill>
                <a:latin typeface="Corbel"/>
              </a:rPr>
              <a:t>1-04-12</a:t>
            </a:r>
            <a:endParaRPr/>
          </a:p>
        </p:txBody>
      </p:sp>
      <p:sp>
        <p:nvSpPr>
          <p:cNvPr id="46" name="PlaceHolder 6"/>
          <p:cNvSpPr>
            <a:spLocks noGrp="1"/>
          </p:cNvSpPr>
          <p:nvPr>
            <p:ph type="ftr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47" name="PlaceHolder 7"/>
          <p:cNvSpPr>
            <a:spLocks noGrp="1"/>
          </p:cNvSpPr>
          <p:nvPr>
            <p:ph type="sldNum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A1418141-A1D1-41B1-A1E1-51B1F1218121}" type="slidenum">
              <a:rPr lang="es-CL">
                <a:solidFill>
                  <a:srgbClr val="000000"/>
                </a:solidFill>
                <a:latin typeface="Corbel"/>
              </a:rPr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hyperlink" Target="http://www.ted.com/talks/philip_zimbardo_on_the_psychology_of_evil.html" TargetMode="External"/><Relationship Id="rId2" Type="http://schemas.openxmlformats.org/officeDocument/2006/relationships/slideLayout" Target="../slideLayouts/slideLayout13.xml"/>
</Relationships>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image" Target="../media/image1.jpeg"/><Relationship Id="rId2" Type="http://schemas.openxmlformats.org/officeDocument/2006/relationships/slideLayout" Target="../slideLayouts/slideLayout1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TextShape 1"/>
          <p:cNvSpPr txBox="1"/>
          <p:nvPr/>
        </p:nvSpPr>
        <p:spPr>
          <a:xfrm>
            <a:off x="683640" y="3357000"/>
            <a:ext cx="8076960" cy="1672920"/>
          </a:xfrm>
          <a:prstGeom prst="rect">
            <a:avLst/>
          </a:prstGeom>
        </p:spPr>
        <p:txBody>
          <a:bodyPr bIns="0" rIns="45720" tIns="0"/>
          <a:p>
            <a:r>
              <a:rPr b="1" lang="es-CR" sz="4700">
                <a:solidFill>
                  <a:srgbClr val="f0ad00"/>
                </a:solidFill>
                <a:latin typeface="Corbel"/>
              </a:rPr>
              <a:t>¿Qué es la psicología?</a:t>
            </a:r>
            <a:endParaRPr/>
          </a:p>
        </p:txBody>
      </p:sp>
      <p:sp>
        <p:nvSpPr>
          <p:cNvPr id="81" name="TextShape 2"/>
          <p:cNvSpPr txBox="1"/>
          <p:nvPr/>
        </p:nvSpPr>
        <p:spPr>
          <a:xfrm>
            <a:off x="685800" y="1828800"/>
            <a:ext cx="8076960" cy="1499400"/>
          </a:xfrm>
          <a:prstGeom prst="rect">
            <a:avLst/>
          </a:prstGeom>
        </p:spPr>
        <p:txBody>
          <a:bodyPr anchor="b" bIns="0" lIns="118800" rIns="45720" tIns="0"/>
          <a:p>
            <a:r>
              <a:rPr lang="es-CL" sz="2000">
                <a:solidFill>
                  <a:srgbClr val="ffffff"/>
                </a:solidFill>
                <a:latin typeface="Corbel"/>
              </a:rPr>
              <a:t>Parte 1</a:t>
            </a:r>
            <a:endParaRPr/>
          </a:p>
        </p:txBody>
      </p:sp>
    </p:spTree>
  </p:cSld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Investigación: Características</a:t>
            </a:r>
            <a:endParaRPr/>
          </a:p>
        </p:txBody>
      </p:sp>
      <p:sp>
        <p:nvSpPr>
          <p:cNvPr id="100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Bibliográfica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Empírica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Específica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Atingente</a:t>
            </a:r>
            <a:endParaRPr/>
          </a:p>
        </p:txBody>
      </p:sp>
    </p:spTree>
  </p:cSld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Ponderación</a:t>
            </a:r>
            <a:endParaRPr/>
          </a:p>
        </p:txBody>
      </p:sp>
      <p:sp>
        <p:nvSpPr>
          <p:cNvPr id="102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15% de la nota del ramo.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Ponderación al interior: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Trabajo escrito: 40%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Entrevistas de campo: 30%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Exposición oral: 30%</a:t>
            </a:r>
            <a:endParaRPr/>
          </a:p>
          <a:p>
            <a:endParaRPr/>
          </a:p>
          <a:p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Investigación: Partes</a:t>
            </a:r>
            <a:endParaRPr/>
          </a:p>
        </p:txBody>
      </p:sp>
      <p:sp>
        <p:nvSpPr>
          <p:cNvPr id="104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	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1.- Trabajo escrito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	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2.- Entrevistas de campo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	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3.- Exposición oral.</a:t>
            </a:r>
            <a:endParaRPr/>
          </a:p>
          <a:p>
            <a:endParaRPr/>
          </a:p>
        </p:txBody>
      </p:sp>
    </p:spTree>
  </p:cSld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A Ponerse de acuerdo!</a:t>
            </a:r>
            <a:endParaRPr/>
          </a:p>
        </p:txBody>
      </p:sp>
      <p:sp>
        <p:nvSpPr>
          <p:cNvPr id="106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Antes del 9 de Abril usted me enviará: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1.- Los nombres de todos los integrantes del grupo y del responsable interlocutor.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2.- El título del tema que se pretende abordar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3.- Justificación de por qué el grupo considera que el tema elegido es un tema relevante de estudio (3 razones justificadas teórica o estadísticamente)</a:t>
            </a:r>
            <a:endParaRPr/>
          </a:p>
          <a:p>
            <a:endParaRPr/>
          </a:p>
        </p:txBody>
      </p:sp>
    </p:spTree>
  </p:cSld>
  <p:timing>
    <p:tnLst>
      <p:par>
        <p:cTn dur="indefinite" id="3" nodeType="tmRoot" restart="never">
          <p:childTnLst>
            <p:seq>
              <p:cTn id="4" nodeType="mainSeq">
                <p:childTnLst/>
              </p:cTn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Enviar a:</a:t>
            </a:r>
            <a:endParaRPr/>
          </a:p>
        </p:txBody>
      </p:sp>
      <p:sp>
        <p:nvSpPr>
          <p:cNvPr id="108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endParaRPr/>
          </a:p>
          <a:p>
            <a:endParaRPr/>
          </a:p>
          <a:p>
            <a:endParaRPr/>
          </a:p>
          <a:p>
            <a:r>
              <a:rPr lang="es-CR" sz="3200">
                <a:solidFill>
                  <a:srgbClr val="000000"/>
                </a:solidFill>
                <a:latin typeface="Corbel"/>
              </a:rPr>
              <a:t>	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	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	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vicnavar@gmail.com</a:t>
            </a:r>
            <a:endParaRPr/>
          </a:p>
        </p:txBody>
      </p:sp>
    </p:spTree>
  </p:cSld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Condiciones</a:t>
            </a:r>
            <a:endParaRPr/>
          </a:p>
        </p:txBody>
      </p:sp>
      <p:sp>
        <p:nvSpPr>
          <p:cNvPr id="110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No pueden coexistir dos temas iguales o muy similares en un curso.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La inscripción primera gana.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Si no entrega a tiempo, tiene -0.2 para la primera evaluación de ayudantía.</a:t>
            </a:r>
            <a:endParaRPr/>
          </a:p>
          <a:p>
            <a:endParaRPr/>
          </a:p>
          <a:p>
            <a:endParaRPr/>
          </a:p>
        </p:txBody>
      </p:sp>
    </p:spTree>
  </p:cSld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TextShape 1"/>
          <p:cNvSpPr txBox="1"/>
          <p:nvPr/>
        </p:nvSpPr>
        <p:spPr>
          <a:xfrm>
            <a:off x="685800" y="3355920"/>
            <a:ext cx="8076960" cy="1672920"/>
          </a:xfrm>
          <a:prstGeom prst="rect">
            <a:avLst/>
          </a:prstGeom>
        </p:spPr>
        <p:txBody>
          <a:bodyPr bIns="0" rIns="45720" tIns="0"/>
          <a:p>
            <a:r>
              <a:rPr b="1" lang="es-CR" sz="4700">
                <a:solidFill>
                  <a:srgbClr val="f0ad00"/>
                </a:solidFill>
                <a:latin typeface="Corbel"/>
              </a:rPr>
              <a:t>No se le ocurre algo? Pool temático para el seminario. </a:t>
            </a:r>
            <a:endParaRPr/>
          </a:p>
        </p:txBody>
      </p:sp>
      <p:sp>
        <p:nvSpPr>
          <p:cNvPr id="112" name="TextShape 2"/>
          <p:cNvSpPr txBox="1"/>
          <p:nvPr/>
        </p:nvSpPr>
        <p:spPr>
          <a:xfrm>
            <a:off x="685800" y="1828800"/>
            <a:ext cx="8076960" cy="1499400"/>
          </a:xfrm>
          <a:prstGeom prst="rect">
            <a:avLst/>
          </a:prstGeom>
        </p:spPr>
        <p:txBody>
          <a:bodyPr anchor="b" bIns="0" lIns="118800" rIns="45720" tIns="0"/>
          <a:p>
            <a:r>
              <a:rPr lang="es-CL" sz="2000">
                <a:solidFill>
                  <a:srgbClr val="ffffff"/>
                </a:solidFill>
                <a:latin typeface="Corbel"/>
              </a:rPr>
              <a:t>Parte 3</a:t>
            </a:r>
            <a:endParaRPr/>
          </a:p>
        </p:txBody>
      </p:sp>
    </p:spTree>
  </p:cSld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Más condiciones </a:t>
            </a:r>
            <a:r>
              <a:rPr b="1" lang="es-CR" sz="4500">
                <a:solidFill>
                  <a:srgbClr val="f0ad00"/>
                </a:solidFill>
                <a:latin typeface="Wingdings"/>
              </a:rPr>
              <a:t></a:t>
            </a:r>
            <a:endParaRPr/>
          </a:p>
        </p:txBody>
      </p:sp>
      <p:sp>
        <p:nvSpPr>
          <p:cNvPr id="114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Los temas deben estar ubicados en: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Psicología Clínica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Psicología Social/Comunitaria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Psicología Educacional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Los temas deben estar abordados desde una perspectiva teórica clásica.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Por ejemplo, psicoanálisis, conductismo, humanismo.</a:t>
            </a:r>
            <a:endParaRPr/>
          </a:p>
        </p:txBody>
      </p:sp>
    </p:spTree>
  </p:cSld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Más condiciones? </a:t>
            </a:r>
            <a:r>
              <a:rPr b="1" lang="es-CR" sz="4500">
                <a:solidFill>
                  <a:srgbClr val="f0ad00"/>
                </a:solidFill>
                <a:latin typeface="Wingdings"/>
              </a:rPr>
              <a:t></a:t>
            </a:r>
            <a:endParaRPr/>
          </a:p>
        </p:txBody>
      </p:sp>
      <p:sp>
        <p:nvSpPr>
          <p:cNvPr id="116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Los temas deben ser aptos para permitir el establecimiento de los efectos que tiene la psicología en lo social.</a:t>
            </a:r>
            <a:endParaRPr/>
          </a:p>
        </p:txBody>
      </p:sp>
    </p:spTree>
  </p:cSld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Psicología Educacional</a:t>
            </a:r>
            <a:r>
              <a:rPr b="1" lang="es-CR" sz="4500">
                <a:solidFill>
                  <a:srgbClr val="f0ad00"/>
                </a:solidFill>
                <a:latin typeface="Corbel"/>
              </a:rPr>
              <a:t>	</a:t>
            </a:r>
            <a:endParaRPr/>
          </a:p>
        </p:txBody>
      </p:sp>
      <p:sp>
        <p:nvSpPr>
          <p:cNvPr id="118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Psicología de la Escuela, Psicología de la Enseñanza, Psicologías de la No-Escuela.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Colegios Nocedal, Educación digna, Currículo situado.</a:t>
            </a:r>
            <a:endParaRPr/>
          </a:p>
          <a:p>
            <a:endParaRPr/>
          </a:p>
          <a:p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Definición</a:t>
            </a:r>
            <a:endParaRPr/>
          </a:p>
        </p:txBody>
      </p:sp>
      <p:sp>
        <p:nvSpPr>
          <p:cNvPr id="83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Es el estudio </a:t>
            </a:r>
            <a:r>
              <a:rPr b="1" lang="es-CR" sz="5400">
                <a:solidFill>
                  <a:srgbClr val="ff0000"/>
                </a:solidFill>
                <a:latin typeface="Corbel"/>
              </a:rPr>
              <a:t>científico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, que estudia el </a:t>
            </a:r>
            <a:r>
              <a:rPr b="1" lang="es-CR" sz="3200">
                <a:solidFill>
                  <a:srgbClr val="000000"/>
                </a:solidFill>
                <a:latin typeface="Corbel"/>
              </a:rPr>
              <a:t>comportamiento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, y </a:t>
            </a:r>
            <a:r>
              <a:rPr b="1" lang="es-CR" sz="3200">
                <a:solidFill>
                  <a:srgbClr val="000000"/>
                </a:solidFill>
                <a:latin typeface="Corbel"/>
              </a:rPr>
              <a:t>procesos mentales 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de </a:t>
            </a:r>
            <a:r>
              <a:rPr b="1" lang="es-CR" sz="3200">
                <a:solidFill>
                  <a:srgbClr val="000000"/>
                </a:solidFill>
                <a:latin typeface="Corbel"/>
              </a:rPr>
              <a:t>Individuos. 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(Zimbardo, 2005)</a:t>
            </a:r>
            <a:endParaRPr/>
          </a:p>
        </p:txBody>
      </p:sp>
    </p:spTree>
  </p:cSld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Psicología Social-Comunitaria</a:t>
            </a:r>
            <a:endParaRPr/>
          </a:p>
        </p:txBody>
      </p:sp>
      <p:sp>
        <p:nvSpPr>
          <p:cNvPr id="120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Psicología de Grupos, Psicología de las Organizaciones.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Zimbardo y las cárceles – Universidad de Stanford (Roles) </a:t>
            </a:r>
            <a:r>
              <a:rPr lang="es-CR" sz="3200" u="sng">
                <a:solidFill>
                  <a:srgbClr val="168bba"/>
                </a:solidFill>
                <a:latin typeface="Corbel"/>
                <a:hlinkClick r:id="rId1"/>
              </a:rPr>
              <a:t>[TED]. </a:t>
            </a:r>
            <a:r>
              <a:rPr lang="es-CR" sz="3200">
                <a:solidFill>
                  <a:srgbClr val="000000"/>
                </a:solidFill>
                <a:latin typeface="Corbel"/>
              </a:rPr>
              <a:t>Milgram y la obediencia, Concepto de comunidad,  Empoderamiento, Pertenencia y nuevas dinámicas.</a:t>
            </a:r>
            <a:endParaRPr/>
          </a:p>
        </p:txBody>
      </p:sp>
    </p:spTree>
  </p:cSld>
</p:sld>
</file>

<file path=ppt/slides/slide2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Psicología Clínica</a:t>
            </a:r>
            <a:endParaRPr/>
          </a:p>
        </p:txBody>
      </p:sp>
      <p:sp>
        <p:nvSpPr>
          <p:cNvPr id="122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Psicoterapia, Psicopatología.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Adhesión a la terapia, Estudios de efectividad/eficacia, Variables del paciente, Variables del clínico.</a:t>
            </a:r>
            <a:endParaRPr/>
          </a:p>
        </p:txBody>
      </p:sp>
    </p:spTree>
  </p:cSld>
</p:sld>
</file>

<file path=ppt/slides/slide2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Y Muchisimos más!</a:t>
            </a:r>
            <a:r>
              <a:rPr b="1" lang="es-CR" sz="4500">
                <a:solidFill>
                  <a:srgbClr val="f0ad00"/>
                </a:solidFill>
                <a:latin typeface="Corbel"/>
              </a:rPr>
              <a:t>	</a:t>
            </a:r>
            <a:endParaRPr/>
          </a:p>
        </p:txBody>
      </p:sp>
      <p:sp>
        <p:nvSpPr>
          <p:cNvPr id="124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Psicología experimental, Psicología cognitiva, Neurociencias cognitivas, Psicología evolucionaria, Psicología de Género, Psicología analítica, Psicología Conductual, Neuropsicología, Psicología Comparada, Psicología Clínica, Psicología del desarrollo, Psicología del estudiante de psicología, Psicología psicológica!</a:t>
            </a:r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Un estudio en estudiantes</a:t>
            </a:r>
            <a:r>
              <a:rPr b="1" lang="es-CR" sz="4500">
                <a:solidFill>
                  <a:srgbClr val="f0ad00"/>
                </a:solidFill>
                <a:latin typeface="Corbel"/>
              </a:rPr>
              <a:t>	</a:t>
            </a:r>
            <a:endParaRPr/>
          </a:p>
        </p:txBody>
      </p:sp>
      <p:sp>
        <p:nvSpPr>
          <p:cNvPr id="85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Kimble (1984): Análisis de los valores o creencias existentes. 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Demuestra la existencia de 2 culturas en la psicología.</a:t>
            </a:r>
            <a:endParaRPr/>
          </a:p>
          <a:p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Ámbitos de análisis</a:t>
            </a:r>
            <a:endParaRPr/>
          </a:p>
        </p:txBody>
      </p:sp>
      <p:sp>
        <p:nvSpPr>
          <p:cNvPr id="87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Sistema de valores: Humanista/Científico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Leyes para el comportamiento: Determinismo/Indeterminismo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Fuentes de conocimiento: Observación/Intuición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Lugar de estudio: Laboratorio/Trabajo de campo.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Generalidad de las leyes: Nomoteticas/Ideográficas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Nivel de análisis: Elemental/Holista </a:t>
            </a:r>
            <a:endParaRPr/>
          </a:p>
          <a:p>
            <a:endParaRPr/>
          </a:p>
          <a:p>
            <a:endParaRPr/>
          </a:p>
        </p:txBody>
      </p:sp>
    </p:spTree>
  </p:cSld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¿Que psicólogos queremos ser?</a:t>
            </a:r>
            <a:endParaRPr/>
          </a:p>
        </p:txBody>
      </p:sp>
      <p:sp>
        <p:nvSpPr>
          <p:cNvPr id="89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Escuela Socrática y Sofista.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¿Que fines perseguimos?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¿Qué importancia tiene la generación de conocimiento?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¿Todo conocimiento es válido?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Si no, ¿Qué requisito(s) debe cumplir para ser válido?</a:t>
            </a:r>
            <a:endParaRPr/>
          </a:p>
        </p:txBody>
      </p:sp>
    </p:spTree>
  </p:cSld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Felicidades!, Ud. Es (hasta ahora):</a:t>
            </a:r>
            <a:endParaRPr/>
          </a:p>
        </p:txBody>
      </p:sp>
      <p:sp>
        <p:nvSpPr>
          <p:cNvPr id="91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Según Snow (1964): 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Tough-minded</a:t>
            </a:r>
            <a:endParaRPr/>
          </a:p>
          <a:p>
            <a:pPr lvl="1">
              <a:buSzPct val="90000"/>
              <a:buFont charset="2" typeface="Wingdings"/>
              <a:buChar char=""/>
            </a:pPr>
            <a:r>
              <a:rPr lang="es-CR" sz="2800">
                <a:solidFill>
                  <a:srgbClr val="000000"/>
                </a:solidFill>
                <a:latin typeface="Corbel"/>
              </a:rPr>
              <a:t>Tender-minded</a:t>
            </a:r>
            <a:endParaRPr/>
          </a:p>
        </p:txBody>
      </p:sp>
    </p:spTree>
  </p:cSld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El problema de la observación</a:t>
            </a:r>
            <a:endParaRPr/>
          </a:p>
        </p:txBody>
      </p:sp>
      <p:sp>
        <p:nvSpPr>
          <p:cNvPr id="93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El humano que observa al humano.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El humano que observa lo externo.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El humano que se observa a sí mismo.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¡Somos humanos!</a:t>
            </a:r>
            <a:endParaRPr/>
          </a:p>
          <a:p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Mi respuesta (observación) está determinada por las condiciones en que la realizo (historial de vida, historia).</a:t>
            </a:r>
            <a:endParaRPr/>
          </a:p>
        </p:txBody>
      </p:sp>
    </p:spTree>
  </p:cSld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TextShape 1"/>
          <p:cNvSpPr txBox="1"/>
          <p:nvPr/>
        </p:nvSpPr>
        <p:spPr>
          <a:xfrm>
            <a:off x="457200" y="155520"/>
            <a:ext cx="8229240" cy="1252440"/>
          </a:xfrm>
          <a:prstGeom prst="rect">
            <a:avLst/>
          </a:prstGeom>
        </p:spPr>
        <p:txBody>
          <a:bodyPr anchor="ctr" bIns="45000" rIns="45720" tIns="45000"/>
          <a:p>
            <a:r>
              <a:rPr b="1" lang="es-CR" sz="4500">
                <a:solidFill>
                  <a:srgbClr val="f0ad00"/>
                </a:solidFill>
                <a:latin typeface="Corbel"/>
              </a:rPr>
              <a:t>Cautela al investigar</a:t>
            </a:r>
            <a:endParaRPr/>
          </a:p>
        </p:txBody>
      </p:sp>
      <p:sp>
        <p:nvSpPr>
          <p:cNvPr id="95" name="TextShape 2"/>
          <p:cNvSpPr txBox="1"/>
          <p:nvPr/>
        </p:nvSpPr>
        <p:spPr>
          <a:xfrm>
            <a:off x="457200" y="1775160"/>
            <a:ext cx="8229240" cy="4625280"/>
          </a:xfrm>
          <a:prstGeom prst="rect">
            <a:avLst/>
          </a:prstGeom>
        </p:spPr>
        <p:txBody>
          <a:bodyPr bIns="45000" lIns="54720" rIns="90000" tIns="91440"/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El mundo de la ciencia es hostil.</a:t>
            </a:r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3200">
                <a:solidFill>
                  <a:srgbClr val="000000"/>
                </a:solidFill>
                <a:latin typeface="Corbel"/>
              </a:rPr>
              <a:t>El mundo de la psicología es terrible.</a:t>
            </a:r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  <a:p>
            <a:endParaRPr/>
          </a:p>
          <a:p>
            <a:pPr>
              <a:buSzPct val="80000"/>
              <a:buFont charset="2" typeface="Wingdings 2"/>
              <a:buChar char=""/>
            </a:pPr>
            <a:r>
              <a:rPr lang="es-CR" sz="4400">
                <a:solidFill>
                  <a:srgbClr val="ff0000"/>
                </a:solidFill>
                <a:latin typeface="Corbel"/>
              </a:rPr>
              <a:t>ESCEPTICISMO</a:t>
            </a:r>
            <a:endParaRPr/>
          </a:p>
        </p:txBody>
      </p:sp>
      <p:pic>
        <p:nvPicPr>
          <p:cNvPr descr="" id="96" name="3 Imagen"/>
          <p:cNvPicPr/>
          <p:nvPr/>
        </p:nvPicPr>
        <p:blipFill>
          <a:blip r:embed="rId1"/>
          <a:stretch>
            <a:fillRect/>
          </a:stretch>
        </p:blipFill>
        <p:spPr>
          <a:xfrm>
            <a:off x="2195640" y="2709000"/>
            <a:ext cx="4392000" cy="2854800"/>
          </a:xfrm>
          <a:prstGeom prst="rect">
            <a:avLst/>
          </a:prstGeom>
        </p:spPr>
      </p:pic>
    </p:spTree>
  </p:cSld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TextShape 1"/>
          <p:cNvSpPr txBox="1"/>
          <p:nvPr/>
        </p:nvSpPr>
        <p:spPr>
          <a:xfrm>
            <a:off x="685800" y="3355920"/>
            <a:ext cx="8076960" cy="1672920"/>
          </a:xfrm>
          <a:prstGeom prst="rect">
            <a:avLst/>
          </a:prstGeom>
        </p:spPr>
        <p:txBody>
          <a:bodyPr bIns="0" rIns="45720" tIns="0"/>
          <a:p>
            <a:r>
              <a:rPr b="1" lang="es-CR" sz="4700">
                <a:solidFill>
                  <a:srgbClr val="f0ad00"/>
                </a:solidFill>
                <a:latin typeface="Corbel"/>
              </a:rPr>
              <a:t>Vuestras investigaciones</a:t>
            </a:r>
            <a:endParaRPr/>
          </a:p>
        </p:txBody>
      </p:sp>
      <p:sp>
        <p:nvSpPr>
          <p:cNvPr id="98" name="TextShape 2"/>
          <p:cNvSpPr txBox="1"/>
          <p:nvPr/>
        </p:nvSpPr>
        <p:spPr>
          <a:xfrm>
            <a:off x="685800" y="1828800"/>
            <a:ext cx="8076960" cy="1499400"/>
          </a:xfrm>
          <a:prstGeom prst="rect">
            <a:avLst/>
          </a:prstGeom>
        </p:spPr>
        <p:txBody>
          <a:bodyPr anchor="b" bIns="0" lIns="118800" rIns="45720" tIns="0"/>
          <a:p>
            <a:r>
              <a:rPr lang="es-CL" sz="2000">
                <a:solidFill>
                  <a:srgbClr val="ffffff"/>
                </a:solidFill>
                <a:latin typeface="Corbel"/>
              </a:rPr>
              <a:t>Parte 2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