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81" r:id="rId4"/>
    <p:sldId id="282" r:id="rId5"/>
    <p:sldId id="272" r:id="rId6"/>
    <p:sldId id="280" r:id="rId7"/>
    <p:sldId id="273" r:id="rId8"/>
    <p:sldId id="274" r:id="rId9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vertBarState="minimized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1184" y="-112"/>
      </p:cViewPr>
      <p:guideLst>
        <p:guide orient="horz" pos="2160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518AA-07DE-F94C-98E9-F9025D63391D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98DA-3438-CA40-84E7-E61FBCDFDF8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F2B6-089C-D041-BB91-F1809359B4BF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58B-3103-7840-BCB3-838DF71AA277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5F7D2E7-A5B5-824A-8195-1C8E6D991E2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904875" y="3276600"/>
            <a:ext cx="7315200" cy="16516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á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á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á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1B46-D595-0742-A833-EF2656289BA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0E091-D22B-E143-9037-CA630B92BC6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Conector rec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á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825D-893E-974B-B0F1-647420357E26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41E1EC-4794-DD47-B15C-A6F537AAA8C4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5D2B-8A31-D24E-A6AD-0353E4222EB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3695F-3601-6644-BCC6-1F518417B26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0CF1-02A1-5D4D-BC67-86C4BF45764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52FE-A9CA-0247-A60D-F490205BD3FE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5" name="Conector rec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AFA9-CAF5-EC48-903E-1B6BB166D47F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c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88C6-EC31-A74A-9F6C-72045DFC984B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dirty="0" smtClean="0"/>
              <a:t>Segundo nivel</a:t>
            </a:r>
          </a:p>
          <a:p>
            <a:pPr lvl="2" eaLnBrk="1" latinLnBrk="0" hangingPunct="1"/>
            <a:r>
              <a:rPr kumimoji="0" lang="es-ES_tradnl" dirty="0" smtClean="0"/>
              <a:t>Tercer nivel</a:t>
            </a:r>
          </a:p>
          <a:p>
            <a:pPr lvl="3" eaLnBrk="1" latinLnBrk="0" hangingPunct="1"/>
            <a:r>
              <a:rPr kumimoji="0" lang="es-ES_tradnl" dirty="0" smtClean="0"/>
              <a:t>Cuarto nivel</a:t>
            </a:r>
          </a:p>
          <a:p>
            <a:pPr lvl="4" eaLnBrk="1" latinLnBrk="0" hangingPunct="1"/>
            <a:r>
              <a:rPr kumimoji="0" lang="es-ES_tradnl" dirty="0" smtClean="0"/>
              <a:t>Quinto nivel</a:t>
            </a:r>
            <a:endParaRPr kumimoji="0" lang="en-US" dirty="0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AA5477-6730-1A4B-AC57-3D8CF85A3138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8" name="Conector rec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c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á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219200" y="3505200"/>
            <a:ext cx="6858000" cy="1371600"/>
          </a:xfrm>
        </p:spPr>
        <p:txBody>
          <a:bodyPr>
            <a:normAutofit/>
          </a:bodyPr>
          <a:lstStyle/>
          <a:p>
            <a:r>
              <a:rPr lang="es-ES_tradnl" dirty="0" smtClean="0"/>
              <a:t>Psicología</a:t>
            </a:r>
            <a:br>
              <a:rPr lang="es-ES_tradnl" dirty="0" smtClean="0"/>
            </a:br>
            <a:r>
              <a:rPr lang="es-ES_tradnl" sz="2222" dirty="0" smtClean="0"/>
              <a:t>Programa Académico de Bachillerato</a:t>
            </a:r>
            <a:br>
              <a:rPr lang="es-ES_tradnl" sz="2222" dirty="0" smtClean="0"/>
            </a:br>
            <a:r>
              <a:rPr lang="es-ES_tradnl" sz="2222" dirty="0" smtClean="0"/>
              <a:t>Universidad de Chile</a:t>
            </a:r>
            <a:endParaRPr lang="es-ES_tradnl" sz="2222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Profesor: </a:t>
            </a:r>
            <a:r>
              <a:rPr lang="es-ES_tradnl" dirty="0" err="1" smtClean="0"/>
              <a:t>Ps</a:t>
            </a:r>
            <a:r>
              <a:rPr lang="es-ES_tradnl" dirty="0" smtClean="0"/>
              <a:t>. Danilo Sanhueza 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560320"/>
            <a:ext cx="8229600" cy="1737360"/>
          </a:xfrm>
        </p:spPr>
        <p:txBody>
          <a:bodyPr>
            <a:normAutofit/>
          </a:bodyPr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Modelo cl</a:t>
            </a:r>
            <a:r>
              <a:rPr lang="es-ES_tradnl" dirty="0" smtClean="0"/>
              <a:t>ínico</a:t>
            </a:r>
            <a:r>
              <a:rPr lang="es-ES_tradnl" dirty="0" smtClean="0"/>
              <a:t> </a:t>
            </a:r>
            <a:r>
              <a:rPr lang="es-ES_tradnl" dirty="0" smtClean="0"/>
              <a:t>cognitivo-conductual</a:t>
            </a: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990600"/>
          </a:xfrm>
        </p:spPr>
        <p:txBody>
          <a:bodyPr>
            <a:normAutofit/>
          </a:bodyPr>
          <a:lstStyle/>
          <a:p>
            <a:r>
              <a:rPr lang="es-ES_tradnl" dirty="0" smtClean="0"/>
              <a:t>Antecedentes conductuales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Condicionamiento clásico: modificación de respuestas emocionales (incondicionadas) por medio de aprendizaje asociativo.</a:t>
            </a:r>
          </a:p>
          <a:p>
            <a:r>
              <a:rPr lang="es-ES_tradnl" dirty="0" smtClean="0"/>
              <a:t>Condicionamiento operante: modificación de conductas complejas.</a:t>
            </a:r>
          </a:p>
          <a:p>
            <a:r>
              <a:rPr lang="es-ES_tradnl" dirty="0" smtClean="0"/>
              <a:t>Inhibición recíproca (</a:t>
            </a:r>
            <a:r>
              <a:rPr lang="es-ES_tradnl" dirty="0" err="1" smtClean="0"/>
              <a:t>Wolpe</a:t>
            </a:r>
            <a:r>
              <a:rPr lang="es-ES_tradnl" dirty="0" smtClean="0"/>
              <a:t>): </a:t>
            </a:r>
            <a:r>
              <a:rPr lang="es-ES_tradnl" dirty="0" err="1" smtClean="0"/>
              <a:t>contracondicionamiento</a:t>
            </a:r>
            <a:r>
              <a:rPr lang="es-ES_tradnl" dirty="0" smtClean="0"/>
              <a:t> de la ansiedad.</a:t>
            </a:r>
          </a:p>
          <a:p>
            <a:r>
              <a:rPr lang="es-ES_tradnl" dirty="0" smtClean="0"/>
              <a:t>Principios de la terapia conductual (Eysenck):</a:t>
            </a:r>
          </a:p>
          <a:p>
            <a:pPr lvl="1"/>
            <a:r>
              <a:rPr lang="es-ES_tradnl" dirty="0" smtClean="0"/>
              <a:t>1. Todo comportamiento es adquirido</a:t>
            </a:r>
          </a:p>
          <a:p>
            <a:pPr lvl="1"/>
            <a:r>
              <a:rPr lang="es-ES_tradnl" dirty="0" smtClean="0"/>
              <a:t>2. No hay nada “debajo” de las conductas anormales</a:t>
            </a:r>
          </a:p>
          <a:p>
            <a:pPr lvl="1"/>
            <a:r>
              <a:rPr lang="es-ES_tradnl" dirty="0" smtClean="0"/>
              <a:t>3. No se necesita saber cómo se aprendió la conducta anormal</a:t>
            </a:r>
          </a:p>
          <a:p>
            <a:pPr lvl="1"/>
            <a:r>
              <a:rPr lang="es-ES_tradnl" dirty="0" smtClean="0"/>
              <a:t>4. El comportamiento anormal puede ser reemplazado por uno más adaptativo.</a:t>
            </a:r>
          </a:p>
          <a:p>
            <a:pPr lvl="1"/>
            <a:r>
              <a:rPr lang="es-ES_tradnl" dirty="0" smtClean="0"/>
              <a:t>5. El tratamiento puede ser evaluado objetivamente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990600"/>
          </a:xfrm>
        </p:spPr>
        <p:txBody>
          <a:bodyPr>
            <a:normAutofit/>
          </a:bodyPr>
          <a:lstStyle/>
          <a:p>
            <a:r>
              <a:rPr lang="es-ES_tradnl" dirty="0" smtClean="0"/>
              <a:t>Aplicaciones clínicas del conductismo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Reducción al miedo</a:t>
            </a:r>
          </a:p>
          <a:p>
            <a:r>
              <a:rPr lang="es-ES_tradnl" dirty="0" smtClean="0"/>
              <a:t>Desensibilización sistemática</a:t>
            </a:r>
          </a:p>
          <a:p>
            <a:r>
              <a:rPr lang="es-ES_tradnl" dirty="0" smtClean="0"/>
              <a:t>Tratamientos de exposición</a:t>
            </a:r>
          </a:p>
          <a:p>
            <a:r>
              <a:rPr lang="es-ES_tradnl" dirty="0" smtClean="0"/>
              <a:t>Habilidades sociales y tratamiento en asertividad</a:t>
            </a:r>
          </a:p>
          <a:p>
            <a:r>
              <a:rPr lang="es-ES_tradnl" dirty="0" smtClean="0"/>
              <a:t>Manejo de contingencias</a:t>
            </a:r>
          </a:p>
          <a:p>
            <a:r>
              <a:rPr lang="es-ES_tradnl" dirty="0" smtClean="0"/>
              <a:t>Moldeamiento</a:t>
            </a:r>
          </a:p>
          <a:p>
            <a:r>
              <a:rPr lang="es-ES_tradnl" dirty="0" smtClean="0"/>
              <a:t>Contrato de contingencia</a:t>
            </a:r>
          </a:p>
          <a:p>
            <a:r>
              <a:rPr lang="es-ES_tradnl" dirty="0" smtClean="0"/>
              <a:t>Economía de fichas</a:t>
            </a:r>
          </a:p>
          <a:p>
            <a:r>
              <a:rPr lang="es-ES_tradnl" dirty="0" smtClean="0"/>
              <a:t>Condicionamiento </a:t>
            </a:r>
            <a:r>
              <a:rPr lang="es-ES_tradnl" dirty="0" err="1" smtClean="0"/>
              <a:t>aversivo</a:t>
            </a: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Modelo Cognitivo: fundamentos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 smtClean="0"/>
              <a:t>Contexto de Revolución Cognitiva (años 70’)</a:t>
            </a:r>
          </a:p>
          <a:p>
            <a:r>
              <a:rPr lang="es-ES_tradnl" dirty="0" smtClean="0"/>
              <a:t>Expansión del objeto de estudio del conductismo: las variables </a:t>
            </a:r>
            <a:r>
              <a:rPr lang="es-ES_tradnl" dirty="0" err="1" smtClean="0"/>
              <a:t>mediacionales</a:t>
            </a:r>
            <a:r>
              <a:rPr lang="es-ES_tradnl" dirty="0" smtClean="0"/>
              <a:t> comienzan a ser incorporadas y estudiadas en los modelos teóricos.</a:t>
            </a:r>
          </a:p>
          <a:p>
            <a:r>
              <a:rPr lang="es-ES_tradnl" dirty="0" err="1" smtClean="0"/>
              <a:t>Epistemológicamente</a:t>
            </a:r>
            <a:r>
              <a:rPr lang="es-ES_tradnl" dirty="0" smtClean="0"/>
              <a:t>, no abandona el positivismo conductista, pero el </a:t>
            </a:r>
            <a:r>
              <a:rPr lang="es-ES_tradnl" dirty="0" err="1" smtClean="0"/>
              <a:t>cognitivismo</a:t>
            </a:r>
            <a:r>
              <a:rPr lang="es-ES_tradnl" dirty="0" smtClean="0"/>
              <a:t> plantea una perspectiva más amplia con respecto al objeto de estudio de la psicología (cambio paradigmático) </a:t>
            </a:r>
          </a:p>
          <a:p>
            <a:r>
              <a:rPr lang="es-ES_tradnl" dirty="0" smtClean="0"/>
              <a:t>Fundamentalmente, lo que se incorpora son los procesamientos internos que realiza el sujeto respecto de los estímulos y las respuestas. Esto es, la capacidad de interpretar las variables externas y modificarlas en función de dicha evaluación. </a:t>
            </a:r>
          </a:p>
          <a:p>
            <a:r>
              <a:rPr lang="es-ES_tradnl" dirty="0" smtClean="0"/>
              <a:t>Se emplea la metáfora de las “estructuras mentales”, como forma de organización de las pautas de interpretación utilizadas típicamente por los sujetos.</a:t>
            </a:r>
          </a:p>
          <a:p>
            <a:r>
              <a:rPr lang="es-ES_tradnl" dirty="0" smtClean="0"/>
              <a:t>Concepción de un sujeto racional.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Modelo Cognitivo: principales exponentes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_tradnl" dirty="0" smtClean="0"/>
              <a:t>Terapia Racional Emotiva Conductual de A. Ellis. (1962)</a:t>
            </a:r>
          </a:p>
          <a:p>
            <a:r>
              <a:rPr lang="es-ES_tradnl" dirty="0" smtClean="0"/>
              <a:t>Pensamiento, afecto y conducta están interrelacionados, afectándose mutuamente.</a:t>
            </a:r>
          </a:p>
          <a:p>
            <a:r>
              <a:rPr lang="es-ES_tradnl" dirty="0" smtClean="0"/>
              <a:t>La Terapia Racional Emotiva se define por el ABC.  A designa la activación de las experiencias, B se refiere a creencias (</a:t>
            </a:r>
            <a:r>
              <a:rPr lang="es-ES_tradnl" dirty="0" err="1" smtClean="0"/>
              <a:t>beliefs</a:t>
            </a:r>
            <a:r>
              <a:rPr lang="es-ES_tradnl" dirty="0" smtClean="0"/>
              <a:t>) o ideas, básicamente irracionales y </a:t>
            </a:r>
            <a:r>
              <a:rPr lang="es-ES_tradnl" dirty="0" err="1" smtClean="0"/>
              <a:t>autoacusatorias</a:t>
            </a:r>
            <a:r>
              <a:rPr lang="es-ES_tradnl" dirty="0" smtClean="0"/>
              <a:t>, y C corresponde a las consecuencias o los síntomas. </a:t>
            </a:r>
          </a:p>
          <a:p>
            <a:r>
              <a:rPr lang="es-ES_tradnl" dirty="0" smtClean="0"/>
              <a:t>Los principales componentes de la salud y los trastornos psicológicos se encuentran a nivel del pensamiento, a nivel cognitivo: Las Creencias Irracionales (Exigencias) en los procesos de trastorno psicológico, y las Creencias Racionales (Preferencias) en los procesos de salud psicológica.</a:t>
            </a:r>
          </a:p>
          <a:p>
            <a:r>
              <a:rPr lang="es-ES_tradnl" dirty="0" smtClean="0"/>
              <a:t>Las creencias irracionales toman la forma de afirmaciones absolutas: en vez de aceptarlas como deseos o preferencias, hacemos demandas excesivas sobre los demás, o nos convencemos de que tenemos necesidades abrumadoras. Existe una gran variedad de “errores de pensamiento” típicos en los que la gente se pierde, incluyendo: Ignorar lo positivo,  exagerar lo negativo, y generalizar.</a:t>
            </a:r>
          </a:p>
          <a:p>
            <a:r>
              <a:rPr lang="es-ES_tradnl" dirty="0" smtClean="0"/>
              <a:t>El énfasis de la TREC está en el cambio profundo en la filosofía de vida del consultante, y no meramente en una remisión de los síntomas. Involucra la discusión lógico-científica por parte del terapeuta, a lo que se suma la necesidad de </a:t>
            </a:r>
            <a:r>
              <a:rPr lang="es-ES_tradnl" dirty="0" err="1" smtClean="0"/>
              <a:t>autoaceptación</a:t>
            </a:r>
            <a:r>
              <a:rPr lang="es-ES_tradnl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Modelo Cognitivo: principales exponentes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_tradnl" dirty="0" smtClean="0"/>
              <a:t>Terapia Cognitiva de A. Beck. (1979)</a:t>
            </a:r>
          </a:p>
          <a:p>
            <a:r>
              <a:rPr lang="es-ES_tradnl" dirty="0" smtClean="0"/>
              <a:t>Los esquemas cognitivos, formados por los supuestos personales, son los que determinan la conducta y los afectos en los individuos. Son patrones cognitivos estables mediante los que conceptualizamos de forma </a:t>
            </a:r>
            <a:r>
              <a:rPr lang="es-ES_tradnl" dirty="0" err="1" smtClean="0"/>
              <a:t>ideosincrática</a:t>
            </a:r>
            <a:r>
              <a:rPr lang="es-ES_tradnl" dirty="0" smtClean="0"/>
              <a:t> nuestra experiencia.</a:t>
            </a:r>
          </a:p>
          <a:p>
            <a:r>
              <a:rPr lang="es-ES_tradnl" dirty="0" smtClean="0"/>
              <a:t>El caso paradigmático de la depresión.</a:t>
            </a:r>
          </a:p>
          <a:p>
            <a:r>
              <a:rPr lang="es-ES_tradnl" dirty="0" smtClean="0"/>
              <a:t>Distorsiones cognitivas y pensamientos automáticos: Los errores en el procesamiento de la información derivados de los esquemas cognitivos o supuestos personales recibe el nombre de distorsión cognitiva (</a:t>
            </a:r>
            <a:r>
              <a:rPr lang="es-ES_tradnl" dirty="0" err="1" smtClean="0"/>
              <a:t>ej.</a:t>
            </a:r>
            <a:r>
              <a:rPr lang="es-ES_tradnl" dirty="0" smtClean="0"/>
              <a:t>: Inferencia arbitraria, abstracción selectiva, </a:t>
            </a:r>
            <a:r>
              <a:rPr lang="es-ES_tradnl" dirty="0" err="1" smtClean="0"/>
              <a:t>sobregeneralización</a:t>
            </a:r>
            <a:r>
              <a:rPr lang="es-ES_tradnl" dirty="0" smtClean="0"/>
              <a:t>, maximización/minimización, personalización, pensamiento dicotómico). </a:t>
            </a:r>
          </a:p>
          <a:p>
            <a:r>
              <a:rPr lang="es-ES_tradnl" dirty="0" smtClean="0"/>
              <a:t>La terapia cognitiva es un proceso de resolución de problemas basado en una experiencia de aprendizaje. El paciente, con la ayuda y colaboración del terapeuta, aprende a descubrir y modificar las distorsiones cognitivas e ideas disfuncionales.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Modelo Cognitivo: alcances clínicos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patología es concebida a partir de la noción de error o distorsión cognitiva. </a:t>
            </a:r>
          </a:p>
          <a:p>
            <a:r>
              <a:rPr lang="es-ES_tradnl" dirty="0" smtClean="0"/>
              <a:t>El terapeuta sigue siendo un experto, en relación con la capacidad de objetivar la realidad. </a:t>
            </a:r>
          </a:p>
          <a:p>
            <a:r>
              <a:rPr lang="es-ES_tradnl" dirty="0" smtClean="0"/>
              <a:t>El cambio terapéutico se produce a partir de la </a:t>
            </a:r>
            <a:r>
              <a:rPr lang="es-ES_tradnl" dirty="0" err="1" smtClean="0"/>
              <a:t>contrastación</a:t>
            </a:r>
            <a:r>
              <a:rPr lang="es-ES_tradnl" dirty="0" smtClean="0"/>
              <a:t> lógica entre las ideas irracionales del paciente y los parámetros de la realidad entregados por el terapeuta. </a:t>
            </a:r>
          </a:p>
          <a:p>
            <a:r>
              <a:rPr lang="es-ES_tradnl" dirty="0" smtClean="0"/>
              <a:t>La relación terapéutica está marcada por la colaboración entre terapeuta y paciente, en donde el paciente debe terminar aceptando la realidad mostrada por el terapeuta.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Origen.thmx</Template>
  <TotalTime>1134</TotalTime>
  <Words>763</Words>
  <Application>Microsoft Macintosh PowerPoint</Application>
  <PresentationFormat>Presentación en pantalla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Origen</vt:lpstr>
      <vt:lpstr>Psicología Programa Académico de Bachillerato Universidad de Chile</vt:lpstr>
      <vt:lpstr>Diapositiva 2</vt:lpstr>
      <vt:lpstr>Antecedentes conductuales</vt:lpstr>
      <vt:lpstr>Aplicaciones clínicas del conductismo</vt:lpstr>
      <vt:lpstr>Modelo Cognitivo: fundamentos</vt:lpstr>
      <vt:lpstr>Modelo Cognitivo: principales exponentes</vt:lpstr>
      <vt:lpstr>Modelo Cognitivo: principales exponentes</vt:lpstr>
      <vt:lpstr>Modelo Cognitivo: alcances clínicos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Psicología Programa Académico de Bachillerato Universidad de Chile</dc:title>
  <dc:creator>Danilo Sanhueza</dc:creator>
  <cp:lastModifiedBy>Danilo Sanhueza</cp:lastModifiedBy>
  <cp:revision>112</cp:revision>
  <dcterms:created xsi:type="dcterms:W3CDTF">2012-05-25T18:52:02Z</dcterms:created>
  <dcterms:modified xsi:type="dcterms:W3CDTF">2012-05-25T18:59:26Z</dcterms:modified>
</cp:coreProperties>
</file>