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227480"/>
            <a:ext cx="82292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352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9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619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9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352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4227480"/>
            <a:ext cx="822852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4227480"/>
            <a:ext cx="82292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352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619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4388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3520" y="422748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935360"/>
            <a:ext cx="401544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227480"/>
            <a:ext cx="8228520" cy="2093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</p:spPr>
      </p:sp>
      <p:sp>
        <p:nvSpPr>
          <p:cNvPr id="2" name="CustomShape 3"/>
          <p:cNvSpPr/>
          <p:nvPr/>
        </p:nvSpPr>
        <p:spPr>
          <a:xfrm>
            <a:off x="-29160" y="421560"/>
            <a:ext cx="9162720" cy="6487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-21600" y="495360"/>
            <a:ext cx="9175320" cy="5299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anchor="b" bIns="0" lIns="0" rIns="18360" tIns="0"/>
          <a:p>
            <a:r>
              <a:rPr b="1" lang="es-ES" sz="5600">
                <a:solidFill>
                  <a:srgbClr val="50e0ea"/>
                </a:solidFill>
                <a:latin typeface="Calibri"/>
              </a:rPr>
              <a:t>Click to edit the title text formatHaga clic para modificar el estilo de título del patrón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CL">
                <a:solidFill>
                  <a:srgbClr val="000000"/>
                </a:solidFill>
                <a:latin typeface="Constantia"/>
              </a:rPr>
              <a:t>13-04-12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61B141E1-21E1-4141-81C1-B16171212101}" type="slidenum">
              <a:rPr lang="es-CL">
                <a:solidFill>
                  <a:srgbClr val="000000"/>
                </a:solidFill>
                <a:latin typeface="Constantia"/>
              </a:rPr>
              <a:t>&lt;number&gt;</a:t>
            </a:fld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s-E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s-E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-9360" y="-7200"/>
            <a:ext cx="9162720" cy="10411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</p:spPr>
      </p:sp>
      <p:sp>
        <p:nvSpPr>
          <p:cNvPr id="42" name="CustomShape 2"/>
          <p:cNvSpPr/>
          <p:nvPr/>
        </p:nvSpPr>
        <p:spPr>
          <a:xfrm>
            <a:off x="4381560" y="-7200"/>
            <a:ext cx="4762080" cy="6379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</p:spPr>
      </p:sp>
      <p:sp>
        <p:nvSpPr>
          <p:cNvPr id="43" name="CustomShape 3"/>
          <p:cNvSpPr/>
          <p:nvPr/>
        </p:nvSpPr>
        <p:spPr>
          <a:xfrm>
            <a:off x="-29160" y="421560"/>
            <a:ext cx="9162720" cy="6487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ln w="10800">
            <a:solidFill>
              <a:srgbClr val="008abf"/>
            </a:solidFill>
            <a:round/>
          </a:ln>
        </p:spPr>
      </p:sp>
      <p:sp>
        <p:nvSpPr>
          <p:cNvPr id="44" name="CustomShape 4"/>
          <p:cNvSpPr/>
          <p:nvPr/>
        </p:nvSpPr>
        <p:spPr>
          <a:xfrm>
            <a:off x="-21600" y="495360"/>
            <a:ext cx="9175320" cy="529920"/>
          </a:xfrm>
          <a:prstGeom prst="rect">
            <a:avLst>
              <a:gd fmla="val 0" name="adj1"/>
              <a:gd fmla="val 0" name="adj2"/>
              <a:gd fmla="val 0" name="adj3"/>
              <a:gd fmla="val 0" name="adj4"/>
              <a:gd fmla="val 0" name="adj5"/>
              <a:gd fmla="val 0" name="adj6"/>
              <a:gd fmla="val 0" name="adj7"/>
              <a:gd fmla="val 0" name="adj8"/>
            </a:avLst>
          </a:prstGeom>
          <a:ln w="9360">
            <a:solidFill>
              <a:srgbClr val="009dd9"/>
            </a:solidFill>
            <a:round/>
          </a:ln>
        </p:spPr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anchor="b" bIns="0" lIns="0" rIns="0" tIns="45000"/>
          <a:p>
            <a:r>
              <a:rPr lang="es-ES" sz="5000">
                <a:solidFill>
                  <a:srgbClr val="04617b"/>
                </a:solidFill>
                <a:latin typeface="Calibri"/>
              </a:rPr>
              <a:t>Click to edit the title text formatHaga clic para modificar el estilo de título del patrón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>
                <a:solidFill>
                  <a:srgbClr val="000000"/>
                </a:solidFill>
                <a:latin typeface="Constantia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>
                <a:solidFill>
                  <a:srgbClr val="000000"/>
                </a:solidFill>
                <a:latin typeface="Constanti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>
                <a:solidFill>
                  <a:srgbClr val="000000"/>
                </a:solidFill>
                <a:latin typeface="Constantia"/>
              </a:rPr>
              <a:t>Eighth Outline Level</a:t>
            </a:r>
            <a:endParaRPr/>
          </a:p>
          <a:p>
            <a:r>
              <a:rPr lang="es-ES">
                <a:solidFill>
                  <a:srgbClr val="000000"/>
                </a:solidFill>
                <a:latin typeface="Constantia"/>
              </a:rPr>
              <a:t>Ninth Outline LevelHaga clic para modificar el estilo de texto del patrón</a:t>
            </a:r>
            <a:endParaRPr/>
          </a:p>
          <a:p>
            <a:r>
              <a:rPr lang="es-ES">
                <a:solidFill>
                  <a:srgbClr val="000000"/>
                </a:solidFill>
                <a:latin typeface="Constantia"/>
              </a:rPr>
              <a:t>Segundo nivel</a:t>
            </a:r>
            <a:endParaRPr/>
          </a:p>
          <a:p>
            <a:r>
              <a:rPr lang="es-ES">
                <a:solidFill>
                  <a:srgbClr val="000000"/>
                </a:solidFill>
                <a:latin typeface="Constantia"/>
              </a:rPr>
              <a:t>Tercer nivel</a:t>
            </a:r>
            <a:endParaRPr/>
          </a:p>
          <a:p>
            <a:r>
              <a:rPr lang="es-ES">
                <a:solidFill>
                  <a:srgbClr val="000000"/>
                </a:solidFill>
                <a:latin typeface="Constantia"/>
              </a:rPr>
              <a:t>Cuarto nivel</a:t>
            </a:r>
            <a:endParaRPr/>
          </a:p>
          <a:p>
            <a:r>
              <a:rPr lang="es-ES">
                <a:solidFill>
                  <a:srgbClr val="000000"/>
                </a:solidFill>
                <a:latin typeface="Constantia"/>
              </a:rPr>
              <a:t>Quinto nivel</a:t>
            </a:r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CL">
                <a:solidFill>
                  <a:srgbClr val="000000"/>
                </a:solidFill>
                <a:latin typeface="Constantia"/>
              </a:rPr>
              <a:t>13-04-12</a:t>
            </a:r>
            <a:endParaRPr/>
          </a:p>
        </p:txBody>
      </p:sp>
      <p:sp>
        <p:nvSpPr>
          <p:cNvPr id="48" name="PlaceHolder 8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9" name="PlaceHolder 9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51119151-01B1-4171-91C1-F1D111616131}" type="slidenum">
              <a:rPr lang="es-CL">
                <a:solidFill>
                  <a:srgbClr val="000000"/>
                </a:solidFill>
                <a:latin typeface="Constantia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anchor="b" bIns="0" lIns="0" rIns="18360" tIns="0"/>
          <a:p>
            <a:r>
              <a:rPr b="1" lang="es-ES" sz="5600">
                <a:solidFill>
                  <a:srgbClr val="50e0ea"/>
                </a:solidFill>
                <a:latin typeface="Calibri"/>
              </a:rPr>
              <a:t>Ensayo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533520" y="3228480"/>
            <a:ext cx="7854480" cy="1752120"/>
          </a:xfrm>
          <a:prstGeom prst="rect">
            <a:avLst/>
          </a:prstGeom>
        </p:spPr>
        <p:txBody>
          <a:bodyPr bIns="45000" lIns="0" rIns="18360" tIns="45000"/>
          <a:p>
            <a:pPr algn="r"/>
            <a:r>
              <a:rPr lang="es-CL" sz="2600">
                <a:solidFill>
                  <a:srgbClr val="000000"/>
                </a:solidFill>
                <a:latin typeface="Constantia"/>
              </a:rPr>
              <a:t>La psicología latinoamericana: El primer medio siglo - Ardila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anchor="b" bIns="0" lIns="0" rIns="0" tIns="45000"/>
          <a:p>
            <a:r>
              <a:rPr lang="es-ES" sz="5000">
                <a:solidFill>
                  <a:srgbClr val="04617b"/>
                </a:solidFill>
                <a:latin typeface="Calibri"/>
              </a:rPr>
              <a:t>Modalidad (1)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Forme grupos de 5 integrantes.</a:t>
            </a:r>
            <a:endParaRPr/>
          </a:p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Discuta la pregunta de investigación con sus compañeros de grupo.</a:t>
            </a:r>
            <a:endParaRPr/>
          </a:p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Construya un ensayo. Argumente sus respuestas. (Privilegie la coherencia)</a:t>
            </a:r>
            <a:endParaRPr/>
          </a:p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2 a 3 páginas. Times New Roman, 12. Interlineado 1,0. Justificado.</a:t>
            </a:r>
            <a:endParaRPr/>
          </a:p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anchor="b" bIns="0" lIns="0" rIns="0" tIns="45000"/>
          <a:p>
            <a:r>
              <a:rPr lang="es-ES" sz="5000">
                <a:solidFill>
                  <a:srgbClr val="04617b"/>
                </a:solidFill>
                <a:latin typeface="Calibri"/>
              </a:rPr>
              <a:t>Modalidad (2)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Tiene hasta las 23:59 del Domingo 15 para enviarlo. Cada 10 minutos de atraso suman -0.1 para el final de la nota.</a:t>
            </a:r>
            <a:endParaRPr/>
          </a:p>
          <a:p>
            <a:pPr>
              <a:buSzPct val="95000"/>
              <a:buFont charset="2" typeface="Wingdings 2"/>
              <a:buChar char=""/>
            </a:pPr>
            <a:r>
              <a:rPr lang="es-ES" sz="2600">
                <a:solidFill>
                  <a:srgbClr val="000000"/>
                </a:solidFill>
                <a:latin typeface="Constantia"/>
              </a:rPr>
              <a:t>Enviar a </a:t>
            </a:r>
            <a:r>
              <a:rPr lang="es-ES" sz="2600">
                <a:solidFill>
                  <a:srgbClr val="0076a3"/>
                </a:solidFill>
                <a:latin typeface="Constantia"/>
              </a:rPr>
              <a:t>vicnavar@gmail.com</a:t>
            </a:r>
            <a:r>
              <a:rPr lang="es-ES" sz="2600">
                <a:solidFill>
                  <a:srgbClr val="000000"/>
                </a:solidFill>
                <a:latin typeface="Constantia"/>
              </a:rPr>
              <a:t>, poniendo como asunto. “Ensayo Nº1” + integrantes.</a:t>
            </a:r>
            <a:endParaRPr/>
          </a:p>
          <a:p>
            <a:endParaRPr/>
          </a:p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95000"/>
              <a:buFont charset="2" typeface="Wingdings 2"/>
              <a:buChar char=""/>
            </a:pPr>
            <a:r>
              <a:rPr lang="es-ES" sz="4400">
                <a:solidFill>
                  <a:srgbClr val="0076a3"/>
                </a:solidFill>
                <a:latin typeface="Constantia"/>
              </a:rPr>
              <a:t>Discuta los efectos negativos que pudieran provocar las características de la psicología latinoamericana en el desarrollo de la psicología como ciencia.</a:t>
            </a:r>
            <a:endParaRPr/>
          </a:p>
          <a:p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