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22.xml.rels" ContentType="application/vnd.openxmlformats-package.relationships+xml"/>
  <Override PartName="/ppt/slides/_rels/slide8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82292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4190760"/>
            <a:ext cx="82292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3520" y="41907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41907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775160"/>
            <a:ext cx="8229240" cy="4625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155520"/>
            <a:ext cx="8229240" cy="6244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41907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775160"/>
            <a:ext cx="8229240" cy="4625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3520" y="41907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4190760"/>
            <a:ext cx="822852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82292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4190760"/>
            <a:ext cx="82292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3520" y="41907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41907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155520"/>
            <a:ext cx="8229240" cy="6244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41907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4625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3520" y="41907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520" y="1775160"/>
            <a:ext cx="401544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4190760"/>
            <a:ext cx="8228520" cy="22057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1436040"/>
            <a:ext cx="9143640" cy="4536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" name="CustomShape 2"/>
          <p:cNvSpPr/>
          <p:nvPr/>
        </p:nvSpPr>
        <p:spPr>
          <a:xfrm>
            <a:off x="0" y="0"/>
            <a:ext cx="9143640" cy="143352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2" name="CustomShape 3"/>
          <p:cNvSpPr/>
          <p:nvPr/>
        </p:nvSpPr>
        <p:spPr>
          <a:xfrm>
            <a:off x="0" y="0"/>
            <a:ext cx="9143640" cy="513504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85800" y="3355920"/>
            <a:ext cx="8076960" cy="1672920"/>
          </a:xfrm>
          <a:prstGeom prst="rect">
            <a:avLst/>
          </a:prstGeom>
        </p:spPr>
        <p:txBody>
          <a:bodyPr bIns="0" rIns="45720" tIns="0"/>
          <a:p>
            <a:r>
              <a:rPr b="1" lang="es-CR" sz="4700">
                <a:solidFill>
                  <a:srgbClr val="f0ad00"/>
                </a:solidFill>
                <a:latin typeface="Corbel"/>
              </a:rPr>
              <a:t>Click to edit the title text formatHaga clic para modificar el estilo de título del patrón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CL">
                <a:solidFill>
                  <a:srgbClr val="000000"/>
                </a:solidFill>
                <a:latin typeface="Corbel"/>
              </a:rPr>
              <a:t>1-04-12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81114131-B1D1-4161-8131-6111C1E131A1}" type="slidenum">
              <a:rPr lang="es-CL">
                <a:solidFill>
                  <a:srgbClr val="000000"/>
                </a:solidFill>
                <a:latin typeface="Corbel"/>
              </a:rPr>
              <a:t>&lt;number&gt;</a:t>
            </a:fld>
            <a:endParaRPr/>
          </a:p>
        </p:txBody>
      </p:sp>
      <p:sp>
        <p:nvSpPr>
          <p:cNvPr id="7" name="CustomShape 8"/>
          <p:cNvSpPr/>
          <p:nvPr/>
        </p:nvSpPr>
        <p:spPr>
          <a:xfrm>
            <a:off x="0" y="5128200"/>
            <a:ext cx="9143640" cy="4536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s-CR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CR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CR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1436040"/>
            <a:ext cx="9143640" cy="4536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2" name="CustomShape 2"/>
          <p:cNvSpPr/>
          <p:nvPr/>
        </p:nvSpPr>
        <p:spPr>
          <a:xfrm>
            <a:off x="0" y="0"/>
            <a:ext cx="9143640" cy="143352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Click to edit the title text formatHaga clic para modificar el estilo de título del patrón</a:t>
            </a:r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45000"/>
              <a:buFont typeface="StarSymbol"/>
              <a:buChar char=""/>
            </a:pPr>
            <a:r>
              <a:rPr lang="es-CR">
                <a:solidFill>
                  <a:srgbClr val="000000"/>
                </a:solidFill>
                <a:latin typeface="Corbel"/>
              </a:rPr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CR">
                <a:solidFill>
                  <a:srgbClr val="000000"/>
                </a:solidFill>
                <a:latin typeface="Corbel"/>
              </a:rPr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CR">
                <a:solidFill>
                  <a:srgbClr val="000000"/>
                </a:solidFill>
                <a:latin typeface="Corbel"/>
              </a:rPr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orbel"/>
              </a:rPr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>
                <a:solidFill>
                  <a:srgbClr val="000000"/>
                </a:solidFill>
                <a:latin typeface="Corbe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orbe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orbel"/>
              </a:rPr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orbel"/>
              </a:rPr>
              <a:t>Eighth Outline Level</a:t>
            </a:r>
            <a:endParaRPr/>
          </a:p>
          <a:p>
            <a:r>
              <a:rPr lang="es-CR">
                <a:solidFill>
                  <a:srgbClr val="000000"/>
                </a:solidFill>
                <a:latin typeface="Corbel"/>
              </a:rPr>
              <a:t>Ninth Outline LevelHaga clic para modificar el estilo de texto del patrón</a:t>
            </a:r>
            <a:endParaRPr/>
          </a:p>
          <a:p>
            <a:r>
              <a:rPr lang="es-CR">
                <a:solidFill>
                  <a:srgbClr val="000000"/>
                </a:solidFill>
                <a:latin typeface="Corbel"/>
              </a:rPr>
              <a:t>Segundo nivel</a:t>
            </a:r>
            <a:endParaRPr/>
          </a:p>
          <a:p>
            <a:r>
              <a:rPr lang="es-CR">
                <a:solidFill>
                  <a:srgbClr val="000000"/>
                </a:solidFill>
                <a:latin typeface="Corbel"/>
              </a:rPr>
              <a:t>Tercer nivel</a:t>
            </a:r>
            <a:endParaRPr/>
          </a:p>
          <a:p>
            <a:r>
              <a:rPr lang="es-CR">
                <a:solidFill>
                  <a:srgbClr val="000000"/>
                </a:solidFill>
                <a:latin typeface="Corbel"/>
              </a:rPr>
              <a:t>Cuarto nivel</a:t>
            </a:r>
            <a:endParaRPr/>
          </a:p>
          <a:p>
            <a:r>
              <a:rPr lang="es-CR">
                <a:solidFill>
                  <a:srgbClr val="000000"/>
                </a:solidFill>
                <a:latin typeface="Corbel"/>
              </a:rPr>
              <a:t>Quinto nivel</a:t>
            </a:r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CL">
                <a:solidFill>
                  <a:srgbClr val="000000"/>
                </a:solidFill>
                <a:latin typeface="Corbel"/>
              </a:rPr>
              <a:t>1-04-12</a:t>
            </a:r>
            <a:endParaRPr/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A1418141-A1D1-41B1-A1E1-51B1F1218121}" type="slidenum">
              <a:rPr lang="es-CL">
                <a:solidFill>
                  <a:srgbClr val="000000"/>
                </a:solidFill>
                <a:latin typeface="Corbel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hyperlink" Target="http://www.ted.com/talks/philip_zimbardo_on_the_psychology_of_evil.html" TargetMode="External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3640" y="3357000"/>
            <a:ext cx="8076960" cy="1672920"/>
          </a:xfrm>
          <a:prstGeom prst="rect">
            <a:avLst/>
          </a:prstGeom>
        </p:spPr>
        <p:txBody>
          <a:bodyPr bIns="0" rIns="45720" tIns="0"/>
          <a:p>
            <a:r>
              <a:rPr b="1" lang="es-CR" sz="4700">
                <a:solidFill>
                  <a:srgbClr val="f0ad00"/>
                </a:solidFill>
                <a:latin typeface="Corbel"/>
              </a:rPr>
              <a:t>¿Qué es la psicología?</a:t>
            </a:r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685800" y="1828800"/>
            <a:ext cx="8076960" cy="1499400"/>
          </a:xfrm>
          <a:prstGeom prst="rect">
            <a:avLst/>
          </a:prstGeom>
        </p:spPr>
        <p:txBody>
          <a:bodyPr anchor="b" bIns="0" lIns="118800" rIns="45720" tIns="0"/>
          <a:p>
            <a:r>
              <a:rPr lang="es-CL" sz="2000">
                <a:solidFill>
                  <a:srgbClr val="ffffff"/>
                </a:solidFill>
                <a:latin typeface="Corbel"/>
              </a:rPr>
              <a:t>Parte 1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Investigación: Características</a:t>
            </a:r>
            <a:endParaRPr/>
          </a:p>
        </p:txBody>
      </p:sp>
      <p:sp>
        <p:nvSpPr>
          <p:cNvPr id="100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Bibliográfica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Empírica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Específica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Atingente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Ponderación</a:t>
            </a:r>
            <a:endParaRPr/>
          </a:p>
        </p:txBody>
      </p:sp>
      <p:sp>
        <p:nvSpPr>
          <p:cNvPr id="102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15% de la nota del ramo.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Ponderación al interior: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Trabajo escrito: 40%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Entrevistas de campo: 30%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Exposición oral: 30%</a:t>
            </a:r>
            <a:endParaRPr/>
          </a:p>
          <a:p>
            <a:endParaRPr/>
          </a:p>
          <a:p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Investigación: Partes</a:t>
            </a:r>
            <a:endParaRPr/>
          </a:p>
        </p:txBody>
      </p:sp>
      <p:sp>
        <p:nvSpPr>
          <p:cNvPr id="104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	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1.- Trabajo escrito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	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2.- Entrevistas de campo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	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3.- Exposición oral.</a:t>
            </a:r>
            <a:endParaRPr/>
          </a:p>
          <a:p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A Ponerse de acuerdo!</a:t>
            </a: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Antes del 9 de Abril usted me enviará: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1.- Los nombres de todos los integrantes del grupo y del responsable interlocutor.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2.- El título del tema que se pretende abordar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3.- Justificación de por qué el grupo considera que el tema elegido es un tema relevante de estudio (3 razones justificadas teórica o estadísticamente)</a:t>
            </a:r>
            <a:endParaRPr/>
          </a:p>
          <a:p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Enviar a:</a:t>
            </a:r>
            <a:endParaRPr/>
          </a:p>
        </p:txBody>
      </p:sp>
      <p:sp>
        <p:nvSpPr>
          <p:cNvPr id="108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endParaRPr/>
          </a:p>
          <a:p>
            <a:endParaRPr/>
          </a:p>
          <a:p>
            <a:endParaRPr/>
          </a:p>
          <a:p>
            <a:r>
              <a:rPr lang="es-CR" sz="3200">
                <a:solidFill>
                  <a:srgbClr val="000000"/>
                </a:solidFill>
                <a:latin typeface="Corbel"/>
              </a:rPr>
              <a:t>	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	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	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vicnavar@gmail.com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Condiciones</a:t>
            </a:r>
            <a:endParaRPr/>
          </a:p>
        </p:txBody>
      </p:sp>
      <p:sp>
        <p:nvSpPr>
          <p:cNvPr id="110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No pueden coexistir dos temas iguales o muy similares en un curso.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La inscripción primera gana.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Si no entrega a tiempo, tiene -0.2 para la primera evaluación de ayudantía.</a:t>
            </a:r>
            <a:endParaRPr/>
          </a:p>
          <a:p>
            <a:endParaRPr/>
          </a:p>
          <a:p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3355920"/>
            <a:ext cx="8076960" cy="1672920"/>
          </a:xfrm>
          <a:prstGeom prst="rect">
            <a:avLst/>
          </a:prstGeom>
        </p:spPr>
        <p:txBody>
          <a:bodyPr bIns="0" rIns="45720" tIns="0"/>
          <a:p>
            <a:r>
              <a:rPr b="1" lang="es-CR" sz="4700">
                <a:solidFill>
                  <a:srgbClr val="f0ad00"/>
                </a:solidFill>
                <a:latin typeface="Corbel"/>
              </a:rPr>
              <a:t>No se le ocurre algo? Pool temático para el seminario. </a:t>
            </a:r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685800" y="1828800"/>
            <a:ext cx="8076960" cy="1499400"/>
          </a:xfrm>
          <a:prstGeom prst="rect">
            <a:avLst/>
          </a:prstGeom>
        </p:spPr>
        <p:txBody>
          <a:bodyPr anchor="b" bIns="0" lIns="118800" rIns="45720" tIns="0"/>
          <a:p>
            <a:r>
              <a:rPr lang="es-CL" sz="2000">
                <a:solidFill>
                  <a:srgbClr val="ffffff"/>
                </a:solidFill>
                <a:latin typeface="Corbel"/>
              </a:rPr>
              <a:t>Parte 3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Más condiciones </a:t>
            </a:r>
            <a:r>
              <a:rPr b="1" lang="es-CR" sz="4500">
                <a:solidFill>
                  <a:srgbClr val="f0ad00"/>
                </a:solidFill>
                <a:latin typeface="Wingdings"/>
              </a:rPr>
              <a:t></a:t>
            </a:r>
            <a:endParaRPr/>
          </a:p>
        </p:txBody>
      </p:sp>
      <p:sp>
        <p:nvSpPr>
          <p:cNvPr id="114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Los temas deben estar ubicados en: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Psicología Clínica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Psicología Social/Comunitaria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Psicología Educacional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Los temas deben estar abordados desde una perspectiva teórica clásica.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Por ejemplo, psicoanálisis, conductismo, humanismo.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Más condiciones? </a:t>
            </a:r>
            <a:r>
              <a:rPr b="1" lang="es-CR" sz="4500">
                <a:solidFill>
                  <a:srgbClr val="f0ad00"/>
                </a:solidFill>
                <a:latin typeface="Wingdings"/>
              </a:rPr>
              <a:t>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Los temas deben ser aptos para permitir el establecimiento de los efectos que tiene la psicología en lo social.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Psicología Educacional</a:t>
            </a:r>
            <a:r>
              <a:rPr b="1" lang="es-CR" sz="4500">
                <a:solidFill>
                  <a:srgbClr val="f0ad00"/>
                </a:solidFill>
                <a:latin typeface="Corbel"/>
              </a:rPr>
              <a:t>	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Psicología de la Escuela, Psicología de la Enseñanza, Psicologías de la No-Escuela.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Colegios Nocedal, Educación digna, Currículo situado.</a:t>
            </a:r>
            <a:endParaRPr/>
          </a:p>
          <a:p>
            <a:endParaRPr/>
          </a:p>
          <a:p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Definición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Es el estudio </a:t>
            </a:r>
            <a:r>
              <a:rPr b="1" lang="es-CR" sz="5400">
                <a:solidFill>
                  <a:srgbClr val="ff0000"/>
                </a:solidFill>
                <a:latin typeface="Corbel"/>
              </a:rPr>
              <a:t>científico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, que estudia el </a:t>
            </a:r>
            <a:r>
              <a:rPr b="1" lang="es-CR" sz="3200">
                <a:solidFill>
                  <a:srgbClr val="000000"/>
                </a:solidFill>
                <a:latin typeface="Corbel"/>
              </a:rPr>
              <a:t>comportamiento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, y </a:t>
            </a:r>
            <a:r>
              <a:rPr b="1" lang="es-CR" sz="3200">
                <a:solidFill>
                  <a:srgbClr val="000000"/>
                </a:solidFill>
                <a:latin typeface="Corbel"/>
              </a:rPr>
              <a:t>procesos mentales 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de </a:t>
            </a:r>
            <a:r>
              <a:rPr b="1" lang="es-CR" sz="3200">
                <a:solidFill>
                  <a:srgbClr val="000000"/>
                </a:solidFill>
                <a:latin typeface="Corbel"/>
              </a:rPr>
              <a:t>Individuos. 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(Zimbardo, 2005)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Psicología Social-Comunitaria</a:t>
            </a:r>
            <a:endParaRPr/>
          </a:p>
        </p:txBody>
      </p:sp>
      <p:sp>
        <p:nvSpPr>
          <p:cNvPr id="120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Psicología de Grupos, Psicología de las Organizaciones.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Zimbardo y las cárceles – Universidad de Stanford (Roles) </a:t>
            </a:r>
            <a:r>
              <a:rPr lang="es-CR" sz="3200" u="sng">
                <a:solidFill>
                  <a:srgbClr val="168bba"/>
                </a:solidFill>
                <a:latin typeface="Corbel"/>
                <a:hlinkClick r:id="rId1"/>
              </a:rPr>
              <a:t>[TED]. </a:t>
            </a:r>
            <a:r>
              <a:rPr lang="es-CR" sz="3200">
                <a:solidFill>
                  <a:srgbClr val="000000"/>
                </a:solidFill>
                <a:latin typeface="Corbel"/>
              </a:rPr>
              <a:t>Milgram y la obediencia, Concepto de comunidad,  Empoderamiento, Pertenencia y nuevas dinámicas.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Psicología Clínica</a:t>
            </a:r>
            <a:endParaRPr/>
          </a:p>
        </p:txBody>
      </p:sp>
      <p:sp>
        <p:nvSpPr>
          <p:cNvPr id="122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Psicoterapia, Psicopatología.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Adhesión a la terapia, Estudios de efectividad/eficacia, Variables del paciente, Variables del clínico.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Y Muchisimos más!</a:t>
            </a:r>
            <a:r>
              <a:rPr b="1" lang="es-CR" sz="4500">
                <a:solidFill>
                  <a:srgbClr val="f0ad00"/>
                </a:solidFill>
                <a:latin typeface="Corbel"/>
              </a:rPr>
              <a:t>	</a:t>
            </a:r>
            <a:endParaRPr/>
          </a:p>
        </p:txBody>
      </p:sp>
      <p:sp>
        <p:nvSpPr>
          <p:cNvPr id="124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Psicología experimental, Psicología cognitiva, Neurociencias cognitivas, Psicología evolucionaria, Psicología de Género, Psicología analítica, Psicología Conductual, Neuropsicología, Psicología Comparada, Psicología Clínica, Psicología del desarrollo, Psicología del estudiante de psicología, Psicología psicológica!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Un estudio en estudiantes</a:t>
            </a:r>
            <a:r>
              <a:rPr b="1" lang="es-CR" sz="4500">
                <a:solidFill>
                  <a:srgbClr val="f0ad00"/>
                </a:solidFill>
                <a:latin typeface="Corbel"/>
              </a:rPr>
              <a:t>	</a:t>
            </a:r>
            <a:endParaRPr/>
          </a:p>
        </p:txBody>
      </p:sp>
      <p:sp>
        <p:nvSpPr>
          <p:cNvPr id="85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Kimble (1984): Análisis de los valores o creencias existentes. 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Demuestra la existencia de 2 culturas en la psicología.</a:t>
            </a:r>
            <a:endParaRPr/>
          </a:p>
          <a:p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Ámbitos de análisis</a:t>
            </a:r>
            <a:endParaRPr/>
          </a:p>
        </p:txBody>
      </p:sp>
      <p:sp>
        <p:nvSpPr>
          <p:cNvPr id="87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Sistema de valores: Humanista/Científico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Leyes para el comportamiento: Determinismo/Indeterminismo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Fuentes de conocimiento: Observación/Intuición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Lugar de estudio: Laboratorio/Trabajo de campo.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Generalidad de las leyes: Nomoteticas/Ideográficas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Nivel de análisis: Elemental/Holista </a:t>
            </a:r>
            <a:endParaRPr/>
          </a:p>
          <a:p>
            <a:endParaRPr/>
          </a:p>
          <a:p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¿Que psicólogos queremos ser?</a:t>
            </a: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Escuela Socrática y Sofista.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¿Que fines perseguimos?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¿Qué importancia tiene la generación de conocimiento?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¿Todo conocimiento es válido?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Si no, ¿Qué requisito(s) debe cumplir para ser válido?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Felicidades!, Ud. Es (hasta ahora):</a:t>
            </a:r>
            <a:endParaRPr/>
          </a:p>
        </p:txBody>
      </p:sp>
      <p:sp>
        <p:nvSpPr>
          <p:cNvPr id="91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Según Snow (1964): 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Tough-minded</a:t>
            </a:r>
            <a:endParaRPr/>
          </a:p>
          <a:p>
            <a:pPr lvl="1">
              <a:buSzPct val="90000"/>
              <a:buFont charset="2" typeface="Wingdings"/>
              <a:buChar char=""/>
            </a:pPr>
            <a:r>
              <a:rPr lang="es-CR" sz="2800">
                <a:solidFill>
                  <a:srgbClr val="000000"/>
                </a:solidFill>
                <a:latin typeface="Corbel"/>
              </a:rPr>
              <a:t>Tender-minded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El problema de la observación</a:t>
            </a:r>
            <a:endParaRPr/>
          </a:p>
        </p:txBody>
      </p:sp>
      <p:sp>
        <p:nvSpPr>
          <p:cNvPr id="93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El humano que observa al humano.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El humano que observa lo externo.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El humano que se observa a sí mismo.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¡Somos humanos!</a:t>
            </a:r>
            <a:endParaRPr/>
          </a:p>
          <a:p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Mi respuesta (observación) está determinada por las condiciones en que la realizo (historial de vida, historia).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155520"/>
            <a:ext cx="8229240" cy="1252440"/>
          </a:xfrm>
          <a:prstGeom prst="rect">
            <a:avLst/>
          </a:prstGeom>
        </p:spPr>
        <p:txBody>
          <a:bodyPr anchor="ctr" bIns="45000" rIns="45720" tIns="45000"/>
          <a:p>
            <a:r>
              <a:rPr b="1" lang="es-CR" sz="4500">
                <a:solidFill>
                  <a:srgbClr val="f0ad00"/>
                </a:solidFill>
                <a:latin typeface="Corbel"/>
              </a:rPr>
              <a:t>Cautela al investigar</a:t>
            </a:r>
            <a:endParaRPr/>
          </a:p>
        </p:txBody>
      </p:sp>
      <p:sp>
        <p:nvSpPr>
          <p:cNvPr id="95" name="TextShape 2"/>
          <p:cNvSpPr txBox="1"/>
          <p:nvPr/>
        </p:nvSpPr>
        <p:spPr>
          <a:xfrm>
            <a:off x="457200" y="1775160"/>
            <a:ext cx="822924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El mundo de la ciencia es hostil.</a:t>
            </a:r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3200">
                <a:solidFill>
                  <a:srgbClr val="000000"/>
                </a:solidFill>
                <a:latin typeface="Corbel"/>
              </a:rPr>
              <a:t>El mundo de la psicología es terrible.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>
              <a:buSzPct val="80000"/>
              <a:buFont charset="2" typeface="Wingdings 2"/>
              <a:buChar char=""/>
            </a:pPr>
            <a:r>
              <a:rPr lang="es-CR" sz="4400">
                <a:solidFill>
                  <a:srgbClr val="ff0000"/>
                </a:solidFill>
                <a:latin typeface="Corbel"/>
              </a:rPr>
              <a:t>ESCEPTICISMO</a:t>
            </a:r>
            <a:endParaRPr/>
          </a:p>
        </p:txBody>
      </p:sp>
      <p:pic>
        <p:nvPicPr>
          <p:cNvPr descr="" id="96" name="3 Imagen"/>
          <p:cNvPicPr/>
          <p:nvPr/>
        </p:nvPicPr>
        <p:blipFill>
          <a:blip r:embed="rId1"/>
          <a:stretch>
            <a:fillRect/>
          </a:stretch>
        </p:blipFill>
        <p:spPr>
          <a:xfrm>
            <a:off x="2195640" y="2709000"/>
            <a:ext cx="4392000" cy="2854800"/>
          </a:xfrm>
          <a:prstGeom prst="rect">
            <a:avLst/>
          </a:prstGeom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3355920"/>
            <a:ext cx="8076960" cy="1672920"/>
          </a:xfrm>
          <a:prstGeom prst="rect">
            <a:avLst/>
          </a:prstGeom>
        </p:spPr>
        <p:txBody>
          <a:bodyPr bIns="0" rIns="45720" tIns="0"/>
          <a:p>
            <a:r>
              <a:rPr b="1" lang="es-CR" sz="4700">
                <a:solidFill>
                  <a:srgbClr val="f0ad00"/>
                </a:solidFill>
                <a:latin typeface="Corbel"/>
              </a:rPr>
              <a:t>Vuestras investigaciones</a:t>
            </a:r>
            <a:endParaRPr/>
          </a:p>
        </p:txBody>
      </p:sp>
      <p:sp>
        <p:nvSpPr>
          <p:cNvPr id="98" name="TextShape 2"/>
          <p:cNvSpPr txBox="1"/>
          <p:nvPr/>
        </p:nvSpPr>
        <p:spPr>
          <a:xfrm>
            <a:off x="685800" y="1828800"/>
            <a:ext cx="8076960" cy="1499400"/>
          </a:xfrm>
          <a:prstGeom prst="rect">
            <a:avLst/>
          </a:prstGeom>
        </p:spPr>
        <p:txBody>
          <a:bodyPr anchor="b" bIns="0" lIns="118800" rIns="45720" tIns="0"/>
          <a:p>
            <a:r>
              <a:rPr lang="es-CL" sz="2000">
                <a:solidFill>
                  <a:srgbClr val="ffffff"/>
                </a:solidFill>
                <a:latin typeface="Corbel"/>
              </a:rPr>
              <a:t>Parte 2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