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handoutMasters/handoutMaster1.xml" ContentType="application/vnd.openxmlformats-officedocument.presentationml.handoutMaster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r:id="rId1"/>
  </p:sldMasterIdLst>
  <p:notesMasterIdLst>
    <p:notesMasterId r:id="rId11"/>
  </p:notesMasterIdLst>
  <p:handoutMasterIdLst>
    <p:handoutMasterId r:id="rId12"/>
  </p:handoutMasterIdLst>
  <p:sldIdLst>
    <p:sldId id="256" r:id="rId2"/>
    <p:sldId id="266" r:id="rId3"/>
    <p:sldId id="260" r:id="rId4"/>
    <p:sldId id="281" r:id="rId5"/>
    <p:sldId id="286" r:id="rId6"/>
    <p:sldId id="282" r:id="rId7"/>
    <p:sldId id="283" r:id="rId8"/>
    <p:sldId id="284" r:id="rId9"/>
    <p:sldId id="285" r:id="rId10"/>
  </p:sldIdLst>
  <p:sldSz cx="9144000" cy="6858000" type="screen4x3"/>
  <p:notesSz cx="6858000" cy="9144000"/>
  <p:defaultTextStyle>
    <a:defPPr>
      <a:defRPr lang="es-ES_tradnl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 vertBarState="minimized">
    <p:restoredLeft sz="11875" autoAdjust="0"/>
    <p:restoredTop sz="94660"/>
  </p:normalViewPr>
  <p:slideViewPr>
    <p:cSldViewPr snapToObjects="1">
      <p:cViewPr varScale="1">
        <p:scale>
          <a:sx n="92" d="100"/>
          <a:sy n="92" d="100"/>
        </p:scale>
        <p:origin x="-1184" y="-112"/>
      </p:cViewPr>
      <p:guideLst>
        <p:guide orient="horz" pos="2160"/>
        <p:guide pos="273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handoutMaster" Target="handoutMasters/handoutMaster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3" name="Marcador de fecha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C518AA-07DE-F94C-98E9-F9025D63391D}" type="datetimeFigureOut">
              <a:rPr lang="es-ES_tradnl" smtClean="0"/>
              <a:pPr/>
              <a:t>25/5/12</a:t>
            </a:fld>
            <a:endParaRPr lang="es-ES_tradnl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0A98DA-3438-CA40-84E7-E61FBCDFDF8D}" type="slidenum">
              <a:rPr lang="es-ES_tradnl" smtClean="0"/>
              <a:pPr/>
              <a:t>‹Nr.›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378F2B6-089C-D041-BB91-F1809359B4BF}" type="datetimeFigureOut">
              <a:rPr lang="es-ES_tradnl" smtClean="0"/>
              <a:pPr/>
              <a:t>25/5/12</a:t>
            </a:fld>
            <a:endParaRPr lang="es-ES_tradnl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_tradnl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28BE58B-3103-7840-BCB3-838DF71AA277}" type="slidenum">
              <a:rPr lang="es-ES_tradnl" smtClean="0"/>
              <a:pPr/>
              <a:t>‹Nr.›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ítulo 7"/>
          <p:cNvSpPr>
            <a:spLocks noGrp="1"/>
          </p:cNvSpPr>
          <p:nvPr>
            <p:ph type="ctrTitle"/>
          </p:nvPr>
        </p:nvSpPr>
        <p:spPr>
          <a:xfrm>
            <a:off x="1219200" y="3276600"/>
            <a:ext cx="6858000" cy="1600200"/>
          </a:xfrm>
        </p:spPr>
        <p:txBody>
          <a:bodyPr anchor="t" anchorCtr="0"/>
          <a:lstStyle>
            <a:lvl1pPr algn="r">
              <a:defRPr sz="3200">
                <a:solidFill>
                  <a:schemeClr val="tx1"/>
                </a:solidFill>
              </a:defRPr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9" name="Subtítulo 8"/>
          <p:cNvSpPr>
            <a:spLocks noGrp="1"/>
          </p:cNvSpPr>
          <p:nvPr>
            <p:ph type="subTitle" idx="1"/>
          </p:nvPr>
        </p:nvSpPr>
        <p:spPr>
          <a:xfrm>
            <a:off x="1219200" y="5124450"/>
            <a:ext cx="6858000" cy="533400"/>
          </a:xfrm>
        </p:spPr>
        <p:txBody>
          <a:bodyPr/>
          <a:lstStyle>
            <a:lvl1pPr marL="0" indent="0" algn="r">
              <a:buNone/>
              <a:defRPr sz="2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_tradnl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28" name="Marcador de fecha 27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>
            <a:lvl1pPr>
              <a:defRPr sz="1400"/>
            </a:lvl1pPr>
          </a:lstStyle>
          <a:p>
            <a:fld id="{25F7D2E7-A5B5-824A-8195-1C8E6D991E20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17" name="Marcador de pie de página 16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29" name="Marcador de número de diapositiva 28"/>
          <p:cNvSpPr>
            <a:spLocks noGrp="1"/>
          </p:cNvSpPr>
          <p:nvPr>
            <p:ph type="sldNum" sz="quarter" idx="12"/>
          </p:nvPr>
        </p:nvSpPr>
        <p:spPr>
          <a:xfrm>
            <a:off x="1216152" y="6355080"/>
            <a:ext cx="1219200" cy="365760"/>
          </a:xfrm>
        </p:spPr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21" name="Rectángulo 20"/>
          <p:cNvSpPr/>
          <p:nvPr/>
        </p:nvSpPr>
        <p:spPr>
          <a:xfrm>
            <a:off x="904875" y="3276600"/>
            <a:ext cx="7315200" cy="1651635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ángulo 32"/>
          <p:cNvSpPr/>
          <p:nvPr/>
        </p:nvSpPr>
        <p:spPr>
          <a:xfrm>
            <a:off x="914400" y="5048250"/>
            <a:ext cx="7315200" cy="68580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ángulo 21"/>
          <p:cNvSpPr/>
          <p:nvPr/>
        </p:nvSpPr>
        <p:spPr>
          <a:xfrm>
            <a:off x="904875" y="3648075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ángulo 31"/>
          <p:cNvSpPr/>
          <p:nvPr/>
        </p:nvSpPr>
        <p:spPr>
          <a:xfrm>
            <a:off x="914400" y="5048250"/>
            <a:ext cx="228600" cy="68580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1B46-D595-0742-A833-EF2656289BA2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0E091-D22B-E143-9037-CA630B92BC6D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7" name="Conector recto 6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Triángulo isósceles 7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Conector recto 8"/>
          <p:cNvSpPr>
            <a:spLocks noChangeShapeType="1"/>
          </p:cNvSpPr>
          <p:nvPr/>
        </p:nvSpPr>
        <p:spPr bwMode="auto">
          <a:xfrm rot="5400000">
            <a:off x="3629607" y="3201952"/>
            <a:ext cx="585216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BF825D-893E-974B-B0F1-647420357E26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8" name="Marcador de contenido 7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8229600" cy="493776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Encabezado de secció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219200" y="2971800"/>
            <a:ext cx="6858000" cy="1066800"/>
          </a:xfrm>
        </p:spPr>
        <p:txBody>
          <a:bodyPr anchor="t" anchorCtr="0"/>
          <a:lstStyle>
            <a:lvl1pPr algn="r">
              <a:buNone/>
              <a:defRPr sz="3200" b="0" cap="none" baseline="0"/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1295400" y="4267200"/>
            <a:ext cx="6781800" cy="1143000"/>
          </a:xfrm>
        </p:spPr>
        <p:txBody>
          <a:bodyPr anchor="t" anchorCtr="0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>
          <a:xfrm>
            <a:off x="6400800" y="6355080"/>
            <a:ext cx="2286000" cy="365760"/>
          </a:xfrm>
        </p:spPr>
        <p:txBody>
          <a:bodyPr/>
          <a:lstStyle/>
          <a:p>
            <a:fld id="{9141E1EC-4794-DD47-B15C-A6F537AAA8C4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>
          <a:xfrm>
            <a:off x="1069848" y="6355080"/>
            <a:ext cx="1520952" cy="365760"/>
          </a:xfrm>
        </p:spPr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7" name="Rectángulo 6"/>
          <p:cNvSpPr/>
          <p:nvPr/>
        </p:nvSpPr>
        <p:spPr>
          <a:xfrm>
            <a:off x="914400" y="2819400"/>
            <a:ext cx="7315200" cy="128016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ángulo 7"/>
          <p:cNvSpPr/>
          <p:nvPr/>
        </p:nvSpPr>
        <p:spPr>
          <a:xfrm>
            <a:off x="914400" y="2819400"/>
            <a:ext cx="228600" cy="128016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755D2B-8A31-D24E-A6AD-0353E4222EBD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9" name="Marcador de contenido 8"/>
          <p:cNvSpPr>
            <a:spLocks noGrp="1"/>
          </p:cNvSpPr>
          <p:nvPr>
            <p:ph sz="quarter" idx="1"/>
          </p:nvPr>
        </p:nvSpPr>
        <p:spPr>
          <a:xfrm>
            <a:off x="457200" y="1219200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11" name="Marcador de contenido 10"/>
          <p:cNvSpPr>
            <a:spLocks noGrp="1"/>
          </p:cNvSpPr>
          <p:nvPr>
            <p:ph sz="quarter" idx="2"/>
          </p:nvPr>
        </p:nvSpPr>
        <p:spPr>
          <a:xfrm>
            <a:off x="4632198" y="1216152"/>
            <a:ext cx="4041648" cy="493776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457200" y="1285875"/>
            <a:ext cx="4040188" cy="685800"/>
          </a:xfrm>
          <a:noFill/>
          <a:ln>
            <a:noFill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3"/>
          </p:nvPr>
        </p:nvSpPr>
        <p:spPr>
          <a:xfrm>
            <a:off x="4648200" y="1295400"/>
            <a:ext cx="4041775" cy="685800"/>
          </a:xfrm>
          <a:noFill/>
          <a:ln>
            <a:noFill/>
          </a:ln>
        </p:spPr>
        <p:txBody>
          <a:bodyPr lIns="91440" anchor="b" anchorCtr="0"/>
          <a:lstStyle>
            <a:lvl1pPr marL="0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83695F-3601-6644-BCC6-1F518417B260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11" name="Marcador de contenido 10"/>
          <p:cNvSpPr>
            <a:spLocks noGrp="1"/>
          </p:cNvSpPr>
          <p:nvPr>
            <p:ph sz="quarter" idx="2"/>
          </p:nvPr>
        </p:nvSpPr>
        <p:spPr>
          <a:xfrm>
            <a:off x="457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  <p:sp>
        <p:nvSpPr>
          <p:cNvPr id="13" name="Marcador de contenido 12"/>
          <p:cNvSpPr>
            <a:spLocks noGrp="1"/>
          </p:cNvSpPr>
          <p:nvPr>
            <p:ph sz="quarter" idx="4"/>
          </p:nvPr>
        </p:nvSpPr>
        <p:spPr>
          <a:xfrm>
            <a:off x="4648200" y="2133600"/>
            <a:ext cx="4038600" cy="403860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914400"/>
          </a:xfrm>
        </p:spPr>
        <p:txBody>
          <a:bodyPr/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1D0CF1-02A1-5D4D-BC67-86C4BF457642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6" name="Triángulo isósceles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EC52FE-A9CA-0247-A60D-F490205BD3FE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5" name="Conector recto 4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Triángulo isósceles 5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324600" y="304800"/>
            <a:ext cx="2514600" cy="838200"/>
          </a:xfrm>
        </p:spPr>
        <p:txBody>
          <a:bodyPr anchor="b" anchorCtr="0">
            <a:noAutofit/>
          </a:bodyPr>
          <a:lstStyle>
            <a:lvl1pPr algn="l">
              <a:buNone/>
              <a:defRPr sz="2000" b="1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texto 2"/>
          <p:cNvSpPr>
            <a:spLocks noGrp="1"/>
          </p:cNvSpPr>
          <p:nvPr>
            <p:ph type="body" idx="2"/>
          </p:nvPr>
        </p:nvSpPr>
        <p:spPr>
          <a:xfrm>
            <a:off x="6324600" y="1219200"/>
            <a:ext cx="2514600" cy="4843463"/>
          </a:xfrm>
        </p:spPr>
        <p:txBody>
          <a:bodyPr/>
          <a:lstStyle>
            <a:lvl1pPr marL="0" indent="0">
              <a:lnSpc>
                <a:spcPts val="22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E7AFA9-CAF5-EC48-903E-1B6BB166D47F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8" name="Conector recto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Conector recto 9"/>
          <p:cNvSpPr>
            <a:spLocks noChangeShapeType="1"/>
          </p:cNvSpPr>
          <p:nvPr/>
        </p:nvSpPr>
        <p:spPr bwMode="auto">
          <a:xfrm rot="5400000">
            <a:off x="3160645" y="3324225"/>
            <a:ext cx="603504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Triángulo isósceles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Marcador de contenido 11"/>
          <p:cNvSpPr>
            <a:spLocks noGrp="1"/>
          </p:cNvSpPr>
          <p:nvPr>
            <p:ph sz="quarter" idx="1"/>
          </p:nvPr>
        </p:nvSpPr>
        <p:spPr>
          <a:xfrm>
            <a:off x="304800" y="304800"/>
            <a:ext cx="5715000" cy="5715000"/>
          </a:xfrm>
        </p:spPr>
        <p:txBody>
          <a:bodyPr/>
          <a:lstStyle/>
          <a:p>
            <a:pPr lvl="0" eaLnBrk="1" latinLnBrk="0" hangingPunct="1"/>
            <a:r>
              <a:rPr lang="es-ES_tradnl" smtClean="0"/>
              <a:t>Haga clic para modificar el estilo de texto del patrón</a:t>
            </a:r>
          </a:p>
          <a:p>
            <a:pPr lvl="1" eaLnBrk="1" latinLnBrk="0" hangingPunct="1"/>
            <a:r>
              <a:rPr lang="es-ES_tradnl" smtClean="0"/>
              <a:t>Segundo nivel</a:t>
            </a:r>
          </a:p>
          <a:p>
            <a:pPr lvl="2" eaLnBrk="1" latinLnBrk="0" hangingPunct="1"/>
            <a:r>
              <a:rPr lang="es-ES_tradnl" smtClean="0"/>
              <a:t>Tercer nivel</a:t>
            </a:r>
          </a:p>
          <a:p>
            <a:pPr lvl="3" eaLnBrk="1" latinLnBrk="0" hangingPunct="1"/>
            <a:r>
              <a:rPr lang="es-ES_tradnl" smtClean="0"/>
              <a:t>Cuarto nivel</a:t>
            </a:r>
          </a:p>
          <a:p>
            <a:pPr lvl="4" eaLnBrk="1" latinLnBrk="0" hangingPunct="1"/>
            <a:r>
              <a:rPr lang="es-ES_tradnl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Imagen con título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500856"/>
            <a:ext cx="8229600" cy="674688"/>
          </a:xfrm>
          <a:ln>
            <a:solidFill>
              <a:schemeClr val="accent1"/>
            </a:solidFill>
          </a:ln>
        </p:spPr>
        <p:txBody>
          <a:bodyPr lIns="274320" anchor="ctr"/>
          <a:lstStyle>
            <a:lvl1pPr algn="r">
              <a:buNone/>
              <a:defRPr sz="2000" b="0">
                <a:solidFill>
                  <a:schemeClr val="tx1"/>
                </a:solidFill>
              </a:defRPr>
            </a:lvl1pPr>
          </a:lstStyle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457200" y="1905000"/>
            <a:ext cx="8229600" cy="4270248"/>
          </a:xfrm>
          <a:solidFill>
            <a:schemeClr val="tx1">
              <a:shade val="50000"/>
            </a:schemeClr>
          </a:solidFill>
          <a:ln>
            <a:noFill/>
          </a:ln>
          <a:effectLst/>
        </p:spPr>
        <p:txBody>
          <a:bodyPr/>
          <a:lstStyle>
            <a:lvl1pPr marL="0" indent="0">
              <a:spcBef>
                <a:spcPts val="600"/>
              </a:spcBef>
              <a:buNone/>
              <a:defRPr sz="3200"/>
            </a:lvl1pPr>
          </a:lstStyle>
          <a:p>
            <a:r>
              <a:rPr kumimoji="0" lang="es-ES_tradnl" smtClean="0"/>
              <a:t>Haga clic en el icono para agregar una imagen</a:t>
            </a:r>
            <a:endParaRPr kumimoji="0" lang="en-US" dirty="0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457200" y="1219200"/>
            <a:ext cx="8229600" cy="533400"/>
          </a:xfrm>
        </p:spPr>
        <p:txBody>
          <a:bodyPr anchor="ctr" anchorCtr="0"/>
          <a:lstStyle>
            <a:lvl1pPr marL="0" indent="0" algn="l">
              <a:buFontTx/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8788C6-EC31-A74A-9F6C-72045DFC984B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8" name="Conector recto 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riángulo isósceles 8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ángulo 9"/>
          <p:cNvSpPr/>
          <p:nvPr/>
        </p:nvSpPr>
        <p:spPr>
          <a:xfrm>
            <a:off x="457200" y="500856"/>
            <a:ext cx="182880" cy="68580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Marcador de título 2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990600"/>
          </a:xfrm>
          <a:prstGeom prst="rect">
            <a:avLst/>
          </a:prstGeom>
        </p:spPr>
        <p:txBody>
          <a:bodyPr vert="horz" anchor="b" anchorCtr="0">
            <a:normAutofit/>
          </a:bodyPr>
          <a:lstStyle/>
          <a:p>
            <a:r>
              <a:rPr kumimoji="0" lang="es-ES_tradnl" smtClean="0"/>
              <a:t>Clic para editar título</a:t>
            </a:r>
            <a:endParaRPr kumimoji="0" lang="en-US"/>
          </a:p>
        </p:txBody>
      </p:sp>
      <p:sp>
        <p:nvSpPr>
          <p:cNvPr id="13" name="Marcador de texto 12"/>
          <p:cNvSpPr>
            <a:spLocks noGrp="1"/>
          </p:cNvSpPr>
          <p:nvPr>
            <p:ph type="body" idx="1"/>
          </p:nvPr>
        </p:nvSpPr>
        <p:spPr>
          <a:xfrm>
            <a:off x="457200" y="1219200"/>
            <a:ext cx="8229600" cy="4910328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_tradnl" dirty="0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_tradnl" dirty="0" smtClean="0"/>
              <a:t>Segundo nivel</a:t>
            </a:r>
          </a:p>
          <a:p>
            <a:pPr lvl="2" eaLnBrk="1" latinLnBrk="0" hangingPunct="1"/>
            <a:r>
              <a:rPr kumimoji="0" lang="es-ES_tradnl" dirty="0" smtClean="0"/>
              <a:t>Tercer nivel</a:t>
            </a:r>
          </a:p>
          <a:p>
            <a:pPr lvl="3" eaLnBrk="1" latinLnBrk="0" hangingPunct="1"/>
            <a:r>
              <a:rPr kumimoji="0" lang="es-ES_tradnl" dirty="0" smtClean="0"/>
              <a:t>Cuarto nivel</a:t>
            </a:r>
          </a:p>
          <a:p>
            <a:pPr lvl="4" eaLnBrk="1" latinLnBrk="0" hangingPunct="1"/>
            <a:r>
              <a:rPr kumimoji="0" lang="es-ES_tradnl" dirty="0" smtClean="0"/>
              <a:t>Quinto nivel</a:t>
            </a:r>
            <a:endParaRPr kumimoji="0" lang="en-US" dirty="0"/>
          </a:p>
        </p:txBody>
      </p:sp>
      <p:sp>
        <p:nvSpPr>
          <p:cNvPr id="14" name="Marcador de fecha 13"/>
          <p:cNvSpPr>
            <a:spLocks noGrp="1"/>
          </p:cNvSpPr>
          <p:nvPr>
            <p:ph type="dt" sz="half" idx="2"/>
          </p:nvPr>
        </p:nvSpPr>
        <p:spPr>
          <a:xfrm>
            <a:off x="6400800" y="6356350"/>
            <a:ext cx="2289048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15AA5477-6730-1A4B-AC57-3D8CF85A3138}" type="datetime1">
              <a:rPr lang="en-US" smtClean="0"/>
              <a:pPr/>
              <a:t>25/5/12</a:t>
            </a:fld>
            <a:endParaRPr lang="es-ES_tradnl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3"/>
          </p:nvPr>
        </p:nvSpPr>
        <p:spPr>
          <a:xfrm>
            <a:off x="2898648" y="6356350"/>
            <a:ext cx="3505200" cy="36576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r>
              <a:rPr lang="es-ES_tradnl" smtClean="0"/>
              <a:t>Clase 1/2 - Semana 1</a:t>
            </a:r>
            <a:endParaRPr lang="es-ES_tradnl"/>
          </a:p>
        </p:txBody>
      </p:sp>
      <p:sp>
        <p:nvSpPr>
          <p:cNvPr id="23" name="Marcador de número de diapositiva 22"/>
          <p:cNvSpPr>
            <a:spLocks noGrp="1"/>
          </p:cNvSpPr>
          <p:nvPr>
            <p:ph type="sldNum" sz="quarter" idx="4"/>
          </p:nvPr>
        </p:nvSpPr>
        <p:spPr>
          <a:xfrm>
            <a:off x="612648" y="6356350"/>
            <a:ext cx="1981200" cy="36576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2668904F-A177-0448-8CCC-3E7058DD2629}" type="slidenum">
              <a:rPr lang="es-ES_tradnl" smtClean="0"/>
              <a:pPr/>
              <a:t>‹Nr.›</a:t>
            </a:fld>
            <a:endParaRPr lang="es-ES_tradnl"/>
          </a:p>
        </p:txBody>
      </p:sp>
      <p:sp>
        <p:nvSpPr>
          <p:cNvPr id="28" name="Conector recto 27"/>
          <p:cNvSpPr>
            <a:spLocks noChangeShapeType="1"/>
          </p:cNvSpPr>
          <p:nvPr/>
        </p:nvSpPr>
        <p:spPr bwMode="auto">
          <a:xfrm>
            <a:off x="457200" y="6353175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Conector recto 28"/>
          <p:cNvSpPr>
            <a:spLocks noChangeShapeType="1"/>
          </p:cNvSpPr>
          <p:nvPr/>
        </p:nvSpPr>
        <p:spPr bwMode="auto">
          <a:xfrm>
            <a:off x="457200" y="114300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Triángulo isósceles 9"/>
          <p:cNvSpPr>
            <a:spLocks noChangeAspect="1"/>
          </p:cNvSpPr>
          <p:nvPr/>
        </p:nvSpPr>
        <p:spPr>
          <a:xfrm rot="5400000">
            <a:off x="419100" y="6467475"/>
            <a:ext cx="190849" cy="120314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hf sldNum="0" hdr="0" dt="0"/>
  <p:txStyles>
    <p:titleStyle>
      <a:lvl1pPr algn="l" rtl="0" eaLnBrk="1" latinLnBrk="0" hangingPunct="1">
        <a:spcBef>
          <a:spcPct val="0"/>
        </a:spcBef>
        <a:buNone/>
        <a:defRPr kumimoji="0" sz="32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Char char="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74320" algn="l" rtl="0" eaLnBrk="1" latinLnBrk="0" hangingPunct="1">
        <a:spcBef>
          <a:spcPts val="500"/>
        </a:spcBef>
        <a:buClr>
          <a:schemeClr val="accent2"/>
        </a:buClr>
        <a:buSzPct val="76000"/>
        <a:buFont typeface="Wingdings 3"/>
        <a:buChar char=""/>
        <a:defRPr kumimoji="0" sz="2300" kern="1200">
          <a:solidFill>
            <a:schemeClr val="tx2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Char char="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Char char="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Char char="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ítulo 6"/>
          <p:cNvSpPr>
            <a:spLocks noGrp="1"/>
          </p:cNvSpPr>
          <p:nvPr>
            <p:ph type="ctrTitle"/>
          </p:nvPr>
        </p:nvSpPr>
        <p:spPr>
          <a:xfrm>
            <a:off x="1219200" y="3505200"/>
            <a:ext cx="6858000" cy="1371600"/>
          </a:xfrm>
        </p:spPr>
        <p:txBody>
          <a:bodyPr>
            <a:normAutofit/>
          </a:bodyPr>
          <a:lstStyle/>
          <a:p>
            <a:r>
              <a:rPr lang="es-ES_tradnl" dirty="0" smtClean="0"/>
              <a:t>Psicología</a:t>
            </a:r>
            <a:br>
              <a:rPr lang="es-ES_tradnl" dirty="0" smtClean="0"/>
            </a:br>
            <a:r>
              <a:rPr lang="es-ES_tradnl" sz="2222" dirty="0" smtClean="0"/>
              <a:t>Programa Académico de Bachillerato</a:t>
            </a:r>
            <a:br>
              <a:rPr lang="es-ES_tradnl" sz="2222" dirty="0" smtClean="0"/>
            </a:br>
            <a:r>
              <a:rPr lang="es-ES_tradnl" sz="2222" dirty="0" smtClean="0"/>
              <a:t>Universidad de Chile</a:t>
            </a:r>
            <a:endParaRPr lang="es-ES_tradnl" sz="2222" dirty="0"/>
          </a:p>
        </p:txBody>
      </p:sp>
      <p:sp>
        <p:nvSpPr>
          <p:cNvPr id="8" name="Subtítulo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dirty="0" smtClean="0"/>
              <a:t>Profesor: </a:t>
            </a:r>
            <a:r>
              <a:rPr lang="es-ES_tradnl" dirty="0" err="1" smtClean="0"/>
              <a:t>Ps</a:t>
            </a:r>
            <a:r>
              <a:rPr lang="es-ES_tradnl" dirty="0" smtClean="0"/>
              <a:t>. Danilo Sanhueza O.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>
          <a:xfrm>
            <a:off x="457200" y="2560320"/>
            <a:ext cx="8229600" cy="1737360"/>
          </a:xfrm>
        </p:spPr>
        <p:txBody>
          <a:bodyPr>
            <a:normAutofit/>
          </a:bodyPr>
          <a:lstStyle/>
          <a:p>
            <a:pPr>
              <a:buNone/>
            </a:pPr>
            <a:endParaRPr lang="es-ES_tradnl" dirty="0" smtClean="0"/>
          </a:p>
          <a:p>
            <a:pPr>
              <a:buNone/>
            </a:pPr>
            <a:r>
              <a:rPr lang="es-ES_tradnl" dirty="0" smtClean="0"/>
              <a:t>Modelo relacional sistémico</a:t>
            </a:r>
          </a:p>
          <a:p>
            <a:endParaRPr lang="es-ES_tradnl" dirty="0" smtClean="0"/>
          </a:p>
          <a:p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De la epistemología tradicional a la sistémica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Influencias desde la teoría de la comunicación, la cibernética y la teoría general de sistemas</a:t>
            </a:r>
          </a:p>
          <a:p>
            <a:r>
              <a:rPr lang="es-ES_tradnl" dirty="0" smtClean="0"/>
              <a:t>Cambio radical en la noción de causalidad.</a:t>
            </a:r>
          </a:p>
          <a:p>
            <a:r>
              <a:rPr lang="es-ES_tradnl" dirty="0" smtClean="0"/>
              <a:t>Complejidad de los fenómenos</a:t>
            </a:r>
          </a:p>
          <a:p>
            <a:r>
              <a:rPr lang="es-ES_tradnl" dirty="0" smtClean="0"/>
              <a:t>Tensión entre homeostasis y transformación</a:t>
            </a:r>
          </a:p>
          <a:p>
            <a:r>
              <a:rPr lang="es-ES_tradnl" dirty="0" smtClean="0"/>
              <a:t>La patología como </a:t>
            </a:r>
            <a:r>
              <a:rPr lang="es-ES_tradnl" dirty="0" err="1" smtClean="0"/>
              <a:t>rigidización</a:t>
            </a:r>
            <a:r>
              <a:rPr lang="es-ES_tradnl" dirty="0" smtClean="0"/>
              <a:t> de los procesos</a:t>
            </a:r>
          </a:p>
          <a:p>
            <a:r>
              <a:rPr lang="es-ES_tradnl" dirty="0" smtClean="0"/>
              <a:t>Énfasis en la comunicación y la transferencia de información</a:t>
            </a:r>
          </a:p>
          <a:p>
            <a:r>
              <a:rPr lang="es-ES_tradnl" dirty="0" smtClean="0"/>
              <a:t>Principios de la comunicación (axiomas)</a:t>
            </a:r>
          </a:p>
          <a:p>
            <a:endParaRPr lang="es-ES_tradnl" dirty="0" smtClean="0"/>
          </a:p>
          <a:p>
            <a:endParaRPr lang="es-ES_tradnl" dirty="0" smtClean="0"/>
          </a:p>
          <a:p>
            <a:endParaRPr lang="es-ES_trad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¿Qué es un sistema?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pPr algn="just"/>
            <a:r>
              <a:rPr lang="es-ES_tradnl" dirty="0" smtClean="0"/>
              <a:t>Un sistema es un conjunto de elementos en interacción constante. Las propiedades de sus componentes están determinadas por las propiedades del sistema como conjunto, y no como la mera suma de esos elementos. </a:t>
            </a:r>
          </a:p>
          <a:p>
            <a:pPr algn="just">
              <a:buNone/>
            </a:pPr>
            <a:r>
              <a:rPr lang="es-ES_tradnl" dirty="0" smtClean="0"/>
              <a:t>Propiedades de los sistemas: </a:t>
            </a:r>
          </a:p>
          <a:p>
            <a:pPr algn="just"/>
            <a:r>
              <a:rPr lang="es-ES_tradnl" dirty="0" smtClean="0"/>
              <a:t>Totalidad</a:t>
            </a:r>
          </a:p>
          <a:p>
            <a:pPr algn="just"/>
            <a:r>
              <a:rPr lang="es-ES_tradnl" dirty="0" smtClean="0"/>
              <a:t>Circularidad</a:t>
            </a:r>
          </a:p>
          <a:p>
            <a:pPr algn="just"/>
            <a:r>
              <a:rPr lang="es-ES_tradnl" dirty="0" err="1" smtClean="0"/>
              <a:t>Equifinalidad</a:t>
            </a:r>
            <a:endParaRPr lang="es-ES_tradnl" dirty="0" smtClean="0"/>
          </a:p>
          <a:p>
            <a:pPr algn="just"/>
            <a:r>
              <a:rPr lang="es-ES_tradnl" dirty="0" smtClean="0"/>
              <a:t>Emergencia</a:t>
            </a:r>
          </a:p>
          <a:p>
            <a:pPr algn="just"/>
            <a:r>
              <a:rPr lang="es-ES_tradnl" dirty="0" smtClean="0"/>
              <a:t>Homeostasis</a:t>
            </a:r>
            <a:endParaRPr lang="es-ES_tradnl" dirty="0" smtClean="0"/>
          </a:p>
          <a:p>
            <a:pPr algn="just"/>
            <a:r>
              <a:rPr lang="es-ES_tradnl" dirty="0" err="1" smtClean="0"/>
              <a:t>Feedbback</a:t>
            </a:r>
            <a:endParaRPr lang="es-ES_tradnl" dirty="0" smtClean="0"/>
          </a:p>
          <a:p>
            <a:pPr algn="just"/>
            <a:r>
              <a:rPr lang="es-ES_tradnl" dirty="0" smtClean="0"/>
              <a:t>Patrón</a:t>
            </a:r>
            <a:endParaRPr lang="es-ES_tradnl" dirty="0" smtClean="0"/>
          </a:p>
          <a:p>
            <a:pPr algn="just"/>
            <a:r>
              <a:rPr lang="es-ES_tradnl" dirty="0" smtClean="0"/>
              <a:t>Complejidad y autoorganización</a:t>
            </a:r>
          </a:p>
          <a:p>
            <a:pPr algn="just"/>
            <a:endParaRPr lang="es-ES_tradnl" dirty="0" smtClean="0"/>
          </a:p>
          <a:p>
            <a:pPr algn="just"/>
            <a:endParaRPr lang="es-ES_tradnl" dirty="0" smtClean="0"/>
          </a:p>
          <a:p>
            <a:pPr algn="just"/>
            <a:endParaRPr lang="es-ES_tradnl" dirty="0" smtClean="0"/>
          </a:p>
          <a:p>
            <a:pPr algn="just"/>
            <a:endParaRPr lang="es-ES_trad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La familia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just"/>
            <a:r>
              <a:rPr lang="es-ES_tradnl" dirty="0" smtClean="0"/>
              <a:t>La familia como sistema</a:t>
            </a:r>
          </a:p>
          <a:p>
            <a:pPr algn="just"/>
            <a:r>
              <a:rPr lang="es-ES_tradnl" dirty="0" smtClean="0"/>
              <a:t>Subsistemas familiares</a:t>
            </a:r>
          </a:p>
          <a:p>
            <a:pPr algn="just"/>
            <a:r>
              <a:rPr lang="es-ES_tradnl" dirty="0" smtClean="0"/>
              <a:t>Límites, fronteras y organización familiar</a:t>
            </a:r>
          </a:p>
          <a:p>
            <a:pPr algn="just"/>
            <a:r>
              <a:rPr lang="es-ES_tradnl" dirty="0" smtClean="0"/>
              <a:t>Alianza, coalición </a:t>
            </a:r>
            <a:r>
              <a:rPr lang="es-ES_tradnl" smtClean="0"/>
              <a:t>y triangulación</a:t>
            </a:r>
          </a:p>
          <a:p>
            <a:pPr algn="just"/>
            <a:endParaRPr lang="es-ES_tradnl" dirty="0" smtClean="0"/>
          </a:p>
          <a:p>
            <a:pPr algn="just">
              <a:buNone/>
            </a:pPr>
            <a:endParaRPr lang="es-ES_tradnl" dirty="0" smtClean="0"/>
          </a:p>
          <a:p>
            <a:pPr algn="just"/>
            <a:endParaRPr lang="es-ES_tradnl" dirty="0" smtClean="0"/>
          </a:p>
          <a:p>
            <a:pPr algn="just"/>
            <a:endParaRPr lang="es-ES_tradnl" dirty="0" smtClean="0"/>
          </a:p>
        </p:txBody>
      </p:sp>
      <p:sp>
        <p:nvSpPr>
          <p:cNvPr id="4" name="Marcador de pie de página 8"/>
          <p:cNvSpPr>
            <a:spLocks noGrp="1"/>
          </p:cNvSpPr>
          <p:nvPr>
            <p:ph type="ftr" sz="quarter" idx="11"/>
          </p:nvPr>
        </p:nvSpPr>
        <p:spPr>
          <a:xfrm>
            <a:off x="2898648" y="6355080"/>
            <a:ext cx="3474720" cy="365760"/>
          </a:xfrm>
        </p:spPr>
        <p:txBody>
          <a:bodyPr/>
          <a:lstStyle/>
          <a:p>
            <a:r>
              <a:rPr lang="es-ES_tradnl" dirty="0" smtClean="0"/>
              <a:t>Clase 6 </a:t>
            </a:r>
            <a:r>
              <a:rPr lang="es-ES_tradnl" dirty="0" err="1" smtClean="0"/>
              <a:t>–</a:t>
            </a:r>
            <a:r>
              <a:rPr lang="es-ES_tradnl" dirty="0" smtClean="0"/>
              <a:t> Semana 4</a:t>
            </a:r>
            <a:endParaRPr lang="es-ES_trad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La familia en la perspectiva sistémica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85000" lnSpcReduction="20000"/>
          </a:bodyPr>
          <a:lstStyle/>
          <a:p>
            <a:pPr algn="just"/>
            <a:r>
              <a:rPr lang="es-ES_tradnl" dirty="0" smtClean="0"/>
              <a:t>Abordaje novedoso, centrado en la interacción entre los miembros de la familia más que en los procesos internos o aislados de cada integrante. Para cada uno de ellos, la interacción con el otro define de manera importante su propia personalidad. </a:t>
            </a:r>
          </a:p>
          <a:p>
            <a:pPr algn="just"/>
            <a:r>
              <a:rPr lang="es-ES_tradnl" dirty="0" smtClean="0"/>
              <a:t>El foco de la observación reside en las relaciones, enfatizando los procesos de interacción reales y presentes (en lugar de hacer foco en las relaciones internalizadas o imaginarias).</a:t>
            </a:r>
          </a:p>
          <a:p>
            <a:pPr algn="just"/>
            <a:r>
              <a:rPr lang="es-ES_tradnl" dirty="0" smtClean="0"/>
              <a:t>El proceso de diagnóstico de la situación familiar consiste en identificar los patrones de interacción y sus características.</a:t>
            </a:r>
          </a:p>
          <a:p>
            <a:pPr algn="just"/>
            <a:r>
              <a:rPr lang="es-ES_tradnl" dirty="0" smtClean="0"/>
              <a:t>Toda conducta es relacional y contextual, tanto las observadas en el contexto de origen (familiar) como en el de intervención (terapia/relación con el terapeuta).</a:t>
            </a:r>
          </a:p>
          <a:p>
            <a:pPr algn="just"/>
            <a:r>
              <a:rPr lang="es-ES_tradnl" dirty="0" smtClean="0"/>
              <a:t>Cualquier conducta sintomática se asocia de manera recurrente con el contexto </a:t>
            </a:r>
            <a:r>
              <a:rPr lang="es-ES_tradnl" dirty="0" err="1" smtClean="0"/>
              <a:t>interaccional</a:t>
            </a:r>
            <a:r>
              <a:rPr lang="es-ES_tradnl" dirty="0" smtClean="0"/>
              <a:t> en el que surge y se perpetúa.</a:t>
            </a:r>
          </a:p>
          <a:p>
            <a:pPr algn="just"/>
            <a:r>
              <a:rPr lang="es-ES_tradnl" dirty="0" smtClean="0"/>
              <a:t>Esto da lugar a intervenciones que pueden tener como foco tanto el individuo como el grupo familiar. </a:t>
            </a:r>
          </a:p>
          <a:p>
            <a:pPr algn="just"/>
            <a:endParaRPr lang="es-ES_trad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La familia en la perspectiva sistémica (II)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just"/>
            <a:r>
              <a:rPr lang="es-ES_tradnl" dirty="0" smtClean="0"/>
              <a:t>Homeostasis familiar: constancia relativa del ambiente interno de la familia, mantenido por la interrelación de fuerzas dinámicas (mecanismos de retroalimentación).</a:t>
            </a:r>
          </a:p>
          <a:p>
            <a:pPr algn="just"/>
            <a:r>
              <a:rPr lang="es-ES_tradnl" dirty="0" smtClean="0"/>
              <a:t>Las conductas sintomáticas en muchas ocasiones sirven para estabilizar el sistema familiar, asegurando así su permanencia en el tiempo. </a:t>
            </a:r>
          </a:p>
          <a:p>
            <a:pPr algn="just"/>
            <a:r>
              <a:rPr lang="es-ES_tradnl" dirty="0" smtClean="0"/>
              <a:t>Por ende, hay que considerar los posibles efectos que pueden llegar a tener los cambios terapéuticos a nivel del sistema familiar como conjunto.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Intervenciones sistémicas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just"/>
            <a:r>
              <a:rPr lang="es-ES_tradnl" dirty="0" smtClean="0"/>
              <a:t>El terapeuta asume una posición no-normativa, sin emitir juicios de valor ni patrones de salud/enfermedad en relación con los sistemas sintomáticos intervenidos. </a:t>
            </a:r>
          </a:p>
          <a:p>
            <a:pPr algn="just"/>
            <a:r>
              <a:rPr lang="es-ES_tradnl" dirty="0" smtClean="0"/>
              <a:t>No se responsabiliza a los integrantes del grupo familiar por la aparición de conductas disfuncionales o sintomáticas. </a:t>
            </a:r>
          </a:p>
          <a:p>
            <a:pPr algn="just"/>
            <a:r>
              <a:rPr lang="es-ES_tradnl" dirty="0" smtClean="0"/>
              <a:t>En cambio, lo que se busca es comprender en qué contexto la conducta </a:t>
            </a:r>
            <a:r>
              <a:rPr lang="es-ES_tradnl" dirty="0" err="1" smtClean="0"/>
              <a:t>desadaptativa</a:t>
            </a:r>
            <a:r>
              <a:rPr lang="es-ES_tradnl" dirty="0" smtClean="0"/>
              <a:t> tiene sentido en relación con el funcionamiento del sistema familiar en conjunto. </a:t>
            </a:r>
          </a:p>
          <a:p>
            <a:pPr algn="just"/>
            <a:endParaRPr lang="es-ES_tradnl" dirty="0" smtClean="0"/>
          </a:p>
          <a:p>
            <a:pPr algn="just"/>
            <a:endParaRPr lang="es-ES_trad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La concepción sistémica del cambio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just"/>
            <a:r>
              <a:rPr lang="es-ES_tradnl" dirty="0" smtClean="0"/>
              <a:t>Para poder cambiar una conducta familiar problemática o sintomática, es necesario primero identificar las características del patrón de relación familiar en el que se inserta y adquiere sentido.</a:t>
            </a:r>
          </a:p>
          <a:p>
            <a:pPr algn="just"/>
            <a:r>
              <a:rPr lang="es-ES_tradnl" dirty="0" smtClean="0"/>
              <a:t>El terapeuta, al estar en interacción con la familia, se hace parte de sus interacciones y desde allí puede intervenir.</a:t>
            </a:r>
          </a:p>
          <a:p>
            <a:pPr algn="just"/>
            <a:r>
              <a:rPr lang="es-ES_tradnl" dirty="0" smtClean="0"/>
              <a:t>Interrupción de los patrones: detención de patrones repetitivos, definición del problema y elaboración de soluciones, ampliación de las excepciones, connotación positiva de la conducta de los distintos miembros.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en">
  <a:themeElements>
    <a:clrScheme name="Orige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Origen">
      <a:majorFont>
        <a:latin typeface="Bookman Old Style"/>
        <a:ea typeface=""/>
        <a:cs typeface=""/>
        <a:font script="Grek" typeface="Cambria"/>
        <a:font script="Cyrl" typeface="Cambria"/>
        <a:font script="Jpan" typeface="ＭＳ 明朝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rige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Origen.thmx</Template>
  <TotalTime>1339</TotalTime>
  <Words>583</Words>
  <Application>Microsoft Macintosh PowerPoint</Application>
  <PresentationFormat>Presentación en pantalla (4:3)</PresentationFormat>
  <Paragraphs>53</Paragraphs>
  <Slides>9</Slides>
  <Notes>0</Notes>
  <HiddenSlides>0</HiddenSlides>
  <MMClips>0</MMClips>
  <ScaleCrop>false</ScaleCrop>
  <HeadingPairs>
    <vt:vector size="4" baseType="variant">
      <vt:variant>
        <vt:lpstr>Plantilla de diseño</vt:lpstr>
      </vt:variant>
      <vt:variant>
        <vt:i4>1</vt:i4>
      </vt:variant>
      <vt:variant>
        <vt:lpstr>Títulos de diapositiva</vt:lpstr>
      </vt:variant>
      <vt:variant>
        <vt:i4>9</vt:i4>
      </vt:variant>
    </vt:vector>
  </HeadingPairs>
  <TitlesOfParts>
    <vt:vector size="10" baseType="lpstr">
      <vt:lpstr>Origen</vt:lpstr>
      <vt:lpstr>Psicología Programa Académico de Bachillerato Universidad de Chile</vt:lpstr>
      <vt:lpstr>Diapositiva 2</vt:lpstr>
      <vt:lpstr>De la epistemología tradicional a la sistémica</vt:lpstr>
      <vt:lpstr>¿Qué es un sistema?</vt:lpstr>
      <vt:lpstr>La familia</vt:lpstr>
      <vt:lpstr>La familia en la perspectiva sistémica</vt:lpstr>
      <vt:lpstr>La familia en la perspectiva sistémica (II)</vt:lpstr>
      <vt:lpstr>Intervenciones sistémicas</vt:lpstr>
      <vt:lpstr>La concepción sistémica del cambio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Psicología Programa Académico de Bachillerato Universidad de Chile</dc:title>
  <dc:creator>Danilo Sanhueza</dc:creator>
  <cp:lastModifiedBy>Danilo Sanhueza</cp:lastModifiedBy>
  <cp:revision>134</cp:revision>
  <dcterms:created xsi:type="dcterms:W3CDTF">2012-05-25T19:02:30Z</dcterms:created>
  <dcterms:modified xsi:type="dcterms:W3CDTF">2012-05-25T19:03:12Z</dcterms:modified>
</cp:coreProperties>
</file>

<file path=docProps/thumbnail.jpeg>
</file>