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0" r:id="rId4"/>
    <p:sldId id="262" r:id="rId5"/>
    <p:sldId id="263" r:id="rId6"/>
    <p:sldId id="264" r:id="rId7"/>
    <p:sldId id="266" r:id="rId8"/>
    <p:sldId id="265" r:id="rId9"/>
    <p:sldId id="281" r:id="rId10"/>
    <p:sldId id="267" r:id="rId11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518AA-07DE-F94C-98E9-F9025D63391D}" type="datetimeFigureOut">
              <a:rPr lang="es-ES_tradnl" smtClean="0"/>
              <a:pPr/>
              <a:t>19/3/12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A98DA-3438-CA40-84E7-E61FBCDFDF8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8F2B6-089C-D041-BB91-F1809359B4BF}" type="datetimeFigureOut">
              <a:rPr lang="es-ES_tradnl" smtClean="0"/>
              <a:pPr/>
              <a:t>19/3/12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BE58B-3103-7840-BCB3-838DF71AA277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E58B-3103-7840-BCB3-838DF71AA277}" type="slidenum">
              <a:rPr lang="es-ES_tradnl" smtClean="0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E58B-3103-7840-BCB3-838DF71AA277}" type="slidenum">
              <a:rPr lang="es-ES_tradnl" smtClean="0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BE58B-3103-7840-BCB3-838DF71AA277}" type="slidenum">
              <a:rPr lang="es-ES_tradnl" smtClean="0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276600"/>
            <a:ext cx="6858000" cy="16002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Marcador de fech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5F7D2E7-A5B5-824A-8195-1C8E6D991E20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17" name="Marcador de pie de pá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1" name="Rectángulo 20"/>
          <p:cNvSpPr/>
          <p:nvPr/>
        </p:nvSpPr>
        <p:spPr>
          <a:xfrm>
            <a:off x="904875" y="3276600"/>
            <a:ext cx="7315200" cy="16516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á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á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á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1B46-D595-0742-A833-EF2656289BA2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0E091-D22B-E143-9037-CA630B92BC6D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Conector recto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á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ctor recto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825D-893E-974B-B0F1-647420357E26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141E1EC-4794-DD47-B15C-A6F537AAA8C4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Rectá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5D2B-8A31-D24E-A6AD-0353E4222EBD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3695F-3601-6644-BCC6-1F518417B260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3" name="Marcador de contenid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D0CF1-02A1-5D4D-BC67-86C4BF457642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52FE-A9CA-0247-A60D-F490205BD3FE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5" name="Conector rec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7AFA9-CAF5-EC48-903E-1B6BB166D47F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ctor recto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contenid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_tradnl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88C6-EC31-A74A-9F6C-72045DFC984B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3" name="Marcador de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lang="en-US"/>
          </a:p>
        </p:txBody>
      </p:sp>
      <p:sp>
        <p:nvSpPr>
          <p:cNvPr id="14" name="Marcador de fech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AA5477-6730-1A4B-AC57-3D8CF85A3138}" type="datetime1">
              <a:rPr lang="en-US" smtClean="0"/>
              <a:pPr/>
              <a:t>19/3/12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8" name="Conector recto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ector recto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ángulo isósceles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219200" y="3505200"/>
            <a:ext cx="6858000" cy="1371600"/>
          </a:xfrm>
        </p:spPr>
        <p:txBody>
          <a:bodyPr>
            <a:normAutofit/>
          </a:bodyPr>
          <a:lstStyle/>
          <a:p>
            <a:r>
              <a:rPr lang="es-ES_tradnl" dirty="0" smtClean="0"/>
              <a:t>Psicología</a:t>
            </a:r>
            <a:br>
              <a:rPr lang="es-ES_tradnl" dirty="0" smtClean="0"/>
            </a:br>
            <a:r>
              <a:rPr lang="es-ES_tradnl" sz="2222" dirty="0" smtClean="0"/>
              <a:t>Programa Académico de Bachillerato</a:t>
            </a:r>
            <a:br>
              <a:rPr lang="es-ES_tradnl" sz="2222" dirty="0" smtClean="0"/>
            </a:br>
            <a:r>
              <a:rPr lang="es-ES_tradnl" sz="2222" dirty="0" smtClean="0"/>
              <a:t>Universidad de Chile</a:t>
            </a:r>
            <a:endParaRPr lang="es-ES_tradnl" sz="2222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Profesor: </a:t>
            </a:r>
            <a:r>
              <a:rPr lang="es-ES_tradnl" dirty="0" err="1" smtClean="0"/>
              <a:t>Ps</a:t>
            </a:r>
            <a:r>
              <a:rPr lang="es-ES_tradnl" dirty="0" smtClean="0"/>
              <a:t>. Danilo Sanhueza O.</a:t>
            </a:r>
            <a:endParaRPr lang="es-ES_tradnl" dirty="0"/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La psicología como disciplina y el contexto sociohistórico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Modernidad e Ilustración</a:t>
            </a:r>
          </a:p>
          <a:p>
            <a:r>
              <a:rPr lang="es-ES_tradnl" dirty="0" smtClean="0"/>
              <a:t>El “Desencantamiento del Mundo”</a:t>
            </a:r>
          </a:p>
          <a:p>
            <a:r>
              <a:rPr lang="es-ES_tradnl" dirty="0" smtClean="0"/>
              <a:t>Caída de las monarquías y el surgimiento del Estado-Nación</a:t>
            </a:r>
          </a:p>
          <a:p>
            <a:r>
              <a:rPr lang="es-ES_tradnl" dirty="0" smtClean="0"/>
              <a:t>Creación de las disciplinas sociales: Educación, psiquiatría, criminología.</a:t>
            </a:r>
          </a:p>
          <a:p>
            <a:r>
              <a:rPr lang="es-ES_tradnl" dirty="0" smtClean="0"/>
              <a:t>La influencia de la revolución industrial y la concepción del hombre como ser productivo</a:t>
            </a:r>
          </a:p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5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Resumen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Presentación del curso y aspectos formales</a:t>
            </a:r>
          </a:p>
          <a:p>
            <a:r>
              <a:rPr lang="es-ES_tradnl" dirty="0" smtClean="0"/>
              <a:t>Consideraciones iniciales</a:t>
            </a:r>
          </a:p>
          <a:p>
            <a:r>
              <a:rPr lang="es-ES_tradnl" dirty="0" smtClean="0"/>
              <a:t>Filosofía, psicología y ciencias sociales</a:t>
            </a:r>
          </a:p>
          <a:p>
            <a:r>
              <a:rPr lang="es-ES_tradnl" dirty="0" smtClean="0"/>
              <a:t>Aspectos histórico-sociales</a:t>
            </a:r>
          </a:p>
          <a:p>
            <a:r>
              <a:rPr lang="es-ES_tradnl" dirty="0" smtClean="0"/>
              <a:t>El problema epistemológico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5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416040"/>
            <a:ext cx="3474720" cy="365760"/>
          </a:xfrm>
        </p:spPr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Consideraciones iniciales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Raíz etimológica:</a:t>
            </a:r>
          </a:p>
          <a:p>
            <a:pPr>
              <a:buNone/>
            </a:pPr>
            <a:r>
              <a:rPr lang="es-ES_tradnl" dirty="0" smtClean="0"/>
              <a:t>	“</a:t>
            </a:r>
            <a:r>
              <a:rPr lang="es-ES_tradnl" dirty="0" err="1" smtClean="0"/>
              <a:t>psico</a:t>
            </a:r>
            <a:r>
              <a:rPr lang="es-ES_tradnl" dirty="0" smtClean="0"/>
              <a:t>”, </a:t>
            </a:r>
            <a:r>
              <a:rPr lang="es-ES_tradnl" dirty="0" err="1" smtClean="0"/>
              <a:t>ψυχή</a:t>
            </a:r>
            <a:endParaRPr lang="es-ES_tradnl" dirty="0" smtClean="0"/>
          </a:p>
          <a:p>
            <a:pPr>
              <a:buNone/>
            </a:pPr>
            <a:r>
              <a:rPr lang="es-ES_tradnl" dirty="0" smtClean="0"/>
              <a:t>	“</a:t>
            </a:r>
            <a:r>
              <a:rPr lang="es-ES_tradnl" dirty="0" err="1" smtClean="0"/>
              <a:t>logía</a:t>
            </a:r>
            <a:r>
              <a:rPr lang="es-ES_tradnl" dirty="0" smtClean="0"/>
              <a:t>”, </a:t>
            </a:r>
            <a:r>
              <a:rPr lang="es-ES_tradnl" dirty="0" err="1" smtClean="0"/>
              <a:t>λογία</a:t>
            </a:r>
            <a:endParaRPr lang="es-ES_tradnl" dirty="0" smtClean="0"/>
          </a:p>
          <a:p>
            <a:r>
              <a:rPr lang="es-ES_tradnl" dirty="0" smtClean="0"/>
              <a:t>Campo de estudio</a:t>
            </a:r>
          </a:p>
          <a:p>
            <a:r>
              <a:rPr lang="es-ES_tradnl" dirty="0" smtClean="0"/>
              <a:t>El uso del método científico en psicología</a:t>
            </a:r>
          </a:p>
          <a:p>
            <a:r>
              <a:rPr lang="es-ES_tradnl" dirty="0" smtClean="0"/>
              <a:t>La diversidad de campos y aproximaciones</a:t>
            </a:r>
          </a:p>
          <a:p>
            <a:r>
              <a:rPr lang="es-ES_tradnl" dirty="0" smtClean="0"/>
              <a:t>Interrelación entre objeto y aproximación</a:t>
            </a:r>
          </a:p>
          <a:p>
            <a:pPr>
              <a:buNone/>
            </a:pPr>
            <a:r>
              <a:rPr lang="es-ES_tradnl" dirty="0" smtClean="0"/>
              <a:t>	</a:t>
            </a:r>
          </a:p>
          <a:p>
            <a:pPr>
              <a:buNone/>
            </a:pPr>
            <a:endParaRPr lang="es-ES_tradnl" dirty="0" smtClean="0"/>
          </a:p>
          <a:p>
            <a:endParaRPr lang="es-ES_tradnl" dirty="0"/>
          </a:p>
        </p:txBody>
      </p:sp>
      <p:sp>
        <p:nvSpPr>
          <p:cNvPr id="5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¿Qué es la psicología?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Raíz etimológica: ciencia del alma</a:t>
            </a:r>
          </a:p>
          <a:p>
            <a:r>
              <a:rPr lang="es-ES_tradnl" dirty="0" smtClean="0"/>
              <a:t>La psicología como reflexión (filosofía) y como ciencia (disciplina)</a:t>
            </a:r>
          </a:p>
          <a:p>
            <a:r>
              <a:rPr lang="es-ES_tradnl" dirty="0" smtClean="0"/>
              <a:t>Campo de estudio: La psicología es el estudio científico del comportamiento y los procesos psicológicos </a:t>
            </a:r>
          </a:p>
          <a:p>
            <a:r>
              <a:rPr lang="es-ES_tradnl" dirty="0" smtClean="0"/>
              <a:t>Uso del método científico en psicología</a:t>
            </a:r>
          </a:p>
          <a:p>
            <a:r>
              <a:rPr lang="es-ES_tradnl" dirty="0" smtClean="0"/>
              <a:t>Existencia de múltiples paradigmas en psicología</a:t>
            </a:r>
          </a:p>
          <a:p>
            <a:r>
              <a:rPr lang="es-ES_tradnl" dirty="0" smtClean="0"/>
              <a:t>Introducción a las escuelas clásicas en psicología: psicoanálisis, conductismo, humanismo.</a:t>
            </a:r>
          </a:p>
        </p:txBody>
      </p:sp>
      <p:sp>
        <p:nvSpPr>
          <p:cNvPr id="5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Breve historia de la psicología: Hitos relevantes</a:t>
            </a:r>
            <a:endParaRPr lang="es-ES_tradnl" dirty="0"/>
          </a:p>
        </p:txBody>
      </p:sp>
      <p:sp>
        <p:nvSpPr>
          <p:cNvPr id="6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fontScale="77500" lnSpcReduction="20000"/>
          </a:bodyPr>
          <a:lstStyle/>
          <a:p>
            <a:r>
              <a:rPr lang="es-ES_tradnl" dirty="0" smtClean="0"/>
              <a:t>Siglo IV a. C.:  Filosofía griega, Platón y Aristóteles</a:t>
            </a:r>
          </a:p>
          <a:p>
            <a:r>
              <a:rPr lang="es-ES_tradnl" dirty="0" smtClean="0"/>
              <a:t>705: Primero “manicomios” en Bagdad</a:t>
            </a:r>
          </a:p>
          <a:p>
            <a:r>
              <a:rPr lang="es-ES_tradnl" dirty="0" smtClean="0"/>
              <a:t>900: Se introducen las ideas de salud mental en Oriente Medio</a:t>
            </a:r>
          </a:p>
          <a:p>
            <a:r>
              <a:rPr lang="es-ES_tradnl" dirty="0" smtClean="0"/>
              <a:t>1649: Meditaciones metafísicas de Descartes</a:t>
            </a:r>
          </a:p>
          <a:p>
            <a:r>
              <a:rPr lang="es-ES_tradnl" dirty="0" smtClean="0"/>
              <a:t>1651: “El Leviatán” de Hobbes</a:t>
            </a:r>
          </a:p>
          <a:p>
            <a:r>
              <a:rPr lang="es-ES_tradnl" dirty="0" smtClean="0"/>
              <a:t>1690: Locke publica “Ensayo del entendimiento humano”</a:t>
            </a:r>
          </a:p>
          <a:p>
            <a:r>
              <a:rPr lang="es-ES_tradnl" dirty="0" smtClean="0"/>
              <a:t>1774: </a:t>
            </a:r>
            <a:r>
              <a:rPr lang="es-ES_tradnl" dirty="0" err="1" smtClean="0"/>
              <a:t>Mesmer</a:t>
            </a:r>
            <a:r>
              <a:rPr lang="es-ES_tradnl" dirty="0" smtClean="0"/>
              <a:t> practica la hipnosis como medio terapéutico</a:t>
            </a:r>
          </a:p>
          <a:p>
            <a:r>
              <a:rPr lang="es-ES_tradnl" dirty="0" smtClean="0"/>
              <a:t>1781: Kant publica la “Crítica de la Razón Pura”</a:t>
            </a:r>
          </a:p>
          <a:p>
            <a:r>
              <a:rPr lang="es-ES_tradnl" dirty="0" smtClean="0"/>
              <a:t>1793: </a:t>
            </a:r>
            <a:r>
              <a:rPr lang="es-ES_tradnl" dirty="0" err="1" smtClean="0"/>
              <a:t>Pinel</a:t>
            </a:r>
            <a:r>
              <a:rPr lang="es-ES_tradnl" dirty="0" smtClean="0"/>
              <a:t> funda el primer asilo psiquiátrico en Francia </a:t>
            </a:r>
          </a:p>
          <a:p>
            <a:r>
              <a:rPr lang="es-ES_tradnl" dirty="0" smtClean="0"/>
              <a:t>1808: Galton plantea la frenología</a:t>
            </a:r>
          </a:p>
          <a:p>
            <a:r>
              <a:rPr lang="es-ES_tradnl" dirty="0" smtClean="0"/>
              <a:t>1859: Darwin publica “El origen de las especies”</a:t>
            </a:r>
          </a:p>
          <a:p>
            <a:r>
              <a:rPr lang="es-ES_tradnl" dirty="0" smtClean="0"/>
              <a:t>1861: Broca descubre la asociación entre el lenguaje y el lóbulo frontal</a:t>
            </a:r>
          </a:p>
          <a:p>
            <a:r>
              <a:rPr lang="es-ES_tradnl" dirty="0" smtClean="0"/>
              <a:t>1869: Galton publica “</a:t>
            </a:r>
            <a:r>
              <a:rPr lang="es-ES_tradnl" dirty="0" err="1" smtClean="0"/>
              <a:t>Hereditay</a:t>
            </a:r>
            <a:r>
              <a:rPr lang="es-ES_tradnl" dirty="0" smtClean="0"/>
              <a:t> Genius”, primer estudio que vincula herencia y características psicológicas  </a:t>
            </a:r>
          </a:p>
        </p:txBody>
      </p:sp>
      <p:sp>
        <p:nvSpPr>
          <p:cNvPr id="5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Breve historia de la psicología: Hitos relevantes</a:t>
            </a:r>
            <a:endParaRPr lang="es-ES_tradnl" dirty="0"/>
          </a:p>
        </p:txBody>
      </p:sp>
      <p:sp>
        <p:nvSpPr>
          <p:cNvPr id="6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fontScale="85000" lnSpcReduction="20000"/>
          </a:bodyPr>
          <a:lstStyle/>
          <a:p>
            <a:r>
              <a:rPr lang="es-ES_tradnl" dirty="0" smtClean="0"/>
              <a:t>1879:  </a:t>
            </a:r>
            <a:r>
              <a:rPr lang="es-ES_tradnl" dirty="0" err="1" smtClean="0"/>
              <a:t>Wundt</a:t>
            </a:r>
            <a:r>
              <a:rPr lang="es-ES_tradnl" dirty="0" smtClean="0"/>
              <a:t> funda el primer laboratorio de psicología en </a:t>
            </a:r>
            <a:r>
              <a:rPr lang="es-ES_tradnl" dirty="0" err="1" smtClean="0"/>
              <a:t>Liepzig</a:t>
            </a:r>
            <a:endParaRPr lang="es-ES_tradnl" dirty="0" smtClean="0"/>
          </a:p>
          <a:p>
            <a:r>
              <a:rPr lang="es-ES_tradnl" dirty="0" smtClean="0"/>
              <a:t>1885: </a:t>
            </a:r>
            <a:r>
              <a:rPr lang="es-ES_tradnl" dirty="0" err="1" smtClean="0"/>
              <a:t>Ebbinghaus</a:t>
            </a:r>
            <a:r>
              <a:rPr lang="es-ES_tradnl" dirty="0" smtClean="0"/>
              <a:t> introduce la asociación silábica como método de investigación</a:t>
            </a:r>
          </a:p>
          <a:p>
            <a:r>
              <a:rPr lang="es-ES_tradnl" dirty="0" smtClean="0"/>
              <a:t>1886: Freud comienza su trabajo clínico</a:t>
            </a:r>
          </a:p>
          <a:p>
            <a:r>
              <a:rPr lang="es-ES_tradnl" dirty="0" smtClean="0"/>
              <a:t>1890: </a:t>
            </a:r>
            <a:r>
              <a:rPr lang="es-ES_tradnl" dirty="0" err="1" smtClean="0"/>
              <a:t>Cattell</a:t>
            </a:r>
            <a:r>
              <a:rPr lang="es-ES_tradnl" dirty="0" smtClean="0"/>
              <a:t> realiza los primeros “tests mentales”</a:t>
            </a:r>
          </a:p>
          <a:p>
            <a:r>
              <a:rPr lang="es-ES_tradnl" dirty="0" smtClean="0"/>
              <a:t>1890: Galton desarrolla las correlaciones como herramienta de investigación</a:t>
            </a:r>
          </a:p>
          <a:p>
            <a:r>
              <a:rPr lang="es-ES_tradnl" dirty="0" smtClean="0"/>
              <a:t>1890: James publica “Principios de psicología”, que funda la escuela funcionalista en psicología</a:t>
            </a:r>
          </a:p>
          <a:p>
            <a:r>
              <a:rPr lang="es-ES_tradnl" dirty="0" smtClean="0"/>
              <a:t>1892: Se funda la APA (Stanley Hall) </a:t>
            </a:r>
          </a:p>
          <a:p>
            <a:r>
              <a:rPr lang="es-ES_tradnl" dirty="0" smtClean="0"/>
              <a:t>1895: </a:t>
            </a:r>
            <a:r>
              <a:rPr lang="es-ES_tradnl" dirty="0" err="1" smtClean="0"/>
              <a:t>Binet</a:t>
            </a:r>
            <a:r>
              <a:rPr lang="es-ES_tradnl" dirty="0" smtClean="0"/>
              <a:t> crea el primer laboratorio de psicometría  </a:t>
            </a:r>
          </a:p>
          <a:p>
            <a:r>
              <a:rPr lang="es-ES_tradnl" dirty="0" smtClean="0"/>
              <a:t>1900: Freud publica la “Interpretación de los sueños”</a:t>
            </a:r>
          </a:p>
          <a:p>
            <a:r>
              <a:rPr lang="es-ES_tradnl" dirty="0" smtClean="0"/>
              <a:t>1906: Pavlov publica sus primeros estudios sobre condicionamiento clásico</a:t>
            </a:r>
          </a:p>
        </p:txBody>
      </p:sp>
      <p:sp>
        <p:nvSpPr>
          <p:cNvPr id="5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Breve historia de la psicología: Hitos relevantes</a:t>
            </a:r>
            <a:endParaRPr lang="es-ES_tradnl" dirty="0"/>
          </a:p>
        </p:txBody>
      </p:sp>
      <p:sp>
        <p:nvSpPr>
          <p:cNvPr id="6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1911: Adler abandona la teoría freudiana y crea la “psicología individual”</a:t>
            </a:r>
          </a:p>
          <a:p>
            <a:r>
              <a:rPr lang="es-ES_tradnl" dirty="0" smtClean="0"/>
              <a:t>1912: Stern crea la noción de IQ</a:t>
            </a:r>
          </a:p>
          <a:p>
            <a:r>
              <a:rPr lang="es-ES_tradnl" dirty="0" smtClean="0"/>
              <a:t>1913: Watson publica el “Manifiesto conductista”</a:t>
            </a:r>
          </a:p>
          <a:p>
            <a:r>
              <a:rPr lang="es-ES_tradnl" dirty="0" smtClean="0"/>
              <a:t>1913: Jung disiente de Freud y comienza la “psicología analítica”</a:t>
            </a:r>
          </a:p>
          <a:p>
            <a:r>
              <a:rPr lang="es-ES_tradnl" dirty="0" smtClean="0"/>
              <a:t>1920: Watson experimenta con “Pequeño Albert”</a:t>
            </a:r>
          </a:p>
          <a:p>
            <a:r>
              <a:rPr lang="es-ES_tradnl" dirty="0" smtClean="0"/>
              <a:t>1925: </a:t>
            </a:r>
            <a:r>
              <a:rPr lang="es-ES_tradnl" dirty="0" err="1" smtClean="0"/>
              <a:t>Kohler</a:t>
            </a:r>
            <a:r>
              <a:rPr lang="es-ES_tradnl" dirty="0" smtClean="0"/>
              <a:t> comienza sus estudios en psicología Gestalt</a:t>
            </a:r>
          </a:p>
          <a:p>
            <a:r>
              <a:rPr lang="es-ES_tradnl" dirty="0" smtClean="0"/>
              <a:t>1927: Anna Freud comienza el trabajo psicoanalítico con niños</a:t>
            </a:r>
          </a:p>
          <a:p>
            <a:r>
              <a:rPr lang="es-ES_tradnl" dirty="0" smtClean="0"/>
              <a:t>1938: Se comienza a usar el electroshock en humanos</a:t>
            </a:r>
          </a:p>
          <a:p>
            <a:r>
              <a:rPr lang="es-ES_tradnl" dirty="0" smtClean="0"/>
              <a:t>1942: Rogers publica “Consejería y psicoterapia”</a:t>
            </a:r>
          </a:p>
          <a:p>
            <a:r>
              <a:rPr lang="es-ES_tradnl" dirty="0" smtClean="0"/>
              <a:t>1942: Piaget publica “Psicología de la inteligencia”</a:t>
            </a:r>
          </a:p>
          <a:p>
            <a:r>
              <a:rPr lang="es-ES_tradnl" dirty="0" smtClean="0"/>
              <a:t>1945: Karen </a:t>
            </a:r>
            <a:r>
              <a:rPr lang="es-ES_tradnl" dirty="0" err="1" smtClean="0"/>
              <a:t>Horney</a:t>
            </a:r>
            <a:r>
              <a:rPr lang="es-ES_tradnl" dirty="0" smtClean="0"/>
              <a:t> publica su interpretación feminista de la teoría psicoanalítica</a:t>
            </a:r>
          </a:p>
        </p:txBody>
      </p:sp>
      <p:sp>
        <p:nvSpPr>
          <p:cNvPr id="5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Breve historia de la psicología: Hitos relevantes</a:t>
            </a:r>
            <a:endParaRPr lang="es-ES_tradnl" dirty="0"/>
          </a:p>
        </p:txBody>
      </p:sp>
      <p:sp>
        <p:nvSpPr>
          <p:cNvPr id="6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r>
              <a:rPr lang="es-ES_tradnl" dirty="0" smtClean="0"/>
              <a:t>1950: Erik </a:t>
            </a:r>
            <a:r>
              <a:rPr lang="es-ES_tradnl" dirty="0" err="1" smtClean="0"/>
              <a:t>Erikson</a:t>
            </a:r>
            <a:r>
              <a:rPr lang="es-ES_tradnl" dirty="0" smtClean="0"/>
              <a:t> publica “Infancia y Sociedad”</a:t>
            </a:r>
          </a:p>
          <a:p>
            <a:r>
              <a:rPr lang="es-ES_tradnl" dirty="0" smtClean="0"/>
              <a:t>1953: Lacan comienza a dictar su Seminario</a:t>
            </a:r>
          </a:p>
          <a:p>
            <a:r>
              <a:rPr lang="es-ES_tradnl" dirty="0" smtClean="0"/>
              <a:t>1953: Skinner comienza sus trabajos sobre condicionamiento operante</a:t>
            </a:r>
          </a:p>
          <a:p>
            <a:r>
              <a:rPr lang="es-ES_tradnl" dirty="0" smtClean="0"/>
              <a:t>1953: Primer código de ética de la APA</a:t>
            </a:r>
          </a:p>
          <a:p>
            <a:r>
              <a:rPr lang="es-ES_tradnl" dirty="0" smtClean="0"/>
              <a:t>1954: </a:t>
            </a:r>
            <a:r>
              <a:rPr lang="es-ES_tradnl" dirty="0" err="1" smtClean="0"/>
              <a:t>Maslow</a:t>
            </a:r>
            <a:r>
              <a:rPr lang="es-ES_tradnl" dirty="0" smtClean="0"/>
              <a:t> funda la escuela de psicología humanista</a:t>
            </a:r>
          </a:p>
          <a:p>
            <a:r>
              <a:rPr lang="es-ES_tradnl" dirty="0" smtClean="0"/>
              <a:t>1957: </a:t>
            </a:r>
            <a:r>
              <a:rPr lang="es-ES_tradnl" dirty="0" err="1" smtClean="0"/>
              <a:t>Festinger</a:t>
            </a:r>
            <a:r>
              <a:rPr lang="es-ES_tradnl" dirty="0" smtClean="0"/>
              <a:t> y su teoría de la disonancia cognitiva</a:t>
            </a:r>
          </a:p>
          <a:p>
            <a:r>
              <a:rPr lang="es-ES_tradnl" dirty="0" smtClean="0"/>
              <a:t>1963: Teoría del aprendizaje social de </a:t>
            </a:r>
            <a:r>
              <a:rPr lang="es-ES_tradnl" dirty="0" err="1" smtClean="0"/>
              <a:t>Bandura</a:t>
            </a:r>
            <a:endParaRPr lang="es-ES_tradnl" dirty="0" smtClean="0"/>
          </a:p>
          <a:p>
            <a:r>
              <a:rPr lang="es-ES_tradnl" dirty="0" smtClean="0"/>
              <a:t>1968: Se publica el DSM II</a:t>
            </a:r>
          </a:p>
          <a:p>
            <a:endParaRPr lang="es-ES_tradnl" dirty="0" smtClean="0"/>
          </a:p>
        </p:txBody>
      </p:sp>
      <p:sp>
        <p:nvSpPr>
          <p:cNvPr id="5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Hacia una historia crítica de la psicología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Las raíces antiguas de la psicología: la filosofía clásica y la tradición cristiana.</a:t>
            </a:r>
          </a:p>
          <a:p>
            <a:r>
              <a:rPr lang="es-ES_tradnl" dirty="0" smtClean="0"/>
              <a:t>Los antecedentes modernos de la psicología: la filosofía moderna y la Ilustración  </a:t>
            </a:r>
          </a:p>
          <a:p>
            <a:r>
              <a:rPr lang="es-ES_tradnl" dirty="0" smtClean="0"/>
              <a:t>El “mito de origen” de la psicología contemporánea: la fundación del primer laboratorio de psicología por W.  </a:t>
            </a:r>
            <a:r>
              <a:rPr lang="es-ES_tradnl" dirty="0" err="1" smtClean="0"/>
              <a:t>Wundt</a:t>
            </a:r>
            <a:r>
              <a:rPr lang="es-ES_tradnl" dirty="0" smtClean="0"/>
              <a:t> en 1879.</a:t>
            </a:r>
          </a:p>
          <a:p>
            <a:r>
              <a:rPr lang="es-ES_tradnl" dirty="0" smtClean="0"/>
              <a:t>Los múltiples orígenes y la diversidad de la psicología.</a:t>
            </a:r>
          </a:p>
          <a:p>
            <a:r>
              <a:rPr lang="es-ES_tradnl" dirty="0" smtClean="0"/>
              <a:t>Sobre el carácter histórico de los conceptos y de la psicología en sí misma: más allá de la historia oficial. </a:t>
            </a:r>
          </a:p>
        </p:txBody>
      </p:sp>
      <p:sp>
        <p:nvSpPr>
          <p:cNvPr id="5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dirty="0" smtClean="0"/>
              <a:t>Clases 1/2 - Semana 1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Origen.thmx</Template>
  <TotalTime>674</TotalTime>
  <Words>821</Words>
  <Application>Microsoft Macintosh PowerPoint</Application>
  <PresentationFormat>Presentación en pantalla (4:3)</PresentationFormat>
  <Paragraphs>96</Paragraphs>
  <Slides>10</Slides>
  <Notes>3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Origen</vt:lpstr>
      <vt:lpstr>Psicología Programa Académico de Bachillerato Universidad de Chile</vt:lpstr>
      <vt:lpstr>Resumen</vt:lpstr>
      <vt:lpstr>Consideraciones iniciales</vt:lpstr>
      <vt:lpstr>¿Qué es la psicología?</vt:lpstr>
      <vt:lpstr>Breve historia de la psicología: Hitos relevantes</vt:lpstr>
      <vt:lpstr>Breve historia de la psicología: Hitos relevantes</vt:lpstr>
      <vt:lpstr>Breve historia de la psicología: Hitos relevantes</vt:lpstr>
      <vt:lpstr>Breve historia de la psicología: Hitos relevantes</vt:lpstr>
      <vt:lpstr>Hacia una historia crítica de la psicología</vt:lpstr>
      <vt:lpstr>La psicología como disciplina y el contexto sociohistórico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Psicología Programa Académico de Bachillerato Universidad de Chile</dc:title>
  <dc:creator>Danilo Sanhueza</dc:creator>
  <cp:lastModifiedBy>Danilo Sanhueza</cp:lastModifiedBy>
  <cp:revision>68</cp:revision>
  <dcterms:created xsi:type="dcterms:W3CDTF">2012-03-20T02:35:24Z</dcterms:created>
  <dcterms:modified xsi:type="dcterms:W3CDTF">2012-03-20T02:36:50Z</dcterms:modified>
</cp:coreProperties>
</file>