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10"/>
  </p:notesMasterIdLst>
  <p:handoutMasterIdLst>
    <p:handoutMasterId r:id="rId11"/>
  </p:handoutMasterIdLst>
  <p:sldIdLst>
    <p:sldId id="256" r:id="rId2"/>
    <p:sldId id="266" r:id="rId3"/>
    <p:sldId id="260" r:id="rId4"/>
    <p:sldId id="267" r:id="rId5"/>
    <p:sldId id="268" r:id="rId6"/>
    <p:sldId id="269" r:id="rId7"/>
    <p:sldId id="270" r:id="rId8"/>
    <p:sldId id="271" r:id="rId9"/>
  </p:sldIdLst>
  <p:sldSz cx="9144000" cy="6858000" type="screen4x3"/>
  <p:notesSz cx="6858000" cy="9144000"/>
  <p:defaultTextStyle>
    <a:defPPr>
      <a:defRPr lang="es-ES_trad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 vertBarState="minimized" horzBarState="maximized">
    <p:restoredLeft sz="15620"/>
    <p:restoredTop sz="94660"/>
  </p:normalViewPr>
  <p:slideViewPr>
    <p:cSldViewPr snapToObjects="1">
      <p:cViewPr varScale="1">
        <p:scale>
          <a:sx n="103" d="100"/>
          <a:sy n="103" d="100"/>
        </p:scale>
        <p:origin x="-864" y="-112"/>
      </p:cViewPr>
      <p:guideLst>
        <p:guide orient="horz" pos="2160"/>
        <p:guide pos="27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C518AA-07DE-F94C-98E9-F9025D63391D}" type="datetimeFigureOut">
              <a:rPr lang="es-ES_tradnl" smtClean="0"/>
              <a:pPr/>
              <a:t>24/4/12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0A98DA-3438-CA40-84E7-E61FBCDFDF8D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78F2B6-089C-D041-BB91-F1809359B4BF}" type="datetimeFigureOut">
              <a:rPr lang="es-ES_tradnl" smtClean="0"/>
              <a:pPr/>
              <a:t>24/4/12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8BE58B-3103-7840-BCB3-838DF71AA277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1219200" y="3276600"/>
            <a:ext cx="6858000" cy="16002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_tradnl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Marcador de fecha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25F7D2E7-A5B5-824A-8195-1C8E6D991E20}" type="datetime1">
              <a:rPr lang="en-US" smtClean="0"/>
              <a:pPr/>
              <a:t>24/4/12</a:t>
            </a:fld>
            <a:endParaRPr lang="es-ES_tradnl"/>
          </a:p>
        </p:txBody>
      </p:sp>
      <p:sp>
        <p:nvSpPr>
          <p:cNvPr id="17" name="Marcador de pie de página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29" name="Marcador de número de diapositiva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21" name="Rectángulo 20"/>
          <p:cNvSpPr/>
          <p:nvPr/>
        </p:nvSpPr>
        <p:spPr>
          <a:xfrm>
            <a:off x="904875" y="3276600"/>
            <a:ext cx="7315200" cy="165163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ángulo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ángulo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ángulo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1B46-D595-0742-A833-EF2656289BA2}" type="datetime1">
              <a:rPr lang="en-US" smtClean="0"/>
              <a:pPr/>
              <a:t>24/4/12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0E091-D22B-E143-9037-CA630B92BC6D}" type="datetime1">
              <a:rPr lang="en-US" smtClean="0"/>
              <a:pPr/>
              <a:t>24/4/12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7" name="Conector recto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riángulo isósceles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Conector recto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F825D-893E-974B-B0F1-647420357E26}" type="datetime1">
              <a:rPr lang="en-US" smtClean="0"/>
              <a:pPr/>
              <a:t>24/4/12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8" name="Marcador de contenido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9141E1EC-4794-DD47-B15C-A6F537AAA8C4}" type="datetime1">
              <a:rPr lang="en-US" smtClean="0"/>
              <a:pPr/>
              <a:t>24/4/12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7" name="Rectángulo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ángulo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55D2B-8A31-D24E-A6AD-0353E4222EBD}" type="datetime1">
              <a:rPr lang="en-US" smtClean="0"/>
              <a:pPr/>
              <a:t>24/4/12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9" name="Marcador de contenido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  <p:sp>
        <p:nvSpPr>
          <p:cNvPr id="11" name="Marcador de contenido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3695F-3601-6644-BCC6-1F518417B260}" type="datetime1">
              <a:rPr lang="en-US" smtClean="0"/>
              <a:pPr/>
              <a:t>24/4/12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11" name="Marcador de contenido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  <p:sp>
        <p:nvSpPr>
          <p:cNvPr id="13" name="Marcador de contenido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D0CF1-02A1-5D4D-BC67-86C4BF457642}" type="datetime1">
              <a:rPr lang="en-US" smtClean="0"/>
              <a:pPr/>
              <a:t>24/4/12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6" name="Triángulo isósceles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C52FE-A9CA-0247-A60D-F490205BD3FE}" type="datetime1">
              <a:rPr lang="en-US" smtClean="0"/>
              <a:pPr/>
              <a:t>24/4/12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5" name="Conector recto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riángulo isósceles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7AFA9-CAF5-EC48-903E-1B6BB166D47F}" type="datetime1">
              <a:rPr lang="en-US" smtClean="0"/>
              <a:pPr/>
              <a:t>24/4/12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8" name="Conector recto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Conector recto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riángulo isósceles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Marcador de contenido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Imagen con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s-ES_tradnl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788C6-EC31-A74A-9F6C-72045DFC984B}" type="datetime1">
              <a:rPr lang="en-US" smtClean="0"/>
              <a:pPr/>
              <a:t>24/4/12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8" name="Conector recto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riángulo isósceles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ángulo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Marcador de título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13" name="Marcador de texto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_tradnl" dirty="0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dirty="0" smtClean="0"/>
              <a:t>Segundo nivel</a:t>
            </a:r>
          </a:p>
          <a:p>
            <a:pPr lvl="2" eaLnBrk="1" latinLnBrk="0" hangingPunct="1"/>
            <a:r>
              <a:rPr kumimoji="0" lang="es-ES_tradnl" dirty="0" smtClean="0"/>
              <a:t>Tercer nivel</a:t>
            </a:r>
          </a:p>
          <a:p>
            <a:pPr lvl="3" eaLnBrk="1" latinLnBrk="0" hangingPunct="1"/>
            <a:r>
              <a:rPr kumimoji="0" lang="es-ES_tradnl" dirty="0" smtClean="0"/>
              <a:t>Cuarto nivel</a:t>
            </a:r>
          </a:p>
          <a:p>
            <a:pPr lvl="4" eaLnBrk="1" latinLnBrk="0" hangingPunct="1"/>
            <a:r>
              <a:rPr kumimoji="0" lang="es-ES_tradnl" dirty="0" smtClean="0"/>
              <a:t>Quinto nivel</a:t>
            </a:r>
            <a:endParaRPr kumimoji="0" lang="en-US" dirty="0"/>
          </a:p>
        </p:txBody>
      </p:sp>
      <p:sp>
        <p:nvSpPr>
          <p:cNvPr id="14" name="Marcador de fecha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5AA5477-6730-1A4B-AC57-3D8CF85A3138}" type="datetime1">
              <a:rPr lang="en-US" smtClean="0"/>
              <a:pPr/>
              <a:t>24/4/12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23" name="Marcador de número de diapositiva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28" name="Conector recto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Conector recto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Triángulo isósceles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219200" y="3505200"/>
            <a:ext cx="6858000" cy="1371600"/>
          </a:xfrm>
        </p:spPr>
        <p:txBody>
          <a:bodyPr>
            <a:normAutofit/>
          </a:bodyPr>
          <a:lstStyle/>
          <a:p>
            <a:r>
              <a:rPr lang="es-ES_tradnl" dirty="0" smtClean="0"/>
              <a:t>Psicología</a:t>
            </a:r>
            <a:br>
              <a:rPr lang="es-ES_tradnl" dirty="0" smtClean="0"/>
            </a:br>
            <a:r>
              <a:rPr lang="es-ES_tradnl" sz="2222" dirty="0" smtClean="0"/>
              <a:t>Programa Académico de Bachillerato</a:t>
            </a:r>
            <a:br>
              <a:rPr lang="es-ES_tradnl" sz="2222" dirty="0" smtClean="0"/>
            </a:br>
            <a:r>
              <a:rPr lang="es-ES_tradnl" sz="2222" dirty="0" smtClean="0"/>
              <a:t>Universidad de Chile</a:t>
            </a:r>
            <a:endParaRPr lang="es-ES_tradnl" sz="2222" dirty="0"/>
          </a:p>
        </p:txBody>
      </p:sp>
      <p:sp>
        <p:nvSpPr>
          <p:cNvPr id="8" name="Subtítulo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dirty="0" smtClean="0"/>
              <a:t>Profesor: </a:t>
            </a:r>
            <a:r>
              <a:rPr lang="es-ES_tradnl" dirty="0" err="1" smtClean="0"/>
              <a:t>Ps</a:t>
            </a:r>
            <a:r>
              <a:rPr lang="es-ES_tradnl" dirty="0" smtClean="0"/>
              <a:t>. Danilo Sanhueza O.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>
          <a:xfrm>
            <a:off x="457200" y="2560320"/>
            <a:ext cx="8229600" cy="1737360"/>
          </a:xfrm>
        </p:spPr>
        <p:txBody>
          <a:bodyPr>
            <a:normAutofit/>
          </a:bodyPr>
          <a:lstStyle/>
          <a:p>
            <a:pPr>
              <a:buNone/>
            </a:pPr>
            <a:endParaRPr lang="es-ES_tradnl" dirty="0" smtClean="0"/>
          </a:p>
          <a:p>
            <a:pPr>
              <a:buNone/>
            </a:pPr>
            <a:r>
              <a:rPr lang="es-ES_tradnl" dirty="0" smtClean="0"/>
              <a:t>El humanismo</a:t>
            </a:r>
          </a:p>
          <a:p>
            <a:endParaRPr lang="es-ES_tradnl" dirty="0" smtClean="0"/>
          </a:p>
          <a:p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¿Qué es el humanismo?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s-ES" sz="2800" dirty="0" smtClean="0">
                <a:latin typeface="Calibri" charset="0"/>
              </a:rPr>
              <a:t>La tercera fuerza (Maslow) : Diferencias con el psicoanálisis y el conductismo.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s-ES_tradnl" sz="2800" dirty="0" smtClean="0">
                <a:latin typeface="Calibri" charset="0"/>
              </a:rPr>
              <a:t>Movimiento teórico y social.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s-ES_tradnl" sz="2800" dirty="0" smtClean="0">
                <a:latin typeface="Calibri" charset="0"/>
              </a:rPr>
              <a:t>Reivindicación de la noción de persona y del hombre en sí mismo.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s-ES_tradnl" sz="2800" dirty="0" smtClean="0">
                <a:latin typeface="Calibri" charset="0"/>
              </a:rPr>
              <a:t>Movimiento heterogéneo a nivel teórico y disciplinar.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s-ES_tradnl" sz="2800" dirty="0" smtClean="0">
                <a:latin typeface="Calibri" charset="0"/>
              </a:rPr>
              <a:t>Bases filosóficas: existencialismo y fenomenología.</a:t>
            </a:r>
            <a:endParaRPr lang="es-ES" sz="2800" dirty="0" smtClean="0">
              <a:latin typeface="Calibri" charset="0"/>
            </a:endParaRPr>
          </a:p>
          <a:p>
            <a:pPr>
              <a:buNone/>
            </a:pPr>
            <a:endParaRPr lang="es-ES_tradnl" dirty="0" smtClean="0"/>
          </a:p>
          <a:p>
            <a:endParaRPr lang="es-ES_trad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Fundamentos filosóficos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s-ES_tradnl" sz="2400" dirty="0" smtClean="0">
                <a:latin typeface="Calibri" charset="0"/>
              </a:rPr>
              <a:t>La filosofía existencial y la fenomenología</a:t>
            </a:r>
            <a:endParaRPr lang="es-ES_tradnl" sz="1600" dirty="0" smtClean="0">
              <a:latin typeface="Calibri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s-ES_tradnl" sz="2000" dirty="0" smtClean="0">
                <a:latin typeface="Calibri" charset="0"/>
                <a:ea typeface="ＭＳ Ｐゴシック" charset="-128"/>
              </a:rPr>
              <a:t>Preocupación por la experiencia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s-ES_tradnl" sz="2000" dirty="0" smtClean="0">
                <a:latin typeface="Calibri" charset="0"/>
                <a:ea typeface="ＭＳ Ｐゴシック" charset="-128"/>
              </a:rPr>
              <a:t>El individuo como solo y arrojado al mundo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s-ES_tradnl" sz="2000" dirty="0" smtClean="0">
                <a:latin typeface="Calibri" charset="0"/>
                <a:ea typeface="ＭＳ Ｐゴシック" charset="-128"/>
              </a:rPr>
              <a:t>Ruptura con la tradición filosófica anterior: exclusión del conocimiento racional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s-ES_tradnl" sz="2000" dirty="0" smtClean="0">
                <a:latin typeface="Calibri" charset="0"/>
                <a:ea typeface="ＭＳ Ｐゴシック" charset="-128"/>
              </a:rPr>
              <a:t>El método de la fenomenología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s-ES_tradnl" sz="2000" dirty="0" smtClean="0">
                <a:latin typeface="Calibri" charset="0"/>
                <a:ea typeface="ＭＳ Ｐゴシック" charset="-128"/>
              </a:rPr>
              <a:t>La intencionalidad y el sentido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s-ES_tradnl" sz="2000" dirty="0" smtClean="0">
                <a:latin typeface="Calibri" charset="0"/>
                <a:ea typeface="ＭＳ Ｐゴシック" charset="-128"/>
              </a:rPr>
              <a:t>Superación de la dualidad sujeto/objeto</a:t>
            </a:r>
          </a:p>
          <a:p>
            <a:pPr>
              <a:buNone/>
            </a:pPr>
            <a:endParaRPr lang="es-ES_tradnl" dirty="0" smtClean="0"/>
          </a:p>
          <a:p>
            <a:endParaRPr lang="es-ES_trad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 smtClean="0">
                <a:latin typeface="Calibri" charset="0"/>
                <a:ea typeface="Times New Roman" charset="0"/>
                <a:cs typeface="Times New Roman" charset="0"/>
              </a:rPr>
              <a:t>Fundamentos teóricos</a:t>
            </a:r>
            <a:endParaRPr lang="es-ES" dirty="0">
              <a:latin typeface="Calibri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marL="342900" indent="-342900" algn="just">
              <a:spcBef>
                <a:spcPct val="50000"/>
              </a:spcBef>
              <a:tabLst>
                <a:tab pos="269875" algn="l"/>
              </a:tabLst>
            </a:pPr>
            <a:r>
              <a:rPr lang="es-ES_tradnl" sz="2800" dirty="0" smtClean="0">
                <a:latin typeface="Trebuchet MS" charset="0"/>
              </a:rPr>
              <a:t>Más allá de las diferencias entre las distintas teorías, ellas comparten una serie de premisas fundamentales:</a:t>
            </a:r>
          </a:p>
          <a:p>
            <a:pPr marL="342900" indent="-342900" algn="just">
              <a:spcBef>
                <a:spcPct val="50000"/>
              </a:spcBef>
              <a:buFontTx/>
              <a:buAutoNum type="arabicPeriod"/>
              <a:tabLst>
                <a:tab pos="269875" algn="l"/>
              </a:tabLst>
            </a:pPr>
            <a:r>
              <a:rPr lang="es-ES_tradnl" sz="2800" dirty="0" smtClean="0">
                <a:latin typeface="Trebuchet MS" charset="0"/>
              </a:rPr>
              <a:t>Confianza en la naturaleza y búsqueda de lo natural.</a:t>
            </a:r>
          </a:p>
          <a:p>
            <a:pPr marL="342900" indent="-342900" algn="just">
              <a:spcBef>
                <a:spcPct val="50000"/>
              </a:spcBef>
              <a:buFontTx/>
              <a:buAutoNum type="arabicPeriod"/>
              <a:tabLst>
                <a:tab pos="269875" algn="l"/>
              </a:tabLst>
            </a:pPr>
            <a:r>
              <a:rPr lang="es-ES_tradnl" sz="2800" dirty="0" smtClean="0">
                <a:latin typeface="Trebuchet MS" charset="0"/>
              </a:rPr>
              <a:t>Énfasis en la expresión de lo personal y único en el desarrollo de la creatividad y la capacidad de juego.</a:t>
            </a:r>
          </a:p>
          <a:p>
            <a:pPr marL="342900" indent="-342900" algn="just">
              <a:spcBef>
                <a:spcPct val="50000"/>
              </a:spcBef>
              <a:buFontTx/>
              <a:buAutoNum type="arabicPeriod"/>
              <a:tabLst>
                <a:tab pos="269875" algn="l"/>
              </a:tabLst>
            </a:pPr>
            <a:r>
              <a:rPr lang="es-ES_tradnl" sz="2800" dirty="0" smtClean="0">
                <a:latin typeface="Trebuchet MS" charset="0"/>
              </a:rPr>
              <a:t>Limitaciones de la conciencia normal, cultivo de otros estados de conciencia.</a:t>
            </a:r>
          </a:p>
          <a:p>
            <a:pPr marL="342900" indent="-342900" algn="just">
              <a:spcBef>
                <a:spcPct val="50000"/>
              </a:spcBef>
              <a:buFontTx/>
              <a:buAutoNum type="arabicPeriod"/>
              <a:tabLst>
                <a:tab pos="269875" algn="l"/>
              </a:tabLst>
            </a:pPr>
            <a:r>
              <a:rPr lang="es-ES_tradnl" sz="2800" dirty="0" smtClean="0">
                <a:latin typeface="Trebuchet MS" charset="0"/>
              </a:rPr>
              <a:t>Trascendencia de la Identidad Personal </a:t>
            </a:r>
            <a:r>
              <a:rPr lang="es-ES_tradnl" sz="2800" dirty="0" err="1" smtClean="0">
                <a:latin typeface="Trebuchet MS" charset="0"/>
              </a:rPr>
              <a:t>egoica</a:t>
            </a:r>
            <a:r>
              <a:rPr lang="es-ES_tradnl" sz="2800" dirty="0" smtClean="0">
                <a:latin typeface="Trebuchet MS" charset="0"/>
              </a:rPr>
              <a:t> y Reconocimiento y aceptación de la Totalidad que somos.</a:t>
            </a:r>
          </a:p>
          <a:p>
            <a:pPr marL="342900" indent="-342900" algn="just">
              <a:spcBef>
                <a:spcPct val="50000"/>
              </a:spcBef>
              <a:buFontTx/>
              <a:buAutoNum type="arabicPeriod"/>
              <a:tabLst>
                <a:tab pos="269875" algn="l"/>
              </a:tabLst>
            </a:pPr>
            <a:r>
              <a:rPr lang="es-ES_tradnl" sz="2800" dirty="0" smtClean="0">
                <a:latin typeface="Trebuchet MS" charset="0"/>
              </a:rPr>
              <a:t>Superación de la escisión mente/cuerpo.</a:t>
            </a:r>
          </a:p>
          <a:p>
            <a:pPr marL="342900" indent="-342900" algn="just">
              <a:spcBef>
                <a:spcPct val="50000"/>
              </a:spcBef>
              <a:buFontTx/>
              <a:buAutoNum type="arabicPeriod"/>
              <a:tabLst>
                <a:tab pos="269875" algn="l"/>
              </a:tabLst>
            </a:pPr>
            <a:r>
              <a:rPr lang="es-ES_tradnl" sz="2800" dirty="0" smtClean="0">
                <a:latin typeface="Trebuchet MS" charset="0"/>
              </a:rPr>
              <a:t>Reequilibrio entre polaridades y revalorización de lo emocional e intuitivo.</a:t>
            </a:r>
          </a:p>
          <a:p>
            <a:pPr marL="342900" indent="-342900" algn="just">
              <a:spcBef>
                <a:spcPct val="50000"/>
              </a:spcBef>
              <a:buFontTx/>
              <a:buAutoNum type="arabicPeriod"/>
              <a:tabLst>
                <a:tab pos="269875" algn="l"/>
              </a:tabLst>
            </a:pPr>
            <a:r>
              <a:rPr lang="es-ES_tradnl" sz="2800" dirty="0" smtClean="0">
                <a:latin typeface="Trebuchet MS" charset="0"/>
              </a:rPr>
              <a:t>Comunicación personal yo-tú.</a:t>
            </a:r>
            <a:endParaRPr lang="es-ES" sz="2800" dirty="0" smtClean="0">
              <a:latin typeface="Trebuchet MS" charset="0"/>
            </a:endParaRPr>
          </a:p>
          <a:p>
            <a:pPr>
              <a:buNone/>
            </a:pPr>
            <a:endParaRPr lang="es-ES_tradnl" dirty="0" smtClean="0"/>
          </a:p>
          <a:p>
            <a:endParaRPr lang="es-ES_trad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 smtClean="0">
                <a:latin typeface="Calibri" charset="0"/>
              </a:rPr>
              <a:t>La noción de hombre del humanismo</a:t>
            </a:r>
            <a:endParaRPr lang="es-ES" dirty="0">
              <a:latin typeface="Calibri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609600" indent="-609600">
              <a:spcBef>
                <a:spcPct val="20000"/>
              </a:spcBef>
              <a:buFont typeface="Arial" charset="0"/>
              <a:buAutoNum type="arabicPeriod"/>
            </a:pPr>
            <a:r>
              <a:rPr lang="es-ES_tradnl" sz="2400" dirty="0" smtClean="0">
                <a:latin typeface="Calibri" charset="0"/>
              </a:rPr>
              <a:t>Libertad y responsabilidad personal</a:t>
            </a:r>
          </a:p>
          <a:p>
            <a:pPr marL="609600" indent="-609600">
              <a:spcBef>
                <a:spcPct val="20000"/>
              </a:spcBef>
              <a:buFont typeface="Arial" charset="0"/>
              <a:buAutoNum type="arabicPeriod"/>
            </a:pPr>
            <a:r>
              <a:rPr lang="es-ES_tradnl" sz="2400" dirty="0" smtClean="0">
                <a:latin typeface="Calibri" charset="0"/>
              </a:rPr>
              <a:t>Autonomía e interdependencia</a:t>
            </a:r>
          </a:p>
          <a:p>
            <a:pPr marL="609600" indent="-609600">
              <a:spcBef>
                <a:spcPct val="20000"/>
              </a:spcBef>
              <a:buFont typeface="Arial" charset="0"/>
              <a:buAutoNum type="arabicPeriod"/>
            </a:pPr>
            <a:r>
              <a:rPr lang="es-ES_tradnl" sz="2400" dirty="0" smtClean="0">
                <a:latin typeface="Calibri" charset="0"/>
              </a:rPr>
              <a:t>Autorrealización</a:t>
            </a:r>
          </a:p>
          <a:p>
            <a:pPr marL="609600" indent="-609600">
              <a:spcBef>
                <a:spcPct val="20000"/>
              </a:spcBef>
              <a:buFont typeface="Arial" charset="0"/>
              <a:buAutoNum type="arabicPeriod"/>
            </a:pPr>
            <a:r>
              <a:rPr lang="es-ES_tradnl" sz="2400" dirty="0" smtClean="0">
                <a:latin typeface="Calibri" charset="0"/>
              </a:rPr>
              <a:t>Actividad</a:t>
            </a:r>
          </a:p>
          <a:p>
            <a:pPr marL="609600" indent="-609600">
              <a:spcBef>
                <a:spcPct val="20000"/>
              </a:spcBef>
              <a:buFont typeface="Arial" charset="0"/>
              <a:buAutoNum type="arabicPeriod"/>
            </a:pPr>
            <a:r>
              <a:rPr lang="es-ES_tradnl" sz="2400" dirty="0" smtClean="0">
                <a:latin typeface="Calibri" charset="0"/>
              </a:rPr>
              <a:t>Orientación por la meta y el sentido</a:t>
            </a:r>
          </a:p>
          <a:p>
            <a:pPr marL="609600" indent="-609600">
              <a:spcBef>
                <a:spcPct val="20000"/>
              </a:spcBef>
              <a:buFont typeface="Arial" charset="0"/>
              <a:buAutoNum type="arabicPeriod"/>
            </a:pPr>
            <a:r>
              <a:rPr lang="es-ES_tradnl" sz="2400" dirty="0" smtClean="0">
                <a:latin typeface="Calibri" charset="0"/>
              </a:rPr>
              <a:t>Totalidad</a:t>
            </a:r>
          </a:p>
          <a:p>
            <a:pPr>
              <a:buNone/>
            </a:pPr>
            <a:endParaRPr lang="es-ES_tradnl" dirty="0" smtClean="0"/>
          </a:p>
          <a:p>
            <a:endParaRPr lang="es-ES_trad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 smtClean="0">
                <a:latin typeface="Calibri" charset="0"/>
              </a:rPr>
              <a:t>Psicoterapia y persona sana</a:t>
            </a:r>
            <a:endParaRPr lang="es-ES" dirty="0">
              <a:latin typeface="Calibri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609600" indent="-609600">
              <a:lnSpc>
                <a:spcPct val="150000"/>
              </a:lnSpc>
              <a:spcBef>
                <a:spcPct val="20000"/>
              </a:spcBef>
              <a:buFontTx/>
              <a:buChar char="-"/>
            </a:pPr>
            <a:r>
              <a:rPr lang="es-ES_tradnl" sz="2800" dirty="0" smtClean="0">
                <a:latin typeface="Calibri" charset="0"/>
              </a:rPr>
              <a:t>La experiencia como la sustancia de la terapia</a:t>
            </a:r>
          </a:p>
          <a:p>
            <a:pPr marL="609600" indent="-609600">
              <a:lnSpc>
                <a:spcPct val="150000"/>
              </a:lnSpc>
              <a:spcBef>
                <a:spcPct val="20000"/>
              </a:spcBef>
              <a:buFontTx/>
              <a:buChar char="-"/>
            </a:pPr>
            <a:r>
              <a:rPr lang="es-ES_tradnl" sz="2800" dirty="0" smtClean="0">
                <a:latin typeface="Calibri" charset="0"/>
              </a:rPr>
              <a:t>Búsqueda de armonía, aceptación de sí e integración</a:t>
            </a:r>
          </a:p>
          <a:p>
            <a:pPr marL="609600" indent="-609600">
              <a:lnSpc>
                <a:spcPct val="150000"/>
              </a:lnSpc>
              <a:spcBef>
                <a:spcPct val="20000"/>
              </a:spcBef>
              <a:buFontTx/>
              <a:buChar char="-"/>
            </a:pPr>
            <a:r>
              <a:rPr lang="es-ES_tradnl" sz="2800" dirty="0" smtClean="0">
                <a:latin typeface="Calibri" charset="0"/>
              </a:rPr>
              <a:t>“Darse cuenta”</a:t>
            </a:r>
          </a:p>
          <a:p>
            <a:pPr marL="609600" indent="-609600">
              <a:lnSpc>
                <a:spcPct val="150000"/>
              </a:lnSpc>
              <a:spcBef>
                <a:spcPct val="20000"/>
              </a:spcBef>
              <a:buFontTx/>
              <a:buChar char="-"/>
            </a:pPr>
            <a:r>
              <a:rPr lang="es-ES_tradnl" sz="2800" dirty="0" smtClean="0">
                <a:latin typeface="Calibri" charset="0"/>
              </a:rPr>
              <a:t>Autoconocimiento y autoconfianza</a:t>
            </a:r>
          </a:p>
          <a:p>
            <a:pPr marL="609600" indent="-609600">
              <a:lnSpc>
                <a:spcPct val="150000"/>
              </a:lnSpc>
              <a:spcBef>
                <a:spcPct val="20000"/>
              </a:spcBef>
              <a:buFontTx/>
              <a:buChar char="-"/>
            </a:pPr>
            <a:r>
              <a:rPr lang="es-ES_tradnl" sz="2800" dirty="0" smtClean="0">
                <a:latin typeface="Calibri" charset="0"/>
              </a:rPr>
              <a:t>Capacidad de disfrutar</a:t>
            </a:r>
            <a:endParaRPr lang="es-ES_tradnl" sz="2800" dirty="0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 smtClean="0">
                <a:latin typeface="Calibri" charset="0"/>
              </a:rPr>
              <a:t>La psicoterapia centrada en el cliente (C. Rogers)</a:t>
            </a:r>
            <a:endParaRPr lang="es-ES" dirty="0">
              <a:latin typeface="Calibri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8229600" cy="4937760"/>
          </a:xfrm>
        </p:spPr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s-ES_tradnl" sz="2800" dirty="0" smtClean="0">
                <a:latin typeface="Calibri" charset="0"/>
              </a:rPr>
              <a:t>La tendencia a la actualización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s-ES_tradnl" sz="2800" dirty="0" smtClean="0">
                <a:latin typeface="Calibri" charset="0"/>
              </a:rPr>
              <a:t>Verdadero </a:t>
            </a:r>
            <a:r>
              <a:rPr lang="es-ES_tradnl" sz="2800" dirty="0" err="1" smtClean="0">
                <a:latin typeface="Calibri" charset="0"/>
              </a:rPr>
              <a:t>self</a:t>
            </a:r>
            <a:endParaRPr lang="es-ES_tradnl" sz="2800" dirty="0" smtClean="0">
              <a:latin typeface="Calibri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s-ES_tradnl" sz="2800" dirty="0" smtClean="0">
                <a:latin typeface="Calibri" charset="0"/>
              </a:rPr>
              <a:t>Incongruencia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s-ES_tradnl" sz="2800" dirty="0" smtClean="0">
                <a:latin typeface="Calibri" charset="0"/>
              </a:rPr>
              <a:t>El </a:t>
            </a:r>
            <a:r>
              <a:rPr lang="es-ES_tradnl" sz="2800" smtClean="0">
                <a:latin typeface="Calibri" charset="0"/>
              </a:rPr>
              <a:t>proceso terapéutico</a:t>
            </a:r>
            <a:endParaRPr lang="es-ES_tradnl" sz="2800" dirty="0" smtClean="0">
              <a:latin typeface="Calibri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s-ES_tradnl" sz="2800" dirty="0" smtClean="0">
                <a:latin typeface="Calibri" charset="0"/>
              </a:rPr>
              <a:t>La idea de la persona funcional al completo</a:t>
            </a:r>
            <a:endParaRPr lang="es-ES_tradnl" sz="1800" dirty="0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en">
  <a:themeElements>
    <a:clrScheme name="Orige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e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e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Origen.thmx</Template>
  <TotalTime>1414</TotalTime>
  <Words>311</Words>
  <Application>Microsoft Macintosh PowerPoint</Application>
  <PresentationFormat>Presentación en pantalla (4:3)</PresentationFormat>
  <Paragraphs>46</Paragraphs>
  <Slides>8</Slides>
  <Notes>0</Notes>
  <HiddenSlides>0</HiddenSlides>
  <MMClips>0</MMClips>
  <ScaleCrop>false</ScaleCrop>
  <HeadingPairs>
    <vt:vector size="4" baseType="variant">
      <vt:variant>
        <vt:lpstr>Plantilla de diseño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Origen</vt:lpstr>
      <vt:lpstr>Psicología Programa Académico de Bachillerato Universidad de Chile</vt:lpstr>
      <vt:lpstr>Diapositiva 2</vt:lpstr>
      <vt:lpstr>¿Qué es el humanismo?</vt:lpstr>
      <vt:lpstr>Fundamentos filosóficos</vt:lpstr>
      <vt:lpstr>Fundamentos teóricos</vt:lpstr>
      <vt:lpstr>La noción de hombre del humanismo</vt:lpstr>
      <vt:lpstr>Psicoterapia y persona sana</vt:lpstr>
      <vt:lpstr>La psicoterapia centrada en el cliente (C. Rogers)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Psicología Programa Académico de Bachillerato Universidad de Chile</dc:title>
  <dc:creator>Danilo Sanhueza</dc:creator>
  <cp:lastModifiedBy>Danilo Sanhueza</cp:lastModifiedBy>
  <cp:revision>139</cp:revision>
  <dcterms:created xsi:type="dcterms:W3CDTF">2012-04-24T15:39:01Z</dcterms:created>
  <dcterms:modified xsi:type="dcterms:W3CDTF">2012-04-24T16:11:28Z</dcterms:modified>
</cp:coreProperties>
</file>