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0" r:id="rId4"/>
    <p:sldId id="281" r:id="rId5"/>
    <p:sldId id="286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vertBarState="minimized">
    <p:restoredLeft sz="11875" autoAdjust="0"/>
    <p:restoredTop sz="94660"/>
  </p:normalViewPr>
  <p:slideViewPr>
    <p:cSldViewPr snapToObjects="1">
      <p:cViewPr varScale="1">
        <p:scale>
          <a:sx n="92" d="100"/>
          <a:sy n="92" d="100"/>
        </p:scale>
        <p:origin x="-1184" y="-112"/>
      </p:cViewPr>
      <p:guideLst>
        <p:guide orient="horz" pos="2160"/>
        <p:guide pos="27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518AA-07DE-F94C-98E9-F9025D63391D}" type="datetimeFigureOut">
              <a:rPr lang="es-ES_tradnl" smtClean="0"/>
              <a:pPr/>
              <a:t>25/5/12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A98DA-3438-CA40-84E7-E61FBCDFDF8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8F2B6-089C-D041-BB91-F1809359B4BF}" type="datetimeFigureOut">
              <a:rPr lang="es-ES_tradnl" smtClean="0"/>
              <a:pPr/>
              <a:t>25/5/12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BE58B-3103-7840-BCB3-838DF71AA277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276600"/>
            <a:ext cx="6858000" cy="16002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Marcador de fech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5F7D2E7-A5B5-824A-8195-1C8E6D991E20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17" name="Marcador de pie de pá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1" name="Rectángulo 20"/>
          <p:cNvSpPr/>
          <p:nvPr/>
        </p:nvSpPr>
        <p:spPr>
          <a:xfrm>
            <a:off x="904875" y="3276600"/>
            <a:ext cx="7315200" cy="16516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á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á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á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1B46-D595-0742-A833-EF2656289BA2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0E091-D22B-E143-9037-CA630B92BC6D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Conector recto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á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ctor recto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F825D-893E-974B-B0F1-647420357E26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141E1EC-4794-DD47-B15C-A6F537AAA8C4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7" name="Rectá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55D2B-8A31-D24E-A6AD-0353E4222EBD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3695F-3601-6644-BCC6-1F518417B260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3" name="Marcador de contenid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D0CF1-02A1-5D4D-BC67-86C4BF457642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C52FE-A9CA-0247-A60D-F490205BD3FE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5" name="Conector rec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á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7AFA9-CAF5-EC48-903E-1B6BB166D47F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ctor recto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contenid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_tradnl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788C6-EC31-A74A-9F6C-72045DFC984B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8" name="Conector rec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á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3" name="Marcador de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dirty="0" smtClean="0"/>
              <a:t>Segundo nivel</a:t>
            </a:r>
          </a:p>
          <a:p>
            <a:pPr lvl="2" eaLnBrk="1" latinLnBrk="0" hangingPunct="1"/>
            <a:r>
              <a:rPr kumimoji="0" lang="es-ES_tradnl" dirty="0" smtClean="0"/>
              <a:t>Tercer nivel</a:t>
            </a:r>
          </a:p>
          <a:p>
            <a:pPr lvl="3" eaLnBrk="1" latinLnBrk="0" hangingPunct="1"/>
            <a:r>
              <a:rPr kumimoji="0" lang="es-ES_tradnl" dirty="0" smtClean="0"/>
              <a:t>Cuarto nivel</a:t>
            </a:r>
          </a:p>
          <a:p>
            <a:pPr lvl="4" eaLnBrk="1" latinLnBrk="0" hangingPunct="1"/>
            <a:r>
              <a:rPr kumimoji="0" lang="es-ES_tradnl" dirty="0" smtClean="0"/>
              <a:t>Quinto nivel</a:t>
            </a:r>
            <a:endParaRPr kumimoji="0" lang="en-US" dirty="0"/>
          </a:p>
        </p:txBody>
      </p:sp>
      <p:sp>
        <p:nvSpPr>
          <p:cNvPr id="14" name="Marcador de fech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AA5477-6730-1A4B-AC57-3D8CF85A3138}" type="datetime1">
              <a:rPr lang="en-US" smtClean="0"/>
              <a:pPr/>
              <a:t>25/5/12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_tradnl" smtClean="0"/>
              <a:t>Clase 1/2 - Semana 1</a:t>
            </a:r>
            <a:endParaRPr lang="es-ES_tradnl"/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668904F-A177-0448-8CCC-3E7058DD2629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28" name="Conector recto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ector recto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ángulo isósceles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ctrTitle"/>
          </p:nvPr>
        </p:nvSpPr>
        <p:spPr>
          <a:xfrm>
            <a:off x="1219200" y="3505200"/>
            <a:ext cx="6858000" cy="1371600"/>
          </a:xfrm>
        </p:spPr>
        <p:txBody>
          <a:bodyPr>
            <a:normAutofit/>
          </a:bodyPr>
          <a:lstStyle/>
          <a:p>
            <a:r>
              <a:rPr lang="es-ES_tradnl" dirty="0" smtClean="0"/>
              <a:t>Psicología</a:t>
            </a:r>
            <a:br>
              <a:rPr lang="es-ES_tradnl" dirty="0" smtClean="0"/>
            </a:br>
            <a:r>
              <a:rPr lang="es-ES_tradnl" sz="2222" dirty="0" smtClean="0"/>
              <a:t>Programa Académico de Bachillerato</a:t>
            </a:r>
            <a:br>
              <a:rPr lang="es-ES_tradnl" sz="2222" dirty="0" smtClean="0"/>
            </a:br>
            <a:r>
              <a:rPr lang="es-ES_tradnl" sz="2222" dirty="0" smtClean="0"/>
              <a:t>Universidad de Chile</a:t>
            </a:r>
            <a:endParaRPr lang="es-ES_tradnl" sz="2222" dirty="0"/>
          </a:p>
        </p:txBody>
      </p:sp>
      <p:sp>
        <p:nvSpPr>
          <p:cNvPr id="8" name="Subtítulo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Profesor: </a:t>
            </a:r>
            <a:r>
              <a:rPr lang="es-ES_tradnl" dirty="0" err="1" smtClean="0"/>
              <a:t>Ps</a:t>
            </a:r>
            <a:r>
              <a:rPr lang="es-ES_tradnl" dirty="0" smtClean="0"/>
              <a:t>. Danilo Sanhueza O.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>
          <a:xfrm>
            <a:off x="457200" y="2560320"/>
            <a:ext cx="8229600" cy="1737360"/>
          </a:xfrm>
        </p:spPr>
        <p:txBody>
          <a:bodyPr>
            <a:normAutofit/>
          </a:bodyPr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r>
              <a:rPr lang="es-ES_tradnl" dirty="0" smtClean="0"/>
              <a:t>Modelo relacional sistémico</a:t>
            </a:r>
          </a:p>
          <a:p>
            <a:endParaRPr lang="es-ES_tradnl" dirty="0" smtClean="0"/>
          </a:p>
          <a:p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De la epistemología tradicional a la sistémica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Influencias desde la teoría de la comunicación, la cibernética y la teoría general de sistemas</a:t>
            </a:r>
          </a:p>
          <a:p>
            <a:r>
              <a:rPr lang="es-ES_tradnl" dirty="0" smtClean="0"/>
              <a:t>Cambio radical en la noción de causalidad.</a:t>
            </a:r>
          </a:p>
          <a:p>
            <a:r>
              <a:rPr lang="es-ES_tradnl" dirty="0" smtClean="0"/>
              <a:t>Complejidad de los fenómenos</a:t>
            </a:r>
          </a:p>
          <a:p>
            <a:r>
              <a:rPr lang="es-ES_tradnl" dirty="0" smtClean="0"/>
              <a:t>Tensión entre homeostasis y transformación</a:t>
            </a:r>
          </a:p>
          <a:p>
            <a:r>
              <a:rPr lang="es-ES_tradnl" dirty="0" smtClean="0"/>
              <a:t>La patología como </a:t>
            </a:r>
            <a:r>
              <a:rPr lang="es-ES_tradnl" dirty="0" err="1" smtClean="0"/>
              <a:t>rigidización</a:t>
            </a:r>
            <a:r>
              <a:rPr lang="es-ES_tradnl" dirty="0" smtClean="0"/>
              <a:t> de los procesos</a:t>
            </a:r>
          </a:p>
          <a:p>
            <a:r>
              <a:rPr lang="es-ES_tradnl" dirty="0" smtClean="0"/>
              <a:t>Énfasis en la comunicación y la transferencia de información</a:t>
            </a:r>
          </a:p>
          <a:p>
            <a:r>
              <a:rPr lang="es-ES_tradnl" dirty="0" smtClean="0"/>
              <a:t>Principios de la comunicación (axiomas)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¿Qué es un sistema?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ES_tradnl" dirty="0" smtClean="0"/>
              <a:t>Un sistema es un conjunto de elementos en interacción constante. Las propiedades de sus componentes están determinadas por las propiedades del sistema como conjunto, y no como la mera suma de esos elementos. </a:t>
            </a:r>
          </a:p>
          <a:p>
            <a:pPr algn="just">
              <a:buNone/>
            </a:pPr>
            <a:r>
              <a:rPr lang="es-ES_tradnl" dirty="0" smtClean="0"/>
              <a:t>Propiedades de los sistemas: </a:t>
            </a:r>
          </a:p>
          <a:p>
            <a:pPr algn="just"/>
            <a:r>
              <a:rPr lang="es-ES_tradnl" dirty="0" smtClean="0"/>
              <a:t>Totalidad</a:t>
            </a:r>
          </a:p>
          <a:p>
            <a:pPr algn="just"/>
            <a:r>
              <a:rPr lang="es-ES_tradnl" dirty="0" smtClean="0"/>
              <a:t>Circularidad</a:t>
            </a:r>
          </a:p>
          <a:p>
            <a:pPr algn="just"/>
            <a:r>
              <a:rPr lang="es-ES_tradnl" dirty="0" err="1" smtClean="0"/>
              <a:t>Equifinalidad</a:t>
            </a:r>
            <a:endParaRPr lang="es-ES_tradnl" dirty="0" smtClean="0"/>
          </a:p>
          <a:p>
            <a:pPr algn="just"/>
            <a:r>
              <a:rPr lang="es-ES_tradnl" dirty="0" smtClean="0"/>
              <a:t>Emergencia</a:t>
            </a:r>
          </a:p>
          <a:p>
            <a:pPr algn="just"/>
            <a:r>
              <a:rPr lang="es-ES_tradnl" dirty="0" smtClean="0"/>
              <a:t>Homeostasis</a:t>
            </a:r>
            <a:endParaRPr lang="es-ES_tradnl" dirty="0" smtClean="0"/>
          </a:p>
          <a:p>
            <a:pPr algn="just"/>
            <a:r>
              <a:rPr lang="es-ES_tradnl" dirty="0" err="1" smtClean="0"/>
              <a:t>Feedbback</a:t>
            </a:r>
            <a:endParaRPr lang="es-ES_tradnl" dirty="0" smtClean="0"/>
          </a:p>
          <a:p>
            <a:pPr algn="just"/>
            <a:r>
              <a:rPr lang="es-ES_tradnl" dirty="0" smtClean="0"/>
              <a:t>Patrón</a:t>
            </a:r>
            <a:endParaRPr lang="es-ES_tradnl" dirty="0" smtClean="0"/>
          </a:p>
          <a:p>
            <a:pPr algn="just"/>
            <a:r>
              <a:rPr lang="es-ES_tradnl" dirty="0" smtClean="0"/>
              <a:t>Complejidad y autoorganización</a:t>
            </a:r>
          </a:p>
          <a:p>
            <a:pPr algn="just"/>
            <a:endParaRPr lang="es-ES_tradnl" dirty="0" smtClean="0"/>
          </a:p>
          <a:p>
            <a:pPr algn="just"/>
            <a:endParaRPr lang="es-ES_tradnl" dirty="0" smtClean="0"/>
          </a:p>
          <a:p>
            <a:pPr algn="just"/>
            <a:endParaRPr lang="es-ES_tradnl" dirty="0" smtClean="0"/>
          </a:p>
          <a:p>
            <a:pPr algn="just"/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La familia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dirty="0" smtClean="0"/>
              <a:t>La familia como sistema</a:t>
            </a:r>
          </a:p>
          <a:p>
            <a:pPr algn="just"/>
            <a:r>
              <a:rPr lang="es-ES_tradnl" dirty="0" smtClean="0"/>
              <a:t>Subsistemas familiares</a:t>
            </a:r>
          </a:p>
          <a:p>
            <a:pPr algn="just"/>
            <a:r>
              <a:rPr lang="es-ES_tradnl" dirty="0" smtClean="0"/>
              <a:t>Límites, fronteras y organización familiar</a:t>
            </a:r>
          </a:p>
          <a:p>
            <a:pPr algn="just"/>
            <a:r>
              <a:rPr lang="es-ES_tradnl" dirty="0" smtClean="0"/>
              <a:t>Alianza, coalición </a:t>
            </a:r>
            <a:r>
              <a:rPr lang="es-ES_tradnl" smtClean="0"/>
              <a:t>y triangulación</a:t>
            </a:r>
          </a:p>
          <a:p>
            <a:pPr algn="just"/>
            <a:endParaRPr lang="es-ES_tradnl" dirty="0" smtClean="0"/>
          </a:p>
          <a:p>
            <a:pPr algn="just">
              <a:buNone/>
            </a:pPr>
            <a:endParaRPr lang="es-ES_tradnl" dirty="0" smtClean="0"/>
          </a:p>
          <a:p>
            <a:pPr algn="just"/>
            <a:endParaRPr lang="es-ES_tradnl" dirty="0" smtClean="0"/>
          </a:p>
          <a:p>
            <a:pPr algn="just"/>
            <a:endParaRPr lang="es-ES_tradnl" dirty="0" smtClean="0"/>
          </a:p>
        </p:txBody>
      </p:sp>
      <p:sp>
        <p:nvSpPr>
          <p:cNvPr id="4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s-ES_tradnl" dirty="0" smtClean="0"/>
              <a:t>Clase 6 </a:t>
            </a:r>
            <a:r>
              <a:rPr lang="es-ES_tradnl" dirty="0" err="1" smtClean="0"/>
              <a:t>–</a:t>
            </a:r>
            <a:r>
              <a:rPr lang="es-ES_tradnl" dirty="0" smtClean="0"/>
              <a:t> Semana 4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La familia en la perspectiva sistémica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ES_tradnl" dirty="0" smtClean="0"/>
              <a:t>Abordaje novedoso, centrado en la interacción entre los miembros de la familia más que en los procesos internos o aislados de cada integrante. Para cada uno de ellos, la interacción con el otro define de manera importante su propia personalidad. </a:t>
            </a:r>
          </a:p>
          <a:p>
            <a:pPr algn="just"/>
            <a:r>
              <a:rPr lang="es-ES_tradnl" dirty="0" smtClean="0"/>
              <a:t>El foco de la observación reside en las relaciones, enfatizando los procesos de interacción reales y presentes (en lugar de hacer foco en las relaciones internalizadas o imaginarias).</a:t>
            </a:r>
          </a:p>
          <a:p>
            <a:pPr algn="just"/>
            <a:r>
              <a:rPr lang="es-ES_tradnl" dirty="0" smtClean="0"/>
              <a:t>El proceso de diagnóstico de la situación familiar consiste en identificar los patrones de interacción y sus características.</a:t>
            </a:r>
          </a:p>
          <a:p>
            <a:pPr algn="just"/>
            <a:r>
              <a:rPr lang="es-ES_tradnl" dirty="0" smtClean="0"/>
              <a:t>Toda conducta es relacional y contextual, tanto las observadas en el contexto de origen (familiar) como en el de intervención (terapia/relación con el terapeuta).</a:t>
            </a:r>
          </a:p>
          <a:p>
            <a:pPr algn="just"/>
            <a:r>
              <a:rPr lang="es-ES_tradnl" dirty="0" smtClean="0"/>
              <a:t>Cualquier conducta sintomática se asocia de manera recurrente con el contexto </a:t>
            </a:r>
            <a:r>
              <a:rPr lang="es-ES_tradnl" dirty="0" err="1" smtClean="0"/>
              <a:t>interaccional</a:t>
            </a:r>
            <a:r>
              <a:rPr lang="es-ES_tradnl" dirty="0" smtClean="0"/>
              <a:t> en el que surge y se perpetúa.</a:t>
            </a:r>
          </a:p>
          <a:p>
            <a:pPr algn="just"/>
            <a:r>
              <a:rPr lang="es-ES_tradnl" dirty="0" smtClean="0"/>
              <a:t>Esto da lugar a intervenciones que pueden tener como foco tanto el individuo como el grupo familiar. </a:t>
            </a:r>
          </a:p>
          <a:p>
            <a:pPr algn="just"/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La familia en la perspectiva sistémica (II)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dirty="0" smtClean="0"/>
              <a:t>Homeostasis familiar: constancia relativa del ambiente interno de la familia, mantenido por la interrelación de fuerzas dinámicas (mecanismos de retroalimentación).</a:t>
            </a:r>
          </a:p>
          <a:p>
            <a:pPr algn="just"/>
            <a:r>
              <a:rPr lang="es-ES_tradnl" dirty="0" smtClean="0"/>
              <a:t>Las conductas sintomáticas en muchas ocasiones sirven para estabilizar el sistema familiar, asegurando así su permanencia en el tiempo. </a:t>
            </a:r>
          </a:p>
          <a:p>
            <a:pPr algn="just"/>
            <a:r>
              <a:rPr lang="es-ES_tradnl" dirty="0" smtClean="0"/>
              <a:t>Por ende, hay que considerar los posibles efectos que pueden llegar a tener los cambios terapéuticos a nivel del sistema familiar como conjunto.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Intervenciones sistémicas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dirty="0" smtClean="0"/>
              <a:t>El terapeuta asume una posición no-normativa, sin emitir juicios de valor ni patrones de salud/enfermedad en relación con los sistemas sintomáticos intervenidos. </a:t>
            </a:r>
          </a:p>
          <a:p>
            <a:pPr algn="just"/>
            <a:r>
              <a:rPr lang="es-ES_tradnl" dirty="0" smtClean="0"/>
              <a:t>No se responsabiliza a los integrantes del grupo familiar por la aparición de conductas disfuncionales o sintomáticas. </a:t>
            </a:r>
          </a:p>
          <a:p>
            <a:pPr algn="just"/>
            <a:r>
              <a:rPr lang="es-ES_tradnl" dirty="0" smtClean="0"/>
              <a:t>En cambio, lo que se busca es comprender en qué contexto la conducta </a:t>
            </a:r>
            <a:r>
              <a:rPr lang="es-ES_tradnl" dirty="0" err="1" smtClean="0"/>
              <a:t>desadaptativa</a:t>
            </a:r>
            <a:r>
              <a:rPr lang="es-ES_tradnl" dirty="0" smtClean="0"/>
              <a:t> tiene sentido en relación con el funcionamiento del sistema familiar en conjunto. </a:t>
            </a:r>
          </a:p>
          <a:p>
            <a:pPr algn="just"/>
            <a:endParaRPr lang="es-ES_tradnl" dirty="0" smtClean="0"/>
          </a:p>
          <a:p>
            <a:pPr algn="just"/>
            <a:endParaRPr lang="es-ES_trad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La concepción sistémica del cambio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_tradnl" dirty="0" smtClean="0"/>
              <a:t>Para poder cambiar una conducta familiar problemática o sintomática, es necesario primero identificar las características del patrón de relación familiar en el que se inserta y adquiere sentido.</a:t>
            </a:r>
          </a:p>
          <a:p>
            <a:pPr algn="just"/>
            <a:r>
              <a:rPr lang="es-ES_tradnl" dirty="0" smtClean="0"/>
              <a:t>El terapeuta, al estar en interacción con la familia, se hace parte de sus interacciones y desde allí puede intervenir.</a:t>
            </a:r>
          </a:p>
          <a:p>
            <a:pPr algn="just"/>
            <a:r>
              <a:rPr lang="es-ES_tradnl" dirty="0" smtClean="0"/>
              <a:t>Interrupción de los patrones: detención de patrones repetitivos, definición del problema y elaboración de soluciones, ampliación de las excepciones, connotación positiva de la conducta de los distintos miembros.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n">
  <a:themeElements>
    <a:clrScheme name="Orige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Origen.thmx</Template>
  <TotalTime>1339</TotalTime>
  <Words>583</Words>
  <Application>Microsoft Macintosh PowerPoint</Application>
  <PresentationFormat>Presentación en pantalla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Origen</vt:lpstr>
      <vt:lpstr>Psicología Programa Académico de Bachillerato Universidad de Chile</vt:lpstr>
      <vt:lpstr>Diapositiva 2</vt:lpstr>
      <vt:lpstr>De la epistemología tradicional a la sistémica</vt:lpstr>
      <vt:lpstr>¿Qué es un sistema?</vt:lpstr>
      <vt:lpstr>La familia</vt:lpstr>
      <vt:lpstr>La familia en la perspectiva sistémica</vt:lpstr>
      <vt:lpstr>La familia en la perspectiva sistémica (II)</vt:lpstr>
      <vt:lpstr>Intervenciones sistémicas</vt:lpstr>
      <vt:lpstr>La concepción sistémica del cambio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Psicología Programa Académico de Bachillerato Universidad de Chile</dc:title>
  <dc:creator>Danilo Sanhueza</dc:creator>
  <cp:lastModifiedBy>Danilo Sanhueza</cp:lastModifiedBy>
  <cp:revision>134</cp:revision>
  <dcterms:created xsi:type="dcterms:W3CDTF">2012-05-25T19:02:30Z</dcterms:created>
  <dcterms:modified xsi:type="dcterms:W3CDTF">2012-05-25T19:03:12Z</dcterms:modified>
</cp:coreProperties>
</file>