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handoutMasters/handoutMaster1.xml" ContentType="application/vnd.openxmlformats-officedocument.presentationml.handoutMaster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r:id="rId1"/>
  </p:sldMasterIdLst>
  <p:notesMasterIdLst>
    <p:notesMasterId r:id="rId14"/>
  </p:notesMasterIdLst>
  <p:handoutMasterIdLst>
    <p:handoutMasterId r:id="rId15"/>
  </p:handoutMasterIdLst>
  <p:sldIdLst>
    <p:sldId id="256" r:id="rId2"/>
    <p:sldId id="266" r:id="rId3"/>
    <p:sldId id="260" r:id="rId4"/>
    <p:sldId id="267" r:id="rId5"/>
    <p:sldId id="272" r:id="rId6"/>
    <p:sldId id="273" r:id="rId7"/>
    <p:sldId id="274" r:id="rId8"/>
    <p:sldId id="275" r:id="rId9"/>
    <p:sldId id="276" r:id="rId10"/>
    <p:sldId id="277" r:id="rId11"/>
    <p:sldId id="279" r:id="rId12"/>
    <p:sldId id="278" r:id="rId13"/>
  </p:sldIdLst>
  <p:sldSz cx="9144000" cy="6858000" type="screen4x3"/>
  <p:notesSz cx="6858000" cy="9144000"/>
  <p:defaultTextStyle>
    <a:defPPr>
      <a:defRPr lang="es-ES_tradnl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 vertBarState="minimized" horzBarState="maximized">
    <p:restoredLeft sz="15620"/>
    <p:restoredTop sz="94660"/>
  </p:normalViewPr>
  <p:slideViewPr>
    <p:cSldViewPr snapToObjects="1">
      <p:cViewPr varScale="1">
        <p:scale>
          <a:sx n="103" d="100"/>
          <a:sy n="103" d="100"/>
        </p:scale>
        <p:origin x="-864" y="-112"/>
      </p:cViewPr>
      <p:guideLst>
        <p:guide orient="horz" pos="2160"/>
        <p:guide pos="273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notesMaster" Target="notesMasters/notesMaster1.xml"/><Relationship Id="rId15" Type="http://schemas.openxmlformats.org/officeDocument/2006/relationships/handoutMaster" Target="handoutMasters/handoutMaster1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3" name="Marcador de fecha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C518AA-07DE-F94C-98E9-F9025D63391D}" type="datetimeFigureOut">
              <a:rPr lang="es-ES_tradnl" smtClean="0"/>
              <a:pPr/>
              <a:t>25/5/12</a:t>
            </a:fld>
            <a:endParaRPr lang="es-ES_tradnl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0A98DA-3438-CA40-84E7-E61FBCDFDF8D}" type="slidenum">
              <a:rPr lang="es-ES_tradnl" smtClean="0"/>
              <a:pPr/>
              <a:t>‹Nr.›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78F2B6-089C-D041-BB91-F1809359B4BF}" type="datetimeFigureOut">
              <a:rPr lang="es-ES_tradnl" smtClean="0"/>
              <a:pPr/>
              <a:t>25/5/12</a:t>
            </a:fld>
            <a:endParaRPr lang="es-ES_tradnl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_tradnl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28BE58B-3103-7840-BCB3-838DF71AA277}" type="slidenum">
              <a:rPr lang="es-ES_tradnl" smtClean="0"/>
              <a:pPr/>
              <a:t>‹Nr.›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ítulo 7"/>
          <p:cNvSpPr>
            <a:spLocks noGrp="1"/>
          </p:cNvSpPr>
          <p:nvPr>
            <p:ph type="ctrTitle"/>
          </p:nvPr>
        </p:nvSpPr>
        <p:spPr>
          <a:xfrm>
            <a:off x="1219200" y="3276600"/>
            <a:ext cx="6858000" cy="16002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9" name="Subtítulo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_tradnl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28" name="Marcador de fecha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>
            <a:lvl1pPr>
              <a:defRPr sz="1400"/>
            </a:lvl1pPr>
          </a:lstStyle>
          <a:p>
            <a:fld id="{25F7D2E7-A5B5-824A-8195-1C8E6D991E20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17" name="Marcador de pie de página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29" name="Marcador de número de diapositiva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</p:spPr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21" name="Rectángulo 20"/>
          <p:cNvSpPr/>
          <p:nvPr/>
        </p:nvSpPr>
        <p:spPr>
          <a:xfrm>
            <a:off x="904875" y="3276600"/>
            <a:ext cx="7315200" cy="1651635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ángulo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ángulo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ángulo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1B46-D595-0742-A833-EF2656289BA2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0E091-D22B-E143-9037-CA630B92BC6D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7" name="Conector recto 6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Triángulo isósceles 7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Conector recto 8"/>
          <p:cNvSpPr>
            <a:spLocks noChangeShapeType="1"/>
          </p:cNvSpPr>
          <p:nvPr/>
        </p:nvSpPr>
        <p:spPr bwMode="auto">
          <a:xfrm rot="5400000">
            <a:off x="3629607" y="3201952"/>
            <a:ext cx="585216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BF825D-893E-974B-B0F1-647420357E26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8" name="Marcador de contenido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Encabezado de secció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</p:spPr>
        <p:txBody>
          <a:bodyPr anchor="t" anchorCtr="0"/>
          <a:lstStyle>
            <a:lvl1pPr algn="r">
              <a:buNone/>
              <a:defRPr sz="3200" b="0" cap="none" baseline="0"/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</p:spPr>
        <p:txBody>
          <a:bodyPr anchor="t" anchorCtr="0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/>
          <a:p>
            <a:fld id="{9141E1EC-4794-DD47-B15C-A6F537AAA8C4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>
          <a:xfrm>
            <a:off x="1069848" y="6355080"/>
            <a:ext cx="1520952" cy="365760"/>
          </a:xfrm>
        </p:spPr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7" name="Rectángulo 6"/>
          <p:cNvSpPr/>
          <p:nvPr/>
        </p:nvSpPr>
        <p:spPr>
          <a:xfrm>
            <a:off x="914400" y="2819400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ángulo 7"/>
          <p:cNvSpPr/>
          <p:nvPr/>
        </p:nvSpPr>
        <p:spPr>
          <a:xfrm>
            <a:off x="914400" y="2819400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755D2B-8A31-D24E-A6AD-0353E4222EBD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9" name="Marcador de contenido 8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11" name="Marcador de contenido 10"/>
          <p:cNvSpPr>
            <a:spLocks noGrp="1"/>
          </p:cNvSpPr>
          <p:nvPr>
            <p:ph sz="quarter" idx="2"/>
          </p:nvPr>
        </p:nvSpPr>
        <p:spPr>
          <a:xfrm>
            <a:off x="4632198" y="1216152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noFill/>
          <a:ln>
            <a:noFill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3"/>
          </p:nvPr>
        </p:nvSpPr>
        <p:spPr>
          <a:xfrm>
            <a:off x="4648200" y="1295400"/>
            <a:ext cx="4041775" cy="685800"/>
          </a:xfrm>
          <a:noFill/>
          <a:ln>
            <a:noFill/>
          </a:ln>
        </p:spPr>
        <p:txBody>
          <a:bodyPr lIns="91440" anchor="b" anchorCtr="0"/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3695F-3601-6644-BCC6-1F518417B260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11" name="Marcador de contenido 10"/>
          <p:cNvSpPr>
            <a:spLocks noGrp="1"/>
          </p:cNvSpPr>
          <p:nvPr>
            <p:ph sz="quarter" idx="2"/>
          </p:nvPr>
        </p:nvSpPr>
        <p:spPr>
          <a:xfrm>
            <a:off x="457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13" name="Marcador de contenido 12"/>
          <p:cNvSpPr>
            <a:spLocks noGrp="1"/>
          </p:cNvSpPr>
          <p:nvPr>
            <p:ph sz="quarter" idx="4"/>
          </p:nvPr>
        </p:nvSpPr>
        <p:spPr>
          <a:xfrm>
            <a:off x="4648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1D0CF1-02A1-5D4D-BC67-86C4BF457642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6" name="Triángulo isósceles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C52FE-A9CA-0247-A60D-F490205BD3FE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5" name="Conector recto 4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Triángulo isósceles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</p:spPr>
        <p:txBody>
          <a:bodyPr anchor="b" anchorCtr="0">
            <a:noAutofit/>
          </a:bodyPr>
          <a:lstStyle>
            <a:lvl1pPr algn="l">
              <a:buNone/>
              <a:defRPr sz="2000" b="1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2"/>
          </p:nvPr>
        </p:nvSpPr>
        <p:spPr>
          <a:xfrm>
            <a:off x="6324600" y="1219200"/>
            <a:ext cx="2514600" cy="4843463"/>
          </a:xfrm>
        </p:spPr>
        <p:txBody>
          <a:bodyPr/>
          <a:lstStyle>
            <a:lvl1pPr marL="0" indent="0">
              <a:lnSpc>
                <a:spcPts val="22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7AFA9-CAF5-EC48-903E-1B6BB166D47F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8" name="Conector recto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Conector recto 9"/>
          <p:cNvSpPr>
            <a:spLocks noChangeShapeType="1"/>
          </p:cNvSpPr>
          <p:nvPr/>
        </p:nvSpPr>
        <p:spPr bwMode="auto">
          <a:xfrm rot="5400000">
            <a:off x="3160645" y="3324225"/>
            <a:ext cx="603504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Triángulo isósceles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Marcador de contenido 11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5715000" cy="571500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Imagen con título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ln>
            <a:solidFill>
              <a:schemeClr val="accent1"/>
            </a:solidFill>
          </a:ln>
        </p:spPr>
        <p:txBody>
          <a:bodyPr lIns="274320" anchor="ctr"/>
          <a:lstStyle>
            <a:lvl1pPr algn="r">
              <a:buNone/>
              <a:defRPr sz="2000" b="0">
                <a:solidFill>
                  <a:schemeClr val="tx1"/>
                </a:solidFill>
              </a:defRPr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457200" y="1905000"/>
            <a:ext cx="8229600" cy="4270248"/>
          </a:xfrm>
          <a:solidFill>
            <a:schemeClr val="tx1">
              <a:shade val="50000"/>
            </a:schemeClr>
          </a:solidFill>
          <a:ln>
            <a:noFill/>
          </a:ln>
          <a:effectLst/>
        </p:spPr>
        <p:txBody>
          <a:bodyPr/>
          <a:lstStyle>
            <a:lvl1pPr marL="0" indent="0">
              <a:spcBef>
                <a:spcPts val="600"/>
              </a:spcBef>
              <a:buNone/>
              <a:defRPr sz="3200"/>
            </a:lvl1pPr>
          </a:lstStyle>
          <a:p>
            <a:r>
              <a:rPr kumimoji="0" lang="es-ES_tradnl" smtClean="0"/>
              <a:t>Haga clic en el icono para agregar una imagen</a:t>
            </a:r>
            <a:endParaRPr kumimoji="0" lang="en-US" dirty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457200" y="1219200"/>
            <a:ext cx="8229600" cy="533400"/>
          </a:xfrm>
        </p:spPr>
        <p:txBody>
          <a:bodyPr anchor="ctr" anchorCtr="0"/>
          <a:lstStyle>
            <a:lvl1pPr marL="0" indent="0" algn="l">
              <a:buFontTx/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8788C6-EC31-A74A-9F6C-72045DFC984B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8" name="Conector recto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riángulo isósceles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ángulo 9"/>
          <p:cNvSpPr/>
          <p:nvPr/>
        </p:nvSpPr>
        <p:spPr>
          <a:xfrm>
            <a:off x="457200" y="500856"/>
            <a:ext cx="182880" cy="68580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Marcador de título 2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13" name="Marcador de texto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_tradnl" dirty="0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_tradnl" dirty="0" smtClean="0"/>
              <a:t>Segundo nivel</a:t>
            </a:r>
          </a:p>
          <a:p>
            <a:pPr lvl="2" eaLnBrk="1" latinLnBrk="0" hangingPunct="1"/>
            <a:r>
              <a:rPr kumimoji="0" lang="es-ES_tradnl" dirty="0" smtClean="0"/>
              <a:t>Tercer nivel</a:t>
            </a:r>
          </a:p>
          <a:p>
            <a:pPr lvl="3" eaLnBrk="1" latinLnBrk="0" hangingPunct="1"/>
            <a:r>
              <a:rPr kumimoji="0" lang="es-ES_tradnl" dirty="0" smtClean="0"/>
              <a:t>Cuarto nivel</a:t>
            </a:r>
          </a:p>
          <a:p>
            <a:pPr lvl="4" eaLnBrk="1" latinLnBrk="0" hangingPunct="1"/>
            <a:r>
              <a:rPr kumimoji="0" lang="es-ES_tradnl" dirty="0" smtClean="0"/>
              <a:t>Quinto nivel</a:t>
            </a:r>
            <a:endParaRPr kumimoji="0" lang="en-US" dirty="0"/>
          </a:p>
        </p:txBody>
      </p:sp>
      <p:sp>
        <p:nvSpPr>
          <p:cNvPr id="14" name="Marcador de fecha 13"/>
          <p:cNvSpPr>
            <a:spLocks noGrp="1"/>
          </p:cNvSpPr>
          <p:nvPr>
            <p:ph type="dt" sz="half" idx="2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15AA5477-6730-1A4B-AC57-3D8CF85A3138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3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23" name="Marcador de número de diapositiva 22"/>
          <p:cNvSpPr>
            <a:spLocks noGrp="1"/>
          </p:cNvSpPr>
          <p:nvPr>
            <p:ph type="sldNum" sz="quarter" idx="4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28" name="Conector recto 2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Conector recto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Triángulo isósceles 9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0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ítulo 6"/>
          <p:cNvSpPr>
            <a:spLocks noGrp="1"/>
          </p:cNvSpPr>
          <p:nvPr>
            <p:ph type="ctrTitle"/>
          </p:nvPr>
        </p:nvSpPr>
        <p:spPr>
          <a:xfrm>
            <a:off x="1219200" y="3505200"/>
            <a:ext cx="6858000" cy="1371600"/>
          </a:xfrm>
        </p:spPr>
        <p:txBody>
          <a:bodyPr>
            <a:normAutofit/>
          </a:bodyPr>
          <a:lstStyle/>
          <a:p>
            <a:r>
              <a:rPr lang="es-ES_tradnl" dirty="0" smtClean="0"/>
              <a:t>Psicología</a:t>
            </a:r>
            <a:br>
              <a:rPr lang="es-ES_tradnl" dirty="0" smtClean="0"/>
            </a:br>
            <a:r>
              <a:rPr lang="es-ES_tradnl" sz="2222" dirty="0" smtClean="0"/>
              <a:t>Programa Académico de Bachillerato</a:t>
            </a:r>
            <a:br>
              <a:rPr lang="es-ES_tradnl" sz="2222" dirty="0" smtClean="0"/>
            </a:br>
            <a:r>
              <a:rPr lang="es-ES_tradnl" sz="2222" dirty="0" smtClean="0"/>
              <a:t>Universidad de Chile</a:t>
            </a:r>
            <a:endParaRPr lang="es-ES_tradnl" sz="2222" dirty="0"/>
          </a:p>
        </p:txBody>
      </p:sp>
      <p:sp>
        <p:nvSpPr>
          <p:cNvPr id="8" name="Subtítulo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dirty="0" smtClean="0"/>
              <a:t>Profesor: </a:t>
            </a:r>
            <a:r>
              <a:rPr lang="es-ES_tradnl" dirty="0" err="1" smtClean="0"/>
              <a:t>Ps</a:t>
            </a:r>
            <a:r>
              <a:rPr lang="es-ES_tradnl" dirty="0" smtClean="0"/>
              <a:t>. Danilo Sanhueza O.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2560320"/>
            <a:ext cx="8229600" cy="1737360"/>
          </a:xfrm>
        </p:spPr>
        <p:txBody>
          <a:bodyPr>
            <a:normAutofit/>
          </a:bodyPr>
          <a:lstStyle/>
          <a:p>
            <a:pPr>
              <a:buNone/>
            </a:pPr>
            <a:endParaRPr lang="es-ES_tradnl" dirty="0" smtClean="0"/>
          </a:p>
          <a:p>
            <a:pPr>
              <a:buNone/>
            </a:pPr>
            <a:r>
              <a:rPr lang="es-ES_tradnl" dirty="0" smtClean="0"/>
              <a:t>Sobre la normalidad / anormalidad</a:t>
            </a:r>
          </a:p>
          <a:p>
            <a:endParaRPr lang="es-ES_tradnl" dirty="0" smtClean="0"/>
          </a:p>
          <a:p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Normalidad/Anormalidad y psicología</a:t>
            </a:r>
            <a:endParaRPr lang="es-ES_tradnl" dirty="0"/>
          </a:p>
        </p:txBody>
      </p:sp>
      <p:sp>
        <p:nvSpPr>
          <p:cNvPr id="5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/>
          </a:bodyPr>
          <a:lstStyle/>
          <a:p>
            <a:pPr algn="just"/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Consideraciones históricas sobre la normalidad/anormalidad. </a:t>
            </a:r>
          </a:p>
          <a:p>
            <a:pPr algn="just"/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Algunos conceptos cercanos a la “normalidad”: ideal, desarrollo, funcionamiento óptimo, salud, bienestar.</a:t>
            </a:r>
          </a:p>
          <a:p>
            <a:pPr algn="just"/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Las  dificultades para la definición de lo normal/anormal en salud mental.</a:t>
            </a:r>
          </a:p>
          <a:p>
            <a:pPr algn="just"/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Alcances políticos de la definición de normalidad. </a:t>
            </a:r>
          </a:p>
          <a:p>
            <a:pPr algn="just"/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Normalidad/Anormalidad y diferencia subjetiva. </a:t>
            </a:r>
            <a:endParaRPr lang="es-ES_tradnl" sz="2800" dirty="0">
              <a:latin typeface="Calibri" charset="0"/>
              <a:ea typeface="Times New Roman" charset="0"/>
              <a:cs typeface="Times New Roman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Criterios de normalidad</a:t>
            </a:r>
            <a:endParaRPr lang="es-ES_tradnl" dirty="0"/>
          </a:p>
        </p:txBody>
      </p:sp>
      <p:sp>
        <p:nvSpPr>
          <p:cNvPr id="5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/>
          </a:bodyPr>
          <a:lstStyle/>
          <a:p>
            <a:pPr marL="457200" indent="-457200" algn="just">
              <a:buFontTx/>
              <a:buAutoNum type="arabicPeriod"/>
              <a:defRPr/>
            </a:pPr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Estadístico</a:t>
            </a:r>
          </a:p>
          <a:p>
            <a:pPr marL="457200" indent="-457200" algn="just">
              <a:buFontTx/>
              <a:buAutoNum type="arabicPeriod"/>
              <a:defRPr/>
            </a:pPr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De salud</a:t>
            </a:r>
          </a:p>
          <a:p>
            <a:pPr marL="457200" indent="-457200" algn="just">
              <a:buFontTx/>
              <a:buAutoNum type="arabicPeriod"/>
              <a:defRPr/>
            </a:pPr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Ideal</a:t>
            </a:r>
          </a:p>
          <a:p>
            <a:pPr marL="457200" indent="-457200" algn="just">
              <a:buFontTx/>
              <a:buAutoNum type="arabicPeriod"/>
              <a:defRPr/>
            </a:pPr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Social</a:t>
            </a:r>
          </a:p>
          <a:p>
            <a:pPr marL="457200" indent="-457200" algn="just">
              <a:buFontTx/>
              <a:buAutoNum type="arabicPeriod"/>
              <a:defRPr/>
            </a:pPr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Adaptativo</a:t>
            </a:r>
          </a:p>
          <a:p>
            <a:pPr marL="457200" indent="-457200" algn="just">
              <a:defRPr/>
            </a:pPr>
            <a:endParaRPr lang="es-ES_tradnl" sz="2800" dirty="0" smtClean="0">
              <a:latin typeface="Calibri" charset="0"/>
              <a:ea typeface="Times New Roman" charset="0"/>
              <a:cs typeface="Times New Roman" charset="0"/>
            </a:endParaRPr>
          </a:p>
          <a:p>
            <a:pPr marL="457200" indent="-457200" algn="just">
              <a:defRPr/>
            </a:pPr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El problema de las </a:t>
            </a:r>
            <a:r>
              <a:rPr lang="es-ES_tradnl" sz="2800" dirty="0" err="1" smtClean="0">
                <a:latin typeface="Calibri" charset="0"/>
                <a:ea typeface="Times New Roman" charset="0"/>
                <a:cs typeface="Times New Roman" charset="0"/>
              </a:rPr>
              <a:t>normopatías</a:t>
            </a:r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.</a:t>
            </a:r>
          </a:p>
          <a:p>
            <a:pPr marL="457200" indent="-457200" algn="just">
              <a:defRPr/>
            </a:pPr>
            <a:r>
              <a:rPr lang="es-ES_tradnl" sz="2800" dirty="0" smtClean="0">
                <a:latin typeface="Calibri" charset="0"/>
                <a:ea typeface="Times New Roman" charset="0"/>
                <a:cs typeface="Times New Roman" charset="0"/>
              </a:rPr>
              <a:t>Una propuesta dialéctica sobre la normalidad: grados de libertad para comportarse de modo normal/anormal. </a:t>
            </a:r>
            <a:endParaRPr lang="es-ES_tradnl" sz="2800" dirty="0">
              <a:latin typeface="Calibri" charset="0"/>
              <a:ea typeface="Times New Roman" charset="0"/>
              <a:cs typeface="Times New Roman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2560320"/>
            <a:ext cx="8229600" cy="1737360"/>
          </a:xfrm>
        </p:spPr>
        <p:txBody>
          <a:bodyPr>
            <a:normAutofit/>
          </a:bodyPr>
          <a:lstStyle/>
          <a:p>
            <a:pPr>
              <a:buNone/>
            </a:pPr>
            <a:endParaRPr lang="es-ES_tradnl" dirty="0" smtClean="0"/>
          </a:p>
          <a:p>
            <a:pPr>
              <a:buNone/>
            </a:pPr>
            <a:r>
              <a:rPr lang="es-ES_tradnl" dirty="0" smtClean="0"/>
              <a:t>La personalidad</a:t>
            </a:r>
          </a:p>
          <a:p>
            <a:endParaRPr lang="es-ES_tradnl" dirty="0" smtClean="0"/>
          </a:p>
          <a:p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¿Qué es la personalidad?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800" dirty="0" smtClean="0">
                <a:latin typeface="Calibri" charset="0"/>
              </a:rPr>
              <a:t>“La forma de ser de las personas”. 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Raíz etimológica: la metáfora de la máscara.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Las distintas acepciones de la noción de persona. 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El uso cotidiano de la noción de personalidad: la relación con los otros y consigo mismo.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El estudio científico de la personalidad.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Personalidad, temperamento, carácter y rasgos.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Diferentes aproximaciones al estudio de la personalidad.</a:t>
            </a:r>
          </a:p>
          <a:p>
            <a:endParaRPr lang="es-ES_trad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El método clínico y sus exponentes</a:t>
            </a:r>
            <a:endParaRPr lang="es-ES_tradnl" dirty="0"/>
          </a:p>
        </p:txBody>
      </p:sp>
      <p:sp>
        <p:nvSpPr>
          <p:cNvPr id="5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 fontScale="92500"/>
          </a:bodyPr>
          <a:lstStyle/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800" dirty="0" smtClean="0">
                <a:latin typeface="Calibri" charset="0"/>
              </a:rPr>
              <a:t>Jean Charcot y su escuela. 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El estudio de las histerias. 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La hipótesis de la división de la conciencia.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800" dirty="0" smtClean="0">
                <a:latin typeface="Calibri" charset="0"/>
              </a:rPr>
              <a:t>Sigmund Freud y el psicoanálisis.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La preponderancia de lo inconsciente.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La influencia de las pulsiones (sexuales y agresivas).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El papel de la infancia temprana.  </a:t>
            </a:r>
            <a:endParaRPr lang="es-ES" sz="2800" dirty="0" smtClean="0">
              <a:latin typeface="Calibri" charset="0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Carl Rogers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500" dirty="0" smtClean="0">
                <a:latin typeface="Calibri" charset="0"/>
              </a:rPr>
              <a:t>La teoría de la realización.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George Kelly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500" dirty="0" smtClean="0">
                <a:latin typeface="Calibri" charset="0"/>
              </a:rPr>
              <a:t>La teoría de los </a:t>
            </a:r>
            <a:r>
              <a:rPr lang="es-ES_tradnl" sz="2500" dirty="0" err="1" smtClean="0">
                <a:latin typeface="Calibri" charset="0"/>
              </a:rPr>
              <a:t>constructos</a:t>
            </a:r>
            <a:r>
              <a:rPr lang="es-ES_tradnl" sz="2500" dirty="0" smtClean="0">
                <a:latin typeface="Calibri" charset="0"/>
              </a:rPr>
              <a:t> personales.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Valoración del método clínico</a:t>
            </a:r>
            <a:br>
              <a:rPr lang="es-ES_tradnl" dirty="0" smtClean="0"/>
            </a:br>
            <a:endParaRPr lang="es-ES_tradnl" dirty="0"/>
          </a:p>
        </p:txBody>
      </p:sp>
      <p:sp>
        <p:nvSpPr>
          <p:cNvPr id="5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/>
          </a:bodyPr>
          <a:lstStyle/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Riqueza de los datos clínicos.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Similitud entre la clínica y el contexto de relaciones interpersonales. 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Posibilidad de extender y profundizar el estudio de un individuo a lo largo del tiempo.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Generación de múltiples hipótesis.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Dificultad de extrapolar resultados y de comprobar las hipótesis.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Implicación del terapeuta en la investigación. 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endParaRPr lang="es-ES_tradnl" sz="2800" dirty="0" smtClean="0">
              <a:latin typeface="Calibri" charset="0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endParaRPr lang="es-ES_tradnl" sz="2500" dirty="0" smtClean="0">
              <a:latin typeface="Calibri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El método </a:t>
            </a:r>
            <a:r>
              <a:rPr lang="es-ES_tradnl" dirty="0" err="1" smtClean="0"/>
              <a:t>correlacional</a:t>
            </a:r>
            <a:r>
              <a:rPr lang="es-ES_tradnl" dirty="0" smtClean="0"/>
              <a:t> y sus exponentes</a:t>
            </a:r>
            <a:endParaRPr lang="es-ES_tradnl" dirty="0"/>
          </a:p>
        </p:txBody>
      </p:sp>
      <p:sp>
        <p:nvSpPr>
          <p:cNvPr id="5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 fontScale="92500" lnSpcReduction="20000"/>
          </a:bodyPr>
          <a:lstStyle/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800" dirty="0" smtClean="0">
                <a:latin typeface="Calibri" charset="0"/>
              </a:rPr>
              <a:t>Francis Galton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Estudio de las diferencias psicológicas entre individuos.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Estudios de herencia e intelecto.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Uso de correlaciones.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800" dirty="0" smtClean="0">
                <a:latin typeface="Calibri" charset="0"/>
              </a:rPr>
              <a:t>Raymond Cattell y Hans Eysenck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Desarrollo de herramientas cuantitativas para evaluar la personalidad, por medio de la correlación de rasgos. </a:t>
            </a:r>
            <a:endParaRPr lang="es-ES" sz="2800" dirty="0" smtClean="0">
              <a:latin typeface="Calibri" charset="0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El Modelo de los Cinco Factores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200" dirty="0" smtClean="0">
                <a:latin typeface="Calibri" charset="0"/>
              </a:rPr>
              <a:t>Neuroticismo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200" dirty="0" smtClean="0">
                <a:latin typeface="Calibri" charset="0"/>
              </a:rPr>
              <a:t>Extraversión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200" dirty="0" smtClean="0">
                <a:latin typeface="Calibri" charset="0"/>
              </a:rPr>
              <a:t>Ser concienzudo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200" dirty="0" smtClean="0">
                <a:latin typeface="Calibri" charset="0"/>
              </a:rPr>
              <a:t>Agradabilidad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200" dirty="0" smtClean="0">
                <a:latin typeface="Calibri" charset="0"/>
              </a:rPr>
              <a:t>Apertura a la experiencia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Valoración del método </a:t>
            </a:r>
            <a:r>
              <a:rPr lang="es-ES_tradnl" dirty="0" err="1" smtClean="0"/>
              <a:t>correlacional</a:t>
            </a:r>
            <a:r>
              <a:rPr lang="es-ES_tradnl" dirty="0" smtClean="0"/>
              <a:t/>
            </a:r>
            <a:br>
              <a:rPr lang="es-ES_tradnl" dirty="0" smtClean="0"/>
            </a:br>
            <a:endParaRPr lang="es-ES_tradnl" dirty="0"/>
          </a:p>
        </p:txBody>
      </p:sp>
      <p:sp>
        <p:nvSpPr>
          <p:cNvPr id="5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/>
          </a:bodyPr>
          <a:lstStyle/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Uso de datos de </a:t>
            </a:r>
            <a:r>
              <a:rPr lang="es-ES_tradnl" sz="2800" dirty="0" err="1" smtClean="0">
                <a:latin typeface="Calibri" charset="0"/>
              </a:rPr>
              <a:t>autorreporte</a:t>
            </a:r>
            <a:endParaRPr lang="es-ES_tradnl" sz="2800" dirty="0" smtClean="0">
              <a:latin typeface="Calibri" charset="0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Estudio amplio de la personalidad y todos sus factores.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Posibilidad de cuantificar los factores evaluados. 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Procedimientos estadísticos (correlación principalmente) para relacionar los datos observados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Apunta a descubrir la estructura básica de la personalidad en términos de rasgos.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Rigidez de las herramientas de recolección de datos.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endParaRPr lang="es-ES_tradnl" sz="2800" dirty="0" smtClean="0">
              <a:latin typeface="Calibri" charset="0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endParaRPr lang="es-ES_tradnl" sz="2800" dirty="0" smtClean="0">
              <a:latin typeface="Calibri" charset="0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endParaRPr lang="es-ES_tradnl" sz="2800" dirty="0" smtClean="0">
              <a:latin typeface="Calibri" charset="0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endParaRPr lang="es-ES_tradnl" sz="2800" dirty="0" smtClean="0">
              <a:latin typeface="Calibri" charset="0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endParaRPr lang="es-ES_tradnl" sz="2500" dirty="0" smtClean="0">
              <a:latin typeface="Calibri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El método experimental y sus exponentes</a:t>
            </a:r>
            <a:endParaRPr lang="es-ES_tradnl" dirty="0"/>
          </a:p>
        </p:txBody>
      </p:sp>
      <p:sp>
        <p:nvSpPr>
          <p:cNvPr id="5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 lnSpcReduction="10000"/>
          </a:bodyPr>
          <a:lstStyle/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800" dirty="0" smtClean="0">
                <a:latin typeface="Calibri" charset="0"/>
              </a:rPr>
              <a:t>W. Wundt, H. Ebbinghaus e I. Pavlov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Manipulación de contextos experimentales (variables dependientes e independientes)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Estudio experimental de la experiencia y la conducta.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800" dirty="0" smtClean="0">
                <a:latin typeface="Calibri" charset="0"/>
              </a:rPr>
              <a:t>J. B. Watson, C. Hull y B. F. Skinner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Estudio de las carácterísticas indivuales como producto de la experiencia.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" sz="2500" dirty="0" smtClean="0">
                <a:latin typeface="Calibri" charset="0"/>
              </a:rPr>
              <a:t>Programas de modificación de la conducta.   </a:t>
            </a:r>
            <a:endParaRPr lang="es-ES" sz="2800" dirty="0" smtClean="0">
              <a:latin typeface="Calibri" charset="0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Modelos cognitivos</a:t>
            </a:r>
          </a:p>
          <a:p>
            <a:pPr marL="617220" lvl="1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500" dirty="0" smtClean="0">
                <a:latin typeface="Calibri" charset="0"/>
              </a:rPr>
              <a:t>Estudio del </a:t>
            </a:r>
            <a:r>
              <a:rPr lang="es-ES_tradnl" sz="2500" dirty="0" err="1" smtClean="0">
                <a:latin typeface="Calibri" charset="0"/>
              </a:rPr>
              <a:t>self</a:t>
            </a:r>
            <a:r>
              <a:rPr lang="es-ES_tradnl" sz="2500" dirty="0" smtClean="0">
                <a:latin typeface="Calibri" charset="0"/>
              </a:rPr>
              <a:t> (yo), la motivación y los procesos no-conscientes.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Valoración del método experimental</a:t>
            </a:r>
            <a:br>
              <a:rPr lang="es-ES_tradnl" dirty="0" smtClean="0"/>
            </a:br>
            <a:endParaRPr lang="es-ES_tradnl" dirty="0"/>
          </a:p>
        </p:txBody>
      </p:sp>
      <p:sp>
        <p:nvSpPr>
          <p:cNvPr id="5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/>
          </a:bodyPr>
          <a:lstStyle/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Ofrece la posibilidad de establecer relaciones causa-efecto. 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No necesita de datos de </a:t>
            </a:r>
            <a:r>
              <a:rPr lang="es-ES_tradnl" sz="2800" dirty="0" err="1" smtClean="0">
                <a:latin typeface="Calibri" charset="0"/>
              </a:rPr>
              <a:t>autorreporte</a:t>
            </a:r>
            <a:r>
              <a:rPr lang="es-ES_tradnl" sz="2800" dirty="0" smtClean="0">
                <a:latin typeface="Calibri" charset="0"/>
              </a:rPr>
              <a:t> o de la implicación del investigador. Se vale solamente de los datos de la observación.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 Dificultad para extrapolar los datos fuera del contexto de la experimentación.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Artificialidad del contexto de la investigación.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s-ES_tradnl" sz="2800" dirty="0" smtClean="0">
                <a:latin typeface="Calibri" charset="0"/>
              </a:rPr>
              <a:t>Dificultad para generar modelos no reduccionistas.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en">
  <a:themeElements>
    <a:clrScheme name="Orige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Origen">
      <a:majorFont>
        <a:latin typeface="Bookman Old Style"/>
        <a:ea typeface=""/>
        <a:cs typeface=""/>
        <a:font script="Grek" typeface="Cambria"/>
        <a:font script="Cyrl" typeface="Cambria"/>
        <a:font script="Jpan" typeface="ＭＳ 明朝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rige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Origen.thmx</Template>
  <TotalTime>1471</TotalTime>
  <Words>605</Words>
  <Application>Microsoft Macintosh PowerPoint</Application>
  <PresentationFormat>Presentación en pantalla (4:3)</PresentationFormat>
  <Paragraphs>86</Paragraphs>
  <Slides>12</Slides>
  <Notes>0</Notes>
  <HiddenSlides>0</HiddenSlides>
  <MMClips>0</MMClips>
  <ScaleCrop>false</ScaleCrop>
  <HeadingPairs>
    <vt:vector size="4" baseType="variant">
      <vt:variant>
        <vt:lpstr>Plantilla de diseño</vt:lpstr>
      </vt:variant>
      <vt:variant>
        <vt:i4>1</vt:i4>
      </vt:variant>
      <vt:variant>
        <vt:lpstr>Títulos de diapositiva</vt:lpstr>
      </vt:variant>
      <vt:variant>
        <vt:i4>12</vt:i4>
      </vt:variant>
    </vt:vector>
  </HeadingPairs>
  <TitlesOfParts>
    <vt:vector size="13" baseType="lpstr">
      <vt:lpstr>Origen</vt:lpstr>
      <vt:lpstr>Psicología Programa Académico de Bachillerato Universidad de Chile</vt:lpstr>
      <vt:lpstr>Diapositiva 2</vt:lpstr>
      <vt:lpstr>¿Qué es la personalidad?</vt:lpstr>
      <vt:lpstr>El método clínico y sus exponentes</vt:lpstr>
      <vt:lpstr>Valoración del método clínico </vt:lpstr>
      <vt:lpstr>El método correlacional y sus exponentes</vt:lpstr>
      <vt:lpstr>Valoración del método correlacional </vt:lpstr>
      <vt:lpstr>El método experimental y sus exponentes</vt:lpstr>
      <vt:lpstr>Valoración del método experimental </vt:lpstr>
      <vt:lpstr>Diapositiva 10</vt:lpstr>
      <vt:lpstr>Normalidad/Anormalidad y psicología</vt:lpstr>
      <vt:lpstr>Criterios de normalidad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Psicología Programa Académico de Bachillerato Universidad de Chile</dc:title>
  <dc:creator>Danilo Sanhueza</dc:creator>
  <cp:lastModifiedBy>Danilo Sanhueza</cp:lastModifiedBy>
  <cp:revision>146</cp:revision>
  <dcterms:created xsi:type="dcterms:W3CDTF">2012-05-25T19:01:25Z</dcterms:created>
  <dcterms:modified xsi:type="dcterms:W3CDTF">2012-05-25T19:01:50Z</dcterms:modified>
</cp:coreProperties>
</file>

<file path=docProps/thumbnail.jpeg>
</file>