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2" r:id="rId1"/>
  </p:sldMasterIdLst>
  <p:notesMasterIdLst>
    <p:notesMasterId r:id="rId23"/>
  </p:notesMasterIdLst>
  <p:sldIdLst>
    <p:sldId id="257" r:id="rId2"/>
    <p:sldId id="261" r:id="rId3"/>
    <p:sldId id="260" r:id="rId4"/>
    <p:sldId id="258" r:id="rId5"/>
    <p:sldId id="267" r:id="rId6"/>
    <p:sldId id="259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6" r:id="rId20"/>
    <p:sldId id="277" r:id="rId21"/>
    <p:sldId id="274" r:id="rId22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90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>
        <p:scale>
          <a:sx n="82" d="100"/>
          <a:sy n="82" d="100"/>
        </p:scale>
        <p:origin x="-792" y="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8F6A68-42A7-4A27-87EB-3011EE1B5CC2}" type="doc">
      <dgm:prSet loTypeId="urn:microsoft.com/office/officeart/2009/layout/CircleArrowProcess" loCatId="process" qsTypeId="urn:microsoft.com/office/officeart/2005/8/quickstyle/3d6" qsCatId="3D" csTypeId="urn:microsoft.com/office/officeart/2005/8/colors/colorful2" csCatId="colorful" phldr="1"/>
      <dgm:spPr/>
      <dgm:t>
        <a:bodyPr/>
        <a:lstStyle/>
        <a:p>
          <a:endParaRPr lang="es-CL"/>
        </a:p>
      </dgm:t>
    </dgm:pt>
    <dgm:pt modelId="{B824E077-94FF-448E-B192-3C9A8E665092}">
      <dgm:prSet phldrT="[Texto]"/>
      <dgm:spPr/>
      <dgm:t>
        <a:bodyPr/>
        <a:lstStyle/>
        <a:p>
          <a:r>
            <a:rPr lang="es-CL" dirty="0" smtClean="0"/>
            <a:t>Sujeto</a:t>
          </a:r>
          <a:endParaRPr lang="es-CL" dirty="0"/>
        </a:p>
      </dgm:t>
    </dgm:pt>
    <dgm:pt modelId="{05519456-8938-45B5-920B-CCF7DB1BCC97}" type="parTrans" cxnId="{45FC65E9-66FE-4B61-8AC7-7791186FFABC}">
      <dgm:prSet/>
      <dgm:spPr/>
      <dgm:t>
        <a:bodyPr/>
        <a:lstStyle/>
        <a:p>
          <a:endParaRPr lang="es-CL"/>
        </a:p>
      </dgm:t>
    </dgm:pt>
    <dgm:pt modelId="{49F51851-8815-4A7A-B27E-F887916D718F}" type="sibTrans" cxnId="{45FC65E9-66FE-4B61-8AC7-7791186FFABC}">
      <dgm:prSet/>
      <dgm:spPr/>
      <dgm:t>
        <a:bodyPr/>
        <a:lstStyle/>
        <a:p>
          <a:endParaRPr lang="es-CL"/>
        </a:p>
      </dgm:t>
    </dgm:pt>
    <dgm:pt modelId="{5AE3C808-DE77-4992-A241-CA5D22EB2B4B}">
      <dgm:prSet phldrT="[Texto]"/>
      <dgm:spPr/>
      <dgm:t>
        <a:bodyPr/>
        <a:lstStyle/>
        <a:p>
          <a:r>
            <a:rPr lang="es-CL" dirty="0" smtClean="0"/>
            <a:t>Hechos</a:t>
          </a:r>
          <a:endParaRPr lang="es-CL" dirty="0"/>
        </a:p>
      </dgm:t>
    </dgm:pt>
    <dgm:pt modelId="{F8F82C71-CB8C-4E4E-B64C-5489228614E4}" type="parTrans" cxnId="{EA9B7675-357A-4F1E-B207-148F53AAF8D9}">
      <dgm:prSet/>
      <dgm:spPr/>
      <dgm:t>
        <a:bodyPr/>
        <a:lstStyle/>
        <a:p>
          <a:endParaRPr lang="es-CL"/>
        </a:p>
      </dgm:t>
    </dgm:pt>
    <dgm:pt modelId="{014679C0-23B2-4551-84E0-326E2B93FC0C}" type="sibTrans" cxnId="{EA9B7675-357A-4F1E-B207-148F53AAF8D9}">
      <dgm:prSet/>
      <dgm:spPr/>
      <dgm:t>
        <a:bodyPr/>
        <a:lstStyle/>
        <a:p>
          <a:endParaRPr lang="es-CL"/>
        </a:p>
      </dgm:t>
    </dgm:pt>
    <dgm:pt modelId="{0DDF266F-B06B-40B5-9002-5327DC16127D}">
      <dgm:prSet phldrT="[Texto]"/>
      <dgm:spPr/>
      <dgm:t>
        <a:bodyPr/>
        <a:lstStyle/>
        <a:p>
          <a:r>
            <a:rPr lang="es-CL" dirty="0" smtClean="0"/>
            <a:t>HISTORIA</a:t>
          </a:r>
          <a:endParaRPr lang="es-CL" dirty="0"/>
        </a:p>
      </dgm:t>
    </dgm:pt>
    <dgm:pt modelId="{0F7EA346-761A-4993-9C98-42D69311863D}" type="parTrans" cxnId="{370F8B3E-D426-461E-8B0A-86630EEDE1B1}">
      <dgm:prSet/>
      <dgm:spPr/>
      <dgm:t>
        <a:bodyPr/>
        <a:lstStyle/>
        <a:p>
          <a:endParaRPr lang="es-CL"/>
        </a:p>
      </dgm:t>
    </dgm:pt>
    <dgm:pt modelId="{4AA0059A-EB00-4F7B-A4E8-232F658C6FEA}" type="sibTrans" cxnId="{370F8B3E-D426-461E-8B0A-86630EEDE1B1}">
      <dgm:prSet/>
      <dgm:spPr/>
      <dgm:t>
        <a:bodyPr/>
        <a:lstStyle/>
        <a:p>
          <a:endParaRPr lang="es-CL"/>
        </a:p>
      </dgm:t>
    </dgm:pt>
    <dgm:pt modelId="{EFB77166-01A7-4E4C-B17C-5DC79487DE09}" type="pres">
      <dgm:prSet presAssocID="{698F6A68-42A7-4A27-87EB-3011EE1B5CC2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CL"/>
        </a:p>
      </dgm:t>
    </dgm:pt>
    <dgm:pt modelId="{90A72B4E-8084-4AE3-AE13-E5F6F0D4B1C8}" type="pres">
      <dgm:prSet presAssocID="{B824E077-94FF-448E-B192-3C9A8E665092}" presName="Accent1" presStyleCnt="0"/>
      <dgm:spPr/>
    </dgm:pt>
    <dgm:pt modelId="{BB2F7407-CF8E-49B5-8ABA-FC0A4D772ED8}" type="pres">
      <dgm:prSet presAssocID="{B824E077-94FF-448E-B192-3C9A8E665092}" presName="Accent" presStyleLbl="node1" presStyleIdx="0" presStyleCnt="3" custLinFactNeighborX="-837" custLinFactNeighborY="5098"/>
      <dgm:spPr/>
    </dgm:pt>
    <dgm:pt modelId="{FE49DDC8-6E7B-47FD-AB86-23BD7B484A2E}" type="pres">
      <dgm:prSet presAssocID="{B824E077-94FF-448E-B192-3C9A8E665092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4C0A569-429C-44E5-B285-7270E13CFD5E}" type="pres">
      <dgm:prSet presAssocID="{5AE3C808-DE77-4992-A241-CA5D22EB2B4B}" presName="Accent2" presStyleCnt="0"/>
      <dgm:spPr/>
    </dgm:pt>
    <dgm:pt modelId="{784E5276-2B48-4B37-BA1D-74AA71E2D206}" type="pres">
      <dgm:prSet presAssocID="{5AE3C808-DE77-4992-A241-CA5D22EB2B4B}" presName="Accent" presStyleLbl="node1" presStyleIdx="1" presStyleCnt="3"/>
      <dgm:spPr>
        <a:solidFill>
          <a:srgbClr val="B69004"/>
        </a:solidFill>
      </dgm:spPr>
    </dgm:pt>
    <dgm:pt modelId="{2F3251B6-A8E9-4042-AEBD-5849732D3304}" type="pres">
      <dgm:prSet presAssocID="{5AE3C808-DE77-4992-A241-CA5D22EB2B4B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E9EA19F-38D4-4ACB-98D2-E88373AFD881}" type="pres">
      <dgm:prSet presAssocID="{0DDF266F-B06B-40B5-9002-5327DC16127D}" presName="Accent3" presStyleCnt="0"/>
      <dgm:spPr/>
    </dgm:pt>
    <dgm:pt modelId="{48E50BC6-AC33-4200-9AB6-D2D22E2FD091}" type="pres">
      <dgm:prSet presAssocID="{0DDF266F-B06B-40B5-9002-5327DC16127D}" presName="Accent" presStyleLbl="node1" presStyleIdx="2" presStyleCnt="3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</dgm:pt>
    <dgm:pt modelId="{BD115F2C-9328-4C0C-8B7F-6789156CA759}" type="pres">
      <dgm:prSet presAssocID="{0DDF266F-B06B-40B5-9002-5327DC16127D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EA9B7675-357A-4F1E-B207-148F53AAF8D9}" srcId="{698F6A68-42A7-4A27-87EB-3011EE1B5CC2}" destId="{5AE3C808-DE77-4992-A241-CA5D22EB2B4B}" srcOrd="1" destOrd="0" parTransId="{F8F82C71-CB8C-4E4E-B64C-5489228614E4}" sibTransId="{014679C0-23B2-4551-84E0-326E2B93FC0C}"/>
    <dgm:cxn modelId="{370F8B3E-D426-461E-8B0A-86630EEDE1B1}" srcId="{698F6A68-42A7-4A27-87EB-3011EE1B5CC2}" destId="{0DDF266F-B06B-40B5-9002-5327DC16127D}" srcOrd="2" destOrd="0" parTransId="{0F7EA346-761A-4993-9C98-42D69311863D}" sibTransId="{4AA0059A-EB00-4F7B-A4E8-232F658C6FEA}"/>
    <dgm:cxn modelId="{4B0525E8-A9C4-4E12-985A-59EAD0AE51BF}" type="presOf" srcId="{698F6A68-42A7-4A27-87EB-3011EE1B5CC2}" destId="{EFB77166-01A7-4E4C-B17C-5DC79487DE09}" srcOrd="0" destOrd="0" presId="urn:microsoft.com/office/officeart/2009/layout/CircleArrowProcess"/>
    <dgm:cxn modelId="{6A5ABA08-23B4-43FE-B464-B5E2F5067F9C}" type="presOf" srcId="{5AE3C808-DE77-4992-A241-CA5D22EB2B4B}" destId="{2F3251B6-A8E9-4042-AEBD-5849732D3304}" srcOrd="0" destOrd="0" presId="urn:microsoft.com/office/officeart/2009/layout/CircleArrowProcess"/>
    <dgm:cxn modelId="{45FC65E9-66FE-4B61-8AC7-7791186FFABC}" srcId="{698F6A68-42A7-4A27-87EB-3011EE1B5CC2}" destId="{B824E077-94FF-448E-B192-3C9A8E665092}" srcOrd="0" destOrd="0" parTransId="{05519456-8938-45B5-920B-CCF7DB1BCC97}" sibTransId="{49F51851-8815-4A7A-B27E-F887916D718F}"/>
    <dgm:cxn modelId="{72996F42-038D-4FC5-AD7A-93D1D4DE06FA}" type="presOf" srcId="{B824E077-94FF-448E-B192-3C9A8E665092}" destId="{FE49DDC8-6E7B-47FD-AB86-23BD7B484A2E}" srcOrd="0" destOrd="0" presId="urn:microsoft.com/office/officeart/2009/layout/CircleArrowProcess"/>
    <dgm:cxn modelId="{EC15189C-6F1D-4318-8763-8250F343445E}" type="presOf" srcId="{0DDF266F-B06B-40B5-9002-5327DC16127D}" destId="{BD115F2C-9328-4C0C-8B7F-6789156CA759}" srcOrd="0" destOrd="0" presId="urn:microsoft.com/office/officeart/2009/layout/CircleArrowProcess"/>
    <dgm:cxn modelId="{1B204A37-5F00-4176-845A-78D32BB8545B}" type="presParOf" srcId="{EFB77166-01A7-4E4C-B17C-5DC79487DE09}" destId="{90A72B4E-8084-4AE3-AE13-E5F6F0D4B1C8}" srcOrd="0" destOrd="0" presId="urn:microsoft.com/office/officeart/2009/layout/CircleArrowProcess"/>
    <dgm:cxn modelId="{4DA30A11-84B1-4B89-A7D9-153C86FA536A}" type="presParOf" srcId="{90A72B4E-8084-4AE3-AE13-E5F6F0D4B1C8}" destId="{BB2F7407-CF8E-49B5-8ABA-FC0A4D772ED8}" srcOrd="0" destOrd="0" presId="urn:microsoft.com/office/officeart/2009/layout/CircleArrowProcess"/>
    <dgm:cxn modelId="{BD0F8725-FA5C-4866-89EB-9A93414BC18B}" type="presParOf" srcId="{EFB77166-01A7-4E4C-B17C-5DC79487DE09}" destId="{FE49DDC8-6E7B-47FD-AB86-23BD7B484A2E}" srcOrd="1" destOrd="0" presId="urn:microsoft.com/office/officeart/2009/layout/CircleArrowProcess"/>
    <dgm:cxn modelId="{4CF10788-9811-4859-B979-CDFFDD6E0E20}" type="presParOf" srcId="{EFB77166-01A7-4E4C-B17C-5DC79487DE09}" destId="{44C0A569-429C-44E5-B285-7270E13CFD5E}" srcOrd="2" destOrd="0" presId="urn:microsoft.com/office/officeart/2009/layout/CircleArrowProcess"/>
    <dgm:cxn modelId="{F65C81C4-2C31-4348-834A-101FE2F9A677}" type="presParOf" srcId="{44C0A569-429C-44E5-B285-7270E13CFD5E}" destId="{784E5276-2B48-4B37-BA1D-74AA71E2D206}" srcOrd="0" destOrd="0" presId="urn:microsoft.com/office/officeart/2009/layout/CircleArrowProcess"/>
    <dgm:cxn modelId="{FB26D6A3-B0E0-4B5C-8F08-1E43A77CE6B3}" type="presParOf" srcId="{EFB77166-01A7-4E4C-B17C-5DC79487DE09}" destId="{2F3251B6-A8E9-4042-AEBD-5849732D3304}" srcOrd="3" destOrd="0" presId="urn:microsoft.com/office/officeart/2009/layout/CircleArrowProcess"/>
    <dgm:cxn modelId="{EF6DEC03-F4E4-4390-AB9C-C5EA25609843}" type="presParOf" srcId="{EFB77166-01A7-4E4C-B17C-5DC79487DE09}" destId="{EE9EA19F-38D4-4ACB-98D2-E88373AFD881}" srcOrd="4" destOrd="0" presId="urn:microsoft.com/office/officeart/2009/layout/CircleArrowProcess"/>
    <dgm:cxn modelId="{631E0B31-C4C7-4A16-9C02-CBCCF3517357}" type="presParOf" srcId="{EE9EA19F-38D4-4ACB-98D2-E88373AFD881}" destId="{48E50BC6-AC33-4200-9AB6-D2D22E2FD091}" srcOrd="0" destOrd="0" presId="urn:microsoft.com/office/officeart/2009/layout/CircleArrowProcess"/>
    <dgm:cxn modelId="{E2A8F351-7F28-4909-B145-52821EEBE28F}" type="presParOf" srcId="{EFB77166-01A7-4E4C-B17C-5DC79487DE09}" destId="{BD115F2C-9328-4C0C-8B7F-6789156CA759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C025CF-B91C-4AF1-B17A-6263DA9E4726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3F965A29-DD84-4148-91D5-354599CF7074}">
      <dgm:prSet phldrT="[Texto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CL" dirty="0" smtClean="0"/>
            <a:t>Subjetividad</a:t>
          </a:r>
          <a:endParaRPr lang="es-CL" dirty="0"/>
        </a:p>
      </dgm:t>
    </dgm:pt>
    <dgm:pt modelId="{211796FF-D2C6-4382-B62C-F04AAF1C41C8}" type="parTrans" cxnId="{E4C34F3C-17F8-4896-AC65-8A5EA01448E1}">
      <dgm:prSet/>
      <dgm:spPr/>
      <dgm:t>
        <a:bodyPr/>
        <a:lstStyle/>
        <a:p>
          <a:endParaRPr lang="es-CL"/>
        </a:p>
      </dgm:t>
    </dgm:pt>
    <dgm:pt modelId="{0C98C9C6-BDBD-424F-B622-13A9558F073F}" type="sibTrans" cxnId="{E4C34F3C-17F8-4896-AC65-8A5EA01448E1}">
      <dgm:prSet/>
      <dgm:spPr/>
      <dgm:t>
        <a:bodyPr/>
        <a:lstStyle/>
        <a:p>
          <a:endParaRPr lang="es-CL"/>
        </a:p>
      </dgm:t>
    </dgm:pt>
    <dgm:pt modelId="{FA1DA253-2268-4EF2-9289-193E7D500A57}">
      <dgm:prSet phldrT="[Texto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CL" dirty="0" smtClean="0"/>
            <a:t>Objetividad </a:t>
          </a:r>
          <a:endParaRPr lang="es-CL" dirty="0"/>
        </a:p>
      </dgm:t>
    </dgm:pt>
    <dgm:pt modelId="{0C3EA21B-55E2-4002-877F-B12A8D26B6F6}" type="parTrans" cxnId="{7FAAB84C-F86E-4140-A159-638F82D938F9}">
      <dgm:prSet/>
      <dgm:spPr/>
      <dgm:t>
        <a:bodyPr/>
        <a:lstStyle/>
        <a:p>
          <a:endParaRPr lang="es-CL"/>
        </a:p>
      </dgm:t>
    </dgm:pt>
    <dgm:pt modelId="{E0E2F204-060B-4D46-94D1-D9B9740B910D}" type="sibTrans" cxnId="{7FAAB84C-F86E-4140-A159-638F82D938F9}">
      <dgm:prSet/>
      <dgm:spPr/>
      <dgm:t>
        <a:bodyPr/>
        <a:lstStyle/>
        <a:p>
          <a:endParaRPr lang="es-CL"/>
        </a:p>
      </dgm:t>
    </dgm:pt>
    <dgm:pt modelId="{9EA51256-1541-440B-B2AD-58CE5DE2257C}" type="pres">
      <dgm:prSet presAssocID="{15C025CF-B91C-4AF1-B17A-6263DA9E472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32D25FED-47F6-4E1D-AA62-97C0C0B8AD82}" type="pres">
      <dgm:prSet presAssocID="{3F965A29-DD84-4148-91D5-354599CF7074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CB2BAC6-F16D-4AB7-A369-F13BBD0305BF}" type="pres">
      <dgm:prSet presAssocID="{FA1DA253-2268-4EF2-9289-193E7D500A57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E4C34F3C-17F8-4896-AC65-8A5EA01448E1}" srcId="{15C025CF-B91C-4AF1-B17A-6263DA9E4726}" destId="{3F965A29-DD84-4148-91D5-354599CF7074}" srcOrd="0" destOrd="0" parTransId="{211796FF-D2C6-4382-B62C-F04AAF1C41C8}" sibTransId="{0C98C9C6-BDBD-424F-B622-13A9558F073F}"/>
    <dgm:cxn modelId="{23B5B905-2A37-4F85-A2A8-EB7A1F6474AA}" type="presOf" srcId="{FA1DA253-2268-4EF2-9289-193E7D500A57}" destId="{7CB2BAC6-F16D-4AB7-A369-F13BBD0305BF}" srcOrd="0" destOrd="0" presId="urn:microsoft.com/office/officeart/2005/8/layout/arrow5"/>
    <dgm:cxn modelId="{7FAAB84C-F86E-4140-A159-638F82D938F9}" srcId="{15C025CF-B91C-4AF1-B17A-6263DA9E4726}" destId="{FA1DA253-2268-4EF2-9289-193E7D500A57}" srcOrd="1" destOrd="0" parTransId="{0C3EA21B-55E2-4002-877F-B12A8D26B6F6}" sibTransId="{E0E2F204-060B-4D46-94D1-D9B9740B910D}"/>
    <dgm:cxn modelId="{5C8CA2FC-A394-4EAD-B4F9-6F6A52406D71}" type="presOf" srcId="{3F965A29-DD84-4148-91D5-354599CF7074}" destId="{32D25FED-47F6-4E1D-AA62-97C0C0B8AD82}" srcOrd="0" destOrd="0" presId="urn:microsoft.com/office/officeart/2005/8/layout/arrow5"/>
    <dgm:cxn modelId="{017AE4A4-5C32-4108-8CCF-ADE7A7AE7300}" type="presOf" srcId="{15C025CF-B91C-4AF1-B17A-6263DA9E4726}" destId="{9EA51256-1541-440B-B2AD-58CE5DE2257C}" srcOrd="0" destOrd="0" presId="urn:microsoft.com/office/officeart/2005/8/layout/arrow5"/>
    <dgm:cxn modelId="{32FE55C9-2BC4-4871-A814-AF2104DC3616}" type="presParOf" srcId="{9EA51256-1541-440B-B2AD-58CE5DE2257C}" destId="{32D25FED-47F6-4E1D-AA62-97C0C0B8AD82}" srcOrd="0" destOrd="0" presId="urn:microsoft.com/office/officeart/2005/8/layout/arrow5"/>
    <dgm:cxn modelId="{E04316EB-3C3A-4BB6-9F91-6A04152388A7}" type="presParOf" srcId="{9EA51256-1541-440B-B2AD-58CE5DE2257C}" destId="{7CB2BAC6-F16D-4AB7-A369-F13BBD0305BF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2F7407-CF8E-49B5-8ABA-FC0A4D772ED8}">
      <dsp:nvSpPr>
        <dsp:cNvPr id="0" name=""/>
        <dsp:cNvSpPr/>
      </dsp:nvSpPr>
      <dsp:spPr>
        <a:xfrm>
          <a:off x="3373056" y="165445"/>
          <a:ext cx="3244800" cy="324529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soft" dir="tl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E49DDC8-6E7B-47FD-AB86-23BD7B484A2E}">
      <dsp:nvSpPr>
        <dsp:cNvPr id="0" name=""/>
        <dsp:cNvSpPr/>
      </dsp:nvSpPr>
      <dsp:spPr>
        <a:xfrm>
          <a:off x="4117423" y="1171649"/>
          <a:ext cx="1803073" cy="901320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800" kern="1200" dirty="0" smtClean="0"/>
            <a:t>Sujeto</a:t>
          </a:r>
          <a:endParaRPr lang="es-CL" sz="2800" kern="1200" dirty="0"/>
        </a:p>
      </dsp:txBody>
      <dsp:txXfrm>
        <a:off x="4117423" y="1171649"/>
        <a:ext cx="1803073" cy="901320"/>
      </dsp:txXfrm>
    </dsp:sp>
    <dsp:sp modelId="{784E5276-2B48-4B37-BA1D-74AA71E2D206}">
      <dsp:nvSpPr>
        <dsp:cNvPr id="0" name=""/>
        <dsp:cNvSpPr/>
      </dsp:nvSpPr>
      <dsp:spPr>
        <a:xfrm>
          <a:off x="2498983" y="1864662"/>
          <a:ext cx="3244800" cy="324529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B69004"/>
        </a:soli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soft" dir="tl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F3251B6-A8E9-4042-AEBD-5849732D3304}">
      <dsp:nvSpPr>
        <dsp:cNvPr id="0" name=""/>
        <dsp:cNvSpPr/>
      </dsp:nvSpPr>
      <dsp:spPr>
        <a:xfrm>
          <a:off x="3219847" y="3047098"/>
          <a:ext cx="1803073" cy="901320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800" kern="1200" dirty="0" smtClean="0"/>
            <a:t>Hechos</a:t>
          </a:r>
          <a:endParaRPr lang="es-CL" sz="2800" kern="1200" dirty="0"/>
        </a:p>
      </dsp:txBody>
      <dsp:txXfrm>
        <a:off x="3219847" y="3047098"/>
        <a:ext cx="1803073" cy="901320"/>
      </dsp:txXfrm>
    </dsp:sp>
    <dsp:sp modelId="{48E50BC6-AC33-4200-9AB6-D2D22E2FD091}">
      <dsp:nvSpPr>
        <dsp:cNvPr id="0" name=""/>
        <dsp:cNvSpPr/>
      </dsp:nvSpPr>
      <dsp:spPr>
        <a:xfrm>
          <a:off x="3631160" y="3952464"/>
          <a:ext cx="2787786" cy="2788903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tint val="100000"/>
          </a:schemeClr>
        </a:solidFill>
        <a:ln w="19525" cap="flat" cmpd="sng" algn="ctr">
          <a:solidFill>
            <a:schemeClr val="accent1">
              <a:shade val="50000"/>
              <a:alpha val="90000"/>
            </a:schemeClr>
          </a:solidFill>
          <a:prstDash val="solid"/>
        </a:ln>
        <a:effectLst/>
        <a:sp3d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BD115F2C-9328-4C0C-8B7F-6789156CA759}">
      <dsp:nvSpPr>
        <dsp:cNvPr id="0" name=""/>
        <dsp:cNvSpPr/>
      </dsp:nvSpPr>
      <dsp:spPr>
        <a:xfrm>
          <a:off x="4121688" y="4925243"/>
          <a:ext cx="1803073" cy="901320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800" kern="1200" dirty="0" smtClean="0"/>
            <a:t>HISTORIA</a:t>
          </a:r>
          <a:endParaRPr lang="es-CL" sz="2800" kern="1200" dirty="0"/>
        </a:p>
      </dsp:txBody>
      <dsp:txXfrm>
        <a:off x="4121688" y="4925243"/>
        <a:ext cx="1803073" cy="9013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D25FED-47F6-4E1D-AA62-97C0C0B8AD82}">
      <dsp:nvSpPr>
        <dsp:cNvPr id="0" name=""/>
        <dsp:cNvSpPr/>
      </dsp:nvSpPr>
      <dsp:spPr>
        <a:xfrm rot="16200000">
          <a:off x="702" y="261838"/>
          <a:ext cx="4002285" cy="4002285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tint val="100000"/>
          </a:schemeClr>
        </a:solidFill>
        <a:ln w="19525" cap="flat" cmpd="sng" algn="ctr">
          <a:solidFill>
            <a:schemeClr val="accent1">
              <a:shade val="50000"/>
              <a:alpha val="9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600" kern="1200" dirty="0" smtClean="0"/>
            <a:t>Subjetividad</a:t>
          </a:r>
          <a:endParaRPr lang="es-CL" sz="3600" kern="1200" dirty="0"/>
        </a:p>
      </dsp:txBody>
      <dsp:txXfrm rot="5400000">
        <a:off x="702" y="1262409"/>
        <a:ext cx="3301885" cy="2001143"/>
      </dsp:txXfrm>
    </dsp:sp>
    <dsp:sp modelId="{7CB2BAC6-F16D-4AB7-A369-F13BBD0305BF}">
      <dsp:nvSpPr>
        <dsp:cNvPr id="0" name=""/>
        <dsp:cNvSpPr/>
      </dsp:nvSpPr>
      <dsp:spPr>
        <a:xfrm rot="5400000">
          <a:off x="4226611" y="261838"/>
          <a:ext cx="4002285" cy="4002285"/>
        </a:xfrm>
        <a:prstGeom prst="downArrow">
          <a:avLst>
            <a:gd name="adj1" fmla="val 50000"/>
            <a:gd name="adj2" fmla="val 35000"/>
          </a:avLst>
        </a:prstGeom>
        <a:solidFill>
          <a:schemeClr val="accent2">
            <a:tint val="100000"/>
          </a:schemeClr>
        </a:solidFill>
        <a:ln w="19525" cap="flat" cmpd="sng" algn="ctr">
          <a:solidFill>
            <a:schemeClr val="accent2">
              <a:shade val="50000"/>
              <a:alpha val="9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600" kern="1200" dirty="0" smtClean="0"/>
            <a:t>Objetividad </a:t>
          </a:r>
          <a:endParaRPr lang="es-CL" sz="3600" kern="1200" dirty="0"/>
        </a:p>
      </dsp:txBody>
      <dsp:txXfrm rot="-5400000">
        <a:off x="4927011" y="1262409"/>
        <a:ext cx="3301885" cy="20011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83C860-61A0-4193-B93F-5874A3326808}" type="datetimeFigureOut">
              <a:rPr lang="es-CL" smtClean="0"/>
              <a:t>20-01-2012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EFEFBE-380E-4413-B4B4-9FD7A555AAD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5694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FEFBE-380E-4413-B4B4-9FD7A555AAD7}" type="slidenum">
              <a:rPr lang="es-CL" smtClean="0"/>
              <a:t>15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1324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928662" y="1928803"/>
            <a:ext cx="7172348" cy="1470025"/>
          </a:xfrm>
        </p:spPr>
        <p:txBody>
          <a:bodyPr/>
          <a:lstStyle/>
          <a:p>
            <a:r>
              <a:rPr kumimoji="1" lang="es-ES" altLang="ja-JP" smtClean="0"/>
              <a:t>Haga clic para modificar el estilo de título del patrón</a:t>
            </a:r>
            <a:endParaRPr kumimoji="1" lang="ja-JP" altLang="en-US" dirty="0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1371600" y="3643314"/>
            <a:ext cx="6400800" cy="12858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s-ES" altLang="ja-JP" smtClean="0"/>
              <a:t>Haga clic para modificar el estilo de subtítulo del patrón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FDFD5-5A14-4824-BDFE-85DD14367FAA}" type="datetimeFigureOut">
              <a:rPr lang="es-CL" smtClean="0"/>
              <a:t>20-01-2012</a:t>
            </a:fld>
            <a:endParaRPr lang="es-CL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2774-B8F8-49A1-A1E0-2E9854C6DD26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671514" y="274638"/>
            <a:ext cx="7829576" cy="1011222"/>
          </a:xfrm>
        </p:spPr>
        <p:txBody>
          <a:bodyPr/>
          <a:lstStyle/>
          <a:p>
            <a:r>
              <a:rPr kumimoji="1" lang="es-ES" altLang="ja-JP" smtClean="0"/>
              <a:t>Haga clic para modificar el estilo de título del patrón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671514" y="1285860"/>
            <a:ext cx="7829576" cy="4357718"/>
          </a:xfrm>
        </p:spPr>
        <p:txBody>
          <a:bodyPr vert="eaVert"/>
          <a:lstStyle/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FDFD5-5A14-4824-BDFE-85DD14367FAA}" type="datetimeFigureOut">
              <a:rPr lang="es-CL" smtClean="0"/>
              <a:t>20-01-2012</a:t>
            </a:fld>
            <a:endParaRPr lang="es-CL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2774-B8F8-49A1-A1E0-2E9854C6DD26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43702" y="285730"/>
            <a:ext cx="1785950" cy="5565797"/>
          </a:xfrm>
        </p:spPr>
        <p:txBody>
          <a:bodyPr vert="eaVert"/>
          <a:lstStyle>
            <a:lvl1pPr>
              <a:defRPr>
                <a:gradFill flip="none" rotWithShape="1">
                  <a:gsLst>
                    <a:gs pos="0">
                      <a:schemeClr val="tx1">
                        <a:tint val="65000"/>
                      </a:schemeClr>
                    </a:gs>
                    <a:gs pos="49900">
                      <a:schemeClr val="tx1">
                        <a:tint val="95000"/>
                      </a:schemeClr>
                    </a:gs>
                    <a:gs pos="50000">
                      <a:schemeClr val="tx1"/>
                    </a:gs>
                    <a:gs pos="100000">
                      <a:schemeClr val="tx1">
                        <a:tint val="95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kumimoji="1" lang="es-ES" altLang="ja-JP" smtClean="0"/>
              <a:t>Haga clic para modificar el estilo de título del patrón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642910" y="274640"/>
            <a:ext cx="5834090" cy="5583253"/>
          </a:xfrm>
        </p:spPr>
        <p:txBody>
          <a:bodyPr vert="eaVert"/>
          <a:lstStyle/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652450" y="6356350"/>
            <a:ext cx="2133600" cy="365125"/>
          </a:xfrm>
        </p:spPr>
        <p:txBody>
          <a:bodyPr/>
          <a:lstStyle/>
          <a:p>
            <a:fld id="{4B0FDFD5-5A14-4824-BDFE-85DD14367FAA}" type="datetimeFigureOut">
              <a:rPr lang="es-CL" smtClean="0"/>
              <a:t>20-01-2012</a:t>
            </a:fld>
            <a:endParaRPr lang="es-CL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6286512" y="6356350"/>
            <a:ext cx="2133600" cy="365125"/>
          </a:xfrm>
        </p:spPr>
        <p:txBody>
          <a:bodyPr/>
          <a:lstStyle/>
          <a:p>
            <a:fld id="{2AD32774-B8F8-49A1-A1E0-2E9854C6DD26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s-ES" altLang="ja-JP" smtClean="0"/>
              <a:t>Haga clic para modificar el estilo de título del patrón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s-ES" altLang="ja-JP" smtClean="0"/>
              <a:t>Haga clic para modificar el estilo de subtítulo del patrón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FDFD5-5A14-4824-BDFE-85DD14367FAA}" type="datetimeFigureOut">
              <a:rPr lang="es-CL" smtClean="0"/>
              <a:t>20-01-2012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2774-B8F8-49A1-A1E0-2E9854C6DD26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s-ES" altLang="ja-JP" smtClean="0"/>
              <a:t>Haga clic para modificar el estilo de título del patrón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FDFD5-5A14-4824-BDFE-85DD14367FAA}" type="datetimeFigureOut">
              <a:rPr lang="es-CL" smtClean="0"/>
              <a:t>20-01-2012</a:t>
            </a:fld>
            <a:endParaRPr lang="es-CL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2774-B8F8-49A1-A1E0-2E9854C6DD26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000100" y="4714884"/>
            <a:ext cx="7215239" cy="86200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s-ES" altLang="ja-JP" smtClean="0"/>
              <a:t>Haga clic para modificar el estilo de título del patrón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1000101" y="2857496"/>
            <a:ext cx="7215238" cy="17859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FDFD5-5A14-4824-BDFE-85DD14367FAA}" type="datetimeFigureOut">
              <a:rPr lang="es-CL" smtClean="0"/>
              <a:t>20-01-2012</a:t>
            </a:fld>
            <a:endParaRPr lang="es-CL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32774-B8F8-49A1-A1E0-2E9854C6DD26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s-ES" altLang="ja-JP" smtClean="0"/>
              <a:t>Haga clic para modificar el estilo de título del patrón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FDFD5-5A14-4824-BDFE-85DD14367FAA}" type="datetimeFigureOut">
              <a:rPr lang="es-CL" smtClean="0"/>
              <a:t>20-01-2012</a:t>
            </a:fld>
            <a:endParaRPr lang="es-CL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2774-B8F8-49A1-A1E0-2E9854C6DD26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s-ES" altLang="ja-JP" smtClean="0"/>
              <a:t>Haga clic para modificar el estilo de título del patrón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lang="ja-JP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FDFD5-5A14-4824-BDFE-85DD14367FAA}" type="datetimeFigureOut">
              <a:rPr lang="es-CL" smtClean="0"/>
              <a:t>20-01-2012</a:t>
            </a:fld>
            <a:endParaRPr lang="es-CL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2774-B8F8-49A1-A1E0-2E9854C6DD26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671646" y="4572008"/>
            <a:ext cx="6400816" cy="928686"/>
          </a:xfrm>
        </p:spPr>
        <p:txBody>
          <a:bodyPr/>
          <a:lstStyle/>
          <a:p>
            <a:r>
              <a:rPr kumimoji="1" lang="es-ES" altLang="ja-JP" smtClean="0"/>
              <a:t>Haga clic para modificar el estilo de título del patrón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FDFD5-5A14-4824-BDFE-85DD14367FAA}" type="datetimeFigureOut">
              <a:rPr lang="es-CL" smtClean="0"/>
              <a:t>20-01-2012</a:t>
            </a:fld>
            <a:endParaRPr lang="es-CL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2774-B8F8-49A1-A1E0-2E9854C6DD26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FDFD5-5A14-4824-BDFE-85DD14367FAA}" type="datetimeFigureOut">
              <a:rPr lang="es-CL" smtClean="0"/>
              <a:t>20-01-2012</a:t>
            </a:fld>
            <a:endParaRPr lang="es-CL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2774-B8F8-49A1-A1E0-2E9854C6DD26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s-ES" altLang="ja-JP" smtClean="0"/>
              <a:t>Haga clic para modificar el estilo de título del patrón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575050" y="1428737"/>
            <a:ext cx="5111750" cy="4697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lang="ja-JP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FDFD5-5A14-4824-BDFE-85DD14367FAA}" type="datetimeFigureOut">
              <a:rPr lang="es-CL" smtClean="0"/>
              <a:t>20-01-2012</a:t>
            </a:fld>
            <a:endParaRPr lang="es-CL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2774-B8F8-49A1-A1E0-2E9854C6DD26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792288" y="5014914"/>
            <a:ext cx="5486400" cy="41435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s-ES" altLang="ja-JP" smtClean="0"/>
              <a:t>Haga clic para modificar el estilo de título del patrón</a:t>
            </a:r>
            <a:endParaRPr kumimoji="1" lang="ja-JP" altLang="en-US" dirty="0"/>
          </a:p>
        </p:txBody>
      </p:sp>
      <p:sp>
        <p:nvSpPr>
          <p:cNvPr id="3" name="正方形/長方形 2"/>
          <p:cNvSpPr>
            <a:spLocks noGrp="1"/>
          </p:cNvSpPr>
          <p:nvPr>
            <p:ph type="pic" idx="1"/>
          </p:nvPr>
        </p:nvSpPr>
        <p:spPr>
          <a:xfrm>
            <a:off x="1792288" y="742960"/>
            <a:ext cx="5486400" cy="4114800"/>
          </a:xfrm>
          <a:prstGeom prst="rect">
            <a:avLst/>
          </a:prstGeom>
          <a:noFill/>
          <a:ln w="50800" cap="sq">
            <a:solidFill>
              <a:schemeClr val="tx1"/>
            </a:solidFill>
            <a:miter lim="800000"/>
          </a:ln>
          <a:effectLst>
            <a:outerShdw blurRad="76200" dist="50800" dir="13500000" algn="tl" rotWithShape="0">
              <a:schemeClr val="bg1">
                <a:alpha val="80000"/>
              </a:scheme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s-ES" altLang="ja-JP" smtClean="0"/>
              <a:t>Haga clic en el icono para agregar una imagen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FDFD5-5A14-4824-BDFE-85DD14367FAA}" type="datetimeFigureOut">
              <a:rPr lang="es-CL" smtClean="0"/>
              <a:t>20-01-2012</a:t>
            </a:fld>
            <a:endParaRPr lang="es-CL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2774-B8F8-49A1-A1E0-2E9854C6DD26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2">
                <a:tint val="100000"/>
                <a:shade val="5000"/>
              </a:schemeClr>
              <a:schemeClr val="bg2">
                <a:shade val="1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artisticPencilGrayscale trans="6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B0FDFD5-5A14-4824-BDFE-85DD14367FAA}" type="datetimeFigureOut">
              <a:rPr lang="es-CL" smtClean="0"/>
              <a:t>20-01-2012</a:t>
            </a:fld>
            <a:endParaRPr lang="es-CL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AD32774-B8F8-49A1-A1E0-2E9854C6DD26}" type="slidenum">
              <a:rPr lang="es-CL" smtClean="0"/>
              <a:t>‹Nº›</a:t>
            </a:fld>
            <a:endParaRPr lang="es-CL"/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ln w="12700">
            <a:solidFill>
              <a:schemeClr val="tx1">
                <a:tint val="95000"/>
              </a:schemeClr>
            </a:solidFill>
          </a:ln>
          <a:gradFill>
            <a:gsLst>
              <a:gs pos="0">
                <a:schemeClr val="tx1">
                  <a:tint val="65000"/>
                </a:schemeClr>
              </a:gs>
              <a:gs pos="49900">
                <a:schemeClr val="tx1">
                  <a:tint val="95000"/>
                </a:schemeClr>
              </a:gs>
              <a:gs pos="50000">
                <a:schemeClr val="tx1"/>
              </a:gs>
              <a:gs pos="100000">
                <a:schemeClr val="tx1">
                  <a:tint val="95000"/>
                </a:schemeClr>
              </a:gs>
            </a:gsLst>
            <a:lin ang="5400000" scaled="1"/>
          </a:gradFill>
          <a:effectLst>
            <a:outerShdw blurRad="127000" algn="tl" rotWithShape="0">
              <a:schemeClr val="bg1"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tx1"/>
        </a:buClr>
        <a:buFont typeface="Wingdings"/>
        <a:buChar char="n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>
            <a:shade val="75000"/>
          </a:schemeClr>
        </a:buClr>
        <a:buSzPct val="85000"/>
        <a:buFont typeface="Wingdings"/>
        <a:buChar char="n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4">
            <a:shade val="50000"/>
          </a:schemeClr>
        </a:buClr>
        <a:buSzPct val="75000"/>
        <a:buFont typeface="Wingdings"/>
        <a:buChar char="n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6">
            <a:shade val="50000"/>
          </a:schemeClr>
        </a:buClr>
        <a:buSzPct val="75000"/>
        <a:buFont typeface="Wingdings"/>
        <a:buChar char="n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3">
            <a:shade val="50000"/>
          </a:schemeClr>
        </a:buClr>
        <a:buSzPct val="70000"/>
        <a:buFont typeface="Wingdings"/>
        <a:buChar char="n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2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5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1"/>
        </a:buClr>
        <a:buSzPct val="5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mailto:antares365@gmail.com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993701" y="2636912"/>
            <a:ext cx="7172348" cy="1470025"/>
          </a:xfrm>
        </p:spPr>
        <p:txBody>
          <a:bodyPr/>
          <a:lstStyle/>
          <a:p>
            <a:r>
              <a:rPr lang="es-CL" dirty="0" smtClean="0"/>
              <a:t>Taller de Hoy: Proyecto de Investigación</a:t>
            </a:r>
            <a:endParaRPr lang="es-CL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6400800" cy="1296144"/>
          </a:xfrm>
        </p:spPr>
        <p:txBody>
          <a:bodyPr/>
          <a:lstStyle/>
          <a:p>
            <a:pPr algn="l"/>
            <a:r>
              <a:rPr lang="es-CL" dirty="0" smtClean="0"/>
              <a:t>      </a:t>
            </a:r>
            <a:r>
              <a:rPr lang="es-CL" sz="1100" dirty="0" smtClean="0"/>
              <a:t>Universidad de Chile</a:t>
            </a:r>
          </a:p>
          <a:p>
            <a:pPr algn="l"/>
            <a:r>
              <a:rPr lang="es-CL" sz="1100" dirty="0" smtClean="0"/>
              <a:t>                  Vicerrectoría de Asuntos Académicos</a:t>
            </a:r>
          </a:p>
          <a:p>
            <a:pPr algn="l"/>
            <a:r>
              <a:rPr lang="es-CL" sz="1100" dirty="0"/>
              <a:t> </a:t>
            </a:r>
            <a:r>
              <a:rPr lang="es-CL" sz="1100" dirty="0" smtClean="0"/>
              <a:t>                 Programa Académico Bachillerato</a:t>
            </a:r>
            <a:endParaRPr lang="es-C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47625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71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Concretizando lo anterior…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  </a:t>
            </a:r>
            <a:r>
              <a:rPr lang="es-CL" dirty="0" err="1" smtClean="0"/>
              <a:t>Hipotésis</a:t>
            </a:r>
            <a:r>
              <a:rPr lang="es-CL" dirty="0" smtClean="0"/>
              <a:t>:</a:t>
            </a:r>
          </a:p>
          <a:p>
            <a:pPr marL="0" indent="0">
              <a:buNone/>
            </a:pPr>
            <a:endParaRPr lang="es-CL" dirty="0" smtClean="0"/>
          </a:p>
          <a:p>
            <a:pPr>
              <a:buFont typeface="Wingdings" pitchFamily="2" charset="2"/>
              <a:buChar char="§"/>
            </a:pPr>
            <a:r>
              <a:rPr lang="es-CL" b="1" dirty="0" smtClean="0"/>
              <a:t>Palabra clave:</a:t>
            </a:r>
            <a:r>
              <a:rPr lang="es-CL" dirty="0" smtClean="0"/>
              <a:t> proposición…</a:t>
            </a:r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Que tiene </a:t>
            </a:r>
            <a:r>
              <a:rPr lang="es-ES" dirty="0"/>
              <a:t>como finalidad llegar a la comprensión del problema abordado. </a:t>
            </a:r>
            <a:endParaRPr lang="es-ES" dirty="0" smtClean="0"/>
          </a:p>
          <a:p>
            <a:pPr>
              <a:buFont typeface="Wingdings" pitchFamily="2" charset="2"/>
              <a:buChar char="§"/>
            </a:pPr>
            <a:r>
              <a:rPr lang="es-ES" dirty="0"/>
              <a:t> </a:t>
            </a:r>
            <a:r>
              <a:rPr lang="es-ES" dirty="0" smtClean="0"/>
              <a:t>Ejemplo (en rojo)</a:t>
            </a:r>
            <a:endParaRPr lang="es-ES" dirty="0"/>
          </a:p>
          <a:p>
            <a:pPr>
              <a:buFont typeface="Wingdings" pitchFamily="2" charset="2"/>
              <a:buChar char="§"/>
            </a:pPr>
            <a:endParaRPr lang="es-CL" dirty="0" smtClean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31440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…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r>
              <a:rPr lang="es-CL" dirty="0" smtClean="0"/>
              <a:t> Marco Teórico:</a:t>
            </a:r>
          </a:p>
          <a:p>
            <a:endParaRPr lang="es-CL" dirty="0" smtClean="0"/>
          </a:p>
          <a:p>
            <a:pPr algn="just">
              <a:buFont typeface="Wingdings" pitchFamily="2" charset="2"/>
              <a:buChar char="§"/>
            </a:pPr>
            <a:r>
              <a:rPr lang="es-CL" dirty="0" smtClean="0"/>
              <a:t> </a:t>
            </a:r>
            <a:r>
              <a:rPr lang="es-CL" b="1" dirty="0" smtClean="0"/>
              <a:t>Frase clave: </a:t>
            </a:r>
            <a:r>
              <a:rPr lang="es-CL" dirty="0" smtClean="0"/>
              <a:t>Perspectiva de análisis.</a:t>
            </a:r>
          </a:p>
          <a:p>
            <a:pPr marL="0" indent="0" algn="just">
              <a:buNone/>
            </a:pPr>
            <a:endParaRPr lang="es-CL" b="1" dirty="0" smtClean="0"/>
          </a:p>
          <a:p>
            <a:pPr algn="just">
              <a:buFont typeface="Wingdings" pitchFamily="2" charset="2"/>
              <a:buChar char="§"/>
            </a:pPr>
            <a:r>
              <a:rPr lang="es-CL" dirty="0" smtClean="0"/>
              <a:t>Conjunto  de teorías, conceptos y contextos con el cual se formula el argumento, o en este caso el problema/solución.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21084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Perspectivas de análisis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 </a:t>
            </a:r>
            <a:r>
              <a:rPr lang="es-CL" dirty="0" smtClean="0"/>
              <a:t>Historia de las mentalidades</a:t>
            </a:r>
          </a:p>
          <a:p>
            <a:r>
              <a:rPr lang="es-CL" dirty="0"/>
              <a:t> P</a:t>
            </a:r>
            <a:r>
              <a:rPr lang="es-CL" dirty="0" smtClean="0"/>
              <a:t>ositivismo </a:t>
            </a:r>
          </a:p>
          <a:p>
            <a:r>
              <a:rPr lang="es-CL" dirty="0"/>
              <a:t> </a:t>
            </a:r>
            <a:r>
              <a:rPr lang="es-CL" dirty="0" smtClean="0"/>
              <a:t>Materialismo Histórico</a:t>
            </a:r>
          </a:p>
          <a:p>
            <a:r>
              <a:rPr lang="es-CL" dirty="0"/>
              <a:t> </a:t>
            </a:r>
            <a:r>
              <a:rPr lang="es-CL" dirty="0" smtClean="0"/>
              <a:t>«Los de abajo» (Peter </a:t>
            </a:r>
            <a:r>
              <a:rPr lang="es-CL" dirty="0" err="1" smtClean="0"/>
              <a:t>Burke</a:t>
            </a:r>
            <a:r>
              <a:rPr lang="es-CL" dirty="0" smtClean="0"/>
              <a:t>)</a:t>
            </a:r>
          </a:p>
          <a:p>
            <a:r>
              <a:rPr lang="es-CL" dirty="0"/>
              <a:t> </a:t>
            </a:r>
            <a:r>
              <a:rPr lang="es-CL" dirty="0" err="1" smtClean="0"/>
              <a:t>Annales</a:t>
            </a:r>
            <a:r>
              <a:rPr lang="es-CL" dirty="0" smtClean="0"/>
              <a:t> (</a:t>
            </a:r>
            <a:r>
              <a:rPr lang="es-CL" dirty="0" err="1" smtClean="0"/>
              <a:t>Braudel</a:t>
            </a:r>
            <a:r>
              <a:rPr lang="es-CL" dirty="0" smtClean="0"/>
              <a:t>)</a:t>
            </a:r>
          </a:p>
          <a:p>
            <a:r>
              <a:rPr lang="es-CL" dirty="0"/>
              <a:t> </a:t>
            </a:r>
            <a:r>
              <a:rPr lang="es-CL" dirty="0" smtClean="0"/>
              <a:t>Postmodernismo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47832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….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 Marco Metodológico</a:t>
            </a:r>
          </a:p>
          <a:p>
            <a:pPr algn="just">
              <a:buFont typeface="Wingdings" pitchFamily="2" charset="2"/>
              <a:buChar char="§"/>
            </a:pPr>
            <a:r>
              <a:rPr lang="es-CL" dirty="0" smtClean="0"/>
              <a:t> </a:t>
            </a:r>
            <a:r>
              <a:rPr lang="es-CL" b="1" dirty="0" smtClean="0"/>
              <a:t>Frase clave </a:t>
            </a:r>
            <a:r>
              <a:rPr lang="es-CL" dirty="0" smtClean="0"/>
              <a:t>:  descripción de lo métodos  y herramientas que se utilizarán.</a:t>
            </a:r>
          </a:p>
          <a:p>
            <a:pPr algn="just">
              <a:buFont typeface="Wingdings" pitchFamily="2" charset="2"/>
              <a:buChar char="§"/>
            </a:pPr>
            <a:r>
              <a:rPr lang="es-CL" dirty="0"/>
              <a:t> </a:t>
            </a:r>
            <a:r>
              <a:rPr lang="es-CL" dirty="0" smtClean="0"/>
              <a:t>etapas del proyecto como procedimientos a emplear….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6299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…..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§"/>
            </a:pPr>
            <a:r>
              <a:rPr lang="es-CL" dirty="0" smtClean="0"/>
              <a:t>Especificar cualquier detalle respecto a lo utilizado, generalmente se utilizan los métodos cuantitativos y cualitativos, manejando determinadas fuentes respectivamente.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95731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…..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 Fuentes Primarias y Secundarias:</a:t>
            </a:r>
          </a:p>
          <a:p>
            <a:pPr>
              <a:buFont typeface="Wingdings" pitchFamily="2" charset="2"/>
              <a:buChar char="§"/>
            </a:pPr>
            <a:r>
              <a:rPr lang="es-CL" dirty="0" smtClean="0"/>
              <a:t> </a:t>
            </a:r>
            <a:r>
              <a:rPr lang="es-CL" b="1" dirty="0" smtClean="0"/>
              <a:t>Frases Claves:</a:t>
            </a:r>
          </a:p>
          <a:p>
            <a:pPr>
              <a:buFont typeface="Wingdings" pitchFamily="2" charset="2"/>
              <a:buChar char="Ø"/>
            </a:pPr>
            <a:r>
              <a:rPr lang="es-CL" b="1" dirty="0" smtClean="0"/>
              <a:t> F. Primaria: </a:t>
            </a:r>
            <a:r>
              <a:rPr lang="es-CL" dirty="0" smtClean="0"/>
              <a:t>información no interpretada.</a:t>
            </a:r>
          </a:p>
          <a:p>
            <a:pPr>
              <a:buFont typeface="Wingdings" pitchFamily="2" charset="2"/>
              <a:buChar char="Ø"/>
            </a:pPr>
            <a:r>
              <a:rPr lang="es-CL" b="1" dirty="0"/>
              <a:t> </a:t>
            </a:r>
            <a:r>
              <a:rPr lang="es-CL" b="1" dirty="0" smtClean="0"/>
              <a:t>F. Secundaria : </a:t>
            </a:r>
            <a:r>
              <a:rPr lang="es-CL" dirty="0" smtClean="0"/>
              <a:t>lo que se haya escrito respecto al tema.</a:t>
            </a:r>
            <a:endParaRPr lang="es-CL" b="1" dirty="0"/>
          </a:p>
        </p:txBody>
      </p:sp>
    </p:spTree>
    <p:extLst>
      <p:ext uri="{BB962C8B-B14F-4D97-AF65-F5344CB8AC3E}">
        <p14:creationId xmlns:p14="http://schemas.microsoft.com/office/powerpoint/2010/main" val="274167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…….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dirty="0" smtClean="0"/>
              <a:t> </a:t>
            </a:r>
            <a:r>
              <a:rPr lang="es-CL" b="1" dirty="0"/>
              <a:t>P</a:t>
            </a:r>
            <a:r>
              <a:rPr lang="es-CL" b="1" dirty="0" smtClean="0"/>
              <a:t>alabra clave:</a:t>
            </a:r>
            <a:r>
              <a:rPr lang="es-CL" dirty="0" smtClean="0"/>
              <a:t> F. REPRESENTATIVA</a:t>
            </a:r>
          </a:p>
          <a:p>
            <a:pPr algn="just"/>
            <a:r>
              <a:rPr lang="es-CL" dirty="0" smtClean="0"/>
              <a:t>Mínimo entre 1 a 2 Fuentes Primarias, que sustenten la investigación.</a:t>
            </a:r>
          </a:p>
          <a:p>
            <a:pPr algn="just"/>
            <a:r>
              <a:rPr lang="es-CL" dirty="0"/>
              <a:t> </a:t>
            </a:r>
            <a:r>
              <a:rPr lang="es-CL" dirty="0" smtClean="0"/>
              <a:t>Respecto a fuentes secundarias, pueden ser el número que se quiera, pero consecuentes al problema.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29107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Meta : «Resultados Esperados»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CL" dirty="0" smtClean="0"/>
              <a:t> </a:t>
            </a:r>
          </a:p>
          <a:p>
            <a:r>
              <a:rPr lang="es-CL" dirty="0" smtClean="0"/>
              <a:t> Repercusión </a:t>
            </a:r>
          </a:p>
          <a:p>
            <a:r>
              <a:rPr lang="es-CL" dirty="0"/>
              <a:t> E</a:t>
            </a:r>
            <a:r>
              <a:rPr lang="es-CL" dirty="0" smtClean="0"/>
              <a:t>sencia del proyecto</a:t>
            </a:r>
          </a:p>
          <a:p>
            <a:r>
              <a:rPr lang="es-CL" dirty="0"/>
              <a:t> </a:t>
            </a:r>
            <a:r>
              <a:rPr lang="es-CL" dirty="0" smtClean="0"/>
              <a:t>Extrapolación de la investigación</a:t>
            </a:r>
          </a:p>
          <a:p>
            <a:r>
              <a:rPr lang="es-CL" dirty="0"/>
              <a:t> E</a:t>
            </a:r>
            <a:r>
              <a:rPr lang="es-CL" dirty="0" smtClean="0"/>
              <a:t>n cierto sentido, es un </a:t>
            </a:r>
            <a:r>
              <a:rPr lang="es-CL" dirty="0" err="1" smtClean="0"/>
              <a:t>hint</a:t>
            </a:r>
            <a:r>
              <a:rPr lang="es-CL" dirty="0" smtClean="0"/>
              <a:t>, porque da el norte a la investigación propiamente tal…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586957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Sugerencia : Esquema general del proyecto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s-CL" dirty="0" smtClean="0"/>
              <a:t> Tema </a:t>
            </a:r>
          </a:p>
          <a:p>
            <a:pPr>
              <a:buFont typeface="Courier New" pitchFamily="49" charset="0"/>
              <a:buChar char="o"/>
            </a:pPr>
            <a:r>
              <a:rPr lang="es-CL" dirty="0"/>
              <a:t> </a:t>
            </a:r>
            <a:r>
              <a:rPr lang="es-CL" dirty="0" smtClean="0"/>
              <a:t>Problema </a:t>
            </a:r>
          </a:p>
          <a:p>
            <a:pPr>
              <a:buFont typeface="Courier New" pitchFamily="49" charset="0"/>
              <a:buChar char="o"/>
            </a:pPr>
            <a:r>
              <a:rPr lang="es-CL" dirty="0" smtClean="0"/>
              <a:t> Título</a:t>
            </a:r>
          </a:p>
          <a:p>
            <a:pPr>
              <a:buFont typeface="Courier New" pitchFamily="49" charset="0"/>
              <a:buChar char="o"/>
            </a:pPr>
            <a:r>
              <a:rPr lang="es-CL" dirty="0"/>
              <a:t> </a:t>
            </a:r>
            <a:r>
              <a:rPr lang="es-CL" dirty="0" smtClean="0"/>
              <a:t>Justificación</a:t>
            </a:r>
          </a:p>
          <a:p>
            <a:pPr>
              <a:buFont typeface="Courier New" pitchFamily="49" charset="0"/>
              <a:buChar char="o"/>
            </a:pPr>
            <a:r>
              <a:rPr lang="es-CL" dirty="0"/>
              <a:t> </a:t>
            </a:r>
            <a:r>
              <a:rPr lang="es-CL" dirty="0" smtClean="0"/>
              <a:t>Marco Teórico y Metodológico</a:t>
            </a:r>
          </a:p>
          <a:p>
            <a:pPr>
              <a:buFont typeface="Courier New" pitchFamily="49" charset="0"/>
              <a:buChar char="o"/>
            </a:pPr>
            <a:r>
              <a:rPr lang="es-CL" dirty="0"/>
              <a:t> </a:t>
            </a:r>
            <a:r>
              <a:rPr lang="es-CL" dirty="0" err="1" smtClean="0"/>
              <a:t>Objs</a:t>
            </a:r>
            <a:r>
              <a:rPr lang="es-CL" dirty="0" smtClean="0"/>
              <a:t>. Generales y Específicos</a:t>
            </a:r>
          </a:p>
          <a:p>
            <a:pPr marL="0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0596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/>
              <a:t>Sugerencia : Esquema general del proyecto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s-CL" dirty="0"/>
              <a:t>Hipótesis</a:t>
            </a:r>
          </a:p>
          <a:p>
            <a:pPr>
              <a:buFont typeface="Courier New" pitchFamily="49" charset="0"/>
              <a:buChar char="o"/>
            </a:pPr>
            <a:r>
              <a:rPr lang="es-CL" dirty="0"/>
              <a:t>Plan de Trabajo</a:t>
            </a:r>
          </a:p>
          <a:p>
            <a:pPr>
              <a:buFont typeface="Courier New" pitchFamily="49" charset="0"/>
              <a:buChar char="o"/>
            </a:pPr>
            <a:r>
              <a:rPr lang="es-CL" dirty="0"/>
              <a:t>Fuentes Primarias y Secundarias</a:t>
            </a:r>
          </a:p>
          <a:p>
            <a:pPr>
              <a:buFont typeface="Courier New" pitchFamily="49" charset="0"/>
              <a:buChar char="o"/>
            </a:pPr>
            <a:r>
              <a:rPr lang="es-CL" dirty="0"/>
              <a:t> Discusión Bibliográfica</a:t>
            </a:r>
          </a:p>
          <a:p>
            <a:pPr>
              <a:buFont typeface="Courier New" pitchFamily="49" charset="0"/>
              <a:buChar char="o"/>
            </a:pPr>
            <a:r>
              <a:rPr lang="es-CL" dirty="0"/>
              <a:t> Recursos</a:t>
            </a:r>
          </a:p>
          <a:p>
            <a:pPr>
              <a:buFont typeface="Courier New" pitchFamily="49" charset="0"/>
              <a:buChar char="o"/>
            </a:pPr>
            <a:r>
              <a:rPr lang="es-CL" dirty="0"/>
              <a:t> Responsabilidades</a:t>
            </a:r>
          </a:p>
          <a:p>
            <a:pPr>
              <a:buFont typeface="Courier New" pitchFamily="49" charset="0"/>
              <a:buChar char="o"/>
            </a:pPr>
            <a:r>
              <a:rPr lang="es-CL" dirty="0"/>
              <a:t> Resultados Esperados</a:t>
            </a:r>
          </a:p>
          <a:p>
            <a:pPr marL="0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809382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Pequeño Repaso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CL" dirty="0"/>
              <a:t> </a:t>
            </a:r>
            <a:r>
              <a:rPr lang="es-CL" dirty="0" smtClean="0"/>
              <a:t> ¿Qué es la Historiografía?</a:t>
            </a:r>
          </a:p>
          <a:p>
            <a:pPr marL="0" indent="0" algn="ctr">
              <a:buNone/>
            </a:pPr>
            <a:endParaRPr lang="es-CL" dirty="0" smtClean="0"/>
          </a:p>
          <a:p>
            <a:pPr algn="just"/>
            <a:r>
              <a:rPr lang="es-CL" dirty="0" smtClean="0"/>
              <a:t>Relato mismo de la historia….</a:t>
            </a:r>
          </a:p>
          <a:p>
            <a:pPr algn="just"/>
            <a:r>
              <a:rPr lang="es-CL" dirty="0" smtClean="0"/>
              <a:t>Arte de Escribir la Historia….</a:t>
            </a:r>
          </a:p>
          <a:p>
            <a:pPr algn="just"/>
            <a:r>
              <a:rPr lang="es-CL" dirty="0" smtClean="0"/>
              <a:t>Estudio Científico de sus fuentes, productos y autores (respecto a la historia claramente)….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5243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Sugerencia : Presentaciones Orales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CL" dirty="0" smtClean="0"/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s-CL" dirty="0" smtClean="0"/>
              <a:t>Letra visible para el auditorio!</a:t>
            </a:r>
          </a:p>
          <a:p>
            <a:pPr>
              <a:buFont typeface="Courier New" pitchFamily="49" charset="0"/>
              <a:buChar char="o"/>
            </a:pPr>
            <a:r>
              <a:rPr lang="es-CL" dirty="0" smtClean="0"/>
              <a:t> Voz clara y concisa</a:t>
            </a:r>
          </a:p>
          <a:p>
            <a:pPr>
              <a:buFont typeface="Courier New" pitchFamily="49" charset="0"/>
              <a:buChar char="o"/>
            </a:pPr>
            <a:r>
              <a:rPr lang="es-CL" dirty="0"/>
              <a:t> </a:t>
            </a:r>
            <a:r>
              <a:rPr lang="es-CL" dirty="0" smtClean="0"/>
              <a:t>Buen manejo de vocabulario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0794879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Gracias!</a:t>
            </a:r>
            <a:endParaRPr lang="es-CL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CL" dirty="0" smtClean="0"/>
              <a:t>Reclamos, sugerencias, felicitaciones, varios : </a:t>
            </a:r>
            <a:r>
              <a:rPr lang="es-CL" dirty="0" smtClean="0">
                <a:hlinkClick r:id="rId2"/>
              </a:rPr>
              <a:t>antares365@gmail.com</a:t>
            </a:r>
            <a:r>
              <a:rPr lang="es-CL" dirty="0" smtClean="0"/>
              <a:t> </a:t>
            </a:r>
            <a:r>
              <a:rPr lang="es-CL" dirty="0" smtClean="0">
                <a:sym typeface="Wingdings" pitchFamily="2" charset="2"/>
              </a:rPr>
              <a:t> Sergio J.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24988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5381181"/>
              </p:ext>
            </p:extLst>
          </p:nvPr>
        </p:nvGraphicFramePr>
        <p:xfrm>
          <a:off x="-180528" y="-171400"/>
          <a:ext cx="9144000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809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-&gt;Historia&lt;-</a:t>
            </a:r>
            <a:endParaRPr lang="es-CL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863615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810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Requerimientos del proyecto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r>
              <a:rPr lang="es-ES" dirty="0"/>
              <a:t>delimitar un problema, </a:t>
            </a:r>
            <a:endParaRPr lang="es-CL" dirty="0"/>
          </a:p>
          <a:p>
            <a:pPr lvl="0" algn="just"/>
            <a:r>
              <a:rPr lang="es-ES" dirty="0"/>
              <a:t>descubrir y reunir información adecuada, </a:t>
            </a:r>
            <a:endParaRPr lang="es-CL" dirty="0"/>
          </a:p>
          <a:p>
            <a:pPr lvl="0" algn="just"/>
            <a:r>
              <a:rPr lang="es-ES" dirty="0"/>
              <a:t>clasificar los materiales, </a:t>
            </a:r>
            <a:endParaRPr lang="es-CL" dirty="0"/>
          </a:p>
          <a:p>
            <a:pPr lvl="0" algn="just"/>
            <a:r>
              <a:rPr lang="es-ES" dirty="0"/>
              <a:t>acceder a la información y ejercitar el espíritu crítico, </a:t>
            </a:r>
            <a:endParaRPr lang="es-CL" dirty="0"/>
          </a:p>
          <a:p>
            <a:pPr lvl="0" algn="just"/>
            <a:r>
              <a:rPr lang="es-ES" dirty="0"/>
              <a:t>comunicar los resultados por escrito y expresarse oralmente frente un auditorio.</a:t>
            </a:r>
            <a:endParaRPr lang="es-CL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20157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Ahora sí ! : Proyect</a:t>
            </a:r>
            <a:r>
              <a:rPr lang="es-CL" dirty="0"/>
              <a:t>o</a:t>
            </a:r>
            <a:r>
              <a:rPr lang="es-CL" dirty="0" smtClean="0"/>
              <a:t> de Investigación.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CL" dirty="0" smtClean="0"/>
              <a:t>Aspectos que ya deberían estar,  </a:t>
            </a:r>
            <a:r>
              <a:rPr lang="es-CL" b="1" i="1" dirty="0" smtClean="0"/>
              <a:t>«aunque sea en el bosquejo»</a:t>
            </a:r>
            <a:r>
              <a:rPr lang="es-CL" dirty="0" smtClean="0"/>
              <a:t>:</a:t>
            </a:r>
          </a:p>
          <a:p>
            <a:r>
              <a:rPr lang="es-CL" dirty="0" smtClean="0"/>
              <a:t> Tema  </a:t>
            </a:r>
          </a:p>
          <a:p>
            <a:r>
              <a:rPr lang="es-CL" dirty="0" smtClean="0"/>
              <a:t> Problema </a:t>
            </a:r>
          </a:p>
          <a:p>
            <a:r>
              <a:rPr lang="es-CL" dirty="0" smtClean="0"/>
              <a:t> Justificación  </a:t>
            </a:r>
          </a:p>
          <a:p>
            <a:r>
              <a:rPr lang="es-CL" dirty="0" smtClean="0"/>
              <a:t> Objetivos Generales y Específicos…</a:t>
            </a:r>
            <a:endParaRPr lang="es-CL" dirty="0"/>
          </a:p>
        </p:txBody>
      </p:sp>
      <p:sp>
        <p:nvSpPr>
          <p:cNvPr id="4" name="3 Flecha curvada hacia abajo"/>
          <p:cNvSpPr/>
          <p:nvPr/>
        </p:nvSpPr>
        <p:spPr>
          <a:xfrm>
            <a:off x="2339752" y="2816932"/>
            <a:ext cx="648072" cy="32403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5" name="4 Flecha curvada hacia abajo"/>
          <p:cNvSpPr/>
          <p:nvPr/>
        </p:nvSpPr>
        <p:spPr>
          <a:xfrm>
            <a:off x="3016548" y="3364018"/>
            <a:ext cx="648072" cy="32403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6" name="5 Flecha curvada hacia abajo"/>
          <p:cNvSpPr/>
          <p:nvPr/>
        </p:nvSpPr>
        <p:spPr>
          <a:xfrm>
            <a:off x="3779912" y="3933056"/>
            <a:ext cx="648072" cy="32403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841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 destacar: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dirty="0" smtClean="0"/>
              <a:t> Problema</a:t>
            </a:r>
            <a:r>
              <a:rPr lang="es-CL" dirty="0" smtClean="0"/>
              <a:t>: </a:t>
            </a:r>
          </a:p>
          <a:p>
            <a:pPr>
              <a:buFont typeface="Wingdings" pitchFamily="2" charset="2"/>
              <a:buChar char="§"/>
            </a:pPr>
            <a:r>
              <a:rPr lang="es-CL" b="1" dirty="0" smtClean="0"/>
              <a:t>Palabra clave </a:t>
            </a:r>
            <a:r>
              <a:rPr lang="es-CL" dirty="0" smtClean="0"/>
              <a:t>: Razón </a:t>
            </a:r>
            <a:r>
              <a:rPr lang="es-CL" dirty="0"/>
              <a:t>de ser del </a:t>
            </a:r>
            <a:r>
              <a:rPr lang="es-CL" dirty="0" smtClean="0"/>
              <a:t>proyecto</a:t>
            </a:r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Se </a:t>
            </a:r>
            <a:r>
              <a:rPr lang="es-ES" dirty="0"/>
              <a:t>plantea en términos de pregunta o como una descripción muy clara de la situación</a:t>
            </a:r>
            <a:endParaRPr lang="es-CL" dirty="0"/>
          </a:p>
          <a:p>
            <a:pPr>
              <a:buFont typeface="Wingdings" pitchFamily="2" charset="2"/>
              <a:buChar char="§"/>
            </a:pPr>
            <a:r>
              <a:rPr lang="es-CL" dirty="0" smtClean="0"/>
              <a:t>lo más acotado posible (sin perder la directa correlación con el tema)…</a:t>
            </a:r>
          </a:p>
          <a:p>
            <a:pPr>
              <a:buFont typeface="Wingdings" pitchFamily="2" charset="2"/>
              <a:buChar char="§"/>
            </a:pPr>
            <a:endParaRPr lang="es-CL" dirty="0" smtClean="0"/>
          </a:p>
          <a:p>
            <a:pPr marL="0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18436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Ejemplos: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CL" dirty="0" smtClean="0"/>
          </a:p>
          <a:p>
            <a:pPr algn="just"/>
            <a:r>
              <a:rPr lang="es-CL" dirty="0" smtClean="0"/>
              <a:t>Tema:  «</a:t>
            </a:r>
            <a:r>
              <a:rPr lang="es-ES" dirty="0" smtClean="0"/>
              <a:t>La </a:t>
            </a:r>
            <a:r>
              <a:rPr lang="es-ES" dirty="0"/>
              <a:t>Deshumanización en Chile para niños </a:t>
            </a:r>
            <a:r>
              <a:rPr lang="es-ES" dirty="0" smtClean="0"/>
              <a:t>desde 6 </a:t>
            </a:r>
            <a:r>
              <a:rPr lang="es-ES" dirty="0"/>
              <a:t>a 14 años de edad</a:t>
            </a:r>
            <a:r>
              <a:rPr lang="es-ES" dirty="0" smtClean="0"/>
              <a:t>.»</a:t>
            </a:r>
          </a:p>
          <a:p>
            <a:pPr marL="0" indent="0" algn="just">
              <a:buNone/>
            </a:pPr>
            <a:endParaRPr lang="es-ES" dirty="0" smtClean="0"/>
          </a:p>
          <a:p>
            <a:r>
              <a:rPr lang="es-ES" dirty="0"/>
              <a:t> </a:t>
            </a:r>
            <a:r>
              <a:rPr lang="es-ES" dirty="0" smtClean="0"/>
              <a:t>Problema: «</a:t>
            </a:r>
            <a:r>
              <a:rPr lang="es-ES" dirty="0"/>
              <a:t>Jornada Educacional Completa en Chile actual</a:t>
            </a:r>
            <a:r>
              <a:rPr lang="es-ES" dirty="0" smtClean="0"/>
              <a:t> »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69462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 destacar: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L" dirty="0" smtClean="0"/>
              <a:t> </a:t>
            </a:r>
            <a:r>
              <a:rPr lang="es-CL" b="1" dirty="0" smtClean="0"/>
              <a:t>Justificación:</a:t>
            </a:r>
          </a:p>
          <a:p>
            <a:pPr>
              <a:buFont typeface="Wingdings" pitchFamily="2" charset="2"/>
              <a:buChar char="§"/>
            </a:pPr>
            <a:r>
              <a:rPr lang="es-CL" b="1" dirty="0" smtClean="0"/>
              <a:t> Pregunta clave : </a:t>
            </a:r>
            <a:r>
              <a:rPr lang="es-CL" dirty="0" smtClean="0"/>
              <a:t>¿ </a:t>
            </a:r>
            <a:r>
              <a:rPr lang="es-CL" dirty="0"/>
              <a:t>P</a:t>
            </a:r>
            <a:r>
              <a:rPr lang="es-CL" dirty="0" smtClean="0"/>
              <a:t>or qué?</a:t>
            </a:r>
          </a:p>
          <a:p>
            <a:pPr algn="just">
              <a:buFont typeface="Wingdings" pitchFamily="2" charset="2"/>
              <a:buChar char="§"/>
            </a:pPr>
            <a:r>
              <a:rPr lang="es-CL" dirty="0"/>
              <a:t> </a:t>
            </a:r>
            <a:r>
              <a:rPr lang="es-CL" dirty="0" smtClean="0"/>
              <a:t>Razones, fundamentos…</a:t>
            </a:r>
          </a:p>
          <a:p>
            <a:pPr algn="just">
              <a:buFont typeface="Wingdings" pitchFamily="2" charset="2"/>
              <a:buChar char="§"/>
            </a:pPr>
            <a:r>
              <a:rPr lang="es-CL" dirty="0" smtClean="0"/>
              <a:t> Previo a la </a:t>
            </a:r>
            <a:r>
              <a:rPr lang="es-CL" dirty="0" err="1" smtClean="0"/>
              <a:t>invest</a:t>
            </a:r>
            <a:r>
              <a:rPr lang="es-CL" dirty="0" smtClean="0"/>
              <a:t>. : nociones vagas pero alcanzables respecto al tema (noticia de actualidad, estudio, </a:t>
            </a:r>
            <a:r>
              <a:rPr lang="es-CL" dirty="0" err="1" smtClean="0"/>
              <a:t>etc</a:t>
            </a:r>
            <a:r>
              <a:rPr lang="es-CL" dirty="0" smtClean="0"/>
              <a:t>).</a:t>
            </a:r>
          </a:p>
          <a:p>
            <a:pPr algn="just">
              <a:buFont typeface="Wingdings" pitchFamily="2" charset="2"/>
              <a:buChar char="§"/>
            </a:pPr>
            <a:r>
              <a:rPr lang="es-CL" dirty="0"/>
              <a:t> </a:t>
            </a:r>
            <a:r>
              <a:rPr lang="es-CL" dirty="0" smtClean="0"/>
              <a:t>Durante la </a:t>
            </a:r>
            <a:r>
              <a:rPr lang="es-CL" dirty="0" err="1" smtClean="0"/>
              <a:t>invest</a:t>
            </a:r>
            <a:r>
              <a:rPr lang="es-CL" dirty="0" smtClean="0"/>
              <a:t>. : Fundamentos cuantitativos y cualitativos (Fuentes!)</a:t>
            </a:r>
          </a:p>
          <a:p>
            <a:pPr>
              <a:buFont typeface="Wingdings" pitchFamily="2" charset="2"/>
              <a:buChar char="§"/>
            </a:pPr>
            <a:r>
              <a:rPr lang="es-CL" dirty="0" smtClean="0"/>
              <a:t> Ejemplos: (en verde)</a:t>
            </a:r>
            <a:endParaRPr lang="es-CL" b="1" dirty="0"/>
          </a:p>
        </p:txBody>
      </p:sp>
    </p:spTree>
    <p:extLst>
      <p:ext uri="{BB962C8B-B14F-4D97-AF65-F5344CB8AC3E}">
        <p14:creationId xmlns:p14="http://schemas.microsoft.com/office/powerpoint/2010/main" val="206761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YamatoPainting">
  <a:themeElements>
    <a:clrScheme name="Yamato Painting">
      <a:dk1>
        <a:sysClr val="windowText" lastClr="000000"/>
      </a:dk1>
      <a:lt1>
        <a:sysClr val="window" lastClr="FFFFFF"/>
      </a:lt1>
      <a:dk2>
        <a:srgbClr val="3F2D32"/>
      </a:dk2>
      <a:lt2>
        <a:srgbClr val="FEDD00"/>
      </a:lt2>
      <a:accent1>
        <a:srgbClr val="C24400"/>
      </a:accent1>
      <a:accent2>
        <a:srgbClr val="3F7228"/>
      </a:accent2>
      <a:accent3>
        <a:srgbClr val="516086"/>
      </a:accent3>
      <a:accent4>
        <a:srgbClr val="956A86"/>
      </a:accent4>
      <a:accent5>
        <a:srgbClr val="E87981"/>
      </a:accent5>
      <a:accent6>
        <a:srgbClr val="8D8628"/>
      </a:accent6>
      <a:hlink>
        <a:srgbClr val="0000FF"/>
      </a:hlink>
      <a:folHlink>
        <a:srgbClr val="800080"/>
      </a:folHlink>
    </a:clrScheme>
    <a:fontScheme name="Infinity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Yamato Painting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100000"/>
              </a:schemeClr>
            </a:gs>
            <a:gs pos="100000">
              <a:schemeClr val="phClr">
                <a:tint val="100000"/>
                <a:shade val="2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val="000000"/>
              <a:schemeClr val="phClr">
                <a:tint val="100000"/>
              </a:schemeClr>
            </a:duotone>
          </a:blip>
          <a:tile tx="0" ty="0" sx="35000" sy="35000" flip="none" algn="tl"/>
        </a:blipFill>
      </a:fillStyleLst>
      <a:lnStyleLst>
        <a:ln w="9525" cap="flat" cmpd="sng" algn="ctr">
          <a:solidFill>
            <a:schemeClr val="phClr">
              <a:alpha val="60000"/>
            </a:schemeClr>
          </a:solidFill>
          <a:prstDash val="solid"/>
        </a:ln>
        <a:ln w="19525" cap="flat" cmpd="sng" algn="ctr">
          <a:solidFill>
            <a:schemeClr val="phClr">
              <a:alpha val="90000"/>
            </a:schemeClr>
          </a:solidFill>
          <a:prstDash val="solid"/>
        </a:ln>
        <a:ln w="3810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  <a:scene3d>
            <a:camera prst="orthographicFront"/>
            <a:lightRig rig="soft" dir="tl">
              <a:rot lat="0" lon="0" rev="0"/>
            </a:lightRig>
          </a:scene3d>
          <a:sp3d>
            <a:bevelT prst="angle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glow rad="51600">
              <a:schemeClr val="phClr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>
            <a:shade val="90000"/>
          </a:schemeClr>
        </a:solidFill>
        <a:blipFill>
          <a:blip xmlns:r="http://schemas.openxmlformats.org/officeDocument/2006/relationships" r:embed="rId2">
            <a:duotone>
              <a:schemeClr val="phClr">
                <a:tint val="100000"/>
                <a:shade val="5000"/>
              </a:schemeClr>
              <a:schemeClr val="phClr">
                <a:shade val="100000"/>
              </a:schemeClr>
            </a:duotone>
          </a:blip>
          <a:tile tx="0" ty="0" sx="120000" sy="120000" flip="xy" algn="t"/>
        </a:blipFill>
        <a:blipFill rotWithShape="0">
          <a:blip xmlns:r="http://schemas.openxmlformats.org/officeDocument/2006/relationships" r:embed="rId3">
            <a:duotone>
              <a:schemeClr val="phClr">
                <a:tint val="100000"/>
                <a:shade val="5000"/>
              </a:schemeClr>
              <a:schemeClr val="phClr">
                <a:shade val="10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TC010219417[[fn=Tema de pintura Yamato]]</Template>
  <TotalTime>1802</TotalTime>
  <Words>614</Words>
  <Application>Microsoft Office PowerPoint</Application>
  <PresentationFormat>Presentación en pantalla (4:3)</PresentationFormat>
  <Paragraphs>108</Paragraphs>
  <Slides>21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YamatoPainting</vt:lpstr>
      <vt:lpstr>Taller de Hoy: Proyecto de Investigación</vt:lpstr>
      <vt:lpstr>Pequeño Repaso</vt:lpstr>
      <vt:lpstr>Presentación de PowerPoint</vt:lpstr>
      <vt:lpstr>-&gt;Historia&lt;-</vt:lpstr>
      <vt:lpstr>Requerimientos del proyecto</vt:lpstr>
      <vt:lpstr>Ahora sí ! : Proyecto de Investigación.</vt:lpstr>
      <vt:lpstr>A destacar:</vt:lpstr>
      <vt:lpstr>Ejemplos:</vt:lpstr>
      <vt:lpstr>A destacar:</vt:lpstr>
      <vt:lpstr>Concretizando lo anterior…</vt:lpstr>
      <vt:lpstr>…</vt:lpstr>
      <vt:lpstr>Perspectivas de análisis</vt:lpstr>
      <vt:lpstr>….</vt:lpstr>
      <vt:lpstr>…..</vt:lpstr>
      <vt:lpstr>…..</vt:lpstr>
      <vt:lpstr>…….</vt:lpstr>
      <vt:lpstr>Meta : «Resultados Esperados»</vt:lpstr>
      <vt:lpstr>Sugerencia : Esquema general del proyecto</vt:lpstr>
      <vt:lpstr>Sugerencia : Esquema general del proyecto</vt:lpstr>
      <vt:lpstr>Sugerencia : Presentaciones Orales</vt:lpstr>
      <vt:lpstr>Gracias!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Sergio</dc:creator>
  <cp:lastModifiedBy>Bernardo González</cp:lastModifiedBy>
  <cp:revision>18</cp:revision>
  <dcterms:created xsi:type="dcterms:W3CDTF">2010-10-19T03:31:39Z</dcterms:created>
  <dcterms:modified xsi:type="dcterms:W3CDTF">2012-01-20T12:35:42Z</dcterms:modified>
</cp:coreProperties>
</file>