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14"/>
  </p:notesMasterIdLst>
  <p:handoutMasterIdLst>
    <p:handoutMasterId r:id="rId15"/>
  </p:handoutMasterIdLst>
  <p:sldIdLst>
    <p:sldId id="256" r:id="rId2"/>
    <p:sldId id="338" r:id="rId3"/>
    <p:sldId id="340" r:id="rId4"/>
    <p:sldId id="259" r:id="rId5"/>
    <p:sldId id="346" r:id="rId6"/>
    <p:sldId id="348" r:id="rId7"/>
    <p:sldId id="341" r:id="rId8"/>
    <p:sldId id="342" r:id="rId9"/>
    <p:sldId id="263" r:id="rId10"/>
    <p:sldId id="271" r:id="rId11"/>
    <p:sldId id="265" r:id="rId12"/>
    <p:sldId id="343" r:id="rId13"/>
  </p:sldIdLst>
  <p:sldSz cx="9144000" cy="6858000" type="screen4x3"/>
  <p:notesSz cx="6851650" cy="9747250"/>
  <p:defaultTextStyle>
    <a:defPPr>
      <a:defRPr lang="es-ES"/>
    </a:defPPr>
    <a:lvl1pPr algn="l" rtl="0" fontAlgn="base"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E3CA"/>
    <a:srgbClr val="B4B06A"/>
    <a:srgbClr val="B3FF67"/>
    <a:srgbClr val="CCFF99"/>
    <a:srgbClr val="C4C188"/>
    <a:srgbClr val="D8D6B0"/>
    <a:srgbClr val="EDECDB"/>
    <a:srgbClr val="EBEAD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 autoAdjust="0"/>
    <p:restoredTop sz="94660" autoAdjust="0"/>
  </p:normalViewPr>
  <p:slideViewPr>
    <p:cSldViewPr>
      <p:cViewPr>
        <p:scale>
          <a:sx n="75" d="100"/>
          <a:sy n="75" d="100"/>
        </p:scale>
        <p:origin x="-1014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0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8625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endParaRPr lang="es-E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3025" y="0"/>
            <a:ext cx="2968625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endParaRPr lang="es-ES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59888"/>
            <a:ext cx="2968625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endParaRPr lang="es-ES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3025" y="9259888"/>
            <a:ext cx="2968625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fld id="{E1033396-0467-41B0-B8FA-AF188A69A437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131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20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1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648200"/>
            <a:ext cx="50292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31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96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131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9296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E2A6B38-C9FF-4A72-85A9-80760E4E5D06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0" y="68263"/>
            <a:ext cx="8678863" cy="6713537"/>
            <a:chOff x="0" y="43"/>
            <a:chExt cx="5467" cy="4229"/>
          </a:xfrm>
        </p:grpSpPr>
        <p:sp>
          <p:nvSpPr>
            <p:cNvPr id="8195" name="Rectangle 3"/>
            <p:cNvSpPr>
              <a:spLocks noChangeArrowheads="1"/>
            </p:cNvSpPr>
            <p:nvPr userDrawn="1"/>
          </p:nvSpPr>
          <p:spPr bwMode="auto">
            <a:xfrm>
              <a:off x="692" y="494"/>
              <a:ext cx="4775" cy="93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8196" name="Group 4"/>
            <p:cNvGrpSpPr>
              <a:grpSpLocks/>
            </p:cNvGrpSpPr>
            <p:nvPr userDrawn="1"/>
          </p:nvGrpSpPr>
          <p:grpSpPr bwMode="auto">
            <a:xfrm>
              <a:off x="0" y="43"/>
              <a:ext cx="624" cy="4229"/>
              <a:chOff x="0" y="43"/>
              <a:chExt cx="624" cy="4229"/>
            </a:xfrm>
          </p:grpSpPr>
          <p:sp>
            <p:nvSpPr>
              <p:cNvPr id="8197" name="Line 5"/>
              <p:cNvSpPr>
                <a:spLocks noChangeShapeType="1"/>
              </p:cNvSpPr>
              <p:nvPr userDrawn="1"/>
            </p:nvSpPr>
            <p:spPr bwMode="auto">
              <a:xfrm>
                <a:off x="0" y="4203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198" name="Line 6"/>
              <p:cNvSpPr>
                <a:spLocks noChangeShapeType="1"/>
              </p:cNvSpPr>
              <p:nvPr userDrawn="1"/>
            </p:nvSpPr>
            <p:spPr bwMode="auto">
              <a:xfrm>
                <a:off x="0" y="4239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199" name="Line 7"/>
              <p:cNvSpPr>
                <a:spLocks noChangeShapeType="1"/>
              </p:cNvSpPr>
              <p:nvPr userDrawn="1"/>
            </p:nvSpPr>
            <p:spPr bwMode="auto">
              <a:xfrm>
                <a:off x="0" y="4272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00" name="Line 8"/>
              <p:cNvSpPr>
                <a:spLocks noChangeShapeType="1"/>
              </p:cNvSpPr>
              <p:nvPr userDrawn="1"/>
            </p:nvSpPr>
            <p:spPr bwMode="auto">
              <a:xfrm>
                <a:off x="0" y="4113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01" name="Line 9"/>
              <p:cNvSpPr>
                <a:spLocks noChangeShapeType="1"/>
              </p:cNvSpPr>
              <p:nvPr userDrawn="1"/>
            </p:nvSpPr>
            <p:spPr bwMode="auto">
              <a:xfrm>
                <a:off x="0" y="4065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02" name="Line 10"/>
              <p:cNvSpPr>
                <a:spLocks noChangeShapeType="1"/>
              </p:cNvSpPr>
              <p:nvPr userDrawn="1"/>
            </p:nvSpPr>
            <p:spPr bwMode="auto">
              <a:xfrm>
                <a:off x="0" y="4158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03" name="Line 11"/>
              <p:cNvSpPr>
                <a:spLocks noChangeShapeType="1"/>
              </p:cNvSpPr>
              <p:nvPr userDrawn="1"/>
            </p:nvSpPr>
            <p:spPr bwMode="auto">
              <a:xfrm>
                <a:off x="0" y="366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04" name="Line 12"/>
              <p:cNvSpPr>
                <a:spLocks noChangeShapeType="1"/>
              </p:cNvSpPr>
              <p:nvPr userDrawn="1"/>
            </p:nvSpPr>
            <p:spPr bwMode="auto">
              <a:xfrm>
                <a:off x="0" y="3639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05" name="Line 13"/>
              <p:cNvSpPr>
                <a:spLocks noChangeShapeType="1"/>
              </p:cNvSpPr>
              <p:nvPr userDrawn="1"/>
            </p:nvSpPr>
            <p:spPr bwMode="auto">
              <a:xfrm>
                <a:off x="0" y="4020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06" name="Line 14"/>
              <p:cNvSpPr>
                <a:spLocks noChangeShapeType="1"/>
              </p:cNvSpPr>
              <p:nvPr userDrawn="1"/>
            </p:nvSpPr>
            <p:spPr bwMode="auto">
              <a:xfrm>
                <a:off x="0" y="3894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07" name="Line 15"/>
              <p:cNvSpPr>
                <a:spLocks noChangeShapeType="1"/>
              </p:cNvSpPr>
              <p:nvPr userDrawn="1"/>
            </p:nvSpPr>
            <p:spPr bwMode="auto">
              <a:xfrm>
                <a:off x="0" y="3813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08" name="Line 16"/>
              <p:cNvSpPr>
                <a:spLocks noChangeShapeType="1"/>
              </p:cNvSpPr>
              <p:nvPr userDrawn="1"/>
            </p:nvSpPr>
            <p:spPr bwMode="auto">
              <a:xfrm>
                <a:off x="0" y="3999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09" name="Line 17"/>
              <p:cNvSpPr>
                <a:spLocks noChangeShapeType="1"/>
              </p:cNvSpPr>
              <p:nvPr userDrawn="1"/>
            </p:nvSpPr>
            <p:spPr bwMode="auto">
              <a:xfrm>
                <a:off x="0" y="3687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10" name="Line 18"/>
              <p:cNvSpPr>
                <a:spLocks noChangeShapeType="1"/>
              </p:cNvSpPr>
              <p:nvPr userDrawn="1"/>
            </p:nvSpPr>
            <p:spPr bwMode="auto">
              <a:xfrm>
                <a:off x="0" y="3741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11" name="Line 19"/>
              <p:cNvSpPr>
                <a:spLocks noChangeShapeType="1"/>
              </p:cNvSpPr>
              <p:nvPr userDrawn="1"/>
            </p:nvSpPr>
            <p:spPr bwMode="auto">
              <a:xfrm>
                <a:off x="0" y="393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12" name="Line 20"/>
              <p:cNvSpPr>
                <a:spLocks noChangeShapeType="1"/>
              </p:cNvSpPr>
              <p:nvPr userDrawn="1"/>
            </p:nvSpPr>
            <p:spPr bwMode="auto">
              <a:xfrm>
                <a:off x="0" y="3918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13" name="Line 21"/>
              <p:cNvSpPr>
                <a:spLocks noChangeShapeType="1"/>
              </p:cNvSpPr>
              <p:nvPr userDrawn="1"/>
            </p:nvSpPr>
            <p:spPr bwMode="auto">
              <a:xfrm>
                <a:off x="0" y="351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14" name="Line 22"/>
              <p:cNvSpPr>
                <a:spLocks noChangeShapeType="1"/>
              </p:cNvSpPr>
              <p:nvPr userDrawn="1"/>
            </p:nvSpPr>
            <p:spPr bwMode="auto">
              <a:xfrm>
                <a:off x="0" y="354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15" name="Line 23"/>
              <p:cNvSpPr>
                <a:spLocks noChangeShapeType="1"/>
              </p:cNvSpPr>
              <p:nvPr userDrawn="1"/>
            </p:nvSpPr>
            <p:spPr bwMode="auto">
              <a:xfrm>
                <a:off x="0" y="357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16" name="Line 24"/>
              <p:cNvSpPr>
                <a:spLocks noChangeShapeType="1"/>
              </p:cNvSpPr>
              <p:nvPr userDrawn="1"/>
            </p:nvSpPr>
            <p:spPr bwMode="auto">
              <a:xfrm>
                <a:off x="0" y="3420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17" name="Line 25"/>
              <p:cNvSpPr>
                <a:spLocks noChangeShapeType="1"/>
              </p:cNvSpPr>
              <p:nvPr userDrawn="1"/>
            </p:nvSpPr>
            <p:spPr bwMode="auto">
              <a:xfrm>
                <a:off x="0" y="3372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18" name="Line 26"/>
              <p:cNvSpPr>
                <a:spLocks noChangeShapeType="1"/>
              </p:cNvSpPr>
              <p:nvPr userDrawn="1"/>
            </p:nvSpPr>
            <p:spPr bwMode="auto">
              <a:xfrm>
                <a:off x="0" y="3465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19" name="Line 27"/>
              <p:cNvSpPr>
                <a:spLocks noChangeShapeType="1"/>
              </p:cNvSpPr>
              <p:nvPr userDrawn="1"/>
            </p:nvSpPr>
            <p:spPr bwMode="auto">
              <a:xfrm>
                <a:off x="0" y="2973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20" name="Line 28"/>
              <p:cNvSpPr>
                <a:spLocks noChangeShapeType="1"/>
              </p:cNvSpPr>
              <p:nvPr userDrawn="1"/>
            </p:nvSpPr>
            <p:spPr bwMode="auto">
              <a:xfrm>
                <a:off x="0" y="294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21" name="Line 29"/>
              <p:cNvSpPr>
                <a:spLocks noChangeShapeType="1"/>
              </p:cNvSpPr>
              <p:nvPr userDrawn="1"/>
            </p:nvSpPr>
            <p:spPr bwMode="auto">
              <a:xfrm>
                <a:off x="0" y="3327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22" name="Line 30"/>
              <p:cNvSpPr>
                <a:spLocks noChangeShapeType="1"/>
              </p:cNvSpPr>
              <p:nvPr userDrawn="1"/>
            </p:nvSpPr>
            <p:spPr bwMode="auto">
              <a:xfrm>
                <a:off x="0" y="3201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23" name="Line 31"/>
              <p:cNvSpPr>
                <a:spLocks noChangeShapeType="1"/>
              </p:cNvSpPr>
              <p:nvPr userDrawn="1"/>
            </p:nvSpPr>
            <p:spPr bwMode="auto">
              <a:xfrm>
                <a:off x="0" y="3120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24" name="Line 32"/>
              <p:cNvSpPr>
                <a:spLocks noChangeShapeType="1"/>
              </p:cNvSpPr>
              <p:nvPr userDrawn="1"/>
            </p:nvSpPr>
            <p:spPr bwMode="auto">
              <a:xfrm>
                <a:off x="0" y="330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25" name="Line 33"/>
              <p:cNvSpPr>
                <a:spLocks noChangeShapeType="1"/>
              </p:cNvSpPr>
              <p:nvPr userDrawn="1"/>
            </p:nvSpPr>
            <p:spPr bwMode="auto">
              <a:xfrm>
                <a:off x="0" y="2994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26" name="Line 34"/>
              <p:cNvSpPr>
                <a:spLocks noChangeShapeType="1"/>
              </p:cNvSpPr>
              <p:nvPr userDrawn="1"/>
            </p:nvSpPr>
            <p:spPr bwMode="auto">
              <a:xfrm>
                <a:off x="0" y="304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27" name="Line 35"/>
              <p:cNvSpPr>
                <a:spLocks noChangeShapeType="1"/>
              </p:cNvSpPr>
              <p:nvPr userDrawn="1"/>
            </p:nvSpPr>
            <p:spPr bwMode="auto">
              <a:xfrm>
                <a:off x="0" y="324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28" name="Line 36"/>
              <p:cNvSpPr>
                <a:spLocks noChangeShapeType="1"/>
              </p:cNvSpPr>
              <p:nvPr userDrawn="1"/>
            </p:nvSpPr>
            <p:spPr bwMode="auto">
              <a:xfrm>
                <a:off x="0" y="3225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29" name="Line 37"/>
              <p:cNvSpPr>
                <a:spLocks noChangeShapeType="1"/>
              </p:cNvSpPr>
              <p:nvPr userDrawn="1"/>
            </p:nvSpPr>
            <p:spPr bwMode="auto">
              <a:xfrm>
                <a:off x="0" y="2831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30" name="Line 38"/>
              <p:cNvSpPr>
                <a:spLocks noChangeShapeType="1"/>
              </p:cNvSpPr>
              <p:nvPr userDrawn="1"/>
            </p:nvSpPr>
            <p:spPr bwMode="auto">
              <a:xfrm>
                <a:off x="0" y="2750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31" name="Line 39"/>
              <p:cNvSpPr>
                <a:spLocks noChangeShapeType="1"/>
              </p:cNvSpPr>
              <p:nvPr userDrawn="1"/>
            </p:nvSpPr>
            <p:spPr bwMode="auto">
              <a:xfrm>
                <a:off x="0" y="267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32" name="Line 40"/>
              <p:cNvSpPr>
                <a:spLocks noChangeShapeType="1"/>
              </p:cNvSpPr>
              <p:nvPr userDrawn="1"/>
            </p:nvSpPr>
            <p:spPr bwMode="auto">
              <a:xfrm>
                <a:off x="0" y="287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33" name="Line 41"/>
              <p:cNvSpPr>
                <a:spLocks noChangeShapeType="1"/>
              </p:cNvSpPr>
              <p:nvPr userDrawn="1"/>
            </p:nvSpPr>
            <p:spPr bwMode="auto">
              <a:xfrm>
                <a:off x="0" y="2855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34" name="Line 42"/>
              <p:cNvSpPr>
                <a:spLocks noChangeShapeType="1"/>
              </p:cNvSpPr>
              <p:nvPr userDrawn="1"/>
            </p:nvSpPr>
            <p:spPr bwMode="auto">
              <a:xfrm>
                <a:off x="0" y="2554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35" name="Line 43"/>
              <p:cNvSpPr>
                <a:spLocks noChangeShapeType="1"/>
              </p:cNvSpPr>
              <p:nvPr userDrawn="1"/>
            </p:nvSpPr>
            <p:spPr bwMode="auto">
              <a:xfrm>
                <a:off x="0" y="2590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36" name="Line 44"/>
              <p:cNvSpPr>
                <a:spLocks noChangeShapeType="1"/>
              </p:cNvSpPr>
              <p:nvPr userDrawn="1"/>
            </p:nvSpPr>
            <p:spPr bwMode="auto">
              <a:xfrm>
                <a:off x="0" y="2623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37" name="Line 45"/>
              <p:cNvSpPr>
                <a:spLocks noChangeShapeType="1"/>
              </p:cNvSpPr>
              <p:nvPr userDrawn="1"/>
            </p:nvSpPr>
            <p:spPr bwMode="auto">
              <a:xfrm>
                <a:off x="0" y="2464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38" name="Line 46"/>
              <p:cNvSpPr>
                <a:spLocks noChangeShapeType="1"/>
              </p:cNvSpPr>
              <p:nvPr userDrawn="1"/>
            </p:nvSpPr>
            <p:spPr bwMode="auto">
              <a:xfrm>
                <a:off x="0" y="2416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39" name="Line 47"/>
              <p:cNvSpPr>
                <a:spLocks noChangeShapeType="1"/>
              </p:cNvSpPr>
              <p:nvPr userDrawn="1"/>
            </p:nvSpPr>
            <p:spPr bwMode="auto">
              <a:xfrm>
                <a:off x="0" y="250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40" name="Line 48"/>
              <p:cNvSpPr>
                <a:spLocks noChangeShapeType="1"/>
              </p:cNvSpPr>
              <p:nvPr userDrawn="1"/>
            </p:nvSpPr>
            <p:spPr bwMode="auto">
              <a:xfrm>
                <a:off x="0" y="2371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41" name="Line 49"/>
              <p:cNvSpPr>
                <a:spLocks noChangeShapeType="1"/>
              </p:cNvSpPr>
              <p:nvPr userDrawn="1"/>
            </p:nvSpPr>
            <p:spPr bwMode="auto">
              <a:xfrm>
                <a:off x="0" y="2245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42" name="Line 50"/>
              <p:cNvSpPr>
                <a:spLocks noChangeShapeType="1"/>
              </p:cNvSpPr>
              <p:nvPr userDrawn="1"/>
            </p:nvSpPr>
            <p:spPr bwMode="auto">
              <a:xfrm>
                <a:off x="0" y="235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43" name="Line 51"/>
              <p:cNvSpPr>
                <a:spLocks noChangeShapeType="1"/>
              </p:cNvSpPr>
              <p:nvPr userDrawn="1"/>
            </p:nvSpPr>
            <p:spPr bwMode="auto">
              <a:xfrm>
                <a:off x="0" y="2290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44" name="Line 52"/>
              <p:cNvSpPr>
                <a:spLocks noChangeShapeType="1"/>
              </p:cNvSpPr>
              <p:nvPr userDrawn="1"/>
            </p:nvSpPr>
            <p:spPr bwMode="auto">
              <a:xfrm>
                <a:off x="0" y="2269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45" name="Line 53"/>
              <p:cNvSpPr>
                <a:spLocks noChangeShapeType="1"/>
              </p:cNvSpPr>
              <p:nvPr userDrawn="1"/>
            </p:nvSpPr>
            <p:spPr bwMode="auto">
              <a:xfrm>
                <a:off x="0" y="213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46" name="Line 54"/>
              <p:cNvSpPr>
                <a:spLocks noChangeShapeType="1"/>
              </p:cNvSpPr>
              <p:nvPr userDrawn="1"/>
            </p:nvSpPr>
            <p:spPr bwMode="auto">
              <a:xfrm>
                <a:off x="0" y="216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47" name="Line 55"/>
              <p:cNvSpPr>
                <a:spLocks noChangeShapeType="1"/>
              </p:cNvSpPr>
              <p:nvPr userDrawn="1"/>
            </p:nvSpPr>
            <p:spPr bwMode="auto">
              <a:xfrm>
                <a:off x="0" y="219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48" name="Line 56"/>
              <p:cNvSpPr>
                <a:spLocks noChangeShapeType="1"/>
              </p:cNvSpPr>
              <p:nvPr userDrawn="1"/>
            </p:nvSpPr>
            <p:spPr bwMode="auto">
              <a:xfrm>
                <a:off x="0" y="2040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49" name="Line 57"/>
              <p:cNvSpPr>
                <a:spLocks noChangeShapeType="1"/>
              </p:cNvSpPr>
              <p:nvPr userDrawn="1"/>
            </p:nvSpPr>
            <p:spPr bwMode="auto">
              <a:xfrm>
                <a:off x="0" y="1992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50" name="Line 58"/>
              <p:cNvSpPr>
                <a:spLocks noChangeShapeType="1"/>
              </p:cNvSpPr>
              <p:nvPr userDrawn="1"/>
            </p:nvSpPr>
            <p:spPr bwMode="auto">
              <a:xfrm>
                <a:off x="0" y="2085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51" name="Line 59"/>
              <p:cNvSpPr>
                <a:spLocks noChangeShapeType="1"/>
              </p:cNvSpPr>
              <p:nvPr userDrawn="1"/>
            </p:nvSpPr>
            <p:spPr bwMode="auto">
              <a:xfrm>
                <a:off x="0" y="1593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52" name="Line 60"/>
              <p:cNvSpPr>
                <a:spLocks noChangeShapeType="1"/>
              </p:cNvSpPr>
              <p:nvPr userDrawn="1"/>
            </p:nvSpPr>
            <p:spPr bwMode="auto">
              <a:xfrm>
                <a:off x="0" y="156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53" name="Line 61"/>
              <p:cNvSpPr>
                <a:spLocks noChangeShapeType="1"/>
              </p:cNvSpPr>
              <p:nvPr userDrawn="1"/>
            </p:nvSpPr>
            <p:spPr bwMode="auto">
              <a:xfrm>
                <a:off x="0" y="1947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54" name="Line 62"/>
              <p:cNvSpPr>
                <a:spLocks noChangeShapeType="1"/>
              </p:cNvSpPr>
              <p:nvPr userDrawn="1"/>
            </p:nvSpPr>
            <p:spPr bwMode="auto">
              <a:xfrm>
                <a:off x="0" y="1821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55" name="Line 63"/>
              <p:cNvSpPr>
                <a:spLocks noChangeShapeType="1"/>
              </p:cNvSpPr>
              <p:nvPr userDrawn="1"/>
            </p:nvSpPr>
            <p:spPr bwMode="auto">
              <a:xfrm>
                <a:off x="0" y="1740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56" name="Line 64"/>
              <p:cNvSpPr>
                <a:spLocks noChangeShapeType="1"/>
              </p:cNvSpPr>
              <p:nvPr userDrawn="1"/>
            </p:nvSpPr>
            <p:spPr bwMode="auto">
              <a:xfrm>
                <a:off x="0" y="192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57" name="Line 65"/>
              <p:cNvSpPr>
                <a:spLocks noChangeShapeType="1"/>
              </p:cNvSpPr>
              <p:nvPr userDrawn="1"/>
            </p:nvSpPr>
            <p:spPr bwMode="auto">
              <a:xfrm>
                <a:off x="0" y="1614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58" name="Line 66"/>
              <p:cNvSpPr>
                <a:spLocks noChangeShapeType="1"/>
              </p:cNvSpPr>
              <p:nvPr userDrawn="1"/>
            </p:nvSpPr>
            <p:spPr bwMode="auto">
              <a:xfrm>
                <a:off x="0" y="166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59" name="Line 67"/>
              <p:cNvSpPr>
                <a:spLocks noChangeShapeType="1"/>
              </p:cNvSpPr>
              <p:nvPr userDrawn="1"/>
            </p:nvSpPr>
            <p:spPr bwMode="auto">
              <a:xfrm>
                <a:off x="0" y="186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60" name="Line 68"/>
              <p:cNvSpPr>
                <a:spLocks noChangeShapeType="1"/>
              </p:cNvSpPr>
              <p:nvPr userDrawn="1"/>
            </p:nvSpPr>
            <p:spPr bwMode="auto">
              <a:xfrm>
                <a:off x="0" y="1845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61" name="Line 69"/>
              <p:cNvSpPr>
                <a:spLocks noChangeShapeType="1"/>
              </p:cNvSpPr>
              <p:nvPr userDrawn="1"/>
            </p:nvSpPr>
            <p:spPr bwMode="auto">
              <a:xfrm>
                <a:off x="0" y="1437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62" name="Line 70"/>
              <p:cNvSpPr>
                <a:spLocks noChangeShapeType="1"/>
              </p:cNvSpPr>
              <p:nvPr userDrawn="1"/>
            </p:nvSpPr>
            <p:spPr bwMode="auto">
              <a:xfrm>
                <a:off x="0" y="1473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63" name="Line 71"/>
              <p:cNvSpPr>
                <a:spLocks noChangeShapeType="1"/>
              </p:cNvSpPr>
              <p:nvPr userDrawn="1"/>
            </p:nvSpPr>
            <p:spPr bwMode="auto">
              <a:xfrm>
                <a:off x="0" y="150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64" name="Line 72"/>
              <p:cNvSpPr>
                <a:spLocks noChangeShapeType="1"/>
              </p:cNvSpPr>
              <p:nvPr userDrawn="1"/>
            </p:nvSpPr>
            <p:spPr bwMode="auto">
              <a:xfrm>
                <a:off x="0" y="1347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65" name="Line 73"/>
              <p:cNvSpPr>
                <a:spLocks noChangeShapeType="1"/>
              </p:cNvSpPr>
              <p:nvPr userDrawn="1"/>
            </p:nvSpPr>
            <p:spPr bwMode="auto">
              <a:xfrm>
                <a:off x="0" y="1392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66" name="Line 74"/>
              <p:cNvSpPr>
                <a:spLocks noChangeShapeType="1"/>
              </p:cNvSpPr>
              <p:nvPr userDrawn="1"/>
            </p:nvSpPr>
            <p:spPr bwMode="auto">
              <a:xfrm>
                <a:off x="0" y="101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67" name="Line 75"/>
              <p:cNvSpPr>
                <a:spLocks noChangeShapeType="1"/>
              </p:cNvSpPr>
              <p:nvPr userDrawn="1"/>
            </p:nvSpPr>
            <p:spPr bwMode="auto">
              <a:xfrm>
                <a:off x="0" y="989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68" name="Line 76"/>
              <p:cNvSpPr>
                <a:spLocks noChangeShapeType="1"/>
              </p:cNvSpPr>
              <p:nvPr userDrawn="1"/>
            </p:nvSpPr>
            <p:spPr bwMode="auto">
              <a:xfrm>
                <a:off x="0" y="1244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69" name="Line 77"/>
              <p:cNvSpPr>
                <a:spLocks noChangeShapeType="1"/>
              </p:cNvSpPr>
              <p:nvPr userDrawn="1"/>
            </p:nvSpPr>
            <p:spPr bwMode="auto">
              <a:xfrm>
                <a:off x="0" y="1163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70" name="Line 78"/>
              <p:cNvSpPr>
                <a:spLocks noChangeShapeType="1"/>
              </p:cNvSpPr>
              <p:nvPr userDrawn="1"/>
            </p:nvSpPr>
            <p:spPr bwMode="auto">
              <a:xfrm>
                <a:off x="0" y="1037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71" name="Line 79"/>
              <p:cNvSpPr>
                <a:spLocks noChangeShapeType="1"/>
              </p:cNvSpPr>
              <p:nvPr userDrawn="1"/>
            </p:nvSpPr>
            <p:spPr bwMode="auto">
              <a:xfrm>
                <a:off x="0" y="1091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72" name="Line 80"/>
              <p:cNvSpPr>
                <a:spLocks noChangeShapeType="1"/>
              </p:cNvSpPr>
              <p:nvPr userDrawn="1"/>
            </p:nvSpPr>
            <p:spPr bwMode="auto">
              <a:xfrm>
                <a:off x="0" y="128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73" name="Line 81"/>
              <p:cNvSpPr>
                <a:spLocks noChangeShapeType="1"/>
              </p:cNvSpPr>
              <p:nvPr userDrawn="1"/>
            </p:nvSpPr>
            <p:spPr bwMode="auto">
              <a:xfrm>
                <a:off x="0" y="1268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74" name="Line 82"/>
              <p:cNvSpPr>
                <a:spLocks noChangeShapeType="1"/>
              </p:cNvSpPr>
              <p:nvPr userDrawn="1"/>
            </p:nvSpPr>
            <p:spPr bwMode="auto">
              <a:xfrm>
                <a:off x="0" y="86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75" name="Line 83"/>
              <p:cNvSpPr>
                <a:spLocks noChangeShapeType="1"/>
              </p:cNvSpPr>
              <p:nvPr userDrawn="1"/>
            </p:nvSpPr>
            <p:spPr bwMode="auto">
              <a:xfrm>
                <a:off x="0" y="89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76" name="Line 84"/>
              <p:cNvSpPr>
                <a:spLocks noChangeShapeType="1"/>
              </p:cNvSpPr>
              <p:nvPr userDrawn="1"/>
            </p:nvSpPr>
            <p:spPr bwMode="auto">
              <a:xfrm>
                <a:off x="0" y="92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77" name="Line 85"/>
              <p:cNvSpPr>
                <a:spLocks noChangeShapeType="1"/>
              </p:cNvSpPr>
              <p:nvPr userDrawn="1"/>
            </p:nvSpPr>
            <p:spPr bwMode="auto">
              <a:xfrm>
                <a:off x="0" y="770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78" name="Line 86"/>
              <p:cNvSpPr>
                <a:spLocks noChangeShapeType="1"/>
              </p:cNvSpPr>
              <p:nvPr userDrawn="1"/>
            </p:nvSpPr>
            <p:spPr bwMode="auto">
              <a:xfrm>
                <a:off x="0" y="815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79" name="Line 87"/>
              <p:cNvSpPr>
                <a:spLocks noChangeShapeType="1"/>
              </p:cNvSpPr>
              <p:nvPr userDrawn="1"/>
            </p:nvSpPr>
            <p:spPr bwMode="auto">
              <a:xfrm>
                <a:off x="0" y="71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80" name="Line 88"/>
              <p:cNvSpPr>
                <a:spLocks noChangeShapeType="1"/>
              </p:cNvSpPr>
              <p:nvPr userDrawn="1"/>
            </p:nvSpPr>
            <p:spPr bwMode="auto">
              <a:xfrm>
                <a:off x="0" y="646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81" name="Line 89"/>
              <p:cNvSpPr>
                <a:spLocks noChangeShapeType="1"/>
              </p:cNvSpPr>
              <p:nvPr userDrawn="1"/>
            </p:nvSpPr>
            <p:spPr bwMode="auto">
              <a:xfrm>
                <a:off x="0" y="522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82" name="Line 90"/>
              <p:cNvSpPr>
                <a:spLocks noChangeShapeType="1"/>
              </p:cNvSpPr>
              <p:nvPr userDrawn="1"/>
            </p:nvSpPr>
            <p:spPr bwMode="auto">
              <a:xfrm>
                <a:off x="0" y="558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83" name="Line 91"/>
              <p:cNvSpPr>
                <a:spLocks noChangeShapeType="1"/>
              </p:cNvSpPr>
              <p:nvPr userDrawn="1"/>
            </p:nvSpPr>
            <p:spPr bwMode="auto">
              <a:xfrm>
                <a:off x="0" y="591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84" name="Line 92"/>
              <p:cNvSpPr>
                <a:spLocks noChangeShapeType="1"/>
              </p:cNvSpPr>
              <p:nvPr userDrawn="1"/>
            </p:nvSpPr>
            <p:spPr bwMode="auto">
              <a:xfrm>
                <a:off x="0" y="432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85" name="Line 93"/>
              <p:cNvSpPr>
                <a:spLocks noChangeShapeType="1"/>
              </p:cNvSpPr>
              <p:nvPr userDrawn="1"/>
            </p:nvSpPr>
            <p:spPr bwMode="auto">
              <a:xfrm>
                <a:off x="0" y="384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86" name="Line 94"/>
              <p:cNvSpPr>
                <a:spLocks noChangeShapeType="1"/>
              </p:cNvSpPr>
              <p:nvPr userDrawn="1"/>
            </p:nvSpPr>
            <p:spPr bwMode="auto">
              <a:xfrm>
                <a:off x="0" y="477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87" name="Line 95"/>
              <p:cNvSpPr>
                <a:spLocks noChangeShapeType="1"/>
              </p:cNvSpPr>
              <p:nvPr userDrawn="1"/>
            </p:nvSpPr>
            <p:spPr bwMode="auto">
              <a:xfrm>
                <a:off x="0" y="33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88" name="Line 96"/>
              <p:cNvSpPr>
                <a:spLocks noChangeShapeType="1"/>
              </p:cNvSpPr>
              <p:nvPr userDrawn="1"/>
            </p:nvSpPr>
            <p:spPr bwMode="auto">
              <a:xfrm>
                <a:off x="0" y="318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89" name="Line 97"/>
              <p:cNvSpPr>
                <a:spLocks noChangeShapeType="1"/>
              </p:cNvSpPr>
              <p:nvPr userDrawn="1"/>
            </p:nvSpPr>
            <p:spPr bwMode="auto">
              <a:xfrm>
                <a:off x="0" y="258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90" name="Line 98"/>
              <p:cNvSpPr>
                <a:spLocks noChangeShapeType="1"/>
              </p:cNvSpPr>
              <p:nvPr userDrawn="1"/>
            </p:nvSpPr>
            <p:spPr bwMode="auto">
              <a:xfrm>
                <a:off x="0" y="7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91" name="Line 99"/>
              <p:cNvSpPr>
                <a:spLocks noChangeShapeType="1"/>
              </p:cNvSpPr>
              <p:nvPr userDrawn="1"/>
            </p:nvSpPr>
            <p:spPr bwMode="auto">
              <a:xfrm>
                <a:off x="0" y="43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92" name="Line 100"/>
              <p:cNvSpPr>
                <a:spLocks noChangeShapeType="1"/>
              </p:cNvSpPr>
              <p:nvPr userDrawn="1"/>
            </p:nvSpPr>
            <p:spPr bwMode="auto">
              <a:xfrm>
                <a:off x="0" y="91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93" name="Line 101"/>
              <p:cNvSpPr>
                <a:spLocks noChangeShapeType="1"/>
              </p:cNvSpPr>
              <p:nvPr userDrawn="1"/>
            </p:nvSpPr>
            <p:spPr bwMode="auto">
              <a:xfrm>
                <a:off x="0" y="145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94" name="Line 102"/>
              <p:cNvSpPr>
                <a:spLocks noChangeShapeType="1"/>
              </p:cNvSpPr>
              <p:nvPr userDrawn="1"/>
            </p:nvSpPr>
            <p:spPr bwMode="auto">
              <a:xfrm>
                <a:off x="0" y="202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</p:grpSp>
      <p:sp>
        <p:nvSpPr>
          <p:cNvPr id="8298" name="Rectangle 106"/>
          <p:cNvSpPr>
            <a:spLocks noGrp="1" noChangeArrowheads="1"/>
          </p:cNvSpPr>
          <p:nvPr>
            <p:ph type="ctrTitle"/>
          </p:nvPr>
        </p:nvSpPr>
        <p:spPr>
          <a:xfrm>
            <a:off x="1169988" y="1046163"/>
            <a:ext cx="7380287" cy="1012825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8299" name="Rectangle 107"/>
          <p:cNvSpPr>
            <a:spLocks noGrp="1" noChangeArrowheads="1"/>
          </p:cNvSpPr>
          <p:nvPr>
            <p:ph type="subTitle" idx="1"/>
          </p:nvPr>
        </p:nvSpPr>
        <p:spPr>
          <a:xfrm>
            <a:off x="1566863" y="2693988"/>
            <a:ext cx="6662737" cy="2994025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200"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8300" name="Rectangle 108"/>
          <p:cNvSpPr>
            <a:spLocks noChangeArrowheads="1"/>
          </p:cNvSpPr>
          <p:nvPr/>
        </p:nvSpPr>
        <p:spPr bwMode="auto">
          <a:xfrm>
            <a:off x="3017838" y="2120900"/>
            <a:ext cx="5662612" cy="77788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endParaRPr kumimoji="1" lang="es-CL" sz="2400">
              <a:latin typeface="Times New Roman" pitchFamily="18" charset="0"/>
            </a:endParaRPr>
          </a:p>
        </p:txBody>
      </p:sp>
      <p:sp>
        <p:nvSpPr>
          <p:cNvPr id="8301" name="Rectangle 109"/>
          <p:cNvSpPr>
            <a:spLocks noChangeArrowheads="1"/>
          </p:cNvSpPr>
          <p:nvPr/>
        </p:nvSpPr>
        <p:spPr bwMode="auto">
          <a:xfrm>
            <a:off x="1098550" y="862013"/>
            <a:ext cx="5662613" cy="77787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endParaRPr kumimoji="1" lang="es-CL" sz="2400">
              <a:latin typeface="Times New Roman" pitchFamily="18" charset="0"/>
            </a:endParaRPr>
          </a:p>
        </p:txBody>
      </p:sp>
      <p:sp>
        <p:nvSpPr>
          <p:cNvPr id="8305" name="Text Box 113"/>
          <p:cNvSpPr txBox="1">
            <a:spLocks noChangeArrowheads="1"/>
          </p:cNvSpPr>
          <p:nvPr/>
        </p:nvSpPr>
        <p:spPr bwMode="auto">
          <a:xfrm>
            <a:off x="0" y="6553200"/>
            <a:ext cx="3505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1400"/>
              <a:t>Dr. Antonio Latorre Beltrán.   </a:t>
            </a:r>
            <a:endParaRPr lang="es-ES" sz="1400"/>
          </a:p>
        </p:txBody>
      </p:sp>
      <p:pic>
        <p:nvPicPr>
          <p:cNvPr id="8307" name="Picture 115" descr="Logo Antoni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5867400"/>
            <a:ext cx="725488" cy="619125"/>
          </a:xfrm>
          <a:prstGeom prst="rect">
            <a:avLst/>
          </a:prstGeom>
          <a:noFill/>
        </p:spPr>
      </p:pic>
      <p:pic>
        <p:nvPicPr>
          <p:cNvPr id="8308" name="Picture 116" descr="U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69350" y="6248400"/>
            <a:ext cx="317500" cy="579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8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8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00" grpId="0" animBg="1" autoUpdateAnimBg="0"/>
      <p:bldP spid="8301" grpId="0" animBg="1" autoUpdateAnimBg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78625" y="609600"/>
            <a:ext cx="1989138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09625" y="609600"/>
            <a:ext cx="58166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09625" y="2214563"/>
            <a:ext cx="3902075" cy="3881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864100" y="2214563"/>
            <a:ext cx="3903663" cy="3881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Line 4"/>
          <p:cNvSpPr>
            <a:spLocks noChangeShapeType="1"/>
          </p:cNvSpPr>
          <p:nvPr/>
        </p:nvSpPr>
        <p:spPr bwMode="auto">
          <a:xfrm>
            <a:off x="0" y="6672263"/>
            <a:ext cx="6477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>
            <a:off x="0" y="6729413"/>
            <a:ext cx="647700" cy="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>
            <a:off x="0" y="6781800"/>
            <a:ext cx="64770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>
            <a:off x="0" y="6529388"/>
            <a:ext cx="647700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>
            <a:off x="0" y="6453188"/>
            <a:ext cx="6477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177" name="Line 9"/>
          <p:cNvSpPr>
            <a:spLocks noChangeShapeType="1"/>
          </p:cNvSpPr>
          <p:nvPr/>
        </p:nvSpPr>
        <p:spPr bwMode="auto">
          <a:xfrm>
            <a:off x="0" y="6600825"/>
            <a:ext cx="64770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178" name="Line 10"/>
          <p:cNvSpPr>
            <a:spLocks noChangeShapeType="1"/>
          </p:cNvSpPr>
          <p:nvPr/>
        </p:nvSpPr>
        <p:spPr bwMode="auto">
          <a:xfrm>
            <a:off x="0" y="5819775"/>
            <a:ext cx="6477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179" name="Line 11"/>
          <p:cNvSpPr>
            <a:spLocks noChangeShapeType="1"/>
          </p:cNvSpPr>
          <p:nvPr/>
        </p:nvSpPr>
        <p:spPr bwMode="auto">
          <a:xfrm>
            <a:off x="0" y="5776913"/>
            <a:ext cx="647700" cy="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180" name="Line 12"/>
          <p:cNvSpPr>
            <a:spLocks noChangeShapeType="1"/>
          </p:cNvSpPr>
          <p:nvPr/>
        </p:nvSpPr>
        <p:spPr bwMode="auto">
          <a:xfrm>
            <a:off x="0" y="6381750"/>
            <a:ext cx="64770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181" name="Line 13"/>
          <p:cNvSpPr>
            <a:spLocks noChangeShapeType="1"/>
          </p:cNvSpPr>
          <p:nvPr/>
        </p:nvSpPr>
        <p:spPr bwMode="auto">
          <a:xfrm>
            <a:off x="0" y="6181725"/>
            <a:ext cx="647700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182" name="Line 14"/>
          <p:cNvSpPr>
            <a:spLocks noChangeShapeType="1"/>
          </p:cNvSpPr>
          <p:nvPr/>
        </p:nvSpPr>
        <p:spPr bwMode="auto">
          <a:xfrm>
            <a:off x="0" y="6053138"/>
            <a:ext cx="6477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183" name="Line 15"/>
          <p:cNvSpPr>
            <a:spLocks noChangeShapeType="1"/>
          </p:cNvSpPr>
          <p:nvPr/>
        </p:nvSpPr>
        <p:spPr bwMode="auto">
          <a:xfrm>
            <a:off x="0" y="6348413"/>
            <a:ext cx="6477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184" name="Line 16"/>
          <p:cNvSpPr>
            <a:spLocks noChangeShapeType="1"/>
          </p:cNvSpPr>
          <p:nvPr/>
        </p:nvSpPr>
        <p:spPr bwMode="auto">
          <a:xfrm>
            <a:off x="0" y="5853113"/>
            <a:ext cx="6477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185" name="Line 17"/>
          <p:cNvSpPr>
            <a:spLocks noChangeShapeType="1"/>
          </p:cNvSpPr>
          <p:nvPr/>
        </p:nvSpPr>
        <p:spPr bwMode="auto">
          <a:xfrm>
            <a:off x="0" y="5938838"/>
            <a:ext cx="6477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186" name="Line 18"/>
          <p:cNvSpPr>
            <a:spLocks noChangeShapeType="1"/>
          </p:cNvSpPr>
          <p:nvPr/>
        </p:nvSpPr>
        <p:spPr bwMode="auto">
          <a:xfrm>
            <a:off x="0" y="6253163"/>
            <a:ext cx="64770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187" name="Line 19"/>
          <p:cNvSpPr>
            <a:spLocks noChangeShapeType="1"/>
          </p:cNvSpPr>
          <p:nvPr/>
        </p:nvSpPr>
        <p:spPr bwMode="auto">
          <a:xfrm>
            <a:off x="0" y="6219825"/>
            <a:ext cx="6477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188" name="Line 20"/>
          <p:cNvSpPr>
            <a:spLocks noChangeShapeType="1"/>
          </p:cNvSpPr>
          <p:nvPr/>
        </p:nvSpPr>
        <p:spPr bwMode="auto">
          <a:xfrm>
            <a:off x="0" y="5572125"/>
            <a:ext cx="6477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189" name="Line 21"/>
          <p:cNvSpPr>
            <a:spLocks noChangeShapeType="1"/>
          </p:cNvSpPr>
          <p:nvPr/>
        </p:nvSpPr>
        <p:spPr bwMode="auto">
          <a:xfrm>
            <a:off x="0" y="5629275"/>
            <a:ext cx="647700" cy="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190" name="Line 22"/>
          <p:cNvSpPr>
            <a:spLocks noChangeShapeType="1"/>
          </p:cNvSpPr>
          <p:nvPr/>
        </p:nvSpPr>
        <p:spPr bwMode="auto">
          <a:xfrm>
            <a:off x="0" y="5681663"/>
            <a:ext cx="64770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191" name="Line 23"/>
          <p:cNvSpPr>
            <a:spLocks noChangeShapeType="1"/>
          </p:cNvSpPr>
          <p:nvPr/>
        </p:nvSpPr>
        <p:spPr bwMode="auto">
          <a:xfrm>
            <a:off x="0" y="5429250"/>
            <a:ext cx="647700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192" name="Line 24"/>
          <p:cNvSpPr>
            <a:spLocks noChangeShapeType="1"/>
          </p:cNvSpPr>
          <p:nvPr/>
        </p:nvSpPr>
        <p:spPr bwMode="auto">
          <a:xfrm>
            <a:off x="0" y="5353050"/>
            <a:ext cx="6477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193" name="Line 25"/>
          <p:cNvSpPr>
            <a:spLocks noChangeShapeType="1"/>
          </p:cNvSpPr>
          <p:nvPr/>
        </p:nvSpPr>
        <p:spPr bwMode="auto">
          <a:xfrm>
            <a:off x="0" y="5500688"/>
            <a:ext cx="64770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194" name="Line 26"/>
          <p:cNvSpPr>
            <a:spLocks noChangeShapeType="1"/>
          </p:cNvSpPr>
          <p:nvPr/>
        </p:nvSpPr>
        <p:spPr bwMode="auto">
          <a:xfrm>
            <a:off x="0" y="4719638"/>
            <a:ext cx="6477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195" name="Line 27"/>
          <p:cNvSpPr>
            <a:spLocks noChangeShapeType="1"/>
          </p:cNvSpPr>
          <p:nvPr/>
        </p:nvSpPr>
        <p:spPr bwMode="auto">
          <a:xfrm>
            <a:off x="0" y="4676775"/>
            <a:ext cx="647700" cy="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196" name="Line 28"/>
          <p:cNvSpPr>
            <a:spLocks noChangeShapeType="1"/>
          </p:cNvSpPr>
          <p:nvPr/>
        </p:nvSpPr>
        <p:spPr bwMode="auto">
          <a:xfrm>
            <a:off x="0" y="5281613"/>
            <a:ext cx="64770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197" name="Line 29"/>
          <p:cNvSpPr>
            <a:spLocks noChangeShapeType="1"/>
          </p:cNvSpPr>
          <p:nvPr/>
        </p:nvSpPr>
        <p:spPr bwMode="auto">
          <a:xfrm>
            <a:off x="0" y="5081588"/>
            <a:ext cx="647700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198" name="Line 30"/>
          <p:cNvSpPr>
            <a:spLocks noChangeShapeType="1"/>
          </p:cNvSpPr>
          <p:nvPr/>
        </p:nvSpPr>
        <p:spPr bwMode="auto">
          <a:xfrm>
            <a:off x="0" y="4953000"/>
            <a:ext cx="6477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199" name="Line 31"/>
          <p:cNvSpPr>
            <a:spLocks noChangeShapeType="1"/>
          </p:cNvSpPr>
          <p:nvPr/>
        </p:nvSpPr>
        <p:spPr bwMode="auto">
          <a:xfrm>
            <a:off x="0" y="5248275"/>
            <a:ext cx="6477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00" name="Line 32"/>
          <p:cNvSpPr>
            <a:spLocks noChangeShapeType="1"/>
          </p:cNvSpPr>
          <p:nvPr/>
        </p:nvSpPr>
        <p:spPr bwMode="auto">
          <a:xfrm>
            <a:off x="0" y="4752975"/>
            <a:ext cx="6477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01" name="Line 33"/>
          <p:cNvSpPr>
            <a:spLocks noChangeShapeType="1"/>
          </p:cNvSpPr>
          <p:nvPr/>
        </p:nvSpPr>
        <p:spPr bwMode="auto">
          <a:xfrm>
            <a:off x="0" y="4838700"/>
            <a:ext cx="6477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02" name="Line 34"/>
          <p:cNvSpPr>
            <a:spLocks noChangeShapeType="1"/>
          </p:cNvSpPr>
          <p:nvPr/>
        </p:nvSpPr>
        <p:spPr bwMode="auto">
          <a:xfrm>
            <a:off x="0" y="5153025"/>
            <a:ext cx="64770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03" name="Line 35"/>
          <p:cNvSpPr>
            <a:spLocks noChangeShapeType="1"/>
          </p:cNvSpPr>
          <p:nvPr/>
        </p:nvSpPr>
        <p:spPr bwMode="auto">
          <a:xfrm>
            <a:off x="0" y="5119688"/>
            <a:ext cx="6477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04" name="Line 36"/>
          <p:cNvSpPr>
            <a:spLocks noChangeShapeType="1"/>
          </p:cNvSpPr>
          <p:nvPr/>
        </p:nvSpPr>
        <p:spPr bwMode="auto">
          <a:xfrm>
            <a:off x="0" y="4494213"/>
            <a:ext cx="647700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05" name="Line 37"/>
          <p:cNvSpPr>
            <a:spLocks noChangeShapeType="1"/>
          </p:cNvSpPr>
          <p:nvPr/>
        </p:nvSpPr>
        <p:spPr bwMode="auto">
          <a:xfrm>
            <a:off x="0" y="4365625"/>
            <a:ext cx="6477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06" name="Line 38"/>
          <p:cNvSpPr>
            <a:spLocks noChangeShapeType="1"/>
          </p:cNvSpPr>
          <p:nvPr/>
        </p:nvSpPr>
        <p:spPr bwMode="auto">
          <a:xfrm>
            <a:off x="0" y="4251325"/>
            <a:ext cx="6477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07" name="Line 39"/>
          <p:cNvSpPr>
            <a:spLocks noChangeShapeType="1"/>
          </p:cNvSpPr>
          <p:nvPr/>
        </p:nvSpPr>
        <p:spPr bwMode="auto">
          <a:xfrm>
            <a:off x="0" y="4565650"/>
            <a:ext cx="64770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08" name="Line 40"/>
          <p:cNvSpPr>
            <a:spLocks noChangeShapeType="1"/>
          </p:cNvSpPr>
          <p:nvPr/>
        </p:nvSpPr>
        <p:spPr bwMode="auto">
          <a:xfrm>
            <a:off x="0" y="4532313"/>
            <a:ext cx="6477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09" name="Line 41"/>
          <p:cNvSpPr>
            <a:spLocks noChangeShapeType="1"/>
          </p:cNvSpPr>
          <p:nvPr/>
        </p:nvSpPr>
        <p:spPr bwMode="auto">
          <a:xfrm>
            <a:off x="0" y="4054475"/>
            <a:ext cx="6477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10" name="Line 42"/>
          <p:cNvSpPr>
            <a:spLocks noChangeShapeType="1"/>
          </p:cNvSpPr>
          <p:nvPr/>
        </p:nvSpPr>
        <p:spPr bwMode="auto">
          <a:xfrm>
            <a:off x="0" y="4111625"/>
            <a:ext cx="647700" cy="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11" name="Line 43"/>
          <p:cNvSpPr>
            <a:spLocks noChangeShapeType="1"/>
          </p:cNvSpPr>
          <p:nvPr/>
        </p:nvSpPr>
        <p:spPr bwMode="auto">
          <a:xfrm>
            <a:off x="0" y="4164013"/>
            <a:ext cx="64770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12" name="Line 44"/>
          <p:cNvSpPr>
            <a:spLocks noChangeShapeType="1"/>
          </p:cNvSpPr>
          <p:nvPr/>
        </p:nvSpPr>
        <p:spPr bwMode="auto">
          <a:xfrm>
            <a:off x="0" y="3911600"/>
            <a:ext cx="647700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13" name="Line 45"/>
          <p:cNvSpPr>
            <a:spLocks noChangeShapeType="1"/>
          </p:cNvSpPr>
          <p:nvPr/>
        </p:nvSpPr>
        <p:spPr bwMode="auto">
          <a:xfrm>
            <a:off x="0" y="3835400"/>
            <a:ext cx="6477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14" name="Line 46"/>
          <p:cNvSpPr>
            <a:spLocks noChangeShapeType="1"/>
          </p:cNvSpPr>
          <p:nvPr/>
        </p:nvSpPr>
        <p:spPr bwMode="auto">
          <a:xfrm>
            <a:off x="0" y="3983038"/>
            <a:ext cx="64770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15" name="Line 47"/>
          <p:cNvSpPr>
            <a:spLocks noChangeShapeType="1"/>
          </p:cNvSpPr>
          <p:nvPr/>
        </p:nvSpPr>
        <p:spPr bwMode="auto">
          <a:xfrm>
            <a:off x="0" y="3763963"/>
            <a:ext cx="64770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16" name="Line 48"/>
          <p:cNvSpPr>
            <a:spLocks noChangeShapeType="1"/>
          </p:cNvSpPr>
          <p:nvPr/>
        </p:nvSpPr>
        <p:spPr bwMode="auto">
          <a:xfrm>
            <a:off x="0" y="3563938"/>
            <a:ext cx="647700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17" name="Line 49"/>
          <p:cNvSpPr>
            <a:spLocks noChangeShapeType="1"/>
          </p:cNvSpPr>
          <p:nvPr/>
        </p:nvSpPr>
        <p:spPr bwMode="auto">
          <a:xfrm>
            <a:off x="0" y="3730625"/>
            <a:ext cx="6477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18" name="Line 50"/>
          <p:cNvSpPr>
            <a:spLocks noChangeShapeType="1"/>
          </p:cNvSpPr>
          <p:nvPr/>
        </p:nvSpPr>
        <p:spPr bwMode="auto">
          <a:xfrm>
            <a:off x="0" y="3635375"/>
            <a:ext cx="64770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19" name="Line 51"/>
          <p:cNvSpPr>
            <a:spLocks noChangeShapeType="1"/>
          </p:cNvSpPr>
          <p:nvPr/>
        </p:nvSpPr>
        <p:spPr bwMode="auto">
          <a:xfrm>
            <a:off x="0" y="3602038"/>
            <a:ext cx="6477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20" name="Line 52"/>
          <p:cNvSpPr>
            <a:spLocks noChangeShapeType="1"/>
          </p:cNvSpPr>
          <p:nvPr/>
        </p:nvSpPr>
        <p:spPr bwMode="auto">
          <a:xfrm>
            <a:off x="0" y="3381375"/>
            <a:ext cx="6477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21" name="Line 53"/>
          <p:cNvSpPr>
            <a:spLocks noChangeShapeType="1"/>
          </p:cNvSpPr>
          <p:nvPr/>
        </p:nvSpPr>
        <p:spPr bwMode="auto">
          <a:xfrm>
            <a:off x="0" y="3438525"/>
            <a:ext cx="647700" cy="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22" name="Line 54"/>
          <p:cNvSpPr>
            <a:spLocks noChangeShapeType="1"/>
          </p:cNvSpPr>
          <p:nvPr/>
        </p:nvSpPr>
        <p:spPr bwMode="auto">
          <a:xfrm>
            <a:off x="0" y="3490913"/>
            <a:ext cx="64770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23" name="Line 55"/>
          <p:cNvSpPr>
            <a:spLocks noChangeShapeType="1"/>
          </p:cNvSpPr>
          <p:nvPr/>
        </p:nvSpPr>
        <p:spPr bwMode="auto">
          <a:xfrm>
            <a:off x="0" y="3238500"/>
            <a:ext cx="647700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24" name="Line 56"/>
          <p:cNvSpPr>
            <a:spLocks noChangeShapeType="1"/>
          </p:cNvSpPr>
          <p:nvPr/>
        </p:nvSpPr>
        <p:spPr bwMode="auto">
          <a:xfrm>
            <a:off x="0" y="3162300"/>
            <a:ext cx="6477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25" name="Line 57"/>
          <p:cNvSpPr>
            <a:spLocks noChangeShapeType="1"/>
          </p:cNvSpPr>
          <p:nvPr/>
        </p:nvSpPr>
        <p:spPr bwMode="auto">
          <a:xfrm>
            <a:off x="0" y="3309938"/>
            <a:ext cx="64770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26" name="Line 58"/>
          <p:cNvSpPr>
            <a:spLocks noChangeShapeType="1"/>
          </p:cNvSpPr>
          <p:nvPr/>
        </p:nvSpPr>
        <p:spPr bwMode="auto">
          <a:xfrm>
            <a:off x="0" y="2528888"/>
            <a:ext cx="6477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27" name="Line 59"/>
          <p:cNvSpPr>
            <a:spLocks noChangeShapeType="1"/>
          </p:cNvSpPr>
          <p:nvPr/>
        </p:nvSpPr>
        <p:spPr bwMode="auto">
          <a:xfrm>
            <a:off x="0" y="2486025"/>
            <a:ext cx="647700" cy="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28" name="Line 60"/>
          <p:cNvSpPr>
            <a:spLocks noChangeShapeType="1"/>
          </p:cNvSpPr>
          <p:nvPr/>
        </p:nvSpPr>
        <p:spPr bwMode="auto">
          <a:xfrm>
            <a:off x="0" y="3090863"/>
            <a:ext cx="64770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29" name="Line 61"/>
          <p:cNvSpPr>
            <a:spLocks noChangeShapeType="1"/>
          </p:cNvSpPr>
          <p:nvPr/>
        </p:nvSpPr>
        <p:spPr bwMode="auto">
          <a:xfrm>
            <a:off x="0" y="2890838"/>
            <a:ext cx="647700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30" name="Line 62"/>
          <p:cNvSpPr>
            <a:spLocks noChangeShapeType="1"/>
          </p:cNvSpPr>
          <p:nvPr/>
        </p:nvSpPr>
        <p:spPr bwMode="auto">
          <a:xfrm>
            <a:off x="0" y="2762250"/>
            <a:ext cx="6477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31" name="Line 63"/>
          <p:cNvSpPr>
            <a:spLocks noChangeShapeType="1"/>
          </p:cNvSpPr>
          <p:nvPr/>
        </p:nvSpPr>
        <p:spPr bwMode="auto">
          <a:xfrm>
            <a:off x="0" y="3057525"/>
            <a:ext cx="6477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32" name="Line 64"/>
          <p:cNvSpPr>
            <a:spLocks noChangeShapeType="1"/>
          </p:cNvSpPr>
          <p:nvPr/>
        </p:nvSpPr>
        <p:spPr bwMode="auto">
          <a:xfrm>
            <a:off x="0" y="2562225"/>
            <a:ext cx="6477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33" name="Line 65"/>
          <p:cNvSpPr>
            <a:spLocks noChangeShapeType="1"/>
          </p:cNvSpPr>
          <p:nvPr/>
        </p:nvSpPr>
        <p:spPr bwMode="auto">
          <a:xfrm>
            <a:off x="0" y="2647950"/>
            <a:ext cx="6477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34" name="Line 66"/>
          <p:cNvSpPr>
            <a:spLocks noChangeShapeType="1"/>
          </p:cNvSpPr>
          <p:nvPr/>
        </p:nvSpPr>
        <p:spPr bwMode="auto">
          <a:xfrm>
            <a:off x="0" y="2962275"/>
            <a:ext cx="64770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35" name="Line 67"/>
          <p:cNvSpPr>
            <a:spLocks noChangeShapeType="1"/>
          </p:cNvSpPr>
          <p:nvPr/>
        </p:nvSpPr>
        <p:spPr bwMode="auto">
          <a:xfrm>
            <a:off x="0" y="2928938"/>
            <a:ext cx="6477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36" name="Line 68"/>
          <p:cNvSpPr>
            <a:spLocks noChangeShapeType="1"/>
          </p:cNvSpPr>
          <p:nvPr/>
        </p:nvSpPr>
        <p:spPr bwMode="auto">
          <a:xfrm>
            <a:off x="0" y="2281238"/>
            <a:ext cx="6477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37" name="Line 69"/>
          <p:cNvSpPr>
            <a:spLocks noChangeShapeType="1"/>
          </p:cNvSpPr>
          <p:nvPr/>
        </p:nvSpPr>
        <p:spPr bwMode="auto">
          <a:xfrm>
            <a:off x="0" y="2338388"/>
            <a:ext cx="647700" cy="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38" name="Line 70"/>
          <p:cNvSpPr>
            <a:spLocks noChangeShapeType="1"/>
          </p:cNvSpPr>
          <p:nvPr/>
        </p:nvSpPr>
        <p:spPr bwMode="auto">
          <a:xfrm>
            <a:off x="0" y="2390775"/>
            <a:ext cx="64770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39" name="Line 71"/>
          <p:cNvSpPr>
            <a:spLocks noChangeShapeType="1"/>
          </p:cNvSpPr>
          <p:nvPr/>
        </p:nvSpPr>
        <p:spPr bwMode="auto">
          <a:xfrm>
            <a:off x="0" y="2138363"/>
            <a:ext cx="647700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40" name="Line 72"/>
          <p:cNvSpPr>
            <a:spLocks noChangeShapeType="1"/>
          </p:cNvSpPr>
          <p:nvPr/>
        </p:nvSpPr>
        <p:spPr bwMode="auto">
          <a:xfrm>
            <a:off x="0" y="2209800"/>
            <a:ext cx="64770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41" name="Line 73"/>
          <p:cNvSpPr>
            <a:spLocks noChangeShapeType="1"/>
          </p:cNvSpPr>
          <p:nvPr/>
        </p:nvSpPr>
        <p:spPr bwMode="auto">
          <a:xfrm>
            <a:off x="0" y="1612900"/>
            <a:ext cx="6477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42" name="Line 74"/>
          <p:cNvSpPr>
            <a:spLocks noChangeShapeType="1"/>
          </p:cNvSpPr>
          <p:nvPr/>
        </p:nvSpPr>
        <p:spPr bwMode="auto">
          <a:xfrm>
            <a:off x="0" y="1570038"/>
            <a:ext cx="647700" cy="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43" name="Line 75"/>
          <p:cNvSpPr>
            <a:spLocks noChangeShapeType="1"/>
          </p:cNvSpPr>
          <p:nvPr/>
        </p:nvSpPr>
        <p:spPr bwMode="auto">
          <a:xfrm>
            <a:off x="0" y="1974850"/>
            <a:ext cx="647700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44" name="Line 76"/>
          <p:cNvSpPr>
            <a:spLocks noChangeShapeType="1"/>
          </p:cNvSpPr>
          <p:nvPr/>
        </p:nvSpPr>
        <p:spPr bwMode="auto">
          <a:xfrm>
            <a:off x="0" y="1846263"/>
            <a:ext cx="6477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45" name="Line 77"/>
          <p:cNvSpPr>
            <a:spLocks noChangeShapeType="1"/>
          </p:cNvSpPr>
          <p:nvPr/>
        </p:nvSpPr>
        <p:spPr bwMode="auto">
          <a:xfrm>
            <a:off x="0" y="1646238"/>
            <a:ext cx="6477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46" name="Line 78"/>
          <p:cNvSpPr>
            <a:spLocks noChangeShapeType="1"/>
          </p:cNvSpPr>
          <p:nvPr/>
        </p:nvSpPr>
        <p:spPr bwMode="auto">
          <a:xfrm>
            <a:off x="0" y="1731963"/>
            <a:ext cx="6477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47" name="Line 79"/>
          <p:cNvSpPr>
            <a:spLocks noChangeShapeType="1"/>
          </p:cNvSpPr>
          <p:nvPr/>
        </p:nvSpPr>
        <p:spPr bwMode="auto">
          <a:xfrm>
            <a:off x="0" y="2046288"/>
            <a:ext cx="64770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48" name="Line 80"/>
          <p:cNvSpPr>
            <a:spLocks noChangeShapeType="1"/>
          </p:cNvSpPr>
          <p:nvPr/>
        </p:nvSpPr>
        <p:spPr bwMode="auto">
          <a:xfrm>
            <a:off x="0" y="2012950"/>
            <a:ext cx="6477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49" name="Line 81"/>
          <p:cNvSpPr>
            <a:spLocks noChangeShapeType="1"/>
          </p:cNvSpPr>
          <p:nvPr/>
        </p:nvSpPr>
        <p:spPr bwMode="auto">
          <a:xfrm>
            <a:off x="0" y="1365250"/>
            <a:ext cx="6477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50" name="Line 82"/>
          <p:cNvSpPr>
            <a:spLocks noChangeShapeType="1"/>
          </p:cNvSpPr>
          <p:nvPr/>
        </p:nvSpPr>
        <p:spPr bwMode="auto">
          <a:xfrm>
            <a:off x="0" y="1422400"/>
            <a:ext cx="647700" cy="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51" name="Line 83"/>
          <p:cNvSpPr>
            <a:spLocks noChangeShapeType="1"/>
          </p:cNvSpPr>
          <p:nvPr/>
        </p:nvSpPr>
        <p:spPr bwMode="auto">
          <a:xfrm>
            <a:off x="0" y="1474788"/>
            <a:ext cx="64770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52" name="Line 84"/>
          <p:cNvSpPr>
            <a:spLocks noChangeShapeType="1"/>
          </p:cNvSpPr>
          <p:nvPr/>
        </p:nvSpPr>
        <p:spPr bwMode="auto">
          <a:xfrm>
            <a:off x="0" y="1222375"/>
            <a:ext cx="647700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53" name="Line 85"/>
          <p:cNvSpPr>
            <a:spLocks noChangeShapeType="1"/>
          </p:cNvSpPr>
          <p:nvPr/>
        </p:nvSpPr>
        <p:spPr bwMode="auto">
          <a:xfrm>
            <a:off x="0" y="1293813"/>
            <a:ext cx="64770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54" name="Line 86"/>
          <p:cNvSpPr>
            <a:spLocks noChangeShapeType="1"/>
          </p:cNvSpPr>
          <p:nvPr/>
        </p:nvSpPr>
        <p:spPr bwMode="auto">
          <a:xfrm>
            <a:off x="0" y="1139825"/>
            <a:ext cx="6477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55" name="Line 87"/>
          <p:cNvSpPr>
            <a:spLocks noChangeShapeType="1"/>
          </p:cNvSpPr>
          <p:nvPr/>
        </p:nvSpPr>
        <p:spPr bwMode="auto">
          <a:xfrm>
            <a:off x="0" y="1025525"/>
            <a:ext cx="6477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56" name="Line 88"/>
          <p:cNvSpPr>
            <a:spLocks noChangeShapeType="1"/>
          </p:cNvSpPr>
          <p:nvPr/>
        </p:nvSpPr>
        <p:spPr bwMode="auto">
          <a:xfrm>
            <a:off x="0" y="828675"/>
            <a:ext cx="6477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57" name="Line 89"/>
          <p:cNvSpPr>
            <a:spLocks noChangeShapeType="1"/>
          </p:cNvSpPr>
          <p:nvPr/>
        </p:nvSpPr>
        <p:spPr bwMode="auto">
          <a:xfrm>
            <a:off x="0" y="885825"/>
            <a:ext cx="647700" cy="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58" name="Line 90"/>
          <p:cNvSpPr>
            <a:spLocks noChangeShapeType="1"/>
          </p:cNvSpPr>
          <p:nvPr/>
        </p:nvSpPr>
        <p:spPr bwMode="auto">
          <a:xfrm>
            <a:off x="0" y="938213"/>
            <a:ext cx="64770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59" name="Line 91"/>
          <p:cNvSpPr>
            <a:spLocks noChangeShapeType="1"/>
          </p:cNvSpPr>
          <p:nvPr/>
        </p:nvSpPr>
        <p:spPr bwMode="auto">
          <a:xfrm>
            <a:off x="0" y="685800"/>
            <a:ext cx="647700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60" name="Line 92"/>
          <p:cNvSpPr>
            <a:spLocks noChangeShapeType="1"/>
          </p:cNvSpPr>
          <p:nvPr/>
        </p:nvSpPr>
        <p:spPr bwMode="auto">
          <a:xfrm>
            <a:off x="0" y="609600"/>
            <a:ext cx="6477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61" name="Line 93"/>
          <p:cNvSpPr>
            <a:spLocks noChangeShapeType="1"/>
          </p:cNvSpPr>
          <p:nvPr/>
        </p:nvSpPr>
        <p:spPr bwMode="auto">
          <a:xfrm>
            <a:off x="0" y="757238"/>
            <a:ext cx="64770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62" name="Line 94"/>
          <p:cNvSpPr>
            <a:spLocks noChangeShapeType="1"/>
          </p:cNvSpPr>
          <p:nvPr/>
        </p:nvSpPr>
        <p:spPr bwMode="auto">
          <a:xfrm>
            <a:off x="0" y="538163"/>
            <a:ext cx="64770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63" name="Line 95"/>
          <p:cNvSpPr>
            <a:spLocks noChangeShapeType="1"/>
          </p:cNvSpPr>
          <p:nvPr/>
        </p:nvSpPr>
        <p:spPr bwMode="auto">
          <a:xfrm>
            <a:off x="0" y="504825"/>
            <a:ext cx="6477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64" name="Line 96"/>
          <p:cNvSpPr>
            <a:spLocks noChangeShapeType="1"/>
          </p:cNvSpPr>
          <p:nvPr/>
        </p:nvSpPr>
        <p:spPr bwMode="auto">
          <a:xfrm>
            <a:off x="0" y="409575"/>
            <a:ext cx="64770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65" name="Line 97"/>
          <p:cNvSpPr>
            <a:spLocks noChangeShapeType="1"/>
          </p:cNvSpPr>
          <p:nvPr/>
        </p:nvSpPr>
        <p:spPr bwMode="auto">
          <a:xfrm>
            <a:off x="0" y="111125"/>
            <a:ext cx="6477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66" name="Line 98"/>
          <p:cNvSpPr>
            <a:spLocks noChangeShapeType="1"/>
          </p:cNvSpPr>
          <p:nvPr/>
        </p:nvSpPr>
        <p:spPr bwMode="auto">
          <a:xfrm>
            <a:off x="0" y="68263"/>
            <a:ext cx="647700" cy="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67" name="Line 99"/>
          <p:cNvSpPr>
            <a:spLocks noChangeShapeType="1"/>
          </p:cNvSpPr>
          <p:nvPr/>
        </p:nvSpPr>
        <p:spPr bwMode="auto">
          <a:xfrm>
            <a:off x="0" y="144463"/>
            <a:ext cx="6477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68" name="Line 100"/>
          <p:cNvSpPr>
            <a:spLocks noChangeShapeType="1"/>
          </p:cNvSpPr>
          <p:nvPr/>
        </p:nvSpPr>
        <p:spPr bwMode="auto">
          <a:xfrm>
            <a:off x="0" y="230188"/>
            <a:ext cx="6477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69" name="Line 101"/>
          <p:cNvSpPr>
            <a:spLocks noChangeShapeType="1"/>
          </p:cNvSpPr>
          <p:nvPr/>
        </p:nvSpPr>
        <p:spPr bwMode="auto">
          <a:xfrm>
            <a:off x="0" y="320675"/>
            <a:ext cx="647700" cy="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71" name="Rectangle 103"/>
          <p:cNvSpPr>
            <a:spLocks noChangeArrowheads="1"/>
          </p:cNvSpPr>
          <p:nvPr/>
        </p:nvSpPr>
        <p:spPr bwMode="auto">
          <a:xfrm>
            <a:off x="884238" y="325438"/>
            <a:ext cx="496887" cy="14509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72" name="Rectangle 104"/>
          <p:cNvSpPr>
            <a:spLocks noChangeArrowheads="1"/>
          </p:cNvSpPr>
          <p:nvPr/>
        </p:nvSpPr>
        <p:spPr bwMode="auto">
          <a:xfrm>
            <a:off x="635000" y="457200"/>
            <a:ext cx="5662613" cy="77788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73" name="Rectangle 105"/>
          <p:cNvSpPr>
            <a:spLocks noChangeArrowheads="1"/>
          </p:cNvSpPr>
          <p:nvPr/>
        </p:nvSpPr>
        <p:spPr bwMode="auto">
          <a:xfrm>
            <a:off x="7300913" y="1676400"/>
            <a:ext cx="1474787" cy="3381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74" name="Rectangle 106"/>
          <p:cNvSpPr>
            <a:spLocks noChangeArrowheads="1"/>
          </p:cNvSpPr>
          <p:nvPr/>
        </p:nvSpPr>
        <p:spPr bwMode="auto">
          <a:xfrm>
            <a:off x="3252788" y="1828800"/>
            <a:ext cx="5662612" cy="77788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275" name="Rectangle 10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9625" y="2214563"/>
            <a:ext cx="7958138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7279" name="Rectangle 111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609600"/>
            <a:ext cx="73787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pic>
        <p:nvPicPr>
          <p:cNvPr id="7280" name="Picture 112" descr="UB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769350" y="6248400"/>
            <a:ext cx="317500" cy="579438"/>
          </a:xfrm>
          <a:prstGeom prst="rect">
            <a:avLst/>
          </a:prstGeom>
          <a:noFill/>
        </p:spPr>
      </p:pic>
      <p:sp>
        <p:nvSpPr>
          <p:cNvPr id="7281" name="Text Box 113"/>
          <p:cNvSpPr txBox="1">
            <a:spLocks noChangeArrowheads="1"/>
          </p:cNvSpPr>
          <p:nvPr/>
        </p:nvSpPr>
        <p:spPr bwMode="auto">
          <a:xfrm>
            <a:off x="457200" y="6553200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1400"/>
              <a:t>Dr. Antonio Latorre Beltrán.     Pág.</a:t>
            </a:r>
            <a:fld id="{C99AC9F7-C548-45A3-93E5-BCC8B72B2840}" type="slidenum">
              <a:rPr lang="es-ES_tradnl" sz="1400"/>
              <a:pPr/>
              <a:t>‹Nº›</a:t>
            </a:fld>
            <a:r>
              <a:rPr lang="es-ES_tradnl" sz="1400"/>
              <a:t> </a:t>
            </a:r>
            <a:endParaRPr lang="es-ES" sz="1400"/>
          </a:p>
        </p:txBody>
      </p:sp>
      <p:pic>
        <p:nvPicPr>
          <p:cNvPr id="7282" name="Picture 114" descr="Logo Antoni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6200" y="6484938"/>
            <a:ext cx="381000" cy="32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2pPr>
      <a:lvl3pPr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3pPr>
      <a:lvl4pPr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4pPr>
      <a:lvl5pPr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w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2pPr>
      <a:lvl3pPr marL="10858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3pPr>
      <a:lvl4pPr marL="14287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itchFamily="2" charset="2"/>
        <a:buChar char="w"/>
        <a:defRPr sz="1600">
          <a:solidFill>
            <a:schemeClr val="tx1"/>
          </a:solidFill>
          <a:latin typeface="+mn-lt"/>
        </a:defRPr>
      </a:lvl4pPr>
      <a:lvl5pPr marL="17716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2288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6860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1432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6004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b="1"/>
              <a:t>METODOLOGÍA CUALITATIVA</a:t>
            </a:r>
          </a:p>
        </p:txBody>
      </p:sp>
      <p:pic>
        <p:nvPicPr>
          <p:cNvPr id="4105" name="Picture 9" descr="PE0156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428875"/>
            <a:ext cx="5181600" cy="3438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ES_tradnl" b="1">
                <a:solidFill>
                  <a:schemeClr val="folHlink"/>
                </a:solidFill>
              </a:rPr>
              <a:t>Tradiciones de investigación cualitativa</a:t>
            </a:r>
            <a:br>
              <a:rPr lang="es-ES_tradnl" b="1">
                <a:solidFill>
                  <a:schemeClr val="folHlink"/>
                </a:solidFill>
              </a:rPr>
            </a:br>
            <a:r>
              <a:rPr lang="es-ES_tradnl" b="1"/>
              <a:t/>
            </a:r>
            <a:br>
              <a:rPr lang="es-ES_tradnl" b="1"/>
            </a:br>
            <a:endParaRPr lang="es-ES" b="1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838200" y="4114800"/>
            <a:ext cx="3962400" cy="2057400"/>
          </a:xfrm>
          <a:prstGeom prst="rect">
            <a:avLst/>
          </a:prstGeom>
          <a:solidFill>
            <a:srgbClr val="D1E2E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 eaLnBrk="0" hangingPunct="0">
              <a:lnSpc>
                <a:spcPct val="130000"/>
              </a:lnSpc>
              <a:spcBef>
                <a:spcPct val="0"/>
              </a:spcBef>
              <a:buClr>
                <a:srgbClr val="30CF25"/>
              </a:buClr>
              <a:buSzPct val="115000"/>
              <a:buFont typeface="Wingdings" pitchFamily="2" charset="2"/>
              <a:buChar char="ü"/>
            </a:pPr>
            <a:r>
              <a:rPr lang="es-ES_tradnl" sz="2000" b="1"/>
              <a:t>La investigación etnográfica</a:t>
            </a:r>
          </a:p>
          <a:p>
            <a:pPr algn="r" eaLnBrk="0" hangingPunct="0">
              <a:lnSpc>
                <a:spcPct val="130000"/>
              </a:lnSpc>
              <a:spcBef>
                <a:spcPct val="0"/>
              </a:spcBef>
              <a:buClr>
                <a:srgbClr val="30CF25"/>
              </a:buClr>
              <a:buSzPct val="115000"/>
              <a:buFont typeface="Wingdings" pitchFamily="2" charset="2"/>
              <a:buChar char="ü"/>
            </a:pPr>
            <a:r>
              <a:rPr lang="es-ES_tradnl" sz="2000" b="1"/>
              <a:t>La teoría fundamentada</a:t>
            </a:r>
          </a:p>
          <a:p>
            <a:pPr algn="r" eaLnBrk="0" hangingPunct="0">
              <a:lnSpc>
                <a:spcPct val="130000"/>
              </a:lnSpc>
              <a:spcBef>
                <a:spcPct val="0"/>
              </a:spcBef>
              <a:buClr>
                <a:srgbClr val="30CF25"/>
              </a:buClr>
              <a:buSzPct val="115000"/>
              <a:buFont typeface="Wingdings" pitchFamily="2" charset="2"/>
              <a:buChar char="ü"/>
            </a:pPr>
            <a:r>
              <a:rPr lang="es-ES_tradnl" sz="2000" b="1"/>
              <a:t>El estudio de casos</a:t>
            </a:r>
          </a:p>
          <a:p>
            <a:pPr algn="r" eaLnBrk="0" hangingPunct="0">
              <a:lnSpc>
                <a:spcPct val="130000"/>
              </a:lnSpc>
              <a:spcBef>
                <a:spcPct val="0"/>
              </a:spcBef>
              <a:buClr>
                <a:srgbClr val="30CF25"/>
              </a:buClr>
              <a:buSzPct val="115000"/>
              <a:buFont typeface="Wingdings" pitchFamily="2" charset="2"/>
              <a:buChar char="ü"/>
            </a:pPr>
            <a:r>
              <a:rPr lang="es-ES_tradnl" sz="2000" b="1"/>
              <a:t>La fenomenología</a:t>
            </a:r>
          </a:p>
          <a:p>
            <a:pPr algn="r" eaLnBrk="0" hangingPunct="0">
              <a:lnSpc>
                <a:spcPct val="130000"/>
              </a:lnSpc>
              <a:spcBef>
                <a:spcPct val="0"/>
              </a:spcBef>
              <a:buClr>
                <a:srgbClr val="30CF25"/>
              </a:buClr>
              <a:buSzPct val="115000"/>
              <a:buFont typeface="Wingdings" pitchFamily="2" charset="2"/>
              <a:buChar char="ü"/>
            </a:pPr>
            <a:r>
              <a:rPr lang="es-ES_tradnl" sz="2000" b="1"/>
              <a:t>El método biográfico</a:t>
            </a:r>
            <a:endParaRPr lang="es-ES_tradnl" sz="2000"/>
          </a:p>
        </p:txBody>
      </p:sp>
      <p:sp>
        <p:nvSpPr>
          <p:cNvPr id="20487" name="AutoShape 7"/>
          <p:cNvSpPr>
            <a:spLocks noChangeArrowheads="1"/>
          </p:cNvSpPr>
          <p:nvPr/>
        </p:nvSpPr>
        <p:spPr bwMode="auto">
          <a:xfrm>
            <a:off x="971550" y="2420938"/>
            <a:ext cx="2209800" cy="1676400"/>
          </a:xfrm>
          <a:prstGeom prst="downArrowCallout">
            <a:avLst>
              <a:gd name="adj1" fmla="val 32955"/>
              <a:gd name="adj2" fmla="val 20548"/>
              <a:gd name="adj3" fmla="val 16667"/>
              <a:gd name="adj4" fmla="val 66667"/>
            </a:avLst>
          </a:prstGeom>
          <a:solidFill>
            <a:srgbClr val="D1E2E3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anchor="ctr"/>
          <a:lstStyle/>
          <a:p>
            <a:pPr algn="ctr" eaLnBrk="0" hangingPunct="0"/>
            <a:r>
              <a:rPr lang="es-ES_tradnl" b="1"/>
              <a:t>ORIENTADAS</a:t>
            </a:r>
          </a:p>
          <a:p>
            <a:pPr algn="ctr" eaLnBrk="0" hangingPunct="0">
              <a:spcBef>
                <a:spcPct val="0"/>
              </a:spcBef>
            </a:pPr>
            <a:r>
              <a:rPr lang="es-ES_tradnl" b="1"/>
              <a:t>A LA COMPRENSIÓN</a:t>
            </a:r>
          </a:p>
          <a:p>
            <a:pPr algn="ctr" eaLnBrk="0" hangingPunct="0">
              <a:spcBef>
                <a:spcPct val="0"/>
              </a:spcBef>
            </a:pPr>
            <a:r>
              <a:rPr lang="es-ES_tradnl" sz="1600" b="1"/>
              <a:t>FENOMENÓLOGICA</a:t>
            </a:r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4953000" y="4114800"/>
            <a:ext cx="3962400" cy="1066800"/>
          </a:xfrm>
          <a:prstGeom prst="rect">
            <a:avLst/>
          </a:prstGeom>
          <a:solidFill>
            <a:srgbClr val="D1E2E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 eaLnBrk="0" hangingPunct="0">
              <a:lnSpc>
                <a:spcPct val="130000"/>
              </a:lnSpc>
              <a:spcBef>
                <a:spcPct val="0"/>
              </a:spcBef>
              <a:buClr>
                <a:srgbClr val="30CF25"/>
              </a:buClr>
              <a:buSzPct val="115000"/>
              <a:buFont typeface="Wingdings" pitchFamily="2" charset="2"/>
              <a:buChar char="ü"/>
            </a:pPr>
            <a:r>
              <a:rPr lang="es-ES_tradnl" sz="2000" b="1"/>
              <a:t>La investigación-acción</a:t>
            </a:r>
          </a:p>
          <a:p>
            <a:pPr algn="r" eaLnBrk="0" hangingPunct="0">
              <a:lnSpc>
                <a:spcPct val="130000"/>
              </a:lnSpc>
              <a:spcBef>
                <a:spcPct val="0"/>
              </a:spcBef>
              <a:buClr>
                <a:srgbClr val="30CF25"/>
              </a:buClr>
              <a:buSzPct val="115000"/>
              <a:buFont typeface="Wingdings" pitchFamily="2" charset="2"/>
              <a:buChar char="ü"/>
            </a:pPr>
            <a:r>
              <a:rPr lang="es-ES_tradnl" sz="2000" b="1"/>
              <a:t>La investigación evaluativa</a:t>
            </a:r>
            <a:endParaRPr lang="es-ES_tradnl" sz="2000"/>
          </a:p>
        </p:txBody>
      </p:sp>
      <p:sp>
        <p:nvSpPr>
          <p:cNvPr id="20489" name="AutoShape 9"/>
          <p:cNvSpPr>
            <a:spLocks noChangeArrowheads="1"/>
          </p:cNvSpPr>
          <p:nvPr/>
        </p:nvSpPr>
        <p:spPr bwMode="auto">
          <a:xfrm>
            <a:off x="6513513" y="2133600"/>
            <a:ext cx="2306637" cy="1981200"/>
          </a:xfrm>
          <a:prstGeom prst="downArrowCallout">
            <a:avLst>
              <a:gd name="adj1" fmla="val 23587"/>
              <a:gd name="adj2" fmla="val 14553"/>
              <a:gd name="adj3" fmla="val 16667"/>
              <a:gd name="adj4" fmla="val 66667"/>
            </a:avLst>
          </a:prstGeom>
          <a:solidFill>
            <a:srgbClr val="D1E2E3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anchor="ctr"/>
          <a:lstStyle/>
          <a:p>
            <a:pPr algn="ctr" eaLnBrk="0" hangingPunct="0"/>
            <a:r>
              <a:rPr lang="es-ES_tradnl" b="1"/>
              <a:t>ORIENTADAS</a:t>
            </a:r>
          </a:p>
          <a:p>
            <a:pPr algn="ctr" eaLnBrk="0" hangingPunct="0">
              <a:spcBef>
                <a:spcPct val="0"/>
              </a:spcBef>
            </a:pPr>
            <a:r>
              <a:rPr lang="es-ES_tradnl" b="1"/>
              <a:t>AL CAMBIO Y A LA TOMA DE DECISIONES</a:t>
            </a:r>
          </a:p>
          <a:p>
            <a:pPr algn="ctr" eaLnBrk="0" hangingPunct="0">
              <a:spcBef>
                <a:spcPct val="0"/>
              </a:spcBef>
            </a:pPr>
            <a:r>
              <a:rPr lang="es-ES_tradnl" sz="1600" b="1"/>
              <a:t>SOCIOCRITICA</a:t>
            </a:r>
          </a:p>
        </p:txBody>
      </p:sp>
      <p:sp>
        <p:nvSpPr>
          <p:cNvPr id="20490" name="AutoShape 10"/>
          <p:cNvSpPr>
            <a:spLocks noChangeArrowheads="1"/>
          </p:cNvSpPr>
          <p:nvPr/>
        </p:nvSpPr>
        <p:spPr bwMode="auto">
          <a:xfrm>
            <a:off x="3132138" y="2276475"/>
            <a:ext cx="3276600" cy="1295400"/>
          </a:xfrm>
          <a:prstGeom prst="leftRightArrowCallout">
            <a:avLst>
              <a:gd name="adj1" fmla="val 19852"/>
              <a:gd name="adj2" fmla="val 25000"/>
              <a:gd name="adj3" fmla="val 30540"/>
              <a:gd name="adj4" fmla="val 67667"/>
            </a:avLst>
          </a:prstGeom>
          <a:solidFill>
            <a:srgbClr val="D1E2E3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/>
          <a:p>
            <a:pPr algn="ctr" eaLnBrk="0" hangingPunct="0">
              <a:spcBef>
                <a:spcPct val="0"/>
              </a:spcBef>
            </a:pPr>
            <a:r>
              <a:rPr lang="es-ES_tradnl" b="1"/>
              <a:t>TRADICIONES DE ORIENTACIÓN CUALITATIVA</a:t>
            </a:r>
            <a:endParaRPr lang="es-ES_tradnl" sz="2000"/>
          </a:p>
        </p:txBody>
      </p:sp>
      <p:pic>
        <p:nvPicPr>
          <p:cNvPr id="20491" name="Picture 11" descr="PE0156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72400" y="79375"/>
            <a:ext cx="1295400" cy="860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>
          <a:xfrm>
            <a:off x="1384300" y="609600"/>
            <a:ext cx="7378700" cy="1143000"/>
          </a:xfrm>
        </p:spPr>
        <p:txBody>
          <a:bodyPr/>
          <a:lstStyle/>
          <a:p>
            <a:r>
              <a:rPr lang="es-ES_tradnl" b="1">
                <a:solidFill>
                  <a:schemeClr val="folHlink"/>
                </a:solidFill>
                <a:cs typeface="Times New Roman" pitchFamily="18" charset="0"/>
              </a:rPr>
              <a:t>Características de la metodología cualitativa </a:t>
            </a:r>
            <a:br>
              <a:rPr lang="es-ES_tradnl" b="1">
                <a:solidFill>
                  <a:schemeClr val="folHlink"/>
                </a:solidFill>
                <a:cs typeface="Times New Roman" pitchFamily="18" charset="0"/>
              </a:rPr>
            </a:br>
            <a:r>
              <a:rPr lang="es-ES_tradnl" b="1">
                <a:solidFill>
                  <a:schemeClr val="folHlink"/>
                </a:solidFill>
                <a:cs typeface="Times New Roman" pitchFamily="18" charset="0"/>
              </a:rPr>
              <a:t/>
            </a:r>
            <a:br>
              <a:rPr lang="es-ES_tradnl" b="1">
                <a:solidFill>
                  <a:schemeClr val="folHlink"/>
                </a:solidFill>
                <a:cs typeface="Times New Roman" pitchFamily="18" charset="0"/>
              </a:rPr>
            </a:br>
            <a:r>
              <a:rPr lang="es-ES_tradnl" b="1">
                <a:solidFill>
                  <a:schemeClr val="tx1"/>
                </a:solidFill>
                <a:cs typeface="Times New Roman" pitchFamily="18" charset="0"/>
              </a:rPr>
              <a:t>Características generales</a:t>
            </a:r>
            <a:endParaRPr lang="es-ES" b="1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990600" y="2133601"/>
            <a:ext cx="7772400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FontTx/>
              <a:buChar char="•"/>
            </a:pPr>
            <a:r>
              <a:rPr lang="es-ES_tradnl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2000" dirty="0">
                <a:cs typeface="Times New Roman" pitchFamily="18" charset="0"/>
              </a:rPr>
              <a:t>Enfoque descriptivo-interpretativo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es-ES_tradnl" sz="2000" dirty="0">
                <a:cs typeface="Times New Roman" pitchFamily="18" charset="0"/>
              </a:rPr>
              <a:t>Escenario natural como fuente de los datos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es-ES_tradnl" sz="2000" dirty="0">
                <a:cs typeface="Times New Roman" pitchFamily="18" charset="0"/>
              </a:rPr>
              <a:t>Énfasis en el investigador como instrumento clave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es-ES_tradnl" sz="2000" dirty="0">
                <a:cs typeface="Times New Roman" pitchFamily="18" charset="0"/>
              </a:rPr>
              <a:t>Perspectiva </a:t>
            </a:r>
            <a:r>
              <a:rPr lang="es-ES_tradnl" sz="2000" dirty="0" smtClean="0">
                <a:cs typeface="Times New Roman" pitchFamily="18" charset="0"/>
              </a:rPr>
              <a:t>émica (“desde adentro”): busca comprender creencias y comportamientos humanos desde el punto de vista del actor social, desde la perspectiva </a:t>
            </a:r>
            <a:r>
              <a:rPr lang="es-ES_tradnl" sz="2000" dirty="0">
                <a:cs typeface="Times New Roman" pitchFamily="18" charset="0"/>
              </a:rPr>
              <a:t>desde los </a:t>
            </a:r>
            <a:r>
              <a:rPr lang="es-ES_tradnl" sz="2000" dirty="0" smtClean="0">
                <a:cs typeface="Times New Roman" pitchFamily="18" charset="0"/>
              </a:rPr>
              <a:t>participantes.</a:t>
            </a:r>
            <a:endParaRPr lang="es-ES_tradnl" sz="2000" dirty="0">
              <a:cs typeface="Times New Roman" pitchFamily="18" charset="0"/>
            </a:endParaRPr>
          </a:p>
          <a:p>
            <a:pPr>
              <a:lnSpc>
                <a:spcPct val="110000"/>
              </a:lnSpc>
              <a:buFontTx/>
              <a:buChar char="•"/>
            </a:pPr>
            <a:r>
              <a:rPr lang="es-ES_tradnl" sz="2000" dirty="0">
                <a:cs typeface="Times New Roman" pitchFamily="18" charset="0"/>
              </a:rPr>
              <a:t>Datos cualitativos: palabras, acciones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es-ES_tradnl" sz="2000" dirty="0">
                <a:cs typeface="Times New Roman" pitchFamily="18" charset="0"/>
              </a:rPr>
              <a:t>Análisis de datos inductivo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es-ES_tradnl" sz="2000" dirty="0">
                <a:cs typeface="Times New Roman" pitchFamily="18" charset="0"/>
              </a:rPr>
              <a:t>Resultados más como proceso que como producto</a:t>
            </a:r>
          </a:p>
          <a:p>
            <a:pPr>
              <a:lnSpc>
                <a:spcPct val="110000"/>
              </a:lnSpc>
            </a:pPr>
            <a:endParaRPr lang="es-ES" sz="2000" dirty="0"/>
          </a:p>
        </p:txBody>
      </p:sp>
      <p:pic>
        <p:nvPicPr>
          <p:cNvPr id="1028" name="Picture 4" descr="PE0156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72400" y="79375"/>
            <a:ext cx="1295400" cy="860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ENFOQUE FENOMENOLÓGICO</a:t>
            </a:r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sz="2200"/>
              <a:t>Énfasis sobre lo individual y sobre la experiencia subjetiva. (Rodríguez y Gil, 1996).</a:t>
            </a:r>
          </a:p>
          <a:p>
            <a:r>
              <a:rPr lang="es-CL" sz="2200"/>
              <a:t>Intenta explorar el mundo tal y como se presenta a la conciencia de los sujetos haciendo una descripción de los significados existenciales </a:t>
            </a:r>
          </a:p>
          <a:p>
            <a:r>
              <a:rPr lang="es-CL" sz="2200"/>
              <a:t>Recomendado para estudiar las realidades cuya naturaleza y estructura peculiar sólo pueden ser captadas desde el marco de referencia interno del sujeto que las vive y experimenta (Martínez, 1989).</a:t>
            </a:r>
          </a:p>
          <a:p>
            <a:endParaRPr lang="es-CL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sz="3200" b="1"/>
              <a:t>METODOLOGÍA CUALITATIVA</a:t>
            </a:r>
            <a:endParaRPr lang="es-ES" sz="3200" b="1"/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b="1"/>
              <a:t>METODOLOGÍA CUALITATIVA</a:t>
            </a:r>
            <a:endParaRPr lang="es-ES_tradnl" sz="4000">
              <a:solidFill>
                <a:schemeClr val="folHlink"/>
              </a:solidFill>
            </a:endParaRPr>
          </a:p>
          <a:p>
            <a:r>
              <a:rPr lang="es-ES_tradnl" sz="4400">
                <a:solidFill>
                  <a:schemeClr val="folHlink"/>
                </a:solidFill>
              </a:rPr>
              <a:t>Supuestos filosóficos</a:t>
            </a:r>
            <a:endParaRPr lang="es-ES" sz="4400">
              <a:solidFill>
                <a:schemeClr val="folHlink"/>
              </a:solidFill>
            </a:endParaRPr>
          </a:p>
        </p:txBody>
      </p:sp>
      <p:sp>
        <p:nvSpPr>
          <p:cNvPr id="135172" name="Rectangle 4"/>
          <p:cNvSpPr>
            <a:spLocks noChangeArrowheads="1"/>
          </p:cNvSpPr>
          <p:nvPr/>
        </p:nvSpPr>
        <p:spPr bwMode="auto">
          <a:xfrm>
            <a:off x="990600" y="533400"/>
            <a:ext cx="7772400" cy="1981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b="1"/>
              <a:t>La complejidad de la ciencia</a:t>
            </a:r>
            <a:r>
              <a:rPr lang="es-CL"/>
              <a:t> </a:t>
            </a:r>
          </a:p>
        </p:txBody>
      </p:sp>
      <p:sp>
        <p:nvSpPr>
          <p:cNvPr id="14746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1916113"/>
            <a:ext cx="4189413" cy="460851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1800" b="1"/>
              <a:t>Paradigma de la Simplicidad</a:t>
            </a:r>
          </a:p>
          <a:p>
            <a:pPr>
              <a:lnSpc>
                <a:spcPct val="80000"/>
              </a:lnSpc>
            </a:pPr>
            <a:endParaRPr lang="es-ES" sz="1600"/>
          </a:p>
          <a:p>
            <a:pPr>
              <a:lnSpc>
                <a:spcPct val="80000"/>
              </a:lnSpc>
            </a:pPr>
            <a:r>
              <a:rPr lang="es-ES" sz="1600"/>
              <a:t>Pone orden en el universo y persigue el desorden.  .El orden se reduce a una ley o principio</a:t>
            </a:r>
          </a:p>
          <a:p>
            <a:pPr>
              <a:lnSpc>
                <a:spcPct val="80000"/>
              </a:lnSpc>
            </a:pPr>
            <a:endParaRPr lang="es-ES" sz="1600"/>
          </a:p>
          <a:p>
            <a:pPr>
              <a:lnSpc>
                <a:spcPct val="80000"/>
              </a:lnSpc>
            </a:pPr>
            <a:r>
              <a:rPr lang="es-ES" sz="1600"/>
              <a:t>Ve lo uno y lo múltiple separadamente, pero no puede ver lo que lo uno puede ser a la vez múltiple.</a:t>
            </a:r>
          </a:p>
          <a:p>
            <a:pPr>
              <a:lnSpc>
                <a:spcPct val="80000"/>
              </a:lnSpc>
            </a:pPr>
            <a:endParaRPr lang="es-ES" sz="1600"/>
          </a:p>
          <a:p>
            <a:pPr>
              <a:lnSpc>
                <a:spcPct val="80000"/>
              </a:lnSpc>
            </a:pPr>
            <a:r>
              <a:rPr lang="es-ES" sz="1600"/>
              <a:t>Separa lo que está ligado (disyunción) o bien unifica lo que es diverso (reducción)</a:t>
            </a:r>
          </a:p>
          <a:p>
            <a:pPr>
              <a:lnSpc>
                <a:spcPct val="80000"/>
              </a:lnSpc>
            </a:pPr>
            <a:endParaRPr lang="es-ES" sz="1600"/>
          </a:p>
          <a:p>
            <a:pPr>
              <a:lnSpc>
                <a:spcPct val="80000"/>
              </a:lnSpc>
            </a:pPr>
            <a:r>
              <a:rPr lang="es-ES" sz="1600"/>
              <a:t>Función de la ciencia: develar la simplicidad detrás de la aparente multiplicidad y desorden</a:t>
            </a:r>
          </a:p>
          <a:p>
            <a:pPr>
              <a:lnSpc>
                <a:spcPct val="80000"/>
              </a:lnSpc>
            </a:pPr>
            <a:endParaRPr lang="es-ES" sz="1600"/>
          </a:p>
          <a:p>
            <a:pPr>
              <a:lnSpc>
                <a:spcPct val="80000"/>
              </a:lnSpc>
            </a:pPr>
            <a:r>
              <a:rPr lang="es-ES" sz="1600"/>
              <a:t>Metodología fecunda y obsesiva que da seguridad</a:t>
            </a:r>
            <a:endParaRPr lang="es-CL" sz="1600"/>
          </a:p>
        </p:txBody>
      </p:sp>
      <p:sp>
        <p:nvSpPr>
          <p:cNvPr id="14746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787900" y="1916113"/>
            <a:ext cx="3903663" cy="460851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1800" b="1"/>
              <a:t>Paradigma de la complejidad</a:t>
            </a:r>
          </a:p>
          <a:p>
            <a:pPr>
              <a:lnSpc>
                <a:spcPct val="80000"/>
              </a:lnSpc>
            </a:pPr>
            <a:endParaRPr lang="es-ES" sz="1800" b="1"/>
          </a:p>
          <a:p>
            <a:pPr>
              <a:lnSpc>
                <a:spcPct val="80000"/>
              </a:lnSpc>
            </a:pPr>
            <a:r>
              <a:rPr lang="es-ES" sz="1600"/>
              <a:t>Advierte y reconoce el caos, el desorden. Orden y desorden en términos dialógicos- Principio de la      recursividad organizativa  </a:t>
            </a:r>
          </a:p>
          <a:p>
            <a:pPr>
              <a:lnSpc>
                <a:spcPct val="80000"/>
              </a:lnSpc>
            </a:pPr>
            <a:endParaRPr lang="es-ES" sz="1600"/>
          </a:p>
          <a:p>
            <a:pPr>
              <a:lnSpc>
                <a:spcPct val="80000"/>
              </a:lnSpc>
            </a:pPr>
            <a:r>
              <a:rPr lang="es-ES" sz="1600"/>
              <a:t> El todo está en la parte que está en el todo. Principio hologramático</a:t>
            </a:r>
          </a:p>
          <a:p>
            <a:pPr>
              <a:lnSpc>
                <a:spcPct val="80000"/>
              </a:lnSpc>
            </a:pPr>
            <a:endParaRPr lang="es-ES" sz="1600"/>
          </a:p>
          <a:p>
            <a:pPr>
              <a:lnSpc>
                <a:spcPct val="80000"/>
              </a:lnSpc>
            </a:pPr>
            <a:r>
              <a:rPr lang="es-ES" sz="1600"/>
              <a:t>Principio de completitud y complejidad. Supera el principio de no contradicción.</a:t>
            </a:r>
          </a:p>
          <a:p>
            <a:pPr>
              <a:lnSpc>
                <a:spcPct val="80000"/>
              </a:lnSpc>
            </a:pPr>
            <a:endParaRPr lang="es-ES" sz="1600"/>
          </a:p>
          <a:p>
            <a:pPr>
              <a:lnSpc>
                <a:spcPct val="80000"/>
              </a:lnSpc>
            </a:pPr>
            <a:r>
              <a:rPr lang="es-ES" sz="1600"/>
              <a:t>Función de la ciencia: comprender la complejidad, desde una visión Ética</a:t>
            </a:r>
          </a:p>
          <a:p>
            <a:pPr>
              <a:lnSpc>
                <a:spcPct val="80000"/>
              </a:lnSpc>
            </a:pPr>
            <a:endParaRPr lang="es-ES" sz="1600"/>
          </a:p>
          <a:p>
            <a:pPr>
              <a:lnSpc>
                <a:spcPct val="80000"/>
              </a:lnSpc>
            </a:pPr>
            <a:r>
              <a:rPr lang="es-ES" sz="1600"/>
              <a:t>Acepta la incertidumbre</a:t>
            </a:r>
            <a:endParaRPr lang="es-CL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>
                <a:solidFill>
                  <a:schemeClr val="folHlink"/>
                </a:solidFill>
              </a:rPr>
              <a:t>Supuestos filosóficos</a:t>
            </a:r>
            <a:br>
              <a:rPr lang="es-ES_tradnl" b="1">
                <a:solidFill>
                  <a:schemeClr val="folHlink"/>
                </a:solidFill>
              </a:rPr>
            </a:br>
            <a:r>
              <a:rPr lang="es-ES_tradnl" b="1"/>
              <a:t/>
            </a:r>
            <a:br>
              <a:rPr lang="es-ES_tradnl" b="1"/>
            </a:br>
            <a:r>
              <a:rPr lang="es-ES_tradnl" b="1"/>
              <a:t>Paradigmas de investigación</a:t>
            </a:r>
            <a:endParaRPr lang="es-ES" b="1"/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990600" y="5334000"/>
            <a:ext cx="7772400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s-ES_tradnl" sz="1600"/>
          </a:p>
          <a:p>
            <a:r>
              <a:rPr lang="es-ES_tradnl" sz="1600"/>
              <a:t>			</a:t>
            </a:r>
            <a:endParaRPr lang="es-ES" sz="2400">
              <a:latin typeface="Times New Roman" pitchFamily="18" charset="0"/>
            </a:endParaRPr>
          </a:p>
        </p:txBody>
      </p:sp>
      <p:grpSp>
        <p:nvGrpSpPr>
          <p:cNvPr id="10279" name="Group 39"/>
          <p:cNvGrpSpPr>
            <a:grpSpLocks/>
          </p:cNvGrpSpPr>
          <p:nvPr/>
        </p:nvGrpSpPr>
        <p:grpSpPr bwMode="auto">
          <a:xfrm>
            <a:off x="1600200" y="2190750"/>
            <a:ext cx="7620000" cy="2533650"/>
            <a:chOff x="576" y="1200"/>
            <a:chExt cx="4800" cy="1596"/>
          </a:xfrm>
        </p:grpSpPr>
        <p:sp>
          <p:nvSpPr>
            <p:cNvPr id="10243" name="Text Box 3"/>
            <p:cNvSpPr txBox="1">
              <a:spLocks noChangeArrowheads="1"/>
            </p:cNvSpPr>
            <p:nvPr/>
          </p:nvSpPr>
          <p:spPr bwMode="auto">
            <a:xfrm>
              <a:off x="576" y="1200"/>
              <a:ext cx="4800" cy="1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457200" indent="-457200">
                <a:lnSpc>
                  <a:spcPct val="160000"/>
                </a:lnSpc>
              </a:pPr>
              <a:r>
                <a:rPr lang="es-ES_tradnl" sz="1600"/>
                <a:t>CUESTIONES:  </a:t>
              </a:r>
            </a:p>
            <a:p>
              <a:pPr marL="457200" indent="-457200">
                <a:lnSpc>
                  <a:spcPct val="160000"/>
                </a:lnSpc>
              </a:pPr>
              <a:r>
                <a:rPr lang="es-ES_tradnl" sz="1600" b="1"/>
                <a:t>1. ¿Cuál es la naturaleza de la realidad?	</a:t>
              </a:r>
              <a:r>
                <a:rPr lang="es-ES_tradnl" sz="1600"/>
                <a:t>      Dan origen a ...</a:t>
              </a:r>
            </a:p>
            <a:p>
              <a:pPr marL="457200" indent="-457200">
                <a:lnSpc>
                  <a:spcPct val="160000"/>
                </a:lnSpc>
              </a:pPr>
              <a:r>
                <a:rPr lang="es-ES_tradnl" sz="1600" b="1"/>
                <a:t>2. ¿Cómo se puede conocer la realidad?</a:t>
              </a:r>
              <a:r>
                <a:rPr lang="es-ES_tradnl" sz="1600"/>
                <a:t>     Plantea cuestiones ...</a:t>
              </a:r>
            </a:p>
            <a:p>
              <a:pPr marL="457200" indent="-457200">
                <a:lnSpc>
                  <a:spcPct val="160000"/>
                </a:lnSpc>
              </a:pPr>
              <a:r>
                <a:rPr lang="es-ES_tradnl" sz="1600" b="1"/>
                <a:t>3. ¿Con qué métodos?</a:t>
              </a:r>
              <a:r>
                <a:rPr lang="es-ES_tradnl" sz="1600"/>
                <a:t>      Para elegir...</a:t>
              </a:r>
            </a:p>
            <a:p>
              <a:pPr marL="457200" indent="-457200">
                <a:lnSpc>
                  <a:spcPct val="160000"/>
                </a:lnSpc>
              </a:pPr>
              <a:r>
                <a:rPr lang="es-ES_tradnl" sz="1600" b="1"/>
                <a:t>4. ¿A través de qué técnicas?</a:t>
              </a:r>
            </a:p>
          </p:txBody>
        </p:sp>
        <p:sp>
          <p:nvSpPr>
            <p:cNvPr id="10252" name="Line 12"/>
            <p:cNvSpPr>
              <a:spLocks noChangeShapeType="1"/>
            </p:cNvSpPr>
            <p:nvPr/>
          </p:nvSpPr>
          <p:spPr bwMode="auto">
            <a:xfrm>
              <a:off x="2064" y="1824"/>
              <a:ext cx="25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s-ES"/>
            </a:p>
          </p:txBody>
        </p:sp>
        <p:sp>
          <p:nvSpPr>
            <p:cNvPr id="10253" name="Line 13"/>
            <p:cNvSpPr>
              <a:spLocks noChangeShapeType="1"/>
            </p:cNvSpPr>
            <p:nvPr/>
          </p:nvSpPr>
          <p:spPr bwMode="auto">
            <a:xfrm flipV="1">
              <a:off x="4656" y="1728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s-ES"/>
            </a:p>
          </p:txBody>
        </p:sp>
        <p:sp>
          <p:nvSpPr>
            <p:cNvPr id="10255" name="Line 15"/>
            <p:cNvSpPr>
              <a:spLocks noChangeShapeType="1"/>
            </p:cNvSpPr>
            <p:nvPr/>
          </p:nvSpPr>
          <p:spPr bwMode="auto">
            <a:xfrm>
              <a:off x="2064" y="182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es-ES"/>
            </a:p>
          </p:txBody>
        </p:sp>
        <p:sp>
          <p:nvSpPr>
            <p:cNvPr id="10256" name="Line 16"/>
            <p:cNvSpPr>
              <a:spLocks noChangeShapeType="1"/>
            </p:cNvSpPr>
            <p:nvPr/>
          </p:nvSpPr>
          <p:spPr bwMode="auto">
            <a:xfrm>
              <a:off x="1440" y="2160"/>
              <a:ext cx="31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s-ES"/>
            </a:p>
          </p:txBody>
        </p:sp>
        <p:sp>
          <p:nvSpPr>
            <p:cNvPr id="10257" name="Line 17"/>
            <p:cNvSpPr>
              <a:spLocks noChangeShapeType="1"/>
            </p:cNvSpPr>
            <p:nvPr/>
          </p:nvSpPr>
          <p:spPr bwMode="auto">
            <a:xfrm flipV="1">
              <a:off x="4560" y="2064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s-ES"/>
            </a:p>
          </p:txBody>
        </p:sp>
        <p:sp>
          <p:nvSpPr>
            <p:cNvPr id="10258" name="Line 18"/>
            <p:cNvSpPr>
              <a:spLocks noChangeShapeType="1"/>
            </p:cNvSpPr>
            <p:nvPr/>
          </p:nvSpPr>
          <p:spPr bwMode="auto">
            <a:xfrm>
              <a:off x="1440" y="216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es-ES"/>
            </a:p>
          </p:txBody>
        </p:sp>
        <p:sp>
          <p:nvSpPr>
            <p:cNvPr id="10259" name="Line 19"/>
            <p:cNvSpPr>
              <a:spLocks noChangeShapeType="1"/>
            </p:cNvSpPr>
            <p:nvPr/>
          </p:nvSpPr>
          <p:spPr bwMode="auto">
            <a:xfrm>
              <a:off x="1056" y="2496"/>
              <a:ext cx="19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s-ES"/>
            </a:p>
          </p:txBody>
        </p:sp>
        <p:sp>
          <p:nvSpPr>
            <p:cNvPr id="10260" name="Line 20"/>
            <p:cNvSpPr>
              <a:spLocks noChangeShapeType="1"/>
            </p:cNvSpPr>
            <p:nvPr/>
          </p:nvSpPr>
          <p:spPr bwMode="auto">
            <a:xfrm flipV="1">
              <a:off x="2976" y="240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s-ES"/>
            </a:p>
          </p:txBody>
        </p:sp>
        <p:sp>
          <p:nvSpPr>
            <p:cNvPr id="10261" name="Line 21"/>
            <p:cNvSpPr>
              <a:spLocks noChangeShapeType="1"/>
            </p:cNvSpPr>
            <p:nvPr/>
          </p:nvSpPr>
          <p:spPr bwMode="auto">
            <a:xfrm>
              <a:off x="1056" y="24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es-ES"/>
            </a:p>
          </p:txBody>
        </p:sp>
      </p:grpSp>
      <p:sp>
        <p:nvSpPr>
          <p:cNvPr id="10263" name="Text Box 23"/>
          <p:cNvSpPr txBox="1">
            <a:spLocks noChangeArrowheads="1"/>
          </p:cNvSpPr>
          <p:nvPr/>
        </p:nvSpPr>
        <p:spPr bwMode="auto">
          <a:xfrm>
            <a:off x="914400" y="5154613"/>
            <a:ext cx="4648200" cy="712787"/>
          </a:xfrm>
          <a:prstGeom prst="rect">
            <a:avLst/>
          </a:prstGeom>
          <a:solidFill>
            <a:schemeClr val="bg2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_tradnl" sz="1600" b="1"/>
              <a:t>DIFERENTES RESPUESTAS:</a:t>
            </a:r>
          </a:p>
          <a:p>
            <a:pPr algn="ctr"/>
            <a:r>
              <a:rPr lang="es-ES_tradnl" sz="1600" b="1"/>
              <a:t> TRES PARADIGMAS, TRES PERSPECTIVAS</a:t>
            </a:r>
            <a:endParaRPr lang="es-ES" sz="1600" b="1"/>
          </a:p>
        </p:txBody>
      </p:sp>
      <p:grpSp>
        <p:nvGrpSpPr>
          <p:cNvPr id="10281" name="Group 41"/>
          <p:cNvGrpSpPr>
            <a:grpSpLocks/>
          </p:cNvGrpSpPr>
          <p:nvPr/>
        </p:nvGrpSpPr>
        <p:grpSpPr bwMode="auto">
          <a:xfrm>
            <a:off x="6324600" y="4648200"/>
            <a:ext cx="2286000" cy="1676400"/>
            <a:chOff x="3984" y="3024"/>
            <a:chExt cx="1440" cy="1056"/>
          </a:xfrm>
        </p:grpSpPr>
        <p:sp>
          <p:nvSpPr>
            <p:cNvPr id="10264" name="Text Box 24"/>
            <p:cNvSpPr txBox="1">
              <a:spLocks noChangeArrowheads="1"/>
            </p:cNvSpPr>
            <p:nvPr/>
          </p:nvSpPr>
          <p:spPr bwMode="auto">
            <a:xfrm>
              <a:off x="3984" y="3024"/>
              <a:ext cx="1440" cy="263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s-ES_tradnl" sz="1600" b="1"/>
                <a:t>POSITIVISTA</a:t>
              </a:r>
              <a:endParaRPr lang="es-ES" sz="1600" b="1"/>
            </a:p>
          </p:txBody>
        </p:sp>
        <p:sp>
          <p:nvSpPr>
            <p:cNvPr id="10266" name="Text Box 26"/>
            <p:cNvSpPr txBox="1">
              <a:spLocks noChangeArrowheads="1"/>
            </p:cNvSpPr>
            <p:nvPr/>
          </p:nvSpPr>
          <p:spPr bwMode="auto">
            <a:xfrm>
              <a:off x="3984" y="3433"/>
              <a:ext cx="1440" cy="263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s-ES_tradnl" sz="1600" b="1"/>
                <a:t>FENOMENOLOGICA</a:t>
              </a:r>
              <a:endParaRPr lang="es-ES" sz="1600" b="1"/>
            </a:p>
          </p:txBody>
        </p:sp>
        <p:sp>
          <p:nvSpPr>
            <p:cNvPr id="10267" name="Text Box 27"/>
            <p:cNvSpPr txBox="1">
              <a:spLocks noChangeArrowheads="1"/>
            </p:cNvSpPr>
            <p:nvPr/>
          </p:nvSpPr>
          <p:spPr bwMode="auto">
            <a:xfrm>
              <a:off x="3984" y="3817"/>
              <a:ext cx="1440" cy="263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s-ES" sz="1600" b="1"/>
                <a:t>SOCIOCRITICA</a:t>
              </a:r>
            </a:p>
          </p:txBody>
        </p:sp>
      </p:grpSp>
      <p:grpSp>
        <p:nvGrpSpPr>
          <p:cNvPr id="10278" name="Group 38"/>
          <p:cNvGrpSpPr>
            <a:grpSpLocks/>
          </p:cNvGrpSpPr>
          <p:nvPr/>
        </p:nvGrpSpPr>
        <p:grpSpPr bwMode="auto">
          <a:xfrm>
            <a:off x="5562600" y="4876800"/>
            <a:ext cx="762000" cy="1219200"/>
            <a:chOff x="3504" y="3024"/>
            <a:chExt cx="480" cy="768"/>
          </a:xfrm>
        </p:grpSpPr>
        <p:sp>
          <p:nvSpPr>
            <p:cNvPr id="10270" name="Line 30"/>
            <p:cNvSpPr>
              <a:spLocks noChangeShapeType="1"/>
            </p:cNvSpPr>
            <p:nvPr/>
          </p:nvSpPr>
          <p:spPr bwMode="auto">
            <a:xfrm>
              <a:off x="3504" y="3408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s-ES"/>
            </a:p>
          </p:txBody>
        </p:sp>
        <p:sp>
          <p:nvSpPr>
            <p:cNvPr id="10272" name="Line 32"/>
            <p:cNvSpPr>
              <a:spLocks noChangeShapeType="1"/>
            </p:cNvSpPr>
            <p:nvPr/>
          </p:nvSpPr>
          <p:spPr bwMode="auto">
            <a:xfrm>
              <a:off x="3696" y="3024"/>
              <a:ext cx="0" cy="7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s-ES"/>
            </a:p>
          </p:txBody>
        </p:sp>
        <p:sp>
          <p:nvSpPr>
            <p:cNvPr id="10273" name="Line 33"/>
            <p:cNvSpPr>
              <a:spLocks noChangeShapeType="1"/>
            </p:cNvSpPr>
            <p:nvPr/>
          </p:nvSpPr>
          <p:spPr bwMode="auto">
            <a:xfrm>
              <a:off x="3696" y="3024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  <p:txBody>
            <a:bodyPr wrap="none"/>
            <a:lstStyle/>
            <a:p>
              <a:endParaRPr lang="es-ES"/>
            </a:p>
          </p:txBody>
        </p:sp>
        <p:sp>
          <p:nvSpPr>
            <p:cNvPr id="10274" name="Line 34"/>
            <p:cNvSpPr>
              <a:spLocks noChangeShapeType="1"/>
            </p:cNvSpPr>
            <p:nvPr/>
          </p:nvSpPr>
          <p:spPr bwMode="auto">
            <a:xfrm>
              <a:off x="3696" y="3408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  <p:txBody>
            <a:bodyPr wrap="none"/>
            <a:lstStyle/>
            <a:p>
              <a:endParaRPr lang="es-ES"/>
            </a:p>
          </p:txBody>
        </p:sp>
        <p:sp>
          <p:nvSpPr>
            <p:cNvPr id="10277" name="Line 37"/>
            <p:cNvSpPr>
              <a:spLocks noChangeShapeType="1"/>
            </p:cNvSpPr>
            <p:nvPr/>
          </p:nvSpPr>
          <p:spPr bwMode="auto">
            <a:xfrm>
              <a:off x="3696" y="379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  <p:txBody>
            <a:bodyPr wrap="none"/>
            <a:lstStyle/>
            <a:p>
              <a:endParaRPr lang="es-ES"/>
            </a:p>
          </p:txBody>
        </p:sp>
      </p:grpSp>
      <p:pic>
        <p:nvPicPr>
          <p:cNvPr id="10280" name="Picture 40" descr="PE0156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72400" y="79375"/>
            <a:ext cx="1295400" cy="860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>
                <a:solidFill>
                  <a:schemeClr val="folHlink"/>
                </a:solidFill>
              </a:rPr>
              <a:t>Supuestos filosóficos</a:t>
            </a:r>
            <a:br>
              <a:rPr lang="es-ES_tradnl" b="1">
                <a:solidFill>
                  <a:schemeClr val="folHlink"/>
                </a:solidFill>
              </a:rPr>
            </a:br>
            <a:r>
              <a:rPr lang="es-ES_tradnl" b="1"/>
              <a:t/>
            </a:r>
            <a:br>
              <a:rPr lang="es-ES_tradnl" b="1"/>
            </a:br>
            <a:r>
              <a:rPr lang="es-ES_tradnl" b="1">
                <a:solidFill>
                  <a:schemeClr val="tx1"/>
                </a:solidFill>
                <a:cs typeface="Times New Roman" pitchFamily="18" charset="0"/>
              </a:rPr>
              <a:t>Supuestos filosóficos </a:t>
            </a:r>
            <a:r>
              <a:rPr lang="es-ES_tradnl" sz="1400" b="1">
                <a:solidFill>
                  <a:schemeClr val="tx1"/>
                </a:solidFill>
                <a:cs typeface="Times New Roman" pitchFamily="18" charset="0"/>
              </a:rPr>
              <a:t>(1/2)</a:t>
            </a:r>
            <a:endParaRPr lang="es-ES" sz="1400" b="1">
              <a:solidFill>
                <a:schemeClr val="tx1"/>
              </a:solidFill>
              <a:cs typeface="Times New Roman" pitchFamily="18" charset="0"/>
            </a:endParaRPr>
          </a:p>
        </p:txBody>
      </p:sp>
      <p:graphicFrame>
        <p:nvGraphicFramePr>
          <p:cNvPr id="158757" name="Group 37"/>
          <p:cNvGraphicFramePr>
            <a:graphicFrameLocks noGrp="1"/>
          </p:cNvGraphicFramePr>
          <p:nvPr/>
        </p:nvGraphicFramePr>
        <p:xfrm>
          <a:off x="838200" y="2209800"/>
          <a:ext cx="7046913" cy="3962401"/>
        </p:xfrm>
        <a:graphic>
          <a:graphicData uri="http://schemas.openxmlformats.org/drawingml/2006/table">
            <a:tbl>
              <a:tblPr/>
              <a:tblGrid>
                <a:gridCol w="2808288"/>
                <a:gridCol w="4238625"/>
              </a:tblGrid>
              <a:tr h="776288">
                <a:tc>
                  <a:txBody>
                    <a:bodyPr/>
                    <a:lstStyle/>
                    <a:p>
                      <a:pPr marL="0" marR="0" lvl="0" indent="0" algn="l" defTabSz="9334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SUPUESTOS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334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CUESTIONES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  <a:tr h="823913">
                <a:tc>
                  <a:txBody>
                    <a:bodyPr/>
                    <a:lstStyle/>
                    <a:p>
                      <a:pPr marL="0" marR="0" lvl="0" indent="0" algn="l" defTabSz="9334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s-CL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3345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¿Cuál es la naturaleza de la realidad?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95400">
                <a:tc>
                  <a:txBody>
                    <a:bodyPr/>
                    <a:lstStyle/>
                    <a:p>
                      <a:pPr marL="0" marR="0" lvl="0" indent="0" algn="l" defTabSz="9334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s-CL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3345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¿Cuál es la relación entre el conocedor y lo conocido? ¿Cómo contribuye la investigación al conocimiento?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6800">
                <a:tc>
                  <a:txBody>
                    <a:bodyPr/>
                    <a:lstStyle/>
                    <a:p>
                      <a:pPr marL="0" marR="0" lvl="0" indent="0" algn="l" defTabSz="9334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s-CL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3345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¿Cuál es el papel de los valores en la comprensión del mundo?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8750" name="Text Box 30"/>
          <p:cNvSpPr txBox="1">
            <a:spLocks noChangeArrowheads="1"/>
          </p:cNvSpPr>
          <p:nvPr/>
        </p:nvSpPr>
        <p:spPr bwMode="auto">
          <a:xfrm>
            <a:off x="992188" y="3200400"/>
            <a:ext cx="1393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3287" tIns="46644" rIns="93287" bIns="46644">
            <a:spAutoFit/>
          </a:bodyPr>
          <a:lstStyle/>
          <a:p>
            <a:pPr defTabSz="933450">
              <a:spcBef>
                <a:spcPct val="0"/>
              </a:spcBef>
            </a:pPr>
            <a:r>
              <a:rPr lang="es-ES_tradnl" b="1">
                <a:solidFill>
                  <a:srgbClr val="06060A"/>
                </a:solidFill>
              </a:rPr>
              <a:t>Ontológico</a:t>
            </a:r>
            <a:endParaRPr lang="es-ES" b="1">
              <a:solidFill>
                <a:srgbClr val="06060A"/>
              </a:solidFill>
            </a:endParaRPr>
          </a:p>
        </p:txBody>
      </p:sp>
      <p:sp>
        <p:nvSpPr>
          <p:cNvPr id="158751" name="Text Box 31"/>
          <p:cNvSpPr txBox="1">
            <a:spLocks noChangeArrowheads="1"/>
          </p:cNvSpPr>
          <p:nvPr/>
        </p:nvSpPr>
        <p:spPr bwMode="auto">
          <a:xfrm>
            <a:off x="777875" y="4256088"/>
            <a:ext cx="1889125" cy="69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3287" tIns="46644" rIns="93287" bIns="46644">
            <a:spAutoFit/>
          </a:bodyPr>
          <a:lstStyle/>
          <a:p>
            <a:pPr defTabSz="93345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s-ES_tradnl" b="1">
                <a:solidFill>
                  <a:srgbClr val="06060A"/>
                </a:solidFill>
              </a:rPr>
              <a:t>Epistemológico</a:t>
            </a:r>
            <a:endParaRPr lang="es-ES" b="1">
              <a:solidFill>
                <a:srgbClr val="06060A"/>
              </a:solidFill>
            </a:endParaRPr>
          </a:p>
          <a:p>
            <a:pPr defTabSz="93345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es-ES" b="1"/>
          </a:p>
        </p:txBody>
      </p:sp>
      <p:sp>
        <p:nvSpPr>
          <p:cNvPr id="158752" name="Text Box 32"/>
          <p:cNvSpPr txBox="1">
            <a:spLocks noChangeArrowheads="1"/>
          </p:cNvSpPr>
          <p:nvPr/>
        </p:nvSpPr>
        <p:spPr bwMode="auto">
          <a:xfrm>
            <a:off x="990600" y="5424488"/>
            <a:ext cx="1355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3287" tIns="46644" rIns="93287" bIns="46644">
            <a:spAutoFit/>
          </a:bodyPr>
          <a:lstStyle/>
          <a:p>
            <a:pPr defTabSz="93345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s-ES_tradnl" b="1">
                <a:solidFill>
                  <a:srgbClr val="06060A"/>
                </a:solidFill>
              </a:rPr>
              <a:t>Axiológico</a:t>
            </a:r>
            <a:endParaRPr lang="es-ES" b="1">
              <a:solidFill>
                <a:srgbClr val="06060A"/>
              </a:solidFill>
            </a:endParaRPr>
          </a:p>
        </p:txBody>
      </p:sp>
      <p:pic>
        <p:nvPicPr>
          <p:cNvPr id="158753" name="Picture 33" descr="PE0156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72400" y="79375"/>
            <a:ext cx="1295400" cy="860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>
                <a:solidFill>
                  <a:schemeClr val="folHlink"/>
                </a:solidFill>
              </a:rPr>
              <a:t>Supuestos filosóficos</a:t>
            </a:r>
            <a:br>
              <a:rPr lang="es-ES_tradnl" b="1">
                <a:solidFill>
                  <a:schemeClr val="folHlink"/>
                </a:solidFill>
              </a:rPr>
            </a:br>
            <a:r>
              <a:rPr lang="es-ES_tradnl" b="1"/>
              <a:t/>
            </a:r>
            <a:br>
              <a:rPr lang="es-ES_tradnl" b="1"/>
            </a:br>
            <a:r>
              <a:rPr lang="es-ES_tradnl" b="1">
                <a:solidFill>
                  <a:schemeClr val="tx1"/>
                </a:solidFill>
                <a:cs typeface="Times New Roman" pitchFamily="18" charset="0"/>
              </a:rPr>
              <a:t>Supuestos filosóficos </a:t>
            </a:r>
            <a:r>
              <a:rPr lang="es-ES_tradnl" sz="1400" b="1">
                <a:solidFill>
                  <a:schemeClr val="tx1"/>
                </a:solidFill>
                <a:cs typeface="Times New Roman" pitchFamily="18" charset="0"/>
              </a:rPr>
              <a:t>(2/2)</a:t>
            </a:r>
            <a:endParaRPr lang="es-ES" sz="1400" b="1">
              <a:solidFill>
                <a:schemeClr val="tx1"/>
              </a:solidFill>
              <a:cs typeface="Times New Roman" pitchFamily="18" charset="0"/>
            </a:endParaRPr>
          </a:p>
        </p:txBody>
      </p:sp>
      <p:graphicFrame>
        <p:nvGraphicFramePr>
          <p:cNvPr id="160796" name="Group 28"/>
          <p:cNvGraphicFramePr>
            <a:graphicFrameLocks noGrp="1"/>
          </p:cNvGraphicFramePr>
          <p:nvPr/>
        </p:nvGraphicFramePr>
        <p:xfrm>
          <a:off x="755650" y="2687638"/>
          <a:ext cx="6829425" cy="3549651"/>
        </p:xfrm>
        <a:graphic>
          <a:graphicData uri="http://schemas.openxmlformats.org/drawingml/2006/table">
            <a:tbl>
              <a:tblPr/>
              <a:tblGrid>
                <a:gridCol w="3414713"/>
                <a:gridCol w="3414712"/>
              </a:tblGrid>
              <a:tr h="776288">
                <a:tc>
                  <a:txBody>
                    <a:bodyPr/>
                    <a:lstStyle/>
                    <a:p>
                      <a:pPr marL="0" marR="0" lvl="0" indent="0" algn="l" defTabSz="9334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SUPUESTOS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334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CUESTIONES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  <a:tr h="1433513">
                <a:tc>
                  <a:txBody>
                    <a:bodyPr/>
                    <a:lstStyle/>
                    <a:p>
                      <a:pPr marL="0" marR="0" lvl="0" indent="0" algn="l" defTabSz="9334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s-CL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334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¿Cuál es el lenguaje de la investigación?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9850">
                <a:tc>
                  <a:txBody>
                    <a:bodyPr/>
                    <a:lstStyle/>
                    <a:p>
                      <a:pPr marL="0" marR="0" lvl="0" indent="0" algn="l" defTabSz="9334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s-CL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334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¿Cuál es el método de investigación?</a:t>
                      </a:r>
                    </a:p>
                    <a:p>
                      <a:pPr marL="0" marR="0" lvl="0" indent="0" algn="ctr" defTabSz="9334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¿Cuáles son las posibilidades de generalización?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0793" name="Text Box 25"/>
          <p:cNvSpPr txBox="1">
            <a:spLocks noChangeArrowheads="1"/>
          </p:cNvSpPr>
          <p:nvPr/>
        </p:nvSpPr>
        <p:spPr bwMode="auto">
          <a:xfrm>
            <a:off x="1066800" y="3581400"/>
            <a:ext cx="1114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3287" tIns="46644" rIns="93287" bIns="46644">
            <a:spAutoFit/>
          </a:bodyPr>
          <a:lstStyle/>
          <a:p>
            <a:pPr defTabSz="93345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s-ES_tradnl" b="1">
                <a:solidFill>
                  <a:srgbClr val="06060A"/>
                </a:solidFill>
              </a:rPr>
              <a:t>Retórico</a:t>
            </a:r>
            <a:endParaRPr lang="es-ES" b="1">
              <a:solidFill>
                <a:srgbClr val="06060A"/>
              </a:solidFill>
            </a:endParaRPr>
          </a:p>
        </p:txBody>
      </p:sp>
      <p:sp>
        <p:nvSpPr>
          <p:cNvPr id="160794" name="Text Box 26"/>
          <p:cNvSpPr txBox="1">
            <a:spLocks noChangeArrowheads="1"/>
          </p:cNvSpPr>
          <p:nvPr/>
        </p:nvSpPr>
        <p:spPr bwMode="auto">
          <a:xfrm>
            <a:off x="838200" y="4967288"/>
            <a:ext cx="16732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3287" tIns="46644" rIns="93287" bIns="46644">
            <a:spAutoFit/>
          </a:bodyPr>
          <a:lstStyle/>
          <a:p>
            <a:pPr defTabSz="93345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s-ES_tradnl" b="1">
                <a:solidFill>
                  <a:srgbClr val="06060A"/>
                </a:solidFill>
              </a:rPr>
              <a:t>Metodológico</a:t>
            </a:r>
            <a:endParaRPr lang="es-ES" b="1">
              <a:solidFill>
                <a:srgbClr val="06060A"/>
              </a:solidFill>
            </a:endParaRPr>
          </a:p>
        </p:txBody>
      </p:sp>
      <p:pic>
        <p:nvPicPr>
          <p:cNvPr id="160795" name="Picture 27" descr="PE0156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72400" y="79375"/>
            <a:ext cx="1295400" cy="860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i="1">
                <a:effectLst>
                  <a:outerShdw blurRad="38100" dist="38100" dir="2700000" algn="tl">
                    <a:srgbClr val="C0C0C0"/>
                  </a:outerShdw>
                </a:effectLst>
              </a:rPr>
              <a:t>Caracterización investigación cualitativa desde diferentes planos</a:t>
            </a:r>
            <a:endParaRPr lang="es-CL" sz="3200" i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27088" y="2205038"/>
            <a:ext cx="2449512" cy="388143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CL" sz="1800" b="1"/>
              <a:t>Ontológico</a:t>
            </a:r>
            <a:endParaRPr lang="es-CL" sz="1800"/>
          </a:p>
          <a:p>
            <a:pPr>
              <a:lnSpc>
                <a:spcPct val="80000"/>
              </a:lnSpc>
            </a:pPr>
            <a:endParaRPr lang="es-CL" sz="1800"/>
          </a:p>
          <a:p>
            <a:pPr>
              <a:lnSpc>
                <a:spcPct val="80000"/>
              </a:lnSpc>
            </a:pPr>
            <a:endParaRPr lang="es-CL" sz="1800"/>
          </a:p>
          <a:p>
            <a:pPr>
              <a:lnSpc>
                <a:spcPct val="80000"/>
              </a:lnSpc>
            </a:pPr>
            <a:endParaRPr lang="es-CL" sz="1800"/>
          </a:p>
          <a:p>
            <a:pPr>
              <a:lnSpc>
                <a:spcPct val="80000"/>
              </a:lnSpc>
            </a:pPr>
            <a:r>
              <a:rPr lang="es-CL" sz="1800" b="1"/>
              <a:t>Epistemológico.</a:t>
            </a:r>
          </a:p>
          <a:p>
            <a:pPr>
              <a:lnSpc>
                <a:spcPct val="80000"/>
              </a:lnSpc>
            </a:pPr>
            <a:endParaRPr lang="es-CL" sz="1800"/>
          </a:p>
          <a:p>
            <a:pPr>
              <a:lnSpc>
                <a:spcPct val="80000"/>
              </a:lnSpc>
            </a:pPr>
            <a:endParaRPr lang="es-CL" sz="1800"/>
          </a:p>
          <a:p>
            <a:pPr>
              <a:lnSpc>
                <a:spcPct val="80000"/>
              </a:lnSpc>
            </a:pPr>
            <a:r>
              <a:rPr lang="es-CL" sz="1800" b="1"/>
              <a:t>Social</a:t>
            </a:r>
            <a:r>
              <a:rPr lang="es-CL" sz="1800"/>
              <a:t>.</a:t>
            </a:r>
          </a:p>
          <a:p>
            <a:pPr>
              <a:lnSpc>
                <a:spcPct val="80000"/>
              </a:lnSpc>
            </a:pPr>
            <a:endParaRPr lang="es-CL" sz="1800"/>
          </a:p>
          <a:p>
            <a:pPr>
              <a:lnSpc>
                <a:spcPct val="80000"/>
              </a:lnSpc>
            </a:pPr>
            <a:endParaRPr lang="es-CL" sz="1800"/>
          </a:p>
          <a:p>
            <a:pPr>
              <a:lnSpc>
                <a:spcPct val="80000"/>
              </a:lnSpc>
            </a:pPr>
            <a:r>
              <a:rPr lang="es-CL" sz="1800" b="1"/>
              <a:t>Metodológico. </a:t>
            </a:r>
            <a:endParaRPr lang="es-CL" sz="1800"/>
          </a:p>
        </p:txBody>
      </p:sp>
      <p:sp>
        <p:nvSpPr>
          <p:cNvPr id="15155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708400" y="2214563"/>
            <a:ext cx="5059363" cy="388143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CL" sz="1800"/>
              <a:t>Realidad múltiple,  holística e interrelacionada, dependiente de los sujetos y de sus contextos culturales y biográficos</a:t>
            </a:r>
          </a:p>
          <a:p>
            <a:pPr>
              <a:lnSpc>
                <a:spcPct val="80000"/>
              </a:lnSpc>
            </a:pPr>
            <a:endParaRPr lang="es-CL" sz="1800"/>
          </a:p>
          <a:p>
            <a:pPr>
              <a:lnSpc>
                <a:spcPct val="80000"/>
              </a:lnSpc>
            </a:pPr>
            <a:r>
              <a:rPr lang="es-CL" sz="1800"/>
              <a:t>La verdad es un acuerdo social e histórico, construida por los sujetos, no es objetiva. </a:t>
            </a:r>
          </a:p>
          <a:p>
            <a:pPr>
              <a:lnSpc>
                <a:spcPct val="80000"/>
              </a:lnSpc>
            </a:pPr>
            <a:endParaRPr lang="es-CL" sz="1800"/>
          </a:p>
          <a:p>
            <a:pPr>
              <a:lnSpc>
                <a:spcPct val="80000"/>
              </a:lnSpc>
            </a:pPr>
            <a:r>
              <a:rPr lang="es-CL" sz="1800"/>
              <a:t>Requiere el conocimiento de las reglas del contexto y de su significado explícito e implícito. </a:t>
            </a:r>
          </a:p>
          <a:p>
            <a:pPr>
              <a:lnSpc>
                <a:spcPct val="80000"/>
              </a:lnSpc>
            </a:pPr>
            <a:endParaRPr lang="es-CL" sz="1800"/>
          </a:p>
          <a:p>
            <a:pPr>
              <a:lnSpc>
                <a:spcPct val="80000"/>
              </a:lnSpc>
            </a:pPr>
            <a:r>
              <a:rPr lang="es-CL" sz="1800"/>
              <a:t>Actividades investigativas</a:t>
            </a:r>
            <a:r>
              <a:rPr lang="es-CL" sz="1800" b="1"/>
              <a:t> </a:t>
            </a:r>
            <a:r>
              <a:rPr lang="es-CL" sz="1800"/>
              <a:t>cíclicas, recursivas y dialécticas de acuerdo con la información que se va obteniendo de los sujetos o de las situaciones sociales. </a:t>
            </a:r>
          </a:p>
          <a:p>
            <a:pPr>
              <a:lnSpc>
                <a:spcPct val="80000"/>
              </a:lnSpc>
            </a:pPr>
            <a:endParaRPr lang="es-CL" sz="1800"/>
          </a:p>
          <a:p>
            <a:pPr>
              <a:lnSpc>
                <a:spcPct val="80000"/>
              </a:lnSpc>
            </a:pPr>
            <a:endParaRPr lang="es-CL" sz="1800"/>
          </a:p>
          <a:p>
            <a:pPr>
              <a:lnSpc>
                <a:spcPct val="80000"/>
              </a:lnSpc>
            </a:pPr>
            <a:endParaRPr lang="es-CL" sz="1800"/>
          </a:p>
          <a:p>
            <a:pPr>
              <a:lnSpc>
                <a:spcPct val="80000"/>
              </a:lnSpc>
            </a:pPr>
            <a:endParaRPr lang="es-CL" sz="1800"/>
          </a:p>
          <a:p>
            <a:pPr>
              <a:lnSpc>
                <a:spcPct val="80000"/>
              </a:lnSpc>
            </a:pPr>
            <a:endParaRPr lang="es-CL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i="1">
                <a:effectLst>
                  <a:outerShdw blurRad="38100" dist="38100" dir="2700000" algn="tl">
                    <a:srgbClr val="C0C0C0"/>
                  </a:outerShdw>
                </a:effectLst>
              </a:rPr>
              <a:t>Caracterización investigación cualitativa desde diferentes planos</a:t>
            </a:r>
            <a:endParaRPr lang="es-CL" sz="3200" i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09625" y="2214563"/>
            <a:ext cx="3257550" cy="388143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CL" sz="1800" b="1"/>
              <a:t>Rigurosidad científica. </a:t>
            </a:r>
          </a:p>
          <a:p>
            <a:pPr>
              <a:lnSpc>
                <a:spcPct val="80000"/>
              </a:lnSpc>
            </a:pPr>
            <a:endParaRPr lang="es-CL" sz="1800" b="1"/>
          </a:p>
          <a:p>
            <a:pPr>
              <a:lnSpc>
                <a:spcPct val="80000"/>
              </a:lnSpc>
            </a:pPr>
            <a:endParaRPr lang="es-CL" sz="1800" b="1"/>
          </a:p>
          <a:p>
            <a:pPr>
              <a:lnSpc>
                <a:spcPct val="80000"/>
              </a:lnSpc>
            </a:pPr>
            <a:r>
              <a:rPr lang="es-CL" sz="1800" b="1"/>
              <a:t>Herramientas investigativas. </a:t>
            </a:r>
          </a:p>
          <a:p>
            <a:pPr>
              <a:lnSpc>
                <a:spcPct val="80000"/>
              </a:lnSpc>
            </a:pPr>
            <a:endParaRPr lang="es-CL" sz="1800" b="1"/>
          </a:p>
          <a:p>
            <a:pPr>
              <a:lnSpc>
                <a:spcPct val="80000"/>
              </a:lnSpc>
            </a:pPr>
            <a:endParaRPr lang="es-CL" sz="1800" b="1"/>
          </a:p>
          <a:p>
            <a:pPr>
              <a:lnSpc>
                <a:spcPct val="80000"/>
              </a:lnSpc>
            </a:pPr>
            <a:r>
              <a:rPr lang="es-CL" sz="1800" b="1"/>
              <a:t>Operacionalización investigativa</a:t>
            </a:r>
            <a:r>
              <a:rPr lang="es-CL" sz="1800"/>
              <a:t>. </a:t>
            </a:r>
          </a:p>
          <a:p>
            <a:pPr>
              <a:lnSpc>
                <a:spcPct val="80000"/>
              </a:lnSpc>
            </a:pPr>
            <a:endParaRPr lang="es-CL" sz="1800"/>
          </a:p>
          <a:p>
            <a:pPr>
              <a:lnSpc>
                <a:spcPct val="80000"/>
              </a:lnSpc>
            </a:pPr>
            <a:r>
              <a:rPr lang="es-CL" sz="1800" b="1"/>
              <a:t>Valorativo.</a:t>
            </a:r>
            <a:r>
              <a:rPr lang="es-CL" sz="1800"/>
              <a:t> </a:t>
            </a:r>
          </a:p>
        </p:txBody>
      </p:sp>
      <p:sp>
        <p:nvSpPr>
          <p:cNvPr id="15258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851275" y="2214563"/>
            <a:ext cx="4916488" cy="431006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CL" sz="1800"/>
              <a:t>Capacidad de representar el mundo tal y como es comprendido por los que viven en él. </a:t>
            </a:r>
          </a:p>
          <a:p>
            <a:pPr>
              <a:lnSpc>
                <a:spcPct val="80000"/>
              </a:lnSpc>
            </a:pPr>
            <a:endParaRPr lang="es-CL" sz="1800"/>
          </a:p>
          <a:p>
            <a:pPr>
              <a:lnSpc>
                <a:spcPct val="80000"/>
              </a:lnSpc>
            </a:pPr>
            <a:r>
              <a:rPr lang="es-CL" sz="1800"/>
              <a:t>Principal instrumento de recogida de datos es el investigador e instrumentos que recojan los significados de los actores.</a:t>
            </a:r>
          </a:p>
          <a:p>
            <a:pPr>
              <a:lnSpc>
                <a:spcPct val="80000"/>
              </a:lnSpc>
            </a:pPr>
            <a:endParaRPr lang="es-CL" sz="1800"/>
          </a:p>
          <a:p>
            <a:pPr>
              <a:lnSpc>
                <a:spcPct val="80000"/>
              </a:lnSpc>
            </a:pPr>
            <a:r>
              <a:rPr lang="es-CL" sz="1800"/>
              <a:t>Diseño de la investigación es abierto, flexible, emergente, sujeto a la incertidumbre y la complejidad de la realidad social</a:t>
            </a:r>
          </a:p>
          <a:p>
            <a:pPr>
              <a:lnSpc>
                <a:spcPct val="80000"/>
              </a:lnSpc>
            </a:pPr>
            <a:endParaRPr lang="es-CL" sz="2000"/>
          </a:p>
          <a:p>
            <a:pPr>
              <a:lnSpc>
                <a:spcPct val="80000"/>
              </a:lnSpc>
            </a:pPr>
            <a:r>
              <a:rPr lang="es-CL" sz="1800"/>
              <a:t>investigación influida por las finalidades, valores y juicios de los actores sociales y del propio investigador </a:t>
            </a:r>
          </a:p>
          <a:p>
            <a:pPr>
              <a:lnSpc>
                <a:spcPct val="80000"/>
              </a:lnSpc>
            </a:pPr>
            <a:endParaRPr lang="es-CL" sz="1800"/>
          </a:p>
          <a:p>
            <a:pPr>
              <a:lnSpc>
                <a:spcPct val="80000"/>
              </a:lnSpc>
            </a:pPr>
            <a:endParaRPr lang="es-CL" sz="1600"/>
          </a:p>
          <a:p>
            <a:pPr>
              <a:lnSpc>
                <a:spcPct val="80000"/>
              </a:lnSpc>
            </a:pPr>
            <a:endParaRPr lang="es-CL" sz="1600"/>
          </a:p>
          <a:p>
            <a:pPr>
              <a:lnSpc>
                <a:spcPct val="80000"/>
              </a:lnSpc>
            </a:pPr>
            <a:endParaRPr lang="es-CL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>
                <a:solidFill>
                  <a:schemeClr val="folHlink"/>
                </a:solidFill>
              </a:rPr>
              <a:t>Supuestos filosóficos</a:t>
            </a:r>
            <a:br>
              <a:rPr lang="es-ES_tradnl" b="1">
                <a:solidFill>
                  <a:schemeClr val="folHlink"/>
                </a:solidFill>
              </a:rPr>
            </a:br>
            <a:r>
              <a:rPr lang="es-ES_tradnl" b="1"/>
              <a:t/>
            </a:r>
            <a:br>
              <a:rPr lang="es-ES_tradnl" b="1"/>
            </a:br>
            <a:r>
              <a:rPr lang="es-ES_tradnl" b="1"/>
              <a:t>Paradigmas de investigación</a:t>
            </a:r>
            <a:endParaRPr lang="es-ES" b="1"/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962025" y="2514600"/>
            <a:ext cx="3228975" cy="39624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w"/>
            </a:pPr>
            <a:r>
              <a:rPr lang="es-ES_tradnl">
                <a:cs typeface="Arial" charset="0"/>
              </a:rPr>
              <a:t>Flexible</a:t>
            </a:r>
            <a:endParaRPr lang="es-ES"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w"/>
            </a:pPr>
            <a:r>
              <a:rPr lang="es-ES_tradnl">
                <a:cs typeface="Arial" charset="0"/>
              </a:rPr>
              <a:t>Exploratoria </a:t>
            </a:r>
            <a:endParaRPr lang="es-ES"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w"/>
            </a:pPr>
            <a:r>
              <a:rPr lang="es-ES_tradnl">
                <a:cs typeface="Arial" charset="0"/>
              </a:rPr>
              <a:t>Inductiva </a:t>
            </a:r>
            <a:endParaRPr lang="es-ES"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w"/>
            </a:pPr>
            <a:r>
              <a:rPr lang="es-ES_tradnl">
                <a:cs typeface="Arial" charset="0"/>
              </a:rPr>
              <a:t>Holística </a:t>
            </a:r>
            <a:endParaRPr lang="es-ES"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w"/>
            </a:pPr>
            <a:r>
              <a:rPr lang="es-ES_tradnl">
                <a:cs typeface="Arial" charset="0"/>
              </a:rPr>
              <a:t>Interpretativa </a:t>
            </a:r>
            <a:endParaRPr lang="es-ES"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w"/>
            </a:pPr>
            <a:r>
              <a:rPr lang="es-ES_tradnl">
                <a:cs typeface="Arial" charset="0"/>
              </a:rPr>
              <a:t>Fenomenológica </a:t>
            </a:r>
            <a:endParaRPr lang="es-ES"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w"/>
            </a:pPr>
            <a:r>
              <a:rPr lang="es-ES_tradnl">
                <a:cs typeface="Arial" charset="0"/>
              </a:rPr>
              <a:t>Relativista </a:t>
            </a:r>
            <a:endParaRPr lang="es-ES"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w"/>
            </a:pPr>
            <a:r>
              <a:rPr lang="es-ES_tradnl">
                <a:cs typeface="Arial" charset="0"/>
              </a:rPr>
              <a:t>Base natural </a:t>
            </a:r>
            <a:endParaRPr lang="es-ES"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w"/>
            </a:pPr>
            <a:r>
              <a:rPr lang="es-ES_tradnl">
                <a:cs typeface="Arial" charset="0"/>
              </a:rPr>
              <a:t>Subjetividad </a:t>
            </a:r>
            <a:endParaRPr lang="es-ES"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w"/>
            </a:pPr>
            <a:r>
              <a:rPr lang="es-ES_tradnl">
                <a:cs typeface="Arial" charset="0"/>
              </a:rPr>
              <a:t>Acuerdo intersubjetivo </a:t>
            </a:r>
            <a:endParaRPr lang="es-ES"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w"/>
            </a:pPr>
            <a:r>
              <a:rPr lang="es-ES_tradnl">
                <a:cs typeface="Arial" charset="0"/>
              </a:rPr>
              <a:t>Llegan a la teoría </a:t>
            </a:r>
            <a:endParaRPr lang="es-ES"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w"/>
            </a:pPr>
            <a:r>
              <a:rPr lang="es-ES_tradnl">
                <a:cs typeface="Arial" charset="0"/>
              </a:rPr>
              <a:t>Estudio de casos</a:t>
            </a:r>
            <a:r>
              <a:rPr lang="es-ES" sz="2000">
                <a:latin typeface="Times New Roman" pitchFamily="18" charset="0"/>
              </a:rPr>
              <a:t> </a:t>
            </a:r>
            <a:endParaRPr lang="es-ES_tradnl" sz="2000">
              <a:latin typeface="Times New Roman" pitchFamily="18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es-ES" sz="2000">
              <a:latin typeface="Times New Roman" pitchFamily="18" charset="0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4495800" y="2514600"/>
            <a:ext cx="4038600" cy="39624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w"/>
            </a:pPr>
            <a:r>
              <a:rPr lang="es-ES_tradnl">
                <a:cs typeface="Arial" charset="0"/>
              </a:rPr>
              <a:t>Rígida, estructurada </a:t>
            </a:r>
            <a:endParaRPr lang="es-ES"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w"/>
            </a:pPr>
            <a:r>
              <a:rPr lang="es-ES_tradnl">
                <a:cs typeface="Arial" charset="0"/>
              </a:rPr>
              <a:t>Confirmatoria </a:t>
            </a:r>
            <a:endParaRPr lang="es-ES"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w"/>
            </a:pPr>
            <a:r>
              <a:rPr lang="es-ES_tradnl">
                <a:cs typeface="Arial" charset="0"/>
              </a:rPr>
              <a:t>Hipotética‑deductiva </a:t>
            </a:r>
            <a:endParaRPr lang="es-ES"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w"/>
            </a:pPr>
            <a:r>
              <a:rPr lang="es-ES_tradnl">
                <a:cs typeface="Arial" charset="0"/>
              </a:rPr>
              <a:t>Fragmentaria </a:t>
            </a:r>
            <a:endParaRPr lang="es-ES"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w"/>
            </a:pPr>
            <a:r>
              <a:rPr lang="es-ES_tradnl">
                <a:cs typeface="Arial" charset="0"/>
              </a:rPr>
              <a:t>Explicativa </a:t>
            </a:r>
            <a:endParaRPr lang="es-ES"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w"/>
            </a:pPr>
            <a:r>
              <a:rPr lang="es-ES_tradnl">
                <a:cs typeface="Arial" charset="0"/>
              </a:rPr>
              <a:t>Positivista </a:t>
            </a:r>
            <a:endParaRPr lang="es-ES"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w"/>
            </a:pPr>
            <a:r>
              <a:rPr lang="es-ES_tradnl">
                <a:cs typeface="Arial" charset="0"/>
              </a:rPr>
              <a:t>Precisa </a:t>
            </a:r>
            <a:endParaRPr lang="es-ES"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w"/>
            </a:pPr>
            <a:r>
              <a:rPr lang="es-ES_tradnl">
                <a:cs typeface="Arial" charset="0"/>
              </a:rPr>
              <a:t>Artificial </a:t>
            </a:r>
            <a:endParaRPr lang="es-ES"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w"/>
            </a:pPr>
            <a:r>
              <a:rPr lang="es-ES_tradnl">
                <a:cs typeface="Arial" charset="0"/>
              </a:rPr>
              <a:t>Objetividad </a:t>
            </a:r>
            <a:endParaRPr lang="es-ES"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w"/>
            </a:pPr>
            <a:r>
              <a:rPr lang="es-ES_tradnl">
                <a:cs typeface="Arial" charset="0"/>
              </a:rPr>
              <a:t>Replicabilidad </a:t>
            </a:r>
            <a:endParaRPr lang="es-ES"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w"/>
            </a:pPr>
            <a:r>
              <a:rPr lang="es-ES_tradnl">
                <a:cs typeface="Arial" charset="0"/>
              </a:rPr>
              <a:t>Parten de la teoría </a:t>
            </a:r>
            <a:endParaRPr lang="es-ES"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w"/>
            </a:pPr>
            <a:r>
              <a:rPr lang="es-ES_tradnl">
                <a:cs typeface="Arial" charset="0"/>
              </a:rPr>
              <a:t>Experimentos Cuasi‑experimentos</a:t>
            </a:r>
            <a:r>
              <a:rPr lang="es-ES" sz="2000">
                <a:latin typeface="Times New Roman" pitchFamily="18" charset="0"/>
              </a:rPr>
              <a:t> 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1143000" y="2057400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2400" b="1"/>
              <a:t>Cualitativo</a:t>
            </a:r>
            <a:endParaRPr lang="es-ES" sz="2400" b="1"/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4800600" y="2057400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2400" b="1"/>
              <a:t>Cuantitativo</a:t>
            </a:r>
            <a:endParaRPr lang="es-ES" sz="2400" b="1"/>
          </a:p>
        </p:txBody>
      </p:sp>
      <p:pic>
        <p:nvPicPr>
          <p:cNvPr id="13320" name="Picture 8" descr="PE0156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72400" y="79375"/>
            <a:ext cx="1295400" cy="860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ordes rectos">
  <a:themeElements>
    <a:clrScheme name="Bordes rectos 2">
      <a:dk1>
        <a:srgbClr val="003366"/>
      </a:dk1>
      <a:lt1>
        <a:srgbClr val="FFFFFF"/>
      </a:lt1>
      <a:dk2>
        <a:srgbClr val="003366"/>
      </a:dk2>
      <a:lt2>
        <a:srgbClr val="E3E2C7"/>
      </a:lt2>
      <a:accent1>
        <a:srgbClr val="CCCC99"/>
      </a:accent1>
      <a:accent2>
        <a:srgbClr val="003366"/>
      </a:accent2>
      <a:accent3>
        <a:srgbClr val="FFFFFF"/>
      </a:accent3>
      <a:accent4>
        <a:srgbClr val="002A56"/>
      </a:accent4>
      <a:accent5>
        <a:srgbClr val="E2E2CA"/>
      </a:accent5>
      <a:accent6>
        <a:srgbClr val="002D5C"/>
      </a:accent6>
      <a:hlink>
        <a:srgbClr val="003366"/>
      </a:hlink>
      <a:folHlink>
        <a:srgbClr val="800000"/>
      </a:folHlink>
    </a:clrScheme>
    <a:fontScheme name="Bordes recto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ordes rectos 1">
        <a:dk1>
          <a:srgbClr val="008080"/>
        </a:dk1>
        <a:lt1>
          <a:srgbClr val="FFFFCC"/>
        </a:lt1>
        <a:dk2>
          <a:srgbClr val="009999"/>
        </a:dk2>
        <a:lt2>
          <a:srgbClr val="FFFF99"/>
        </a:lt2>
        <a:accent1>
          <a:srgbClr val="336699"/>
        </a:accent1>
        <a:accent2>
          <a:srgbClr val="FFFF99"/>
        </a:accent2>
        <a:accent3>
          <a:srgbClr val="AACACA"/>
        </a:accent3>
        <a:accent4>
          <a:srgbClr val="DADAAE"/>
        </a:accent4>
        <a:accent5>
          <a:srgbClr val="ADB8CA"/>
        </a:accent5>
        <a:accent6>
          <a:srgbClr val="E7E78A"/>
        </a:accent6>
        <a:hlink>
          <a:srgbClr val="FFFFCC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s rectos 2">
        <a:dk1>
          <a:srgbClr val="003366"/>
        </a:dk1>
        <a:lt1>
          <a:srgbClr val="FFFFFF"/>
        </a:lt1>
        <a:dk2>
          <a:srgbClr val="003366"/>
        </a:dk2>
        <a:lt2>
          <a:srgbClr val="E3E2C7"/>
        </a:lt2>
        <a:accent1>
          <a:srgbClr val="CCCC99"/>
        </a:accent1>
        <a:accent2>
          <a:srgbClr val="003366"/>
        </a:accent2>
        <a:accent3>
          <a:srgbClr val="FFFFFF"/>
        </a:accent3>
        <a:accent4>
          <a:srgbClr val="002A56"/>
        </a:accent4>
        <a:accent5>
          <a:srgbClr val="E2E2CA"/>
        </a:accent5>
        <a:accent6>
          <a:srgbClr val="002D5C"/>
        </a:accent6>
        <a:hlink>
          <a:srgbClr val="003366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rdes rectos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DDDDDD"/>
        </a:accent1>
        <a:accent2>
          <a:srgbClr val="333333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2D2D2D"/>
        </a:accent6>
        <a:hlink>
          <a:srgbClr val="80808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rdes rectos 4">
        <a:dk1>
          <a:srgbClr val="5F5F5F"/>
        </a:dk1>
        <a:lt1>
          <a:srgbClr val="FFFFFF"/>
        </a:lt1>
        <a:dk2>
          <a:srgbClr val="003366"/>
        </a:dk2>
        <a:lt2>
          <a:srgbClr val="FFFFFF"/>
        </a:lt2>
        <a:accent1>
          <a:srgbClr val="7E003F"/>
        </a:accent1>
        <a:accent2>
          <a:srgbClr val="DDDDDD"/>
        </a:accent2>
        <a:accent3>
          <a:srgbClr val="AAADB8"/>
        </a:accent3>
        <a:accent4>
          <a:srgbClr val="DADADA"/>
        </a:accent4>
        <a:accent5>
          <a:srgbClr val="C0AAAF"/>
        </a:accent5>
        <a:accent6>
          <a:srgbClr val="C8C8C8"/>
        </a:accent6>
        <a:hlink>
          <a:srgbClr val="969696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867</TotalTime>
  <Words>682</Words>
  <Application>Microsoft Office PowerPoint</Application>
  <PresentationFormat>Presentación en pantalla (4:3)</PresentationFormat>
  <Paragraphs>152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Bordes rectos</vt:lpstr>
      <vt:lpstr>METODOLOGÍA CUALITATIVA</vt:lpstr>
      <vt:lpstr>METODOLOGÍA CUALITATIVA</vt:lpstr>
      <vt:lpstr>La complejidad de la ciencia </vt:lpstr>
      <vt:lpstr>Supuestos filosóficos  Paradigmas de investigación</vt:lpstr>
      <vt:lpstr>Supuestos filosóficos  Supuestos filosóficos (1/2)</vt:lpstr>
      <vt:lpstr>Supuestos filosóficos  Supuestos filosóficos (2/2)</vt:lpstr>
      <vt:lpstr>Caracterización investigación cualitativa desde diferentes planos</vt:lpstr>
      <vt:lpstr>Caracterización investigación cualitativa desde diferentes planos</vt:lpstr>
      <vt:lpstr>Supuestos filosóficos  Paradigmas de investigación</vt:lpstr>
      <vt:lpstr>Tradiciones de investigación cualitativa  </vt:lpstr>
      <vt:lpstr>Características de la metodología cualitativa   Características generales</vt:lpstr>
      <vt:lpstr>ENFOQUE FENOMENOLÓGICO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METODOLOGÍA CUALITATIVA</dc:title>
  <dc:creator>Latorre</dc:creator>
  <cp:lastModifiedBy>Bernardo</cp:lastModifiedBy>
  <cp:revision>65</cp:revision>
  <dcterms:created xsi:type="dcterms:W3CDTF">2001-11-04T14:31:28Z</dcterms:created>
  <dcterms:modified xsi:type="dcterms:W3CDTF">2011-04-13T19:25:29Z</dcterms:modified>
</cp:coreProperties>
</file>