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26"/>
  </p:notesMasterIdLst>
  <p:handoutMasterIdLst>
    <p:handoutMasterId r:id="rId27"/>
  </p:handoutMasterIdLst>
  <p:sldIdLst>
    <p:sldId id="271" r:id="rId2"/>
    <p:sldId id="289" r:id="rId3"/>
    <p:sldId id="262" r:id="rId4"/>
    <p:sldId id="276" r:id="rId5"/>
    <p:sldId id="277" r:id="rId6"/>
    <p:sldId id="272" r:id="rId7"/>
    <p:sldId id="274" r:id="rId8"/>
    <p:sldId id="278" r:id="rId9"/>
    <p:sldId id="279" r:id="rId10"/>
    <p:sldId id="268" r:id="rId11"/>
    <p:sldId id="263" r:id="rId12"/>
    <p:sldId id="264" r:id="rId13"/>
    <p:sldId id="257" r:id="rId14"/>
    <p:sldId id="258" r:id="rId15"/>
    <p:sldId id="261" r:id="rId16"/>
    <p:sldId id="269" r:id="rId17"/>
    <p:sldId id="270" r:id="rId18"/>
    <p:sldId id="281" r:id="rId19"/>
    <p:sldId id="283" r:id="rId20"/>
    <p:sldId id="284" r:id="rId21"/>
    <p:sldId id="285" r:id="rId22"/>
    <p:sldId id="286" r:id="rId23"/>
    <p:sldId id="287" r:id="rId24"/>
    <p:sldId id="288" r:id="rId2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>
      <p:cViewPr varScale="1">
        <p:scale>
          <a:sx n="101" d="100"/>
          <a:sy n="101" d="100"/>
        </p:scale>
        <p:origin x="-2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fld id="{BF86FF6A-A80D-4E9B-A7B3-4C1F1A9022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7845D-2C20-4FEC-9C77-58655AD31D02}" type="datetimeFigureOut">
              <a:rPr lang="es-CL" smtClean="0"/>
              <a:pPr/>
              <a:t>24-03-2011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BC98E-4D1C-4847-AE73-D5599C28A88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829761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4400" dirty="0" smtClean="0"/>
              <a:t>Sistemas </a:t>
            </a:r>
            <a:r>
              <a:rPr lang="es-ES_tradnl" sz="4400" dirty="0"/>
              <a:t>Numéricos y </a:t>
            </a:r>
            <a:r>
              <a:rPr lang="es-ES_tradnl" sz="4400" dirty="0" smtClean="0"/>
              <a:t>Estructura </a:t>
            </a:r>
            <a:r>
              <a:rPr lang="es-ES_tradnl" sz="4400" dirty="0"/>
              <a:t>Lógica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20764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_tradnl" dirty="0"/>
              <a:t>Curso de Computación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_tradnl" dirty="0"/>
              <a:t>Bachillerato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_tradnl" sz="1600" dirty="0"/>
              <a:t>Cristian </a:t>
            </a:r>
            <a:r>
              <a:rPr lang="es-ES_tradnl" sz="1600" dirty="0" err="1"/>
              <a:t>Wilckens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Magnitudes en Bytes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L" smtClean="0"/>
              <a:t>1 Kilobyte = 1Kb =2</a:t>
            </a:r>
            <a:r>
              <a:rPr lang="es-CL" baseline="30000" smtClean="0"/>
              <a:t>10</a:t>
            </a:r>
            <a:r>
              <a:rPr lang="es-CL" smtClean="0"/>
              <a:t> bytes = 1024 bytes</a:t>
            </a:r>
          </a:p>
          <a:p>
            <a:pPr lvl="1">
              <a:lnSpc>
                <a:spcPct val="90000"/>
              </a:lnSpc>
            </a:pPr>
            <a:endParaRPr lang="es-CL" smtClean="0"/>
          </a:p>
          <a:p>
            <a:pPr>
              <a:lnSpc>
                <a:spcPct val="90000"/>
              </a:lnSpc>
            </a:pPr>
            <a:r>
              <a:rPr lang="es-CL" smtClean="0"/>
              <a:t>1 Megabyte = 1Mb = 2</a:t>
            </a:r>
            <a:r>
              <a:rPr lang="es-CL" baseline="30000" smtClean="0"/>
              <a:t>20</a:t>
            </a:r>
            <a:r>
              <a:rPr lang="es-CL" smtClean="0"/>
              <a:t> bytes </a:t>
            </a:r>
            <a:r>
              <a:rPr lang="es-CL" smtClean="0">
                <a:sym typeface="Symbol" pitchFamily="18" charset="2"/>
              </a:rPr>
              <a:t> 10</a:t>
            </a:r>
            <a:r>
              <a:rPr lang="es-CL" baseline="30000" smtClean="0">
                <a:sym typeface="Symbol" pitchFamily="18" charset="2"/>
              </a:rPr>
              <a:t>6</a:t>
            </a:r>
            <a:r>
              <a:rPr lang="es-CL" smtClean="0">
                <a:sym typeface="Symbol" pitchFamily="18" charset="2"/>
              </a:rPr>
              <a:t> bytes</a:t>
            </a:r>
          </a:p>
          <a:p>
            <a:pPr lvl="1">
              <a:lnSpc>
                <a:spcPct val="90000"/>
              </a:lnSpc>
            </a:pPr>
            <a:endParaRPr lang="es-CL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s-CL" smtClean="0"/>
              <a:t>1 Gigabyte = 1Gb = 2</a:t>
            </a:r>
            <a:r>
              <a:rPr lang="es-CL" baseline="30000" smtClean="0"/>
              <a:t>30</a:t>
            </a:r>
            <a:r>
              <a:rPr lang="es-CL" smtClean="0"/>
              <a:t> bytes </a:t>
            </a:r>
            <a:r>
              <a:rPr lang="es-CL" smtClean="0">
                <a:sym typeface="Symbol" pitchFamily="18" charset="2"/>
              </a:rPr>
              <a:t>  10</a:t>
            </a:r>
            <a:r>
              <a:rPr lang="es-CL" baseline="30000" smtClean="0">
                <a:sym typeface="Symbol" pitchFamily="18" charset="2"/>
              </a:rPr>
              <a:t>9</a:t>
            </a:r>
            <a:r>
              <a:rPr lang="es-CL" smtClean="0">
                <a:sym typeface="Symbol" pitchFamily="18" charset="2"/>
              </a:rPr>
              <a:t>  bytes</a:t>
            </a:r>
            <a:endParaRPr lang="en-US" smtClean="0">
              <a:sym typeface="Symbol" pitchFamily="18" charset="2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10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Algebra de Boole</a:t>
            </a:r>
            <a:endParaRPr lang="en-US"/>
          </a:p>
        </p:txBody>
      </p:sp>
      <p:sp>
        <p:nvSpPr>
          <p:cNvPr id="19459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smtClean="0"/>
              <a:t>Operaciones binarias</a:t>
            </a:r>
          </a:p>
          <a:p>
            <a:pPr lvl="1"/>
            <a:r>
              <a:rPr lang="es-CL" smtClean="0"/>
              <a:t>Una operación binaria(°) en un conjunto A es tal que si a,b son elementos de A entonces a°b también lo es</a:t>
            </a:r>
          </a:p>
          <a:p>
            <a:r>
              <a:rPr lang="es-CL" smtClean="0"/>
              <a:t>Operaciones unitarias</a:t>
            </a:r>
          </a:p>
          <a:p>
            <a:pPr lvl="1"/>
            <a:r>
              <a:rPr lang="es-CL" smtClean="0"/>
              <a:t>Una operación unitaria (~) sobre un conjunto A es tal que a es elemento de A también lo es ~a. </a:t>
            </a:r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11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Algebra de Boole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smtClean="0"/>
              <a:t>Cálculo proposicional</a:t>
            </a:r>
          </a:p>
          <a:p>
            <a:endParaRPr lang="es-CL" smtClean="0"/>
          </a:p>
          <a:p>
            <a:pPr lvl="1"/>
            <a:r>
              <a:rPr lang="es-CL" smtClean="0"/>
              <a:t>Ejemplo: Ley conmutativa</a:t>
            </a:r>
          </a:p>
          <a:p>
            <a:pPr lvl="2"/>
            <a:r>
              <a:rPr lang="es-CL" smtClean="0"/>
              <a:t>p </a:t>
            </a:r>
            <a:r>
              <a:rPr lang="es-CL" smtClean="0">
                <a:sym typeface="Symbol" pitchFamily="18" charset="2"/>
              </a:rPr>
              <a:t></a:t>
            </a:r>
            <a:r>
              <a:rPr lang="es-CL" smtClean="0"/>
              <a:t> q </a:t>
            </a:r>
            <a:r>
              <a:rPr lang="es-CL" smtClean="0">
                <a:sym typeface="Symbol" pitchFamily="18" charset="2"/>
              </a:rPr>
              <a:t> </a:t>
            </a:r>
            <a:r>
              <a:rPr lang="es-CL" smtClean="0"/>
              <a:t>q </a:t>
            </a:r>
            <a:r>
              <a:rPr lang="es-CL" smtClean="0">
                <a:sym typeface="Symbol" pitchFamily="18" charset="2"/>
              </a:rPr>
              <a:t> </a:t>
            </a:r>
            <a:r>
              <a:rPr lang="es-CL" smtClean="0"/>
              <a:t>p</a:t>
            </a:r>
          </a:p>
          <a:p>
            <a:pPr lvl="2"/>
            <a:r>
              <a:rPr lang="es-CL" smtClean="0"/>
              <a:t>p </a:t>
            </a:r>
            <a:r>
              <a:rPr lang="es-CL" smtClean="0">
                <a:sym typeface="Symbol" pitchFamily="18" charset="2"/>
              </a:rPr>
              <a:t> q  q  p</a:t>
            </a:r>
          </a:p>
          <a:p>
            <a:pPr lvl="1"/>
            <a:endParaRPr lang="en-US" smtClean="0">
              <a:sym typeface="Symbol" pitchFamily="18" charset="2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12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Circuito de compuertas</a:t>
            </a:r>
            <a:endParaRPr lang="en-US"/>
          </a:p>
        </p:txBody>
      </p:sp>
      <p:pic>
        <p:nvPicPr>
          <p:cNvPr id="21507" name="Picture 4" descr="3-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2775" y="1815200"/>
            <a:ext cx="8153400" cy="4065800"/>
          </a:xfr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13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Compuertas Lógicas</a:t>
            </a:r>
            <a:endParaRPr lang="en-US"/>
          </a:p>
        </p:txBody>
      </p:sp>
      <p:pic>
        <p:nvPicPr>
          <p:cNvPr id="22531" name="Picture 4" descr="3-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2775" y="2277236"/>
            <a:ext cx="8153400" cy="3141727"/>
          </a:xfr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14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Compuerta XOR</a:t>
            </a:r>
            <a:endParaRPr lang="en-US"/>
          </a:p>
        </p:txBody>
      </p:sp>
      <p:pic>
        <p:nvPicPr>
          <p:cNvPr id="23555" name="Picture 4" descr="3-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14180" y="1600200"/>
            <a:ext cx="5950590" cy="4495800"/>
          </a:xfr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15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Ejemplo de Función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16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Ejemplo de Función 2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17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Tabla de Verdad para una función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En vez de partir de una función F = (a-b)∙c  se puede partir de la representación de las combinaciones de </a:t>
            </a:r>
            <a:r>
              <a:rPr lang="es-CL" dirty="0" smtClean="0"/>
              <a:t>A,B </a:t>
            </a:r>
            <a:r>
              <a:rPr lang="es-CL" dirty="0" smtClean="0"/>
              <a:t>y C</a:t>
            </a:r>
            <a:r>
              <a:rPr lang="es-CL" dirty="0" smtClean="0"/>
              <a:t> </a:t>
            </a:r>
            <a:r>
              <a:rPr lang="es-CL" dirty="0" smtClean="0"/>
              <a:t>para </a:t>
            </a:r>
            <a:r>
              <a:rPr lang="es-CL" dirty="0" smtClean="0"/>
              <a:t>obtener </a:t>
            </a:r>
            <a:r>
              <a:rPr lang="es-CL" dirty="0" smtClean="0"/>
              <a:t>F.</a:t>
            </a:r>
          </a:p>
          <a:p>
            <a:r>
              <a:rPr lang="es-CL" dirty="0" smtClean="0"/>
              <a:t>La tabla de verdad para una función es única </a:t>
            </a:r>
          </a:p>
          <a:p>
            <a:r>
              <a:rPr lang="es-CL" dirty="0" smtClean="0"/>
              <a:t>De </a:t>
            </a:r>
            <a:r>
              <a:rPr lang="es-CL" dirty="0" smtClean="0"/>
              <a:t>esta forma si tenemos la siguiente tabla de verdad para F</a:t>
            </a:r>
          </a:p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18</a:t>
            </a:fld>
            <a:endParaRPr lang="es-ES" altLang="en-U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181600" y="1752600"/>
          <a:ext cx="3505200" cy="34797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7200"/>
                <a:gridCol w="944880"/>
                <a:gridCol w="701040"/>
                <a:gridCol w="701040"/>
                <a:gridCol w="701040"/>
              </a:tblGrid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i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F(i)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2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4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6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386644">
                <a:tc>
                  <a:txBody>
                    <a:bodyPr/>
                    <a:lstStyle/>
                    <a:p>
                      <a:r>
                        <a:rPr lang="es-CL" dirty="0" smtClean="0"/>
                        <a:t>7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19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Para obtener la función F, tomamos todas las filas en que el resultado de F es igual a 1</a:t>
            </a:r>
          </a:p>
          <a:p>
            <a:r>
              <a:rPr lang="es-CL" dirty="0" smtClean="0"/>
              <a:t>Además, por ejemplo, si A=0 ponemos </a:t>
            </a:r>
          </a:p>
          <a:p>
            <a:r>
              <a:rPr lang="es-CL" dirty="0" smtClean="0"/>
              <a:t>Por lo tanto tenemos que F es igual a:</a:t>
            </a:r>
          </a:p>
          <a:p>
            <a:pPr algn="ctr">
              <a:buNone/>
            </a:pPr>
            <a:r>
              <a:rPr lang="es-CL" dirty="0" smtClean="0"/>
              <a:t> </a:t>
            </a:r>
            <a:endParaRPr lang="es-CL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1026" name="Ecuación" r:id="rId3" imgW="914400" imgH="2156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676400" y="3810000"/>
          <a:ext cx="6594288" cy="533400"/>
        </p:xfrm>
        <a:graphic>
          <a:graphicData uri="http://schemas.openxmlformats.org/presentationml/2006/ole">
            <p:oleObj spid="_x0000_s1027" name="Ecuación" r:id="rId4" imgW="2463480" imgH="2156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781800" y="2590800"/>
          <a:ext cx="228600" cy="406400"/>
        </p:xfrm>
        <a:graphic>
          <a:graphicData uri="http://schemas.openxmlformats.org/presentationml/2006/ole">
            <p:oleObj spid="_x0000_s1028" name="Ecuación" r:id="rId5" imgW="16488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2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0" name="Picture 2" descr="http://2.bp.blogspot.com/_FTmjjIOEN30/SUbbtCrtdMI/AAAAAAAAAC4/vlw1tQ7ByBc/s400/genhac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76600"/>
            <a:ext cx="2943225" cy="3333750"/>
          </a:xfrm>
          <a:prstGeom prst="rect">
            <a:avLst/>
          </a:prstGeom>
          <a:noFill/>
        </p:spPr>
      </p:pic>
      <p:pic>
        <p:nvPicPr>
          <p:cNvPr id="2054" name="Picture 6" descr="http://1.bp.blogspot.com/_aIEkJe1j0bU/TO-tdDG316I/AAAAAAAAA5Q/kCxzxiu2cPM/S310/aaa%2BC%25C3%25A9sar-li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"/>
            <a:ext cx="2952750" cy="2381250"/>
          </a:xfrm>
          <a:prstGeom prst="rect">
            <a:avLst/>
          </a:prstGeom>
          <a:noFill/>
        </p:spPr>
      </p:pic>
      <p:pic>
        <p:nvPicPr>
          <p:cNvPr id="2056" name="Picture 8" descr="http://3.bp.blogspot.com/_Bnuz1Fb7STE/Sr0kLDNrHiI/AAAAAAAALE4/sC9VY0KZiro/s400/Chis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47800"/>
            <a:ext cx="3886200" cy="431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20</a:t>
            </a:fld>
            <a:endParaRPr lang="es-ES" altLang="en-US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57200" y="1981200"/>
          <a:ext cx="2819400" cy="40385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33400"/>
                <a:gridCol w="594360"/>
                <a:gridCol w="563880"/>
                <a:gridCol w="563880"/>
                <a:gridCol w="563880"/>
              </a:tblGrid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i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F(i)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2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4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6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7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Mapas de </a:t>
            </a:r>
            <a:r>
              <a:rPr lang="es-CL" dirty="0" err="1" smtClean="0"/>
              <a:t>Karnaugh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21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Herramienta para simplificar circuitos lógicos. Se parte de la tabla de verdad y se agrupa de la siguiente forma:</a:t>
            </a:r>
          </a:p>
          <a:p>
            <a:endParaRPr lang="es-CL" dirty="0" smtClean="0"/>
          </a:p>
          <a:p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14600" y="3200400"/>
          <a:ext cx="3124200" cy="1447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609600"/>
                <a:gridCol w="563880"/>
                <a:gridCol w="579120"/>
                <a:gridCol w="533400"/>
              </a:tblGrid>
              <a:tr h="660952">
                <a:tc>
                  <a:txBody>
                    <a:bodyPr/>
                    <a:lstStyle/>
                    <a:p>
                      <a:r>
                        <a:rPr lang="es-CL" dirty="0" smtClean="0"/>
                        <a:t> </a:t>
                      </a:r>
                      <a:r>
                        <a:rPr lang="es-CL" baseline="0" dirty="0" smtClean="0"/>
                        <a:t>   </a:t>
                      </a:r>
                      <a:r>
                        <a:rPr lang="es-CL" dirty="0" smtClean="0"/>
                        <a:t>\ BC</a:t>
                      </a:r>
                    </a:p>
                    <a:p>
                      <a:r>
                        <a:rPr lang="es-CL" dirty="0" smtClean="0"/>
                        <a:t>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10</a:t>
                      </a:r>
                      <a:endParaRPr lang="es-CL" dirty="0"/>
                    </a:p>
                  </a:txBody>
                  <a:tcPr/>
                </a:tc>
              </a:tr>
              <a:tr h="393424"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393424"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Mapas de </a:t>
            </a:r>
            <a:r>
              <a:rPr lang="es-CL" dirty="0" err="1" smtClean="0"/>
              <a:t>Karnaugh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22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Simplificación</a:t>
            </a:r>
          </a:p>
          <a:p>
            <a:pPr lvl="1"/>
            <a:r>
              <a:rPr lang="es-CL" dirty="0" smtClean="0"/>
              <a:t>Se debe agrupar los “1s” en grupos de 1,2,4,8,16 (potencias de 2). Mientras más grande el grupo mejor.</a:t>
            </a:r>
          </a:p>
          <a:p>
            <a:pPr lvl="1"/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14600" y="3352800"/>
          <a:ext cx="3124200" cy="1447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609600"/>
                <a:gridCol w="563880"/>
                <a:gridCol w="579120"/>
                <a:gridCol w="533400"/>
              </a:tblGrid>
              <a:tr h="660952">
                <a:tc>
                  <a:txBody>
                    <a:bodyPr/>
                    <a:lstStyle/>
                    <a:p>
                      <a:r>
                        <a:rPr lang="es-CL" dirty="0" smtClean="0"/>
                        <a:t> </a:t>
                      </a:r>
                      <a:r>
                        <a:rPr lang="es-CL" baseline="0" dirty="0" smtClean="0"/>
                        <a:t>   </a:t>
                      </a:r>
                      <a:r>
                        <a:rPr lang="es-CL" dirty="0" smtClean="0"/>
                        <a:t>\ BC</a:t>
                      </a:r>
                    </a:p>
                    <a:p>
                      <a:r>
                        <a:rPr lang="es-CL" dirty="0" smtClean="0"/>
                        <a:t>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10</a:t>
                      </a:r>
                      <a:endParaRPr lang="es-CL" dirty="0"/>
                    </a:p>
                  </a:txBody>
                  <a:tcPr/>
                </a:tc>
              </a:tr>
              <a:tr h="393424"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393424"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4572000" y="4038600"/>
            <a:ext cx="990600" cy="6858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Rectángulo"/>
          <p:cNvSpPr/>
          <p:nvPr/>
        </p:nvSpPr>
        <p:spPr>
          <a:xfrm>
            <a:off x="3429000" y="4419600"/>
            <a:ext cx="2209800" cy="381000"/>
          </a:xfrm>
          <a:prstGeom prst="rect">
            <a:avLst/>
          </a:prstGeom>
          <a:noFill/>
          <a:ln w="28575" cmpd="sng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Mapas de </a:t>
            </a:r>
            <a:r>
              <a:rPr lang="es-CL" dirty="0" err="1" smtClean="0"/>
              <a:t>Karnaugh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23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Para el primer grupo (rojo): la simplificación da B (los "1"s de la tercera y cuarta </a:t>
            </a:r>
            <a:r>
              <a:rPr lang="es-CL" dirty="0" smtClean="0"/>
              <a:t>columna corresponden </a:t>
            </a:r>
            <a:r>
              <a:rPr lang="es-CL" dirty="0" smtClean="0"/>
              <a:t>a B sin negar)</a:t>
            </a:r>
          </a:p>
          <a:p>
            <a:r>
              <a:rPr lang="es-CL" dirty="0" smtClean="0"/>
              <a:t>- Para el segundo grupo (azul): la simplificación da A (los "1"s están en la fila inferior que corresponde a </a:t>
            </a:r>
            <a:r>
              <a:rPr lang="es-CL" dirty="0" err="1" smtClean="0"/>
              <a:t>A</a:t>
            </a:r>
            <a:r>
              <a:rPr lang="es-CL" dirty="0" smtClean="0"/>
              <a:t> sin negar)</a:t>
            </a:r>
          </a:p>
          <a:p>
            <a:r>
              <a:rPr lang="es-CL" dirty="0" smtClean="0"/>
              <a:t>Entonces el resultado es </a:t>
            </a:r>
            <a:endParaRPr lang="es-CL" dirty="0" smtClean="0"/>
          </a:p>
          <a:p>
            <a:pPr algn="ctr">
              <a:buNone/>
            </a:pPr>
            <a:r>
              <a:rPr lang="es-CL" dirty="0" smtClean="0"/>
              <a:t>F </a:t>
            </a:r>
            <a:r>
              <a:rPr lang="es-CL" dirty="0" smtClean="0"/>
              <a:t>= B + A </a:t>
            </a:r>
            <a:r>
              <a:rPr lang="es-CL" dirty="0" smtClean="0"/>
              <a:t>  ó    F </a:t>
            </a:r>
            <a:r>
              <a:rPr lang="es-CL" dirty="0" smtClean="0"/>
              <a:t>= A + B</a:t>
            </a:r>
            <a:endParaRPr lang="es-C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Ejercicio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24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Escriba la función simplificada dela siguiente tabla de verdad para la función F.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09600" y="2590800"/>
          <a:ext cx="2819400" cy="40385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33400"/>
                <a:gridCol w="594360"/>
                <a:gridCol w="563880"/>
                <a:gridCol w="563880"/>
                <a:gridCol w="563880"/>
              </a:tblGrid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i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B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C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F(i)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2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3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4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5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6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s-CL" dirty="0" smtClean="0"/>
                        <a:t>7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1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0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/>
              <a:t>Sistemas numéricos</a:t>
            </a:r>
            <a:endParaRPr lang="en-US"/>
          </a:p>
        </p:txBody>
      </p:sp>
      <p:sp>
        <p:nvSpPr>
          <p:cNvPr id="12291" name="Rectangle 7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Sistemas posicionales</a:t>
            </a:r>
          </a:p>
          <a:p>
            <a:pPr lvl="1"/>
            <a:r>
              <a:rPr lang="es-CL" dirty="0" smtClean="0"/>
              <a:t>1934 = 1*10</a:t>
            </a:r>
            <a:r>
              <a:rPr lang="es-CL" baseline="30000" dirty="0" smtClean="0"/>
              <a:t>3</a:t>
            </a:r>
            <a:r>
              <a:rPr lang="es-CL" dirty="0" smtClean="0"/>
              <a:t> + 9*10</a:t>
            </a:r>
            <a:r>
              <a:rPr lang="es-CL" baseline="30000" dirty="0" smtClean="0"/>
              <a:t>2</a:t>
            </a:r>
            <a:r>
              <a:rPr lang="es-CL" dirty="0" smtClean="0"/>
              <a:t> + 3*10</a:t>
            </a:r>
            <a:r>
              <a:rPr lang="es-CL" baseline="30000" dirty="0" smtClean="0"/>
              <a:t>1</a:t>
            </a:r>
            <a:r>
              <a:rPr lang="es-CL" dirty="0" smtClean="0"/>
              <a:t> +4*10</a:t>
            </a:r>
            <a:r>
              <a:rPr lang="es-CL" baseline="30000" dirty="0" smtClean="0"/>
              <a:t>0</a:t>
            </a:r>
          </a:p>
          <a:p>
            <a:r>
              <a:rPr lang="es-CL" dirty="0" smtClean="0"/>
              <a:t>Diferentes tipos dependiendo de la base</a:t>
            </a:r>
          </a:p>
          <a:p>
            <a:pPr lvl="1"/>
            <a:r>
              <a:rPr lang="es-CL" dirty="0" smtClean="0"/>
              <a:t>Binarios </a:t>
            </a:r>
            <a:r>
              <a:rPr lang="es-CL" dirty="0" smtClean="0">
                <a:sym typeface="Wingdings" pitchFamily="2" charset="2"/>
              </a:rPr>
              <a:t></a:t>
            </a:r>
            <a:r>
              <a:rPr lang="es-CL" dirty="0" smtClean="0"/>
              <a:t> base 2  </a:t>
            </a:r>
            <a:r>
              <a:rPr lang="es-CL" dirty="0" smtClean="0">
                <a:sym typeface="Wingdings" pitchFamily="2" charset="2"/>
              </a:rPr>
              <a:t> ( )</a:t>
            </a:r>
            <a:r>
              <a:rPr lang="es-CL" baseline="-25000" dirty="0" smtClean="0">
                <a:sym typeface="Wingdings" pitchFamily="2" charset="2"/>
              </a:rPr>
              <a:t>2</a:t>
            </a:r>
            <a:endParaRPr lang="es-CL" baseline="-25000" dirty="0" smtClean="0"/>
          </a:p>
          <a:p>
            <a:pPr lvl="1"/>
            <a:r>
              <a:rPr lang="es-CL" dirty="0" smtClean="0"/>
              <a:t>Decimal </a:t>
            </a:r>
            <a:r>
              <a:rPr lang="es-CL" dirty="0" smtClean="0">
                <a:sym typeface="Wingdings" pitchFamily="2" charset="2"/>
              </a:rPr>
              <a:t></a:t>
            </a:r>
            <a:r>
              <a:rPr lang="es-CL" dirty="0" smtClean="0"/>
              <a:t> base10 </a:t>
            </a:r>
            <a:r>
              <a:rPr lang="es-CL" dirty="0" smtClean="0">
                <a:sym typeface="Wingdings" pitchFamily="2" charset="2"/>
              </a:rPr>
              <a:t> ( )</a:t>
            </a:r>
            <a:r>
              <a:rPr lang="es-CL" baseline="-25000" dirty="0" smtClean="0">
                <a:sym typeface="Wingdings" pitchFamily="2" charset="2"/>
              </a:rPr>
              <a:t>10</a:t>
            </a:r>
            <a:endParaRPr lang="es-CL" dirty="0" smtClean="0"/>
          </a:p>
          <a:p>
            <a:pPr lvl="1"/>
            <a:r>
              <a:rPr lang="es-CL" dirty="0" smtClean="0"/>
              <a:t>Hexadecimal </a:t>
            </a:r>
            <a:r>
              <a:rPr lang="es-CL" dirty="0" smtClean="0">
                <a:sym typeface="Wingdings" pitchFamily="2" charset="2"/>
              </a:rPr>
              <a:t></a:t>
            </a:r>
            <a:r>
              <a:rPr lang="es-CL" dirty="0" smtClean="0"/>
              <a:t> base16 </a:t>
            </a:r>
            <a:r>
              <a:rPr lang="es-CL" dirty="0" smtClean="0">
                <a:sym typeface="Wingdings" pitchFamily="2" charset="2"/>
              </a:rPr>
              <a:t> ( )</a:t>
            </a:r>
            <a:r>
              <a:rPr lang="es-CL" baseline="-25000" dirty="0" smtClean="0">
                <a:sym typeface="Wingdings" pitchFamily="2" charset="2"/>
              </a:rPr>
              <a:t>16</a:t>
            </a:r>
            <a:endParaRPr lang="en-U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3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Números Binarios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4</a:t>
            </a:fld>
            <a:endParaRPr lang="es-ES" altLang="en-US"/>
          </a:p>
        </p:txBody>
      </p:sp>
      <p:graphicFrame>
        <p:nvGraphicFramePr>
          <p:cNvPr id="5" name="Group 115"/>
          <p:cNvGraphicFramePr>
            <a:graphicFrameLocks/>
          </p:cNvGraphicFramePr>
          <p:nvPr/>
        </p:nvGraphicFramePr>
        <p:xfrm>
          <a:off x="533400" y="1859280"/>
          <a:ext cx="8229600" cy="4617720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 3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 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 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 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Decimal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Hexadecimal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5</a:t>
            </a:fld>
            <a:endParaRPr lang="es-ES" altLang="en-US"/>
          </a:p>
        </p:txBody>
      </p:sp>
      <p:graphicFrame>
        <p:nvGraphicFramePr>
          <p:cNvPr id="5" name="Group 192"/>
          <p:cNvGraphicFramePr>
            <a:graphicFrameLocks/>
          </p:cNvGraphicFramePr>
          <p:nvPr/>
        </p:nvGraphicFramePr>
        <p:xfrm>
          <a:off x="609600" y="1676400"/>
          <a:ext cx="8153400" cy="4404360"/>
        </p:xfrm>
        <a:graphic>
          <a:graphicData uri="http://schemas.openxmlformats.org/drawingml/2006/table">
            <a:tbl>
              <a:tblPr/>
              <a:tblGrid>
                <a:gridCol w="1165225"/>
                <a:gridCol w="1163638"/>
                <a:gridCol w="1165225"/>
                <a:gridCol w="1165225"/>
                <a:gridCol w="1165225"/>
                <a:gridCol w="1163637"/>
                <a:gridCol w="11652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HeX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Bin pos3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Bin pos2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Bin pos1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Bin pos0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Decimal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/>
              <a:t>Ejemplo conversión numérica</a:t>
            </a:r>
            <a:endParaRPr lang="en-US" dirty="0"/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6</a:t>
            </a:fld>
            <a:endParaRPr lang="es-E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2 conversión numérica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7</a:t>
            </a:fld>
            <a:endParaRPr lang="es-E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suma binaria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8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resta binaria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3EDF24F-7502-45A6-ABD1-F8EF06D88E7C}" type="slidenum">
              <a:rPr lang="es-ES" altLang="en-US" smtClean="0"/>
              <a:pPr>
                <a:defRPr/>
              </a:pPr>
              <a:t>9</a:t>
            </a:fld>
            <a:endParaRPr lang="es-ES" alt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320</TotalTime>
  <Words>768</Words>
  <Application>Microsoft Office PowerPoint</Application>
  <PresentationFormat>Presentación en pantalla (4:3)</PresentationFormat>
  <Paragraphs>386</Paragraphs>
  <Slides>24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6" baseType="lpstr">
      <vt:lpstr>Intermedio</vt:lpstr>
      <vt:lpstr>Microsoft Editor de ecuaciones 3.0</vt:lpstr>
      <vt:lpstr>Sistemas Numéricos y Estructura Lógica</vt:lpstr>
      <vt:lpstr>Diapositiva 2</vt:lpstr>
      <vt:lpstr>Sistemas numéricos</vt:lpstr>
      <vt:lpstr>Números Binarios</vt:lpstr>
      <vt:lpstr>Sistema Hexadecimal</vt:lpstr>
      <vt:lpstr>Ejemplo conversión numérica</vt:lpstr>
      <vt:lpstr>Ejemplo 2 conversión numérica</vt:lpstr>
      <vt:lpstr>Ejemplo suma binaria</vt:lpstr>
      <vt:lpstr>Ejemplo resta binaria</vt:lpstr>
      <vt:lpstr>Magnitudes en Bytes</vt:lpstr>
      <vt:lpstr>Algebra de Boole</vt:lpstr>
      <vt:lpstr>Algebra de Boole</vt:lpstr>
      <vt:lpstr>Circuito de compuertas</vt:lpstr>
      <vt:lpstr>Compuertas Lógicas</vt:lpstr>
      <vt:lpstr>Compuerta XOR</vt:lpstr>
      <vt:lpstr>Ejemplo de Función</vt:lpstr>
      <vt:lpstr>Ejemplo de Función 2</vt:lpstr>
      <vt:lpstr>Tabla de Verdad para una función</vt:lpstr>
      <vt:lpstr>Diapositiva 19</vt:lpstr>
      <vt:lpstr>Ejemplo</vt:lpstr>
      <vt:lpstr>Mapas de Karnaugh</vt:lpstr>
      <vt:lpstr>Mapas de Karnaugh</vt:lpstr>
      <vt:lpstr>Mapas de Karnaugh</vt:lpstr>
      <vt:lpstr>Ejercicio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Cristian Wilckens</dc:creator>
  <cp:lastModifiedBy>Cristian</cp:lastModifiedBy>
  <cp:revision>29</cp:revision>
  <dcterms:created xsi:type="dcterms:W3CDTF">2004-08-20T07:00:27Z</dcterms:created>
  <dcterms:modified xsi:type="dcterms:W3CDTF">2011-03-25T01:01:35Z</dcterms:modified>
</cp:coreProperties>
</file>