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94" r:id="rId1"/>
  </p:sldMasterIdLst>
  <p:handoutMasterIdLst>
    <p:handoutMasterId r:id="rId33"/>
  </p:handoutMasterIdLst>
  <p:sldIdLst>
    <p:sldId id="258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275" r:id="rId19"/>
    <p:sldId id="276" r:id="rId20"/>
    <p:sldId id="277" r:id="rId21"/>
    <p:sldId id="278" r:id="rId22"/>
    <p:sldId id="279" r:id="rId23"/>
    <p:sldId id="280" r:id="rId24"/>
    <p:sldId id="281" r:id="rId25"/>
    <p:sldId id="282" r:id="rId26"/>
    <p:sldId id="283" r:id="rId27"/>
    <p:sldId id="284" r:id="rId28"/>
    <p:sldId id="285" r:id="rId29"/>
    <p:sldId id="286" r:id="rId30"/>
    <p:sldId id="287" r:id="rId31"/>
    <p:sldId id="288" r:id="rId32"/>
  </p:sldIdLst>
  <p:sldSz cx="9144000" cy="6858000" type="screen4x3"/>
  <p:notesSz cx="6858000" cy="9144000"/>
  <p:defaultTextStyle>
    <a:defPPr>
      <a:defRPr lang="es-CL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28" autoAdjust="0"/>
  </p:normalViewPr>
  <p:slideViewPr>
    <p:cSldViewPr>
      <p:cViewPr>
        <p:scale>
          <a:sx n="62" d="100"/>
          <a:sy n="62" d="100"/>
        </p:scale>
        <p:origin x="-2184" y="-23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L"/>
          </a:p>
        </p:txBody>
      </p:sp>
      <p:sp>
        <p:nvSpPr>
          <p:cNvPr id="3" name="2 Marcador de fecha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FA8DAB-2125-447E-AF45-0D6D78E94103}" type="datetimeFigureOut">
              <a:rPr lang="es-CL" smtClean="0"/>
              <a:t>17-03-2011</a:t>
            </a:fld>
            <a:endParaRPr lang="es-CL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L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341393C-C0E2-4E31-B639-40655F664549}" type="slidenum">
              <a:rPr lang="es-CL" smtClean="0"/>
              <a:t>‹Nº›</a:t>
            </a:fld>
            <a:endParaRPr lang="es-C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Rectángulo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9 Rectángulo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10 Rectángulo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7 Título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9" name="8 Subtítulo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28" name="27 Marcador de fecha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1A5D304D-9E68-43FD-8C41-C72A8E78182C}" type="datetimeFigureOut">
              <a:rPr lang="es-CL" smtClean="0"/>
              <a:pPr>
                <a:defRPr/>
              </a:pPr>
              <a:t>17-03-2011</a:t>
            </a:fld>
            <a:endParaRPr lang="es-CL"/>
          </a:p>
        </p:txBody>
      </p:sp>
      <p:sp>
        <p:nvSpPr>
          <p:cNvPr id="17" name="16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es-CL"/>
          </a:p>
        </p:txBody>
      </p:sp>
      <p:sp>
        <p:nvSpPr>
          <p:cNvPr id="29" name="28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F4AFCE82-93B0-4D48-997A-C7D989E5DAEF}" type="slidenum">
              <a:rPr lang="es-CL" smtClean="0"/>
              <a:pPr>
                <a:defRPr/>
              </a:pPr>
              <a:t>‹Nº›</a:t>
            </a:fld>
            <a:endParaRPr lang="es-CL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12416CE-B31B-40F5-ADEF-4F726FC1EF57}" type="datetimeFigureOut">
              <a:rPr lang="es-CL" smtClean="0"/>
              <a:pPr>
                <a:defRPr/>
              </a:pPr>
              <a:t>17-03-2011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027A752-A12E-4EF3-8513-66A895088338}" type="slidenum">
              <a:rPr lang="es-CL" smtClean="0"/>
              <a:pPr>
                <a:defRPr/>
              </a:pPr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vertical y texto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pPr>
              <a:defRPr/>
            </a:pPr>
            <a:fld id="{AD9B3BFB-429E-4733-A7D3-1025E11086D4}" type="datetimeFigureOut">
              <a:rPr lang="es-CL" smtClean="0"/>
              <a:pPr>
                <a:defRPr/>
              </a:pPr>
              <a:t>17-03-2011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pPr>
              <a:defRPr/>
            </a:pPr>
            <a:endParaRPr lang="es-CL"/>
          </a:p>
        </p:txBody>
      </p:sp>
      <p:sp>
        <p:nvSpPr>
          <p:cNvPr id="7" name="6 Rectángulo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7 Rectángulo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8 Rectángulo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pPr>
              <a:defRPr/>
            </a:pPr>
            <a:fld id="{B9873602-10BF-4943-99DC-BEED4EEBD56D}" type="slidenum">
              <a:rPr lang="es-CL" smtClean="0"/>
              <a:pPr>
                <a:defRPr/>
              </a:pPr>
              <a:t>‹Nº›</a:t>
            </a:fld>
            <a:endParaRPr lang="es-C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D420221-043F-47D1-A417-830ABFCFA400}" type="datetimeFigureOut">
              <a:rPr lang="es-CL" smtClean="0"/>
              <a:pPr>
                <a:defRPr/>
              </a:pPr>
              <a:t>17-03-2011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C62E4A44-19A8-474B-952A-13E9DCB7A14E}" type="slidenum">
              <a:rPr lang="es-CL" smtClean="0"/>
              <a:pPr>
                <a:defRPr/>
              </a:pPr>
              <a:t>‹Nº›</a:t>
            </a:fld>
            <a:endParaRPr lang="es-CL"/>
          </a:p>
        </p:txBody>
      </p:sp>
      <p:sp>
        <p:nvSpPr>
          <p:cNvPr id="8" name="7 Marcador de contenido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7" name="6 Rectángulo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7 Rectángulo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8 Rectángulo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2" name="1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6536D3B-9E03-4F50-BC4B-DE5E5D605540}" type="datetimeFigureOut">
              <a:rPr lang="es-CL" smtClean="0"/>
              <a:pPr>
                <a:defRPr/>
              </a:pPr>
              <a:t>17-03-2011</a:t>
            </a:fld>
            <a:endParaRPr lang="es-CL"/>
          </a:p>
        </p:txBody>
      </p:sp>
      <p:sp>
        <p:nvSpPr>
          <p:cNvPr id="13" name="12 Marcador de número de diapositiva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B268C08F-58C3-431F-BE09-D7DB0657B802}" type="slidenum">
              <a:rPr lang="es-CL" smtClean="0"/>
              <a:pPr>
                <a:defRPr/>
              </a:pPr>
              <a:t>‹Nº›</a:t>
            </a:fld>
            <a:endParaRPr lang="es-CL"/>
          </a:p>
        </p:txBody>
      </p:sp>
      <p:sp>
        <p:nvSpPr>
          <p:cNvPr id="14" name="13 Marcador de pie de página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endParaRPr lang="es-C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9" name="8 Marcador de contenido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1" name="10 Marcador de contenido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8" name="7 Marcador de fecha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pPr>
              <a:defRPr/>
            </a:pPr>
            <a:fld id="{2F9423A0-B823-4940-AA95-B29101B6BD89}" type="datetimeFigureOut">
              <a:rPr lang="es-CL" smtClean="0"/>
              <a:pPr>
                <a:defRPr/>
              </a:pPr>
              <a:t>17-03-2011</a:t>
            </a:fld>
            <a:endParaRPr lang="es-CL"/>
          </a:p>
        </p:txBody>
      </p:sp>
      <p:sp>
        <p:nvSpPr>
          <p:cNvPr id="10" name="9 Marcador de número de diapositiva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pPr>
              <a:defRPr/>
            </a:pPr>
            <a:fld id="{647C479E-4C92-4BA8-99B4-EAD147E5595B}" type="slidenum">
              <a:rPr lang="es-CL" smtClean="0"/>
              <a:pPr>
                <a:defRPr/>
              </a:pPr>
              <a:t>‹Nº›</a:t>
            </a:fld>
            <a:endParaRPr lang="es-CL"/>
          </a:p>
        </p:txBody>
      </p:sp>
      <p:sp>
        <p:nvSpPr>
          <p:cNvPr id="12" name="11 Marcador de pie de página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pPr>
              <a:defRPr/>
            </a:pPr>
            <a:endParaRPr lang="es-C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1" name="10 Marcador de contenido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3" name="12 Marcador de contenido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0" name="9 Marcador de fecha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pPr>
              <a:defRPr/>
            </a:pPr>
            <a:fld id="{10B96175-168C-4240-9AEA-2A5EB8407BB1}" type="datetimeFigureOut">
              <a:rPr lang="es-CL" smtClean="0"/>
              <a:pPr>
                <a:defRPr/>
              </a:pPr>
              <a:t>17-03-2011</a:t>
            </a:fld>
            <a:endParaRPr lang="es-CL"/>
          </a:p>
        </p:txBody>
      </p:sp>
      <p:sp>
        <p:nvSpPr>
          <p:cNvPr id="12" name="11 Marcador de número de diapositiva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pPr>
              <a:defRPr/>
            </a:pPr>
            <a:fld id="{0CF227CF-6E80-480B-A2CD-079D19A1770D}" type="slidenum">
              <a:rPr lang="es-CL" smtClean="0"/>
              <a:pPr>
                <a:defRPr/>
              </a:pPr>
              <a:t>‹Nº›</a:t>
            </a:fld>
            <a:endParaRPr lang="es-CL"/>
          </a:p>
        </p:txBody>
      </p:sp>
      <p:sp>
        <p:nvSpPr>
          <p:cNvPr id="14" name="13 Marcador de pie de página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pPr>
              <a:defRPr/>
            </a:pPr>
            <a:endParaRPr lang="es-CL"/>
          </a:p>
        </p:txBody>
      </p:sp>
      <p:sp>
        <p:nvSpPr>
          <p:cNvPr id="16" name="15 Marcador de texto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15" name="14 Marcador de texto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3C5EA50-2C6C-429C-BCE2-2BA6AF0F9310}" type="datetimeFigureOut">
              <a:rPr lang="es-CL" smtClean="0"/>
              <a:pPr>
                <a:defRPr/>
              </a:pPr>
              <a:t>17-03-2011</a:t>
            </a:fld>
            <a:endParaRPr lang="es-CL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CL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96B3DF20-36AC-4E23-8B97-052C5E8567F0}" type="slidenum">
              <a:rPr lang="es-CL" smtClean="0"/>
              <a:pPr>
                <a:defRPr/>
              </a:pPr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A82E612-E7AD-40CD-976C-96DFD508CE6B}" type="datetimeFigureOut">
              <a:rPr lang="es-CL" smtClean="0"/>
              <a:pPr>
                <a:defRPr/>
              </a:pPr>
              <a:t>17-03-2011</a:t>
            </a:fld>
            <a:endParaRPr lang="es-CL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CL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1136AA89-7FD3-478C-9382-3FB0BD7B6BEB}" type="slidenum">
              <a:rPr lang="es-CL" smtClean="0"/>
              <a:pPr>
                <a:defRPr/>
              </a:pPr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5F1B653-4994-4BC8-8752-8AF68108D3CE}" type="datetimeFigureOut">
              <a:rPr lang="es-CL" smtClean="0"/>
              <a:pPr>
                <a:defRPr/>
              </a:pPr>
              <a:t>17-03-2011</a:t>
            </a:fld>
            <a:endParaRPr lang="es-C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C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D557AA6D-CAF7-43E1-9222-970FD0A25C82}" type="slidenum">
              <a:rPr lang="es-CL" smtClean="0"/>
              <a:pPr>
                <a:defRPr/>
              </a:pPr>
              <a:t>‹Nº›</a:t>
            </a:fld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9" name="8 Marcador de contenido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8" name="7 Rectángulo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8 Rectángulo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9 Rectángulo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1" name="10 Rectángulo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11 Marcador de fecha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pPr>
              <a:defRPr/>
            </a:pPr>
            <a:fld id="{7BDC11A1-24D2-47DC-B0B8-08301CEEFB44}" type="datetimeFigureOut">
              <a:rPr lang="es-CL" smtClean="0"/>
              <a:pPr>
                <a:defRPr/>
              </a:pPr>
              <a:t>17-03-2011</a:t>
            </a:fld>
            <a:endParaRPr lang="es-CL"/>
          </a:p>
        </p:txBody>
      </p:sp>
      <p:sp>
        <p:nvSpPr>
          <p:cNvPr id="13" name="12 Marcador de número de diapositiva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pPr>
              <a:defRPr/>
            </a:pPr>
            <a:fld id="{AE1DD40B-8121-4316-9F2C-5943DB0E5622}" type="slidenum">
              <a:rPr lang="es-CL" smtClean="0"/>
              <a:pPr>
                <a:defRPr/>
              </a:pPr>
              <a:t>‹Nº›</a:t>
            </a:fld>
            <a:endParaRPr lang="es-CL"/>
          </a:p>
        </p:txBody>
      </p:sp>
      <p:sp>
        <p:nvSpPr>
          <p:cNvPr id="14" name="13 Marcador de pie de página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pPr>
              <a:defRPr/>
            </a:pPr>
            <a:endParaRPr lang="es-CL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grayWhite"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21 Marcador de título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3" name="12 Marcador de texto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4" name="13 Marcador de fecha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E0A37F7A-8A6B-4947-894B-A771618E40FF}" type="datetimeFigureOut">
              <a:rPr lang="es-CL" smtClean="0"/>
              <a:pPr>
                <a:defRPr/>
              </a:pPr>
              <a:t>17-03-2011</a:t>
            </a:fld>
            <a:endParaRPr lang="es-CL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es-CL"/>
          </a:p>
        </p:txBody>
      </p:sp>
      <p:sp>
        <p:nvSpPr>
          <p:cNvPr id="7" name="6 Rectángulo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7 Rectángulo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8 Rectángulo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22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C9C0283B-C0C2-4987-A9B9-62A278153AE5}" type="slidenum">
              <a:rPr lang="es-CL" smtClean="0"/>
              <a:pPr>
                <a:defRPr/>
              </a:pPr>
              <a:t>‹Nº›</a:t>
            </a:fld>
            <a:endParaRPr lang="es-C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95" r:id="rId1"/>
    <p:sldLayoutId id="2147484096" r:id="rId2"/>
    <p:sldLayoutId id="2147484097" r:id="rId3"/>
    <p:sldLayoutId id="2147484098" r:id="rId4"/>
    <p:sldLayoutId id="2147484099" r:id="rId5"/>
    <p:sldLayoutId id="2147484100" r:id="rId6"/>
    <p:sldLayoutId id="2147484101" r:id="rId7"/>
    <p:sldLayoutId id="2147484102" r:id="rId8"/>
    <p:sldLayoutId id="2147484103" r:id="rId9"/>
    <p:sldLayoutId id="2147484104" r:id="rId10"/>
    <p:sldLayoutId id="2147484105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hyperlink" Target="http://upload.wikimedia.org/wikipedia/commons/1/10/Nsa-enigma.jpg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hyperlink" Target="http://www.arikah.net/enciclopedia-espanola/Motorola_68020" TargetMode="External"/><Relationship Id="rId13" Type="http://schemas.openxmlformats.org/officeDocument/2006/relationships/hyperlink" Target="http://www.arikah.net/enciclopedia-espanola/Intel_Pentium" TargetMode="External"/><Relationship Id="rId18" Type="http://schemas.openxmlformats.org/officeDocument/2006/relationships/hyperlink" Target="http://www.arikah.net/enciclopedia-espanola/PowerPC" TargetMode="External"/><Relationship Id="rId26" Type="http://schemas.openxmlformats.org/officeDocument/2006/relationships/hyperlink" Target="http://www.arikah.net/enciclopedia-espanola/Intel_Pentium_D" TargetMode="External"/><Relationship Id="rId3" Type="http://schemas.openxmlformats.org/officeDocument/2006/relationships/hyperlink" Target="http://www.arikah.net/enciclopedia-espanola/Intel_8008" TargetMode="External"/><Relationship Id="rId21" Type="http://schemas.openxmlformats.org/officeDocument/2006/relationships/hyperlink" Target="http://www.arikah.net/enciclopedia-espanola/Intel_Pentium_4" TargetMode="External"/><Relationship Id="rId7" Type="http://schemas.openxmlformats.org/officeDocument/2006/relationships/hyperlink" Target="http://www.arikah.net/enciclopedia-espanola/Intel_80286" TargetMode="External"/><Relationship Id="rId12" Type="http://schemas.openxmlformats.org/officeDocument/2006/relationships/hyperlink" Target="http://www.arikah.net/enciclopedia-espanola/Motorola_68040" TargetMode="External"/><Relationship Id="rId17" Type="http://schemas.openxmlformats.org/officeDocument/2006/relationships/hyperlink" Target="http://www.arikah.net/enciclopedia-espanola/AMD_K6" TargetMode="External"/><Relationship Id="rId25" Type="http://schemas.openxmlformats.org/officeDocument/2006/relationships/hyperlink" Target="http://www.arikah.net/enciclopedia-espanola/PowerPC_G4" TargetMode="External"/><Relationship Id="rId2" Type="http://schemas.openxmlformats.org/officeDocument/2006/relationships/hyperlink" Target="http://www.arikah.net/enciclopedia-espanola/Intel_4004" TargetMode="External"/><Relationship Id="rId16" Type="http://schemas.openxmlformats.org/officeDocument/2006/relationships/hyperlink" Target="http://www.arikah.net/enciclopedia-espanola/Intel_Pentium_II" TargetMode="External"/><Relationship Id="rId20" Type="http://schemas.openxmlformats.org/officeDocument/2006/relationships/hyperlink" Target="http://www.arikah.net/enciclopedia-espanola/AMD_K6-2" TargetMode="External"/><Relationship Id="rId29" Type="http://schemas.openxmlformats.org/officeDocument/2006/relationships/hyperlink" Target="http://www.arikah.net/enciclopedia-espanola/Intel_Core_2_Duo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arikah.net/enciclopedia-espanola/Intel_8088" TargetMode="External"/><Relationship Id="rId11" Type="http://schemas.openxmlformats.org/officeDocument/2006/relationships/hyperlink" Target="http://www.arikah.net/enciclopedia-espanola/Intel_80486" TargetMode="External"/><Relationship Id="rId24" Type="http://schemas.openxmlformats.org/officeDocument/2006/relationships/hyperlink" Target="http://www.arikah.net/enciclopedia-espanola/AMD_Duron" TargetMode="External"/><Relationship Id="rId5" Type="http://schemas.openxmlformats.org/officeDocument/2006/relationships/hyperlink" Target="http://www.arikah.net/enciclopedia-espanola/Motorola_68000" TargetMode="External"/><Relationship Id="rId15" Type="http://schemas.openxmlformats.org/officeDocument/2006/relationships/hyperlink" Target="http://www.arikah.net/enciclopedia-espanola/Intel_Pentium_Pro" TargetMode="External"/><Relationship Id="rId23" Type="http://schemas.openxmlformats.org/officeDocument/2006/relationships/hyperlink" Target="http://www.arikah.net/enciclopedia-espanola/AMD_Athlon_XP" TargetMode="External"/><Relationship Id="rId28" Type="http://schemas.openxmlformats.org/officeDocument/2006/relationships/hyperlink" Target="http://www.arikah.net/enciclopedia-espanola/AMD_Athlon_64" TargetMode="External"/><Relationship Id="rId10" Type="http://schemas.openxmlformats.org/officeDocument/2006/relationships/hyperlink" Target="http://www.arikah.net/enciclopedia-espanola/AMD80386" TargetMode="External"/><Relationship Id="rId19" Type="http://schemas.openxmlformats.org/officeDocument/2006/relationships/hyperlink" Target="http://www.arikah.net/enciclopedia-espanola/Intel_Pentium_III" TargetMode="External"/><Relationship Id="rId4" Type="http://schemas.openxmlformats.org/officeDocument/2006/relationships/hyperlink" Target="http://www.arikah.net/enciclopedia-espanola/Intel_8086" TargetMode="External"/><Relationship Id="rId9" Type="http://schemas.openxmlformats.org/officeDocument/2006/relationships/hyperlink" Target="http://www.arikah.net/enciclopedia-espanola/Intel_80386" TargetMode="External"/><Relationship Id="rId14" Type="http://schemas.openxmlformats.org/officeDocument/2006/relationships/hyperlink" Target="http://www.arikah.net/enciclopedia-espanola/AMD_K5" TargetMode="External"/><Relationship Id="rId22" Type="http://schemas.openxmlformats.org/officeDocument/2006/relationships/hyperlink" Target="http://www.arikah.net/enciclopedia-espanola/Intel_Itanium_2" TargetMode="External"/><Relationship Id="rId27" Type="http://schemas.openxmlformats.org/officeDocument/2006/relationships/hyperlink" Target="http://www.arikah.net/enciclopedia-espanola/Intel_Core_Duo" TargetMode="Externa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s-ES_tradnl" dirty="0" smtClean="0"/>
              <a:t>Historia de la computación</a:t>
            </a:r>
            <a:endParaRPr lang="es-ES" dirty="0" smtClean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pPr marL="63500"/>
            <a:r>
              <a:rPr lang="es-MX" sz="1100" dirty="0" smtClean="0"/>
              <a:t>Curso de Computación</a:t>
            </a:r>
          </a:p>
          <a:p>
            <a:pPr marL="63500"/>
            <a:r>
              <a:rPr lang="es-MX" sz="1100" dirty="0" smtClean="0"/>
              <a:t>Bachillerato</a:t>
            </a:r>
          </a:p>
          <a:p>
            <a:pPr marL="63500"/>
            <a:r>
              <a:rPr lang="es-MX" sz="1100" dirty="0" smtClean="0"/>
              <a:t>Cristian </a:t>
            </a:r>
            <a:r>
              <a:rPr lang="es-MX" sz="1100" dirty="0" err="1" smtClean="0"/>
              <a:t>Wilckens</a:t>
            </a:r>
            <a:endParaRPr lang="es-ES" sz="11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 smtClean="0"/>
          </a:p>
        </p:txBody>
      </p:sp>
      <p:sp>
        <p:nvSpPr>
          <p:cNvPr id="15363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r>
              <a:rPr lang="es-ES_tradnl" smtClean="0"/>
              <a:t>1937, Shannon &amp; Weaver (&amp; Boole):</a:t>
            </a:r>
          </a:p>
          <a:p>
            <a:pPr lvl="1">
              <a:buFont typeface="Wingdings" pitchFamily="2" charset="2"/>
              <a:buNone/>
            </a:pPr>
            <a:r>
              <a:rPr lang="es-ES_tradnl" smtClean="0"/>
              <a:t>“teoría matemática de la comunicación”</a:t>
            </a:r>
          </a:p>
          <a:p>
            <a:pPr lvl="1"/>
            <a:r>
              <a:rPr lang="es-ES_tradnl" smtClean="0"/>
              <a:t>información reduce el desorden</a:t>
            </a:r>
          </a:p>
          <a:p>
            <a:pPr lvl="1"/>
            <a:r>
              <a:rPr lang="es-ES_tradnl" smtClean="0"/>
              <a:t>unidad de medida: bit = binary digit </a:t>
            </a:r>
          </a:p>
          <a:p>
            <a:endParaRPr lang="es-ES" smtClean="0"/>
          </a:p>
        </p:txBody>
      </p:sp>
      <p:pic>
        <p:nvPicPr>
          <p:cNvPr id="15364" name="Picture 5" descr="boole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80112" y="3861048"/>
            <a:ext cx="2448272" cy="2448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5" name="Picture 6" descr="SHANNON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63920" y="3933056"/>
            <a:ext cx="1784144" cy="2448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6" name="Picture 7" descr="weaver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2938" y="3929063"/>
            <a:ext cx="2128862" cy="24672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_tradnl" sz="3600" dirty="0" smtClean="0"/>
              <a:t>II Guerra Mundial: </a:t>
            </a:r>
            <a:r>
              <a:rPr lang="es-ES_tradnl" sz="3600" i="1" dirty="0" smtClean="0"/>
              <a:t>problemática:</a:t>
            </a:r>
            <a:r>
              <a:rPr lang="es-ES_tradnl" sz="3600" dirty="0" smtClean="0"/>
              <a:t> ENIGMA</a:t>
            </a:r>
            <a:endParaRPr lang="es-ES" sz="3600" dirty="0" smtClean="0"/>
          </a:p>
        </p:txBody>
      </p:sp>
      <p:sp>
        <p:nvSpPr>
          <p:cNvPr id="16387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s-ES_tradnl" dirty="0" smtClean="0"/>
              <a:t>ENIGMA: máquina codificadora de los Nazis</a:t>
            </a:r>
          </a:p>
          <a:p>
            <a:r>
              <a:rPr lang="es-ES_tradnl" dirty="0" smtClean="0"/>
              <a:t>1943: COLOSSUS: decodificadora</a:t>
            </a:r>
          </a:p>
          <a:p>
            <a:pPr lvl="1"/>
            <a:r>
              <a:rPr lang="es-ES_tradnl" sz="3000" dirty="0" smtClean="0"/>
              <a:t>Tommy </a:t>
            </a:r>
            <a:r>
              <a:rPr lang="es-ES_tradnl" sz="3000" dirty="0" err="1" smtClean="0"/>
              <a:t>Flowers</a:t>
            </a:r>
            <a:r>
              <a:rPr lang="es-ES_tradnl" sz="3000" dirty="0" smtClean="0"/>
              <a:t>, Alan </a:t>
            </a:r>
            <a:r>
              <a:rPr lang="es-ES_tradnl" sz="3000" dirty="0" err="1" smtClean="0"/>
              <a:t>Turing</a:t>
            </a:r>
            <a:r>
              <a:rPr lang="es-ES_tradnl" sz="3000" dirty="0" smtClean="0"/>
              <a:t> (Inglaterra)</a:t>
            </a:r>
          </a:p>
          <a:p>
            <a:pPr lvl="1"/>
            <a:r>
              <a:rPr lang="es-ES_tradnl" sz="3000" dirty="0" smtClean="0"/>
              <a:t>computador dedicado</a:t>
            </a:r>
          </a:p>
          <a:p>
            <a:pPr lvl="1"/>
            <a:r>
              <a:rPr lang="es-ES_tradnl" sz="3000" dirty="0" smtClean="0"/>
              <a:t>2.400 válvulas al vacío</a:t>
            </a:r>
          </a:p>
          <a:p>
            <a:pPr lvl="1"/>
            <a:r>
              <a:rPr lang="es-ES_tradnl" sz="3000" dirty="0" smtClean="0"/>
              <a:t>leía 500 caracteres/</a:t>
            </a:r>
            <a:r>
              <a:rPr lang="es-ES_tradnl" sz="3000" dirty="0" err="1" smtClean="0"/>
              <a:t>seg</a:t>
            </a:r>
            <a:r>
              <a:rPr lang="es-ES_tradnl" sz="3000" dirty="0" smtClean="0"/>
              <a:t>, de 5 rollos de papel</a:t>
            </a:r>
          </a:p>
          <a:p>
            <a:pPr lvl="1"/>
            <a:r>
              <a:rPr lang="es-ES_tradnl" sz="3000" dirty="0" smtClean="0"/>
              <a:t>escribía en rollos de papel</a:t>
            </a:r>
            <a:endParaRPr lang="es-ES_tradnl" dirty="0" smtClean="0"/>
          </a:p>
          <a:p>
            <a:endParaRPr lang="es-E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 smtClean="0"/>
          </a:p>
        </p:txBody>
      </p:sp>
      <p:sp>
        <p:nvSpPr>
          <p:cNvPr id="17411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endParaRPr lang="en-US" smtClean="0"/>
          </a:p>
        </p:txBody>
      </p:sp>
      <p:pic>
        <p:nvPicPr>
          <p:cNvPr id="34821" name="Picture 5" descr="Image:Nsa-enigma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504" y="352947"/>
            <a:ext cx="4718868" cy="62907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25" name="Picture 9" descr="408px-enigma_verkehrshaus_luzern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32040" y="332656"/>
            <a:ext cx="4175448" cy="64500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348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2000"/>
                                        <p:tgtEl>
                                          <p:spTgt spid="348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285750" y="214536"/>
            <a:ext cx="8686800" cy="838200"/>
          </a:xfrm>
        </p:spPr>
        <p:txBody>
          <a:bodyPr>
            <a:normAutofit/>
          </a:bodyPr>
          <a:lstStyle/>
          <a:p>
            <a:r>
              <a:rPr lang="es-ES_tradnl" sz="3600" dirty="0" smtClean="0"/>
              <a:t>Alan </a:t>
            </a:r>
            <a:r>
              <a:rPr lang="es-ES_tradnl" sz="3600" dirty="0" err="1" smtClean="0"/>
              <a:t>Turing</a:t>
            </a:r>
            <a:r>
              <a:rPr lang="es-ES_tradnl" sz="3600" dirty="0" smtClean="0"/>
              <a:t>, </a:t>
            </a:r>
            <a:r>
              <a:rPr lang="es-ES_tradnl" sz="3600" dirty="0" smtClean="0"/>
              <a:t>Inglaterra: inteligencia </a:t>
            </a:r>
            <a:r>
              <a:rPr lang="es-ES_tradnl" sz="3600" dirty="0" smtClean="0"/>
              <a:t>artificial</a:t>
            </a:r>
            <a:endParaRPr lang="es-ES" sz="3600" dirty="0" smtClean="0"/>
          </a:p>
        </p:txBody>
      </p:sp>
      <p:sp>
        <p:nvSpPr>
          <p:cNvPr id="18435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>
            <a:noAutofit/>
          </a:bodyPr>
          <a:lstStyle/>
          <a:p>
            <a:pPr>
              <a:lnSpc>
                <a:spcPct val="120000"/>
              </a:lnSpc>
            </a:pPr>
            <a:r>
              <a:rPr lang="es-ES_tradnl" sz="2800" dirty="0" smtClean="0"/>
              <a:t>1937:Teoría de computación</a:t>
            </a:r>
            <a:endParaRPr lang="es-ES_tradnl" sz="3200" dirty="0" smtClean="0"/>
          </a:p>
          <a:p>
            <a:pPr lvl="1"/>
            <a:r>
              <a:rPr lang="es-ES_tradnl" sz="2400" dirty="0" smtClean="0"/>
              <a:t>concepto de máquina universal (de </a:t>
            </a:r>
            <a:r>
              <a:rPr lang="es-ES_tradnl" sz="2400" dirty="0" err="1" smtClean="0"/>
              <a:t>Turing</a:t>
            </a:r>
            <a:r>
              <a:rPr lang="es-ES_tradnl" sz="2400" dirty="0" smtClean="0"/>
              <a:t>)</a:t>
            </a:r>
          </a:p>
          <a:p>
            <a:pPr lvl="1"/>
            <a:r>
              <a:rPr lang="es-ES_tradnl" sz="2400" dirty="0" smtClean="0"/>
              <a:t>procesamiento de símbolos</a:t>
            </a:r>
          </a:p>
          <a:p>
            <a:pPr lvl="1"/>
            <a:r>
              <a:rPr lang="es-ES_tradnl" sz="2400" dirty="0" smtClean="0"/>
              <a:t>programas almacenados</a:t>
            </a:r>
          </a:p>
          <a:p>
            <a:pPr>
              <a:lnSpc>
                <a:spcPct val="120000"/>
              </a:lnSpc>
            </a:pPr>
            <a:r>
              <a:rPr lang="es-ES_tradnl" sz="2800" dirty="0" smtClean="0"/>
              <a:t>1943: participó en proyecto COLOSSO</a:t>
            </a:r>
          </a:p>
          <a:p>
            <a:pPr>
              <a:lnSpc>
                <a:spcPct val="120000"/>
              </a:lnSpc>
            </a:pPr>
            <a:r>
              <a:rPr lang="es-ES_tradnl" sz="2800" dirty="0" smtClean="0"/>
              <a:t>1947: “Maquinaria inteligente”</a:t>
            </a:r>
            <a:endParaRPr lang="es-ES_tradnl" sz="3200" dirty="0" smtClean="0"/>
          </a:p>
          <a:p>
            <a:pPr lvl="1">
              <a:lnSpc>
                <a:spcPct val="90000"/>
              </a:lnSpc>
            </a:pPr>
            <a:r>
              <a:rPr lang="es-ES_tradnl" sz="2400" dirty="0" smtClean="0"/>
              <a:t>inteligencia artificial</a:t>
            </a:r>
          </a:p>
          <a:p>
            <a:pPr lvl="1">
              <a:lnSpc>
                <a:spcPct val="90000"/>
              </a:lnSpc>
            </a:pPr>
            <a:r>
              <a:rPr lang="es-ES_tradnl" sz="2400" dirty="0" smtClean="0"/>
              <a:t>Prueba de </a:t>
            </a:r>
            <a:r>
              <a:rPr lang="es-ES_tradnl" sz="2400" dirty="0" err="1" smtClean="0"/>
              <a:t>Turing</a:t>
            </a:r>
            <a:endParaRPr lang="es-ES_tradnl" sz="2800" dirty="0" smtClean="0"/>
          </a:p>
          <a:p>
            <a:pPr>
              <a:lnSpc>
                <a:spcPct val="170000"/>
              </a:lnSpc>
            </a:pPr>
            <a:r>
              <a:rPr lang="es-ES_tradnl" sz="2800" dirty="0" smtClean="0"/>
              <a:t>1954: se suicida</a:t>
            </a:r>
            <a:endParaRPr lang="es-ES_tradnl" sz="3200" dirty="0" smtClean="0"/>
          </a:p>
          <a:p>
            <a:endParaRPr lang="es-ES" sz="2800" dirty="0" smtClean="0"/>
          </a:p>
        </p:txBody>
      </p:sp>
      <p:pic>
        <p:nvPicPr>
          <p:cNvPr id="18436" name="Picture 5" descr="1954-turing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00192" y="3011760"/>
            <a:ext cx="2743200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smtClean="0"/>
          </a:p>
        </p:txBody>
      </p:sp>
      <p:pic>
        <p:nvPicPr>
          <p:cNvPr id="19459" name="Content Placeholder 8" descr="cartoon.gif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4788024" y="1772815"/>
            <a:ext cx="4355976" cy="2588695"/>
          </a:xfrm>
        </p:spPr>
      </p:pic>
      <p:pic>
        <p:nvPicPr>
          <p:cNvPr id="19460" name="Picture 6" descr="turing_test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50" y="785813"/>
            <a:ext cx="4500563" cy="554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214313" y="286544"/>
            <a:ext cx="8686800" cy="838200"/>
          </a:xfrm>
        </p:spPr>
        <p:txBody>
          <a:bodyPr>
            <a:normAutofit/>
          </a:bodyPr>
          <a:lstStyle/>
          <a:p>
            <a:r>
              <a:rPr lang="es-ES_tradnl" sz="3600" dirty="0" smtClean="0"/>
              <a:t>II Guerra Mundial: </a:t>
            </a:r>
            <a:r>
              <a:rPr lang="es-ES_tradnl" sz="3600" i="1" dirty="0" smtClean="0"/>
              <a:t>Problemática: </a:t>
            </a:r>
            <a:r>
              <a:rPr lang="es-ES_tradnl" sz="3600" dirty="0" smtClean="0"/>
              <a:t>trayectorias</a:t>
            </a:r>
            <a:endParaRPr lang="es-ES" sz="3600" dirty="0" smtClean="0"/>
          </a:p>
        </p:txBody>
      </p:sp>
      <p:sp>
        <p:nvSpPr>
          <p:cNvPr id="20483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s-ES_tradnl" sz="2800" dirty="0" smtClean="0"/>
              <a:t>Problema: calcular trayectoria de proyectiles para artillería pesada y armas antiaéreas</a:t>
            </a:r>
          </a:p>
          <a:p>
            <a:pPr lvl="1">
              <a:lnSpc>
                <a:spcPct val="90000"/>
              </a:lnSpc>
              <a:buFont typeface="Wingdings" pitchFamily="2" charset="2"/>
              <a:buNone/>
            </a:pPr>
            <a:endParaRPr lang="es-ES_tradnl" sz="2800" dirty="0" smtClean="0"/>
          </a:p>
          <a:p>
            <a:pPr>
              <a:lnSpc>
                <a:spcPct val="90000"/>
              </a:lnSpc>
            </a:pPr>
            <a:r>
              <a:rPr lang="es-ES_tradnl" sz="2800" dirty="0" smtClean="0"/>
              <a:t>1944-47: ENIAC </a:t>
            </a:r>
            <a:r>
              <a:rPr lang="es-ES_tradnl" sz="1800" dirty="0" smtClean="0"/>
              <a:t>(</a:t>
            </a:r>
            <a:r>
              <a:rPr lang="es-ES_tradnl" sz="1800" dirty="0" err="1" smtClean="0"/>
              <a:t>Electronic</a:t>
            </a:r>
            <a:r>
              <a:rPr lang="es-ES_tradnl" sz="1800" dirty="0" smtClean="0"/>
              <a:t> </a:t>
            </a:r>
            <a:r>
              <a:rPr lang="es-ES_tradnl" sz="1800" dirty="0" err="1" smtClean="0"/>
              <a:t>Numerical</a:t>
            </a:r>
            <a:r>
              <a:rPr lang="es-ES_tradnl" sz="1800" dirty="0" smtClean="0"/>
              <a:t> </a:t>
            </a:r>
            <a:r>
              <a:rPr lang="es-ES_tradnl" sz="1800" dirty="0" err="1" smtClean="0"/>
              <a:t>Integrator</a:t>
            </a:r>
            <a:r>
              <a:rPr lang="es-ES_tradnl" sz="1800" dirty="0" smtClean="0"/>
              <a:t> And </a:t>
            </a:r>
            <a:r>
              <a:rPr lang="es-ES_tradnl" sz="1800" dirty="0" err="1" smtClean="0"/>
              <a:t>Calculator</a:t>
            </a:r>
            <a:r>
              <a:rPr lang="es-ES_tradnl" sz="1800" dirty="0" smtClean="0"/>
              <a:t>)</a:t>
            </a:r>
            <a:endParaRPr lang="es-ES_tradnl" sz="3200" dirty="0" smtClean="0"/>
          </a:p>
          <a:p>
            <a:pPr lvl="1">
              <a:lnSpc>
                <a:spcPct val="90000"/>
              </a:lnSpc>
            </a:pPr>
            <a:r>
              <a:rPr lang="es-ES_tradnl" sz="2400" dirty="0" smtClean="0"/>
              <a:t>construida por John </a:t>
            </a:r>
            <a:r>
              <a:rPr lang="es-ES_tradnl" sz="2400" dirty="0" err="1" smtClean="0"/>
              <a:t>Eckert</a:t>
            </a:r>
            <a:r>
              <a:rPr lang="es-ES_tradnl" sz="2400" dirty="0" smtClean="0"/>
              <a:t> y John </a:t>
            </a:r>
            <a:r>
              <a:rPr lang="es-ES_tradnl" sz="2400" dirty="0" err="1" smtClean="0"/>
              <a:t>Mauchly</a:t>
            </a:r>
            <a:r>
              <a:rPr lang="es-ES_tradnl" sz="2400" dirty="0" smtClean="0"/>
              <a:t> (USA)</a:t>
            </a:r>
          </a:p>
          <a:p>
            <a:pPr lvl="1">
              <a:lnSpc>
                <a:spcPct val="90000"/>
              </a:lnSpc>
            </a:pPr>
            <a:r>
              <a:rPr lang="es-ES_tradnl" sz="2400" b="1" i="1" dirty="0" smtClean="0"/>
              <a:t>primer computador electrónico</a:t>
            </a:r>
            <a:r>
              <a:rPr lang="es-ES_tradnl" sz="2400" dirty="0" smtClean="0"/>
              <a:t>, 1947</a:t>
            </a:r>
          </a:p>
          <a:p>
            <a:pPr lvl="1">
              <a:lnSpc>
                <a:spcPct val="90000"/>
              </a:lnSpc>
            </a:pPr>
            <a:r>
              <a:rPr lang="es-ES_tradnl" sz="2400" dirty="0" smtClean="0"/>
              <a:t>18.000 válvulas al vacío</a:t>
            </a:r>
          </a:p>
          <a:p>
            <a:pPr lvl="1">
              <a:lnSpc>
                <a:spcPct val="90000"/>
              </a:lnSpc>
            </a:pPr>
            <a:r>
              <a:rPr lang="es-ES_tradnl" sz="2400" dirty="0" smtClean="0"/>
              <a:t>consumo: 140 </a:t>
            </a:r>
            <a:r>
              <a:rPr lang="es-ES_tradnl" sz="2400" dirty="0" err="1" smtClean="0"/>
              <a:t>kW</a:t>
            </a:r>
            <a:r>
              <a:rPr lang="es-ES_tradnl" sz="2400" dirty="0" smtClean="0"/>
              <a:t>/h, peso 30 toneladas</a:t>
            </a:r>
          </a:p>
          <a:p>
            <a:pPr lvl="1">
              <a:lnSpc>
                <a:spcPct val="90000"/>
              </a:lnSpc>
            </a:pPr>
            <a:r>
              <a:rPr lang="es-ES_tradnl" sz="2400" dirty="0" smtClean="0"/>
              <a:t>temperatura local 50 ºC o más</a:t>
            </a:r>
          </a:p>
          <a:p>
            <a:pPr>
              <a:lnSpc>
                <a:spcPct val="90000"/>
              </a:lnSpc>
            </a:pPr>
            <a:endParaRPr lang="es-ES" sz="3200" dirty="0" smtClean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 smtClean="0"/>
          </a:p>
        </p:txBody>
      </p:sp>
      <p:sp>
        <p:nvSpPr>
          <p:cNvPr id="35843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endParaRPr lang="en-US" smtClean="0"/>
          </a:p>
        </p:txBody>
      </p:sp>
      <p:pic>
        <p:nvPicPr>
          <p:cNvPr id="35845" name="Picture 5" descr="eniac-0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32662" y="3573017"/>
            <a:ext cx="3287249" cy="3240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47" name="Picture 7" descr="Vista de la ENIAC con sus tableros y complicadas conexione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387" y="260648"/>
            <a:ext cx="4048323" cy="3240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49" name="Picture 9" descr="Programando la ENIAC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23968" y="3645025"/>
            <a:ext cx="4062846" cy="31683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51" name="Picture 11" descr="Manejando la ENIAC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458221" y="260648"/>
            <a:ext cx="4074219" cy="32149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358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7" dur="indefinite"/>
                                        <p:tgtEl>
                                          <p:spTgt spid="358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mph" presetSubtype="0" grpId="1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  <p:cond evt="begin" delay="0">
                                      <p:tn val="10"/>
                                    </p:cond>
                                  </p:endCondLst>
                                  <p:childTnLst>
                                    <p:set>
                                      <p:cBhvr rctx="PPT">
                                        <p:cTn id="11" dur="indefinite"/>
                                        <p:tgtEl>
                                          <p:spTgt spid="358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1.0"/>
                                      </p:to>
                                    </p:set>
                                    <p:animEffect filter="image" prLst="opacity: 1.0">
                                      <p:cBhvr rctx="IE">
                                        <p:cTn id="12" dur="indefinite"/>
                                        <p:tgtEl>
                                          <p:spTgt spid="358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358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358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5" dur="500"/>
                                        <p:tgtEl>
                                          <p:spTgt spid="358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358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3" grpId="0" build="allAtOnce"/>
      <p:bldP spid="35843" grpId="1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285750" y="260648"/>
            <a:ext cx="8686800" cy="838200"/>
          </a:xfrm>
        </p:spPr>
        <p:txBody>
          <a:bodyPr>
            <a:normAutofit/>
          </a:bodyPr>
          <a:lstStyle/>
          <a:p>
            <a:r>
              <a:rPr lang="es-ES_tradnl" sz="3600" dirty="0" smtClean="0"/>
              <a:t>1</a:t>
            </a:r>
            <a:r>
              <a:rPr lang="en-US" sz="3600" dirty="0" smtClean="0">
                <a:cs typeface="Arial" charset="0"/>
              </a:rPr>
              <a:t>ª</a:t>
            </a:r>
            <a:r>
              <a:rPr lang="es-ES_tradnl" sz="3600" dirty="0" smtClean="0"/>
              <a:t> Generación, </a:t>
            </a:r>
            <a:r>
              <a:rPr lang="es-ES_tradnl" sz="3600" dirty="0" smtClean="0"/>
              <a:t>1945-55: Válvulas </a:t>
            </a:r>
            <a:r>
              <a:rPr lang="es-ES_tradnl" sz="3600" dirty="0" smtClean="0"/>
              <a:t>al vacío</a:t>
            </a:r>
            <a:endParaRPr lang="es-ES" sz="3600" dirty="0" smtClean="0"/>
          </a:p>
        </p:txBody>
      </p:sp>
      <p:sp>
        <p:nvSpPr>
          <p:cNvPr id="22531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s-ES_tradnl" sz="2800" dirty="0" err="1" smtClean="0"/>
              <a:t>Colossus</a:t>
            </a:r>
            <a:r>
              <a:rPr lang="es-ES_tradnl" sz="2800" dirty="0" smtClean="0"/>
              <a:t> (1943):</a:t>
            </a:r>
          </a:p>
          <a:p>
            <a:pPr lvl="1"/>
            <a:r>
              <a:rPr lang="es-ES_tradnl" sz="2400" dirty="0" smtClean="0"/>
              <a:t>2.400 válvulas al vacío</a:t>
            </a:r>
          </a:p>
          <a:p>
            <a:pPr lvl="1"/>
            <a:r>
              <a:rPr lang="es-ES_tradnl" sz="2400" dirty="0" smtClean="0"/>
              <a:t>propósito especial</a:t>
            </a:r>
          </a:p>
          <a:p>
            <a:r>
              <a:rPr lang="es-ES_tradnl" sz="2800" dirty="0" smtClean="0"/>
              <a:t>ENIAC (1947):</a:t>
            </a:r>
          </a:p>
          <a:p>
            <a:pPr lvl="1"/>
            <a:r>
              <a:rPr lang="es-ES_tradnl" sz="2400" dirty="0" smtClean="0"/>
              <a:t>18.000 válvulas al vacío</a:t>
            </a:r>
          </a:p>
          <a:p>
            <a:pPr lvl="1"/>
            <a:r>
              <a:rPr lang="es-ES_tradnl" sz="2400" b="1" i="1" dirty="0" smtClean="0"/>
              <a:t>1</a:t>
            </a:r>
            <a:r>
              <a:rPr lang="es-ES_tradnl" sz="2000" b="1" i="1" baseline="30000" dirty="0" smtClean="0"/>
              <a:t>er</a:t>
            </a:r>
            <a:r>
              <a:rPr lang="es-ES_tradnl" sz="2400" b="1" i="1" dirty="0" smtClean="0"/>
              <a:t> computador electrónico</a:t>
            </a:r>
            <a:r>
              <a:rPr lang="es-ES_tradnl" sz="2400" dirty="0" smtClean="0"/>
              <a:t> de propósito general</a:t>
            </a:r>
          </a:p>
          <a:p>
            <a:pPr lvl="1"/>
            <a:r>
              <a:rPr lang="es-ES_tradnl" sz="2400" dirty="0" smtClean="0"/>
              <a:t>programación por cableado</a:t>
            </a:r>
          </a:p>
          <a:p>
            <a:pPr lvl="1"/>
            <a:r>
              <a:rPr lang="es-ES_tradnl" sz="2400" dirty="0" smtClean="0"/>
              <a:t>sistema decimal</a:t>
            </a:r>
          </a:p>
          <a:p>
            <a:endParaRPr lang="es-ES" sz="2800" dirty="0" smtClean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285750" y="260648"/>
            <a:ext cx="8686800" cy="838200"/>
          </a:xfrm>
        </p:spPr>
        <p:txBody>
          <a:bodyPr>
            <a:noAutofit/>
          </a:bodyPr>
          <a:lstStyle/>
          <a:p>
            <a:r>
              <a:rPr lang="es-ES_tradnl" sz="3600" dirty="0" smtClean="0"/>
              <a:t>1</a:t>
            </a:r>
            <a:r>
              <a:rPr lang="en-US" sz="3600" dirty="0" smtClean="0">
                <a:cs typeface="Arial" charset="0"/>
              </a:rPr>
              <a:t>ª</a:t>
            </a:r>
            <a:r>
              <a:rPr lang="es-ES_tradnl" sz="3600" dirty="0" smtClean="0"/>
              <a:t> Generación, 1945-55: </a:t>
            </a:r>
            <a:r>
              <a:rPr lang="es-ES_tradnl" sz="3600" dirty="0" smtClean="0"/>
              <a:t>John </a:t>
            </a:r>
            <a:r>
              <a:rPr lang="es-ES_tradnl" sz="3600" dirty="0" smtClean="0"/>
              <a:t>von </a:t>
            </a:r>
            <a:r>
              <a:rPr lang="es-ES_tradnl" sz="3600" dirty="0" err="1" smtClean="0"/>
              <a:t>Neumann</a:t>
            </a:r>
            <a:r>
              <a:rPr lang="es-ES_tradnl" sz="3600" dirty="0" smtClean="0"/>
              <a:t>, Hungría</a:t>
            </a:r>
            <a:endParaRPr lang="es-ES" sz="3600" dirty="0" smtClean="0"/>
          </a:p>
        </p:txBody>
      </p:sp>
      <p:sp>
        <p:nvSpPr>
          <p:cNvPr id="23555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r>
              <a:rPr lang="es-ES_tradnl" dirty="0" smtClean="0"/>
              <a:t>Problemáticas</a:t>
            </a:r>
          </a:p>
          <a:p>
            <a:pPr lvl="1"/>
            <a:r>
              <a:rPr lang="es-ES_tradnl" dirty="0" smtClean="0"/>
              <a:t>programación por cableado</a:t>
            </a:r>
          </a:p>
          <a:p>
            <a:pPr lvl="1"/>
            <a:r>
              <a:rPr lang="es-ES_tradnl" dirty="0" smtClean="0"/>
              <a:t>aritmética decimal</a:t>
            </a:r>
          </a:p>
          <a:p>
            <a:pPr lvl="1"/>
            <a:endParaRPr lang="es-ES_tradnl" dirty="0" smtClean="0"/>
          </a:p>
          <a:p>
            <a:r>
              <a:rPr lang="es-ES_tradnl" dirty="0" smtClean="0"/>
              <a:t>Solución: Arquitectura de von </a:t>
            </a:r>
            <a:r>
              <a:rPr lang="es-ES_tradnl" dirty="0" err="1" smtClean="0"/>
              <a:t>Neumann</a:t>
            </a:r>
            <a:endParaRPr lang="es-ES_tradnl" dirty="0" smtClean="0"/>
          </a:p>
          <a:p>
            <a:pPr lvl="1"/>
            <a:r>
              <a:rPr lang="es-ES_tradnl" dirty="0" smtClean="0"/>
              <a:t>programas almacenados</a:t>
            </a:r>
          </a:p>
          <a:p>
            <a:pPr lvl="1"/>
            <a:r>
              <a:rPr lang="es-ES_tradnl" dirty="0" smtClean="0"/>
              <a:t>aritmética binaria</a:t>
            </a:r>
          </a:p>
          <a:p>
            <a:endParaRPr lang="es-ES" dirty="0" smtClean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285750" y="214536"/>
            <a:ext cx="8686800" cy="838200"/>
          </a:xfrm>
        </p:spPr>
        <p:txBody>
          <a:bodyPr>
            <a:noAutofit/>
          </a:bodyPr>
          <a:lstStyle/>
          <a:p>
            <a:r>
              <a:rPr lang="es-ES_tradnl" sz="3600" dirty="0" smtClean="0"/>
              <a:t>1</a:t>
            </a:r>
            <a:r>
              <a:rPr lang="en-US" sz="3600" dirty="0" smtClean="0">
                <a:cs typeface="Arial" charset="0"/>
              </a:rPr>
              <a:t>ª</a:t>
            </a:r>
            <a:r>
              <a:rPr lang="es-ES_tradnl" sz="3600" dirty="0" smtClean="0"/>
              <a:t> Generación, 1945-55: </a:t>
            </a:r>
            <a:r>
              <a:rPr lang="es-ES_tradnl" sz="3600" dirty="0" smtClean="0"/>
              <a:t>Arquitectura </a:t>
            </a:r>
            <a:r>
              <a:rPr lang="es-ES_tradnl" sz="3600" dirty="0" smtClean="0"/>
              <a:t>de von </a:t>
            </a:r>
            <a:r>
              <a:rPr lang="es-ES_tradnl" sz="3600" dirty="0" err="1" smtClean="0"/>
              <a:t>Neumann</a:t>
            </a:r>
            <a:endParaRPr lang="es-ES" sz="3600" dirty="0" smtClean="0"/>
          </a:p>
        </p:txBody>
      </p:sp>
      <p:sp>
        <p:nvSpPr>
          <p:cNvPr id="24579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>
            <a:noAutofit/>
          </a:bodyPr>
          <a:lstStyle/>
          <a:p>
            <a:pPr>
              <a:lnSpc>
                <a:spcPct val="90000"/>
              </a:lnSpc>
            </a:pPr>
            <a:r>
              <a:rPr lang="es-ES_tradnl" sz="2800" dirty="0" smtClean="0"/>
              <a:t>1949, EDVAC </a:t>
            </a:r>
            <a:r>
              <a:rPr lang="es-ES_tradnl" sz="1800" dirty="0" smtClean="0"/>
              <a:t>(</a:t>
            </a:r>
            <a:r>
              <a:rPr lang="es-ES_tradnl" sz="1800" dirty="0" err="1" smtClean="0"/>
              <a:t>electronic</a:t>
            </a:r>
            <a:r>
              <a:rPr lang="es-ES_tradnl" sz="1800" dirty="0" smtClean="0"/>
              <a:t> </a:t>
            </a:r>
            <a:r>
              <a:rPr lang="es-ES_tradnl" sz="1800" dirty="0" err="1" smtClean="0"/>
              <a:t>discrete</a:t>
            </a:r>
            <a:r>
              <a:rPr lang="es-ES_tradnl" sz="1800" dirty="0" smtClean="0"/>
              <a:t> variable </a:t>
            </a:r>
            <a:r>
              <a:rPr lang="es-ES_tradnl" sz="1800" dirty="0" err="1" smtClean="0"/>
              <a:t>automatic</a:t>
            </a:r>
            <a:r>
              <a:rPr lang="es-ES_tradnl" sz="1800" dirty="0" smtClean="0"/>
              <a:t> </a:t>
            </a:r>
            <a:r>
              <a:rPr lang="es-ES_tradnl" sz="1800" dirty="0" err="1" smtClean="0"/>
              <a:t>computator</a:t>
            </a:r>
            <a:r>
              <a:rPr lang="es-ES_tradnl" sz="1800" dirty="0" smtClean="0"/>
              <a:t>)</a:t>
            </a:r>
            <a:endParaRPr lang="es-ES_tradnl" sz="2800" dirty="0" smtClean="0"/>
          </a:p>
          <a:p>
            <a:pPr lvl="1">
              <a:lnSpc>
                <a:spcPct val="90000"/>
              </a:lnSpc>
            </a:pPr>
            <a:r>
              <a:rPr lang="es-ES_tradnl" sz="2800" dirty="0" smtClean="0"/>
              <a:t>sucesor de ENIAC</a:t>
            </a:r>
          </a:p>
          <a:p>
            <a:pPr>
              <a:lnSpc>
                <a:spcPct val="90000"/>
              </a:lnSpc>
            </a:pPr>
            <a:r>
              <a:rPr lang="es-ES_tradnl" sz="2800" dirty="0" smtClean="0"/>
              <a:t>1951, UNIVAC 1</a:t>
            </a:r>
          </a:p>
          <a:p>
            <a:pPr lvl="1">
              <a:lnSpc>
                <a:spcPct val="90000"/>
              </a:lnSpc>
            </a:pPr>
            <a:r>
              <a:rPr lang="es-ES_tradnl" sz="2800" dirty="0" smtClean="0"/>
              <a:t>primer computador comercial</a:t>
            </a:r>
          </a:p>
          <a:p>
            <a:pPr lvl="1">
              <a:lnSpc>
                <a:spcPct val="90000"/>
              </a:lnSpc>
            </a:pPr>
            <a:r>
              <a:rPr lang="es-ES_tradnl" sz="2800" dirty="0" smtClean="0"/>
              <a:t>Oficina de Censo de Estados Unidos</a:t>
            </a:r>
          </a:p>
          <a:p>
            <a:pPr>
              <a:lnSpc>
                <a:spcPct val="90000"/>
              </a:lnSpc>
            </a:pPr>
            <a:r>
              <a:rPr lang="es-ES_tradnl" sz="2800" dirty="0" smtClean="0"/>
              <a:t>1952: IAS</a:t>
            </a:r>
          </a:p>
          <a:p>
            <a:pPr lvl="1">
              <a:lnSpc>
                <a:spcPct val="90000"/>
              </a:lnSpc>
            </a:pPr>
            <a:r>
              <a:rPr lang="es-ES_tradnl" sz="2800" dirty="0" smtClean="0"/>
              <a:t>unidad de control de programas</a:t>
            </a:r>
          </a:p>
          <a:p>
            <a:pPr lvl="1">
              <a:lnSpc>
                <a:spcPct val="90000"/>
              </a:lnSpc>
            </a:pPr>
            <a:r>
              <a:rPr lang="es-ES_tradnl" sz="2800" dirty="0" smtClean="0"/>
              <a:t>unidad aritmético/lógica</a:t>
            </a:r>
          </a:p>
          <a:p>
            <a:pPr lvl="1">
              <a:lnSpc>
                <a:spcPct val="90000"/>
              </a:lnSpc>
            </a:pPr>
            <a:r>
              <a:rPr lang="es-ES_tradnl" sz="2800" dirty="0" smtClean="0"/>
              <a:t>memoria: almacenamiento datos e instrucciones</a:t>
            </a:r>
          </a:p>
          <a:p>
            <a:pPr lvl="1">
              <a:lnSpc>
                <a:spcPct val="90000"/>
              </a:lnSpc>
            </a:pPr>
            <a:r>
              <a:rPr lang="es-ES_tradnl" sz="2800" dirty="0" smtClean="0"/>
              <a:t>equipamiento de entrada/salida</a:t>
            </a:r>
          </a:p>
          <a:p>
            <a:pPr>
              <a:lnSpc>
                <a:spcPct val="90000"/>
              </a:lnSpc>
            </a:pPr>
            <a:endParaRPr lang="es-ES" sz="2800" dirty="0" smtClean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s-ES_tradnl" sz="3600" dirty="0"/>
              <a:t>Evolución Histórica de </a:t>
            </a:r>
            <a:r>
              <a:rPr lang="es-ES_tradnl" sz="3600" dirty="0" smtClean="0"/>
              <a:t>las Computadoras</a:t>
            </a:r>
            <a:endParaRPr lang="es-ES" sz="3600" dirty="0"/>
          </a:p>
        </p:txBody>
      </p:sp>
      <p:sp>
        <p:nvSpPr>
          <p:cNvPr id="7171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pPr>
              <a:lnSpc>
                <a:spcPct val="120000"/>
              </a:lnSpc>
            </a:pPr>
            <a:r>
              <a:rPr lang="es-ES_tradnl" dirty="0" smtClean="0"/>
              <a:t>Precursores</a:t>
            </a:r>
          </a:p>
          <a:p>
            <a:pPr>
              <a:lnSpc>
                <a:spcPct val="120000"/>
              </a:lnSpc>
            </a:pPr>
            <a:r>
              <a:rPr lang="es-ES_tradnl" dirty="0" smtClean="0"/>
              <a:t>Primera Generación (1945-1955)</a:t>
            </a:r>
          </a:p>
          <a:p>
            <a:pPr>
              <a:lnSpc>
                <a:spcPct val="120000"/>
              </a:lnSpc>
            </a:pPr>
            <a:r>
              <a:rPr lang="es-ES_tradnl" dirty="0" smtClean="0"/>
              <a:t>Segunda Generación (1955-1965)</a:t>
            </a:r>
          </a:p>
          <a:p>
            <a:pPr>
              <a:lnSpc>
                <a:spcPct val="120000"/>
              </a:lnSpc>
            </a:pPr>
            <a:r>
              <a:rPr lang="es-ES_tradnl" dirty="0" smtClean="0"/>
              <a:t>Tercera Generación (1965-1980)</a:t>
            </a:r>
          </a:p>
          <a:p>
            <a:pPr>
              <a:lnSpc>
                <a:spcPct val="120000"/>
              </a:lnSpc>
            </a:pPr>
            <a:r>
              <a:rPr lang="es-ES_tradnl" dirty="0" smtClean="0"/>
              <a:t>Cuarta Generación (1980-)</a:t>
            </a:r>
          </a:p>
          <a:p>
            <a:pPr>
              <a:buFont typeface="Wingdings" pitchFamily="2" charset="2"/>
              <a:buNone/>
            </a:pPr>
            <a:endParaRPr lang="es-E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 smtClean="0"/>
          </a:p>
        </p:txBody>
      </p:sp>
      <p:sp>
        <p:nvSpPr>
          <p:cNvPr id="25603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endParaRPr lang="en-US" dirty="0" smtClean="0"/>
          </a:p>
        </p:txBody>
      </p:sp>
      <p:pic>
        <p:nvPicPr>
          <p:cNvPr id="43015" name="Picture 7" descr="Walter Cronkite With Univac Comput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2599" y="3840189"/>
            <a:ext cx="4387393" cy="28291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017" name="Picture 9" descr="ia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15742" y="1557338"/>
            <a:ext cx="4692762" cy="32398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019" name="Picture 11" descr="eniac_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1560" y="188640"/>
            <a:ext cx="3744416" cy="27003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30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30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30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30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30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30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30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30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30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>
          <a:xfrm>
            <a:off x="285750" y="260648"/>
            <a:ext cx="8686800" cy="838200"/>
          </a:xfrm>
        </p:spPr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s-ES_tradnl" sz="3600" dirty="0"/>
              <a:t>1</a:t>
            </a:r>
            <a:r>
              <a:rPr lang="en-US" sz="3600" dirty="0">
                <a:cs typeface="Arial" charset="0"/>
              </a:rPr>
              <a:t>ª</a:t>
            </a:r>
            <a:r>
              <a:rPr lang="es-ES_tradnl" sz="3600" dirty="0"/>
              <a:t> Generación, 1945-55: </a:t>
            </a:r>
            <a:r>
              <a:rPr lang="es-CL" sz="3600" dirty="0" smtClean="0"/>
              <a:t>Arquitectura </a:t>
            </a:r>
            <a:r>
              <a:rPr lang="es-CL" sz="3600" dirty="0"/>
              <a:t>de von </a:t>
            </a:r>
            <a:r>
              <a:rPr lang="es-CL" sz="3600" dirty="0" err="1"/>
              <a:t>Neumannn</a:t>
            </a:r>
            <a:endParaRPr lang="es-ES" sz="3600" dirty="0"/>
          </a:p>
        </p:txBody>
      </p:sp>
      <p:sp>
        <p:nvSpPr>
          <p:cNvPr id="26627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endParaRPr lang="en-US" dirty="0" smtClean="0"/>
          </a:p>
        </p:txBody>
      </p:sp>
      <p:pic>
        <p:nvPicPr>
          <p:cNvPr id="26628" name="Picture 4" descr="Arquitectura_von_neumann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6452" y="1772816"/>
            <a:ext cx="8808036" cy="41044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>
          <a:xfrm>
            <a:off x="285750" y="260648"/>
            <a:ext cx="8686800" cy="838200"/>
          </a:xfrm>
        </p:spPr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s-ES_tradnl" sz="3600" dirty="0"/>
              <a:t>1</a:t>
            </a:r>
            <a:r>
              <a:rPr lang="en-US" sz="3600" dirty="0">
                <a:cs typeface="Arial" charset="0"/>
              </a:rPr>
              <a:t>ª</a:t>
            </a:r>
            <a:r>
              <a:rPr lang="es-ES_tradnl" sz="3600" dirty="0"/>
              <a:t> Generación, </a:t>
            </a:r>
            <a:r>
              <a:rPr lang="es-ES_tradnl" sz="3600" dirty="0" smtClean="0"/>
              <a:t>1945-55: Avances </a:t>
            </a:r>
            <a:r>
              <a:rPr lang="es-ES_tradnl" sz="3600" dirty="0"/>
              <a:t>relacionados</a:t>
            </a:r>
            <a:endParaRPr lang="es-ES" sz="3600" dirty="0"/>
          </a:p>
        </p:txBody>
      </p:sp>
      <p:sp>
        <p:nvSpPr>
          <p:cNvPr id="27651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>
            <a:noAutofit/>
          </a:bodyPr>
          <a:lstStyle/>
          <a:p>
            <a:pPr>
              <a:lnSpc>
                <a:spcPct val="90000"/>
              </a:lnSpc>
            </a:pPr>
            <a:r>
              <a:rPr lang="es-ES_tradnl" sz="2800" dirty="0" smtClean="0"/>
              <a:t>1947: Laboratorios Bell: transistor</a:t>
            </a:r>
            <a:endParaRPr lang="es-ES_tradnl" sz="3200" dirty="0" smtClean="0"/>
          </a:p>
          <a:p>
            <a:pPr lvl="1">
              <a:lnSpc>
                <a:spcPct val="90000"/>
              </a:lnSpc>
            </a:pPr>
            <a:r>
              <a:rPr lang="es-ES_tradnl" sz="2800" dirty="0" smtClean="0"/>
              <a:t>dispositivo de estado sólido, en base a silicio</a:t>
            </a:r>
          </a:p>
          <a:p>
            <a:pPr>
              <a:lnSpc>
                <a:spcPct val="130000"/>
              </a:lnSpc>
            </a:pPr>
            <a:r>
              <a:rPr lang="es-ES_tradnl" sz="2800" dirty="0" smtClean="0"/>
              <a:t>1948: Claude Shannon</a:t>
            </a:r>
          </a:p>
          <a:p>
            <a:pPr lvl="1">
              <a:lnSpc>
                <a:spcPct val="90000"/>
              </a:lnSpc>
            </a:pPr>
            <a:r>
              <a:rPr lang="es-ES_tradnl" sz="2800" dirty="0" smtClean="0"/>
              <a:t>“Teoría matemática de las comunicaciones”</a:t>
            </a:r>
          </a:p>
          <a:p>
            <a:pPr>
              <a:lnSpc>
                <a:spcPct val="130000"/>
              </a:lnSpc>
            </a:pPr>
            <a:r>
              <a:rPr lang="es-ES_tradnl" sz="2800" dirty="0" smtClean="0"/>
              <a:t>1949: </a:t>
            </a:r>
            <a:r>
              <a:rPr lang="es-ES_tradnl" sz="2800" dirty="0" err="1" smtClean="0"/>
              <a:t>Norbert</a:t>
            </a:r>
            <a:r>
              <a:rPr lang="es-ES_tradnl" sz="2800" dirty="0" smtClean="0"/>
              <a:t> </a:t>
            </a:r>
            <a:r>
              <a:rPr lang="es-ES_tradnl" sz="2800" dirty="0" err="1" smtClean="0"/>
              <a:t>Wiener</a:t>
            </a:r>
            <a:endParaRPr lang="es-ES_tradnl" sz="3200" dirty="0" smtClean="0"/>
          </a:p>
          <a:p>
            <a:pPr lvl="1">
              <a:lnSpc>
                <a:spcPct val="90000"/>
              </a:lnSpc>
            </a:pPr>
            <a:r>
              <a:rPr lang="es-ES_tradnl" sz="2800" dirty="0" smtClean="0"/>
              <a:t>Cibernética: Concepto de retroalimentación (</a:t>
            </a:r>
            <a:r>
              <a:rPr lang="es-ES_tradnl" sz="2800" dirty="0" err="1" smtClean="0"/>
              <a:t>Babbage</a:t>
            </a:r>
            <a:r>
              <a:rPr lang="es-ES_tradnl" sz="2800" dirty="0" smtClean="0"/>
              <a:t>)</a:t>
            </a:r>
          </a:p>
          <a:p>
            <a:pPr>
              <a:lnSpc>
                <a:spcPct val="130000"/>
              </a:lnSpc>
            </a:pPr>
            <a:r>
              <a:rPr lang="es-ES_tradnl" sz="2800" dirty="0" smtClean="0"/>
              <a:t>1949: John </a:t>
            </a:r>
            <a:r>
              <a:rPr lang="es-ES_tradnl" sz="2800" dirty="0" err="1" smtClean="0"/>
              <a:t>Mauchly</a:t>
            </a:r>
            <a:endParaRPr lang="es-ES_tradnl" sz="3200" dirty="0" smtClean="0"/>
          </a:p>
          <a:p>
            <a:pPr lvl="1">
              <a:lnSpc>
                <a:spcPct val="90000"/>
              </a:lnSpc>
            </a:pPr>
            <a:r>
              <a:rPr lang="es-ES_tradnl" sz="2800" dirty="0" smtClean="0"/>
              <a:t>“Short </a:t>
            </a:r>
            <a:r>
              <a:rPr lang="es-ES_tradnl" sz="2800" dirty="0" err="1" smtClean="0"/>
              <a:t>Order</a:t>
            </a:r>
            <a:r>
              <a:rPr lang="es-ES_tradnl" sz="2800" dirty="0" smtClean="0"/>
              <a:t> </a:t>
            </a:r>
            <a:r>
              <a:rPr lang="es-ES_tradnl" sz="2800" dirty="0" err="1" smtClean="0"/>
              <a:t>Code</a:t>
            </a:r>
            <a:r>
              <a:rPr lang="es-ES_tradnl" sz="2800" dirty="0" smtClean="0"/>
              <a:t>”: lenguaje de programación</a:t>
            </a:r>
            <a:endParaRPr lang="es-ES" sz="2800" dirty="0" smtClean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285750" y="214536"/>
            <a:ext cx="8686800" cy="838200"/>
          </a:xfrm>
        </p:spPr>
        <p:txBody>
          <a:bodyPr>
            <a:normAutofit/>
          </a:bodyPr>
          <a:lstStyle/>
          <a:p>
            <a:r>
              <a:rPr lang="es-ES_tradnl" sz="3600" dirty="0" smtClean="0"/>
              <a:t>2. Generación, </a:t>
            </a:r>
            <a:r>
              <a:rPr lang="es-ES_tradnl" sz="3600" dirty="0" smtClean="0"/>
              <a:t>1955-65: Transistores</a:t>
            </a:r>
            <a:endParaRPr lang="es-ES_tradnl" sz="3600" dirty="0" smtClean="0"/>
          </a:p>
        </p:txBody>
      </p:sp>
      <p:sp>
        <p:nvSpPr>
          <p:cNvPr id="28675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595064" y="1700808"/>
            <a:ext cx="8153400" cy="4557712"/>
          </a:xfrm>
        </p:spPr>
        <p:txBody>
          <a:bodyPr>
            <a:noAutofit/>
          </a:bodyPr>
          <a:lstStyle/>
          <a:p>
            <a:r>
              <a:rPr lang="es-ES_tradnl" sz="2800" dirty="0" smtClean="0"/>
              <a:t>1947: </a:t>
            </a:r>
            <a:r>
              <a:rPr lang="es-ES_tradnl" sz="2400" dirty="0" err="1" smtClean="0"/>
              <a:t>Bardeen</a:t>
            </a:r>
            <a:r>
              <a:rPr lang="es-ES_tradnl" sz="2400" dirty="0" smtClean="0"/>
              <a:t>, </a:t>
            </a:r>
            <a:r>
              <a:rPr lang="es-ES_tradnl" sz="2400" dirty="0" err="1" smtClean="0"/>
              <a:t>Brattain</a:t>
            </a:r>
            <a:r>
              <a:rPr lang="es-ES_tradnl" sz="2400" dirty="0" smtClean="0"/>
              <a:t>; </a:t>
            </a:r>
            <a:r>
              <a:rPr lang="es-ES_tradnl" sz="2400" dirty="0" err="1" smtClean="0"/>
              <a:t>Shockley</a:t>
            </a:r>
            <a:r>
              <a:rPr lang="es-ES_tradnl" sz="2800" dirty="0" smtClean="0"/>
              <a:t> </a:t>
            </a:r>
            <a:r>
              <a:rPr lang="es-ES_tradnl" sz="2400" dirty="0" smtClean="0"/>
              <a:t>de Laboratorios Bell</a:t>
            </a:r>
            <a:endParaRPr lang="es-ES_tradnl" sz="2800" dirty="0" smtClean="0"/>
          </a:p>
          <a:p>
            <a:pPr lvl="1">
              <a:lnSpc>
                <a:spcPct val="90000"/>
              </a:lnSpc>
            </a:pPr>
            <a:r>
              <a:rPr lang="es-ES_tradnl" sz="2400" dirty="0" smtClean="0"/>
              <a:t>pequeños, baratos, disipan menos calor</a:t>
            </a:r>
          </a:p>
          <a:p>
            <a:pPr>
              <a:lnSpc>
                <a:spcPct val="130000"/>
              </a:lnSpc>
            </a:pPr>
            <a:r>
              <a:rPr lang="es-ES_tradnl" sz="2800" dirty="0" smtClean="0"/>
              <a:t>1951: microprogramación</a:t>
            </a:r>
          </a:p>
          <a:p>
            <a:pPr lvl="1"/>
            <a:r>
              <a:rPr lang="es-ES_tradnl" sz="2400" dirty="0" smtClean="0"/>
              <a:t>programar unidad de control</a:t>
            </a:r>
          </a:p>
          <a:p>
            <a:pPr lvl="1">
              <a:lnSpc>
                <a:spcPct val="90000"/>
              </a:lnSpc>
            </a:pPr>
            <a:r>
              <a:rPr lang="es-ES_tradnl" sz="2400" dirty="0" smtClean="0"/>
              <a:t>1957: primera computadora </a:t>
            </a:r>
            <a:r>
              <a:rPr lang="es-ES_tradnl" sz="2400" dirty="0" err="1" smtClean="0"/>
              <a:t>microprogramada</a:t>
            </a:r>
            <a:r>
              <a:rPr lang="es-ES_tradnl" sz="2400" dirty="0" smtClean="0"/>
              <a:t> (ROM)</a:t>
            </a:r>
          </a:p>
          <a:p>
            <a:pPr>
              <a:lnSpc>
                <a:spcPct val="90000"/>
              </a:lnSpc>
            </a:pPr>
            <a:r>
              <a:rPr lang="es-ES_tradnl" sz="2800" dirty="0" smtClean="0"/>
              <a:t>Avances relacionados</a:t>
            </a:r>
          </a:p>
          <a:p>
            <a:pPr lvl="1">
              <a:lnSpc>
                <a:spcPct val="110000"/>
              </a:lnSpc>
            </a:pPr>
            <a:r>
              <a:rPr lang="es-ES_tradnl" sz="2400" dirty="0" smtClean="0"/>
              <a:t>1956, IBM: primer disco duro</a:t>
            </a:r>
            <a:endParaRPr lang="es-ES_tradnl" sz="2800" dirty="0" smtClean="0"/>
          </a:p>
          <a:p>
            <a:pPr lvl="1"/>
            <a:r>
              <a:rPr lang="es-ES_tradnl" sz="2400" dirty="0" smtClean="0"/>
              <a:t>1957, IBM: </a:t>
            </a:r>
            <a:r>
              <a:rPr lang="es-ES_tradnl" sz="2400" dirty="0" err="1" smtClean="0"/>
              <a:t>FORmula</a:t>
            </a:r>
            <a:r>
              <a:rPr lang="es-ES_tradnl" sz="2400" dirty="0" smtClean="0"/>
              <a:t> </a:t>
            </a:r>
            <a:r>
              <a:rPr lang="es-ES_tradnl" sz="2400" dirty="0" err="1" smtClean="0"/>
              <a:t>TRANslator</a:t>
            </a:r>
            <a:endParaRPr lang="es-ES_tradnl" sz="2400" dirty="0" smtClean="0"/>
          </a:p>
          <a:p>
            <a:pPr>
              <a:lnSpc>
                <a:spcPct val="130000"/>
              </a:lnSpc>
            </a:pPr>
            <a:r>
              <a:rPr lang="es-ES_tradnl" sz="2800" dirty="0" smtClean="0"/>
              <a:t>1964, IBM: IBM 360</a:t>
            </a:r>
            <a:endParaRPr lang="es-ES_tradnl" sz="2400" dirty="0" smtClean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285750" y="260648"/>
            <a:ext cx="8686800" cy="838200"/>
          </a:xfrm>
        </p:spPr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s-ES_tradnl" sz="3600" dirty="0"/>
              <a:t>3. </a:t>
            </a:r>
            <a:r>
              <a:rPr lang="es-ES_tradnl" sz="3600" dirty="0"/>
              <a:t>Generación, </a:t>
            </a:r>
            <a:r>
              <a:rPr lang="es-ES_tradnl" sz="3600" dirty="0" smtClean="0"/>
              <a:t>1965-80: Circuitos </a:t>
            </a:r>
            <a:r>
              <a:rPr lang="es-ES_tradnl" sz="3600" dirty="0"/>
              <a:t>integrados CI, LSI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428625" y="1700808"/>
            <a:ext cx="8382000" cy="4629150"/>
          </a:xfrm>
        </p:spPr>
        <p:txBody>
          <a:bodyPr>
            <a:normAutofit/>
          </a:bodyPr>
          <a:lstStyle/>
          <a:p>
            <a:r>
              <a:rPr lang="es-ES_tradnl" sz="2800" dirty="0" smtClean="0"/>
              <a:t>Años 60: circuitos integrados</a:t>
            </a:r>
          </a:p>
          <a:p>
            <a:pPr lvl="1"/>
            <a:r>
              <a:rPr lang="es-ES_tradnl" sz="2000" dirty="0" smtClean="0"/>
              <a:t>Fairchild y Texas </a:t>
            </a:r>
            <a:r>
              <a:rPr lang="es-ES_tradnl" sz="2000" dirty="0" err="1" smtClean="0"/>
              <a:t>Instrument</a:t>
            </a:r>
            <a:endParaRPr lang="es-ES_tradnl" sz="2000" dirty="0" smtClean="0"/>
          </a:p>
          <a:p>
            <a:pPr lvl="1"/>
            <a:r>
              <a:rPr lang="es-ES_tradnl" sz="2000" dirty="0" smtClean="0"/>
              <a:t>permite computadores más pequeños y baratos</a:t>
            </a:r>
          </a:p>
          <a:p>
            <a:pPr>
              <a:lnSpc>
                <a:spcPct val="120000"/>
              </a:lnSpc>
            </a:pPr>
            <a:r>
              <a:rPr lang="es-ES_tradnl" sz="2800" dirty="0" smtClean="0"/>
              <a:t>1965, DEC: primer computador con:</a:t>
            </a:r>
          </a:p>
          <a:p>
            <a:pPr lvl="1"/>
            <a:r>
              <a:rPr lang="es-ES_tradnl" sz="2000" dirty="0" smtClean="0"/>
              <a:t>CI: docenas de transistores en un chip</a:t>
            </a:r>
          </a:p>
          <a:p>
            <a:pPr lvl="1"/>
            <a:r>
              <a:rPr lang="es-ES_tradnl" sz="2000" dirty="0" smtClean="0"/>
              <a:t>bus: conjunto de cables paralelos</a:t>
            </a:r>
            <a:endParaRPr lang="es-ES_tradnl" sz="2400" dirty="0" smtClean="0"/>
          </a:p>
          <a:p>
            <a:pPr>
              <a:lnSpc>
                <a:spcPct val="120000"/>
              </a:lnSpc>
            </a:pPr>
            <a:r>
              <a:rPr lang="es-ES_tradnl" sz="2800" dirty="0" smtClean="0"/>
              <a:t>1973: LSI: </a:t>
            </a:r>
            <a:r>
              <a:rPr lang="es-ES_tradnl" sz="2800" i="1" dirty="0" err="1" smtClean="0"/>
              <a:t>large</a:t>
            </a:r>
            <a:r>
              <a:rPr lang="es-ES_tradnl" sz="2800" i="1" dirty="0" smtClean="0"/>
              <a:t> </a:t>
            </a:r>
            <a:r>
              <a:rPr lang="es-ES_tradnl" sz="2800" i="1" dirty="0" err="1" smtClean="0"/>
              <a:t>scale</a:t>
            </a:r>
            <a:r>
              <a:rPr lang="es-ES_tradnl" sz="2800" i="1" dirty="0" smtClean="0"/>
              <a:t> </a:t>
            </a:r>
            <a:r>
              <a:rPr lang="es-ES_tradnl" sz="2800" i="1" dirty="0" err="1" smtClean="0"/>
              <a:t>integration</a:t>
            </a:r>
            <a:endParaRPr lang="es-ES_tradnl" sz="2800" dirty="0" smtClean="0"/>
          </a:p>
          <a:p>
            <a:pPr lvl="1"/>
            <a:r>
              <a:rPr lang="es-ES_tradnl" sz="2000" dirty="0" smtClean="0"/>
              <a:t>10.000 transistores en un chip</a:t>
            </a:r>
            <a:endParaRPr lang="es-ES_tradnl" sz="2400" dirty="0" smtClean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285750" y="260648"/>
            <a:ext cx="8686800" cy="838200"/>
          </a:xfrm>
        </p:spPr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s-ES_tradnl" sz="3600" dirty="0"/>
              <a:t>3. </a:t>
            </a:r>
            <a:r>
              <a:rPr lang="es-ES_tradnl" sz="3600" dirty="0"/>
              <a:t>Generación, </a:t>
            </a:r>
            <a:r>
              <a:rPr lang="es-ES_tradnl" sz="3600" dirty="0" smtClean="0"/>
              <a:t>1965-80: avances </a:t>
            </a:r>
            <a:r>
              <a:rPr lang="es-ES_tradnl" sz="3600" dirty="0"/>
              <a:t>relacionados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685676" y="1772816"/>
            <a:ext cx="8278812" cy="4405312"/>
          </a:xfrm>
        </p:spPr>
        <p:txBody>
          <a:bodyPr/>
          <a:lstStyle/>
          <a:p>
            <a:r>
              <a:rPr lang="es-ES_tradnl" dirty="0" smtClean="0"/>
              <a:t>1969: </a:t>
            </a:r>
            <a:r>
              <a:rPr lang="es-ES_tradnl" dirty="0" err="1" smtClean="0"/>
              <a:t>ArpaNET</a:t>
            </a:r>
            <a:r>
              <a:rPr lang="es-ES_tradnl" dirty="0" smtClean="0"/>
              <a:t> -&gt; Internet</a:t>
            </a:r>
          </a:p>
          <a:p>
            <a:r>
              <a:rPr lang="es-ES_tradnl" dirty="0" smtClean="0"/>
              <a:t>1970: primer </a:t>
            </a:r>
            <a:r>
              <a:rPr lang="es-ES_tradnl" dirty="0" err="1" smtClean="0"/>
              <a:t>floppy</a:t>
            </a:r>
            <a:endParaRPr lang="es-ES_tradnl" dirty="0" smtClean="0"/>
          </a:p>
          <a:p>
            <a:r>
              <a:rPr lang="es-ES_tradnl" dirty="0" smtClean="0"/>
              <a:t>1970: impresora Margarita</a:t>
            </a:r>
          </a:p>
          <a:p>
            <a:r>
              <a:rPr lang="es-ES_tradnl" dirty="0" smtClean="0"/>
              <a:t>1971, Intel</a:t>
            </a:r>
            <a:r>
              <a:rPr lang="es-ES_tradnl" sz="2600" dirty="0" smtClean="0"/>
              <a:t>: </a:t>
            </a:r>
            <a:r>
              <a:rPr lang="es-ES_tradnl" dirty="0" smtClean="0"/>
              <a:t>primer microprocesador</a:t>
            </a:r>
            <a:endParaRPr lang="es-ES_tradnl" sz="2600" dirty="0" smtClean="0"/>
          </a:p>
          <a:p>
            <a:r>
              <a:rPr lang="es-ES_tradnl" dirty="0" smtClean="0"/>
              <a:t>1973: IBM: impresora láser</a:t>
            </a:r>
          </a:p>
          <a:p>
            <a:r>
              <a:rPr lang="es-ES_tradnl" dirty="0" smtClean="0"/>
              <a:t>1973: LSI</a:t>
            </a:r>
          </a:p>
          <a:p>
            <a:r>
              <a:rPr lang="es-ES_tradnl" dirty="0" smtClean="0"/>
              <a:t>1973: protocolo Ethernet para redes</a:t>
            </a:r>
          </a:p>
          <a:p>
            <a:endParaRPr lang="es-ES_tradnl" dirty="0" smtClean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_tradnl" sz="3600" dirty="0" smtClean="0"/>
              <a:t>Apple v/s PC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612648" y="1741512"/>
            <a:ext cx="8153400" cy="4495800"/>
          </a:xfrm>
        </p:spPr>
        <p:txBody>
          <a:bodyPr>
            <a:normAutofit/>
          </a:bodyPr>
          <a:lstStyle/>
          <a:p>
            <a:r>
              <a:rPr lang="es-ES_tradnl" sz="2800" dirty="0" smtClean="0"/>
              <a:t>1975: Steve </a:t>
            </a:r>
            <a:r>
              <a:rPr lang="es-ES_tradnl" sz="2800" dirty="0" err="1" smtClean="0"/>
              <a:t>Wozniak</a:t>
            </a:r>
            <a:r>
              <a:rPr lang="es-ES_tradnl" sz="2800" dirty="0" smtClean="0"/>
              <a:t>: Basic</a:t>
            </a:r>
          </a:p>
          <a:p>
            <a:r>
              <a:rPr lang="es-ES_tradnl" sz="2800" dirty="0" smtClean="0"/>
              <a:t>1976: con Steve </a:t>
            </a:r>
            <a:r>
              <a:rPr lang="es-ES_tradnl" sz="2800" dirty="0" err="1" smtClean="0"/>
              <a:t>Jobs</a:t>
            </a:r>
            <a:r>
              <a:rPr lang="es-ES_tradnl" sz="2800" dirty="0" smtClean="0"/>
              <a:t>: APPLE II</a:t>
            </a:r>
          </a:p>
          <a:p>
            <a:r>
              <a:rPr lang="es-ES_tradnl" sz="2800" dirty="0" smtClean="0"/>
              <a:t>1981: IBM </a:t>
            </a:r>
          </a:p>
          <a:p>
            <a:pPr lvl="2"/>
            <a:r>
              <a:rPr lang="es-ES_tradnl" sz="2400" dirty="0" smtClean="0"/>
              <a:t>sistema operativo MS-DOS de Microsoft (Bill Gates)</a:t>
            </a:r>
          </a:p>
          <a:p>
            <a:pPr lvl="2"/>
            <a:r>
              <a:rPr lang="es-ES_tradnl" sz="2400" dirty="0" smtClean="0"/>
              <a:t>PC-IBM: computador de arquitectura abierta</a:t>
            </a:r>
          </a:p>
          <a:p>
            <a:endParaRPr lang="es-ES_tradnl" sz="2800" dirty="0" smtClean="0"/>
          </a:p>
          <a:p>
            <a:r>
              <a:rPr lang="es-ES_tradnl" sz="2800" dirty="0" smtClean="0"/>
              <a:t>1984</a:t>
            </a:r>
            <a:r>
              <a:rPr lang="es-ES_tradnl" sz="2800" dirty="0" smtClean="0"/>
              <a:t>: Apple </a:t>
            </a:r>
            <a:r>
              <a:rPr lang="es-ES_tradnl" sz="2800" dirty="0" err="1" smtClean="0"/>
              <a:t>McIntosh</a:t>
            </a:r>
            <a:endParaRPr lang="es-ES_tradnl" sz="2800" dirty="0" smtClean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smtClean="0"/>
          </a:p>
        </p:txBody>
      </p:sp>
      <p:sp>
        <p:nvSpPr>
          <p:cNvPr id="32771" name="Content Placeholder 6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 smtClean="0"/>
          </a:p>
        </p:txBody>
      </p:sp>
      <p:pic>
        <p:nvPicPr>
          <p:cNvPr id="32772" name="Picture 5" descr="pc_vs_mac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75856" y="3220482"/>
            <a:ext cx="5868145" cy="3520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3" name="Picture 4" descr="macvspc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5076056" cy="38579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smtClean="0"/>
          </a:p>
        </p:txBody>
      </p:sp>
      <p:pic>
        <p:nvPicPr>
          <p:cNvPr id="33795" name="Content Placeholder 3" descr="windowslivewritersoyunapcsoyunamacperodehace10aos-19ff1996-macaddict-mac-vs-pc3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1507075" y="260649"/>
            <a:ext cx="6181414" cy="6408712"/>
          </a:xfrm>
          <a:solidFill>
            <a:schemeClr val="bg1"/>
          </a:solidFill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3" descr="cpu_02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57938" y="1556792"/>
            <a:ext cx="2643187" cy="2643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285750" y="260648"/>
            <a:ext cx="8686800" cy="838200"/>
          </a:xfrm>
        </p:spPr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s-ES_tradnl" sz="3600" dirty="0"/>
              <a:t>4. </a:t>
            </a:r>
            <a:r>
              <a:rPr lang="es-ES_tradnl" sz="3600" dirty="0"/>
              <a:t>Generación, </a:t>
            </a:r>
            <a:r>
              <a:rPr lang="es-ES_tradnl" sz="3600" dirty="0" smtClean="0"/>
              <a:t>1980-</a:t>
            </a:r>
            <a:r>
              <a:rPr lang="es-ES_tradnl" sz="3600" dirty="0" smtClean="0"/>
              <a:t>:</a:t>
            </a:r>
            <a:r>
              <a:rPr lang="es-ES_tradnl" sz="3600" dirty="0" smtClean="0"/>
              <a:t> microprocesadores</a:t>
            </a:r>
            <a:r>
              <a:rPr lang="es-ES_tradnl" sz="3600" dirty="0"/>
              <a:t>, VLSI</a:t>
            </a:r>
          </a:p>
        </p:txBody>
      </p:sp>
      <p:sp>
        <p:nvSpPr>
          <p:cNvPr id="34820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518864" y="1772816"/>
            <a:ext cx="8229600" cy="4252912"/>
          </a:xfrm>
        </p:spPr>
        <p:txBody>
          <a:bodyPr/>
          <a:lstStyle/>
          <a:p>
            <a:r>
              <a:rPr lang="es-ES_tradnl" dirty="0" smtClean="0"/>
              <a:t>1971:microprocesadores</a:t>
            </a:r>
          </a:p>
          <a:p>
            <a:pPr lvl="1"/>
            <a:r>
              <a:rPr lang="es-ES_tradnl" dirty="0" smtClean="0"/>
              <a:t>C</a:t>
            </a:r>
            <a:r>
              <a:rPr lang="es-ES_tradnl" sz="2200" dirty="0" smtClean="0"/>
              <a:t>entral </a:t>
            </a:r>
            <a:r>
              <a:rPr lang="es-ES_tradnl" dirty="0" err="1" smtClean="0"/>
              <a:t>P</a:t>
            </a:r>
            <a:r>
              <a:rPr lang="es-ES_tradnl" sz="2200" dirty="0" err="1" smtClean="0"/>
              <a:t>rocessing</a:t>
            </a:r>
            <a:r>
              <a:rPr lang="es-ES_tradnl" dirty="0" smtClean="0"/>
              <a:t> </a:t>
            </a:r>
            <a:r>
              <a:rPr lang="es-ES_tradnl" dirty="0" err="1" smtClean="0"/>
              <a:t>U</a:t>
            </a:r>
            <a:r>
              <a:rPr lang="es-ES_tradnl" sz="2200" dirty="0" err="1" smtClean="0"/>
              <a:t>nit</a:t>
            </a:r>
            <a:r>
              <a:rPr lang="es-ES_tradnl" dirty="0" smtClean="0"/>
              <a:t> (</a:t>
            </a:r>
            <a:r>
              <a:rPr lang="es-ES_tradnl" dirty="0" err="1" smtClean="0"/>
              <a:t>Babbage</a:t>
            </a:r>
            <a:r>
              <a:rPr lang="es-ES_tradnl" dirty="0" smtClean="0"/>
              <a:t>)</a:t>
            </a:r>
          </a:p>
          <a:p>
            <a:pPr lvl="2"/>
            <a:r>
              <a:rPr lang="es-ES_tradnl" dirty="0" smtClean="0"/>
              <a:t>unidad de control</a:t>
            </a:r>
          </a:p>
          <a:p>
            <a:pPr lvl="2"/>
            <a:r>
              <a:rPr lang="es-ES_tradnl" dirty="0" smtClean="0"/>
              <a:t>unidad operativa (aritmético-lógica)</a:t>
            </a:r>
          </a:p>
          <a:p>
            <a:pPr lvl="2"/>
            <a:r>
              <a:rPr lang="es-ES_tradnl" dirty="0" smtClean="0"/>
              <a:t>unidad de memoria (almacenamiento)</a:t>
            </a:r>
          </a:p>
          <a:p>
            <a:pPr lvl="1"/>
            <a:r>
              <a:rPr lang="es-ES_tradnl" dirty="0" smtClean="0"/>
              <a:t>arquitectura de von </a:t>
            </a:r>
            <a:r>
              <a:rPr lang="es-ES_tradnl" dirty="0" err="1" smtClean="0"/>
              <a:t>Neumann</a:t>
            </a:r>
            <a:endParaRPr lang="es-ES_tradnl" dirty="0" smtClean="0"/>
          </a:p>
          <a:p>
            <a:pPr lvl="1"/>
            <a:r>
              <a:rPr lang="es-ES_tradnl" dirty="0" smtClean="0"/>
              <a:t>lógica de </a:t>
            </a:r>
            <a:r>
              <a:rPr lang="es-ES_tradnl" dirty="0" err="1" smtClean="0"/>
              <a:t>Boole</a:t>
            </a:r>
            <a:endParaRPr lang="es-ES_tradnl" dirty="0" smtClean="0"/>
          </a:p>
          <a:p>
            <a:r>
              <a:rPr lang="es-ES_tradnl" dirty="0" smtClean="0"/>
              <a:t>1980: VLSI</a:t>
            </a:r>
          </a:p>
          <a:p>
            <a:pPr lvl="2"/>
            <a:r>
              <a:rPr lang="es-ES_tradnl" dirty="0" smtClean="0"/>
              <a:t>100.000 - 10.000.000 transistores / chip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 sz="3600" dirty="0" smtClean="0"/>
              <a:t>Precursores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r>
              <a:rPr lang="es-ES" dirty="0" smtClean="0"/>
              <a:t>2500 AC, China: ábaco</a:t>
            </a:r>
          </a:p>
          <a:p>
            <a:endParaRPr lang="es-MX" dirty="0" smtClean="0"/>
          </a:p>
          <a:p>
            <a:endParaRPr lang="es-ES" dirty="0" smtClean="0"/>
          </a:p>
          <a:p>
            <a:r>
              <a:rPr lang="es-ES" dirty="0" smtClean="0"/>
              <a:t>1633</a:t>
            </a:r>
            <a:r>
              <a:rPr lang="es-ES" dirty="0" smtClean="0"/>
              <a:t>, </a:t>
            </a:r>
            <a:r>
              <a:rPr lang="es-ES" dirty="0" err="1" smtClean="0"/>
              <a:t>Oughtred</a:t>
            </a:r>
            <a:r>
              <a:rPr lang="es-ES" dirty="0" smtClean="0"/>
              <a:t>: regla de cálculo</a:t>
            </a:r>
          </a:p>
          <a:p>
            <a:endParaRPr lang="es-ES" dirty="0" smtClean="0"/>
          </a:p>
        </p:txBody>
      </p:sp>
      <p:pic>
        <p:nvPicPr>
          <p:cNvPr id="8196" name="Picture 5" descr="Abac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40152" y="1568019"/>
            <a:ext cx="2376264" cy="16449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7" name="Picture 7" descr="Imagen:Cs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125" y="4005064"/>
            <a:ext cx="2275627" cy="20659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8" name="Picture 9" descr="regla_calculo_h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411760" y="4293096"/>
            <a:ext cx="6480720" cy="13238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itle 1"/>
          <p:cNvSpPr>
            <a:spLocks noGrp="1"/>
          </p:cNvSpPr>
          <p:nvPr>
            <p:ph type="title"/>
          </p:nvPr>
        </p:nvSpPr>
        <p:spPr>
          <a:xfrm>
            <a:off x="500063" y="116632"/>
            <a:ext cx="8229600" cy="1066800"/>
          </a:xfrm>
        </p:spPr>
        <p:txBody>
          <a:bodyPr>
            <a:normAutofit/>
          </a:bodyPr>
          <a:lstStyle/>
          <a:p>
            <a:r>
              <a:rPr lang="es-MX" sz="3600" dirty="0" smtClean="0"/>
              <a:t>Evolución del </a:t>
            </a:r>
            <a:r>
              <a:rPr lang="es-MX" sz="3600" dirty="0" smtClean="0"/>
              <a:t>Microprocesador</a:t>
            </a:r>
            <a:endParaRPr lang="en-US" sz="3600" dirty="0" smtClean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85750" y="1628800"/>
            <a:ext cx="8696325" cy="5018088"/>
          </a:xfrm>
        </p:spPr>
        <p:txBody>
          <a:bodyPr>
            <a:normAutofit fontScale="55000" lnSpcReduction="20000"/>
          </a:bodyPr>
          <a:lstStyle/>
          <a:p>
            <a:pPr marL="365760" indent="-256032" fontAlgn="auto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r>
              <a:rPr lang="en-US" dirty="0" smtClean="0"/>
              <a:t>1971: </a:t>
            </a:r>
            <a:r>
              <a:rPr lang="en-US" dirty="0" smtClean="0">
                <a:hlinkClick r:id="rId2" action="ppaction://hlinkfile"/>
              </a:rPr>
              <a:t>Intel 4004</a:t>
            </a:r>
            <a:r>
              <a:rPr lang="en-US" dirty="0" smtClean="0"/>
              <a:t>: </a:t>
            </a:r>
          </a:p>
          <a:p>
            <a:pPr marL="658368" lvl="1" indent="-246888" fontAlgn="auto">
              <a:spcAft>
                <a:spcPts val="0"/>
              </a:spcAft>
              <a:buFont typeface="Georgia"/>
              <a:buChar char="▫"/>
              <a:defRPr/>
            </a:pPr>
            <a:r>
              <a:rPr lang="en-US" dirty="0" smtClean="0"/>
              <a:t>El primer </a:t>
            </a:r>
            <a:r>
              <a:rPr lang="en-US" dirty="0" err="1" smtClean="0"/>
              <a:t>microprocesador</a:t>
            </a:r>
            <a:r>
              <a:rPr lang="en-US" dirty="0" smtClean="0"/>
              <a:t> </a:t>
            </a:r>
            <a:r>
              <a:rPr lang="en-US" dirty="0" err="1" smtClean="0"/>
              <a:t>comercial</a:t>
            </a:r>
            <a:r>
              <a:rPr lang="en-US" dirty="0" smtClean="0"/>
              <a:t> </a:t>
            </a:r>
            <a:r>
              <a:rPr lang="en-US" dirty="0" err="1" smtClean="0"/>
              <a:t>fue</a:t>
            </a:r>
            <a:r>
              <a:rPr lang="en-US" dirty="0" smtClean="0"/>
              <a:t> el Intel 4004,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salió</a:t>
            </a:r>
            <a:r>
              <a:rPr lang="en-US" dirty="0" smtClean="0"/>
              <a:t> al </a:t>
            </a:r>
            <a:r>
              <a:rPr lang="en-US" dirty="0" err="1" smtClean="0"/>
              <a:t>mercado</a:t>
            </a:r>
            <a:r>
              <a:rPr lang="en-US" dirty="0" smtClean="0"/>
              <a:t> el 15 de </a:t>
            </a:r>
            <a:r>
              <a:rPr lang="en-US" dirty="0" err="1" smtClean="0"/>
              <a:t>noviembre</a:t>
            </a:r>
            <a:r>
              <a:rPr lang="en-US" dirty="0" smtClean="0"/>
              <a:t> de 1971.</a:t>
            </a:r>
          </a:p>
          <a:p>
            <a:pPr marL="365760" indent="-256032" fontAlgn="auto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r>
              <a:rPr lang="en-US" dirty="0" smtClean="0"/>
              <a:t>19XX: </a:t>
            </a:r>
            <a:r>
              <a:rPr lang="en-US" dirty="0" smtClean="0">
                <a:hlinkClick r:id="rId3" action="ppaction://hlinkfile"/>
              </a:rPr>
              <a:t>Intel 8008</a:t>
            </a:r>
            <a:r>
              <a:rPr lang="en-US" dirty="0" smtClean="0"/>
              <a:t> </a:t>
            </a:r>
          </a:p>
          <a:p>
            <a:pPr marL="365760" indent="-256032" fontAlgn="auto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r>
              <a:rPr lang="en-US" dirty="0" smtClean="0"/>
              <a:t>1978: </a:t>
            </a:r>
            <a:r>
              <a:rPr lang="en-US" dirty="0" smtClean="0">
                <a:hlinkClick r:id="rId4" action="ppaction://hlinkfile"/>
              </a:rPr>
              <a:t>Intel 8086</a:t>
            </a:r>
            <a:r>
              <a:rPr lang="en-US" dirty="0" smtClean="0"/>
              <a:t>, </a:t>
            </a:r>
            <a:r>
              <a:rPr lang="en-US" dirty="0" smtClean="0">
                <a:hlinkClick r:id="rId5" action="ppaction://hlinkfile"/>
              </a:rPr>
              <a:t>Motorola 68000</a:t>
            </a:r>
            <a:r>
              <a:rPr lang="en-US" dirty="0" smtClean="0"/>
              <a:t> </a:t>
            </a:r>
          </a:p>
          <a:p>
            <a:pPr marL="365760" indent="-256032" fontAlgn="auto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r>
              <a:rPr lang="en-US" dirty="0" smtClean="0"/>
              <a:t>1979: </a:t>
            </a:r>
            <a:r>
              <a:rPr lang="en-US" dirty="0" smtClean="0">
                <a:hlinkClick r:id="rId6" action="ppaction://hlinkfile"/>
              </a:rPr>
              <a:t>Intel 8088</a:t>
            </a:r>
            <a:r>
              <a:rPr lang="en-US" dirty="0" smtClean="0"/>
              <a:t> </a:t>
            </a:r>
          </a:p>
          <a:p>
            <a:pPr marL="365760" indent="-256032" fontAlgn="auto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r>
              <a:rPr lang="en-US" dirty="0" smtClean="0"/>
              <a:t>1982: </a:t>
            </a:r>
            <a:r>
              <a:rPr lang="en-US" dirty="0" smtClean="0">
                <a:hlinkClick r:id="rId7" action="ppaction://hlinkfile"/>
              </a:rPr>
              <a:t>Intel 80286</a:t>
            </a:r>
            <a:r>
              <a:rPr lang="en-US" dirty="0" smtClean="0"/>
              <a:t>, </a:t>
            </a:r>
            <a:r>
              <a:rPr lang="en-US" dirty="0" smtClean="0">
                <a:hlinkClick r:id="rId8" action="ppaction://hlinkfile"/>
              </a:rPr>
              <a:t>Motorola 68020</a:t>
            </a:r>
            <a:r>
              <a:rPr lang="en-US" dirty="0" smtClean="0"/>
              <a:t> </a:t>
            </a:r>
          </a:p>
          <a:p>
            <a:pPr marL="365760" indent="-256032" fontAlgn="auto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r>
              <a:rPr lang="en-US" dirty="0" smtClean="0"/>
              <a:t>1985: </a:t>
            </a:r>
            <a:r>
              <a:rPr lang="en-US" dirty="0" smtClean="0">
                <a:hlinkClick r:id="rId9" action="ppaction://hlinkfile"/>
              </a:rPr>
              <a:t>Intel 80386</a:t>
            </a:r>
            <a:r>
              <a:rPr lang="en-US" dirty="0" smtClean="0"/>
              <a:t>, </a:t>
            </a:r>
            <a:r>
              <a:rPr lang="en-US" dirty="0" smtClean="0">
                <a:hlinkClick r:id="rId8" action="ppaction://hlinkfile"/>
              </a:rPr>
              <a:t>Motorola 68020</a:t>
            </a:r>
            <a:r>
              <a:rPr lang="en-US" dirty="0" smtClean="0"/>
              <a:t>, </a:t>
            </a:r>
            <a:r>
              <a:rPr lang="en-US" dirty="0" smtClean="0">
                <a:hlinkClick r:id="rId10" action="ppaction://hlinkfile"/>
              </a:rPr>
              <a:t>AMD80386</a:t>
            </a:r>
            <a:r>
              <a:rPr lang="en-US" dirty="0" smtClean="0"/>
              <a:t> </a:t>
            </a:r>
          </a:p>
          <a:p>
            <a:pPr marL="365760" indent="-256032" fontAlgn="auto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r>
              <a:rPr lang="en-US" dirty="0" smtClean="0"/>
              <a:t>1989: </a:t>
            </a:r>
            <a:r>
              <a:rPr lang="en-US" dirty="0" smtClean="0">
                <a:hlinkClick r:id="rId11" action="ppaction://hlinkfile"/>
              </a:rPr>
              <a:t>Intel 80486</a:t>
            </a:r>
            <a:r>
              <a:rPr lang="en-US" dirty="0" smtClean="0"/>
              <a:t>, </a:t>
            </a:r>
            <a:r>
              <a:rPr lang="en-US" dirty="0" smtClean="0">
                <a:hlinkClick r:id="rId12" action="ppaction://hlinkfile"/>
              </a:rPr>
              <a:t>Motorola 68040</a:t>
            </a:r>
            <a:r>
              <a:rPr lang="en-US" dirty="0" smtClean="0"/>
              <a:t>, AMD80486 </a:t>
            </a:r>
          </a:p>
          <a:p>
            <a:pPr marL="365760" indent="-256032" fontAlgn="auto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r>
              <a:rPr lang="en-US" dirty="0" smtClean="0"/>
              <a:t>1993: </a:t>
            </a:r>
            <a:r>
              <a:rPr lang="en-US" dirty="0" smtClean="0">
                <a:hlinkClick r:id="rId13" action="ppaction://hlinkfile"/>
              </a:rPr>
              <a:t>Intel Pentium</a:t>
            </a:r>
            <a:r>
              <a:rPr lang="en-US" dirty="0" smtClean="0"/>
              <a:t>, Motorola 68060, </a:t>
            </a:r>
            <a:r>
              <a:rPr lang="en-US" dirty="0" smtClean="0">
                <a:hlinkClick r:id="rId14" action="ppaction://hlinkfile"/>
              </a:rPr>
              <a:t>AMD K5</a:t>
            </a:r>
            <a:r>
              <a:rPr lang="en-US" dirty="0" smtClean="0"/>
              <a:t>, MIPS R10000 </a:t>
            </a:r>
          </a:p>
          <a:p>
            <a:pPr marL="365760" indent="-256032" fontAlgn="auto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r>
              <a:rPr lang="en-US" dirty="0" smtClean="0"/>
              <a:t>1995: </a:t>
            </a:r>
            <a:r>
              <a:rPr lang="en-US" dirty="0" smtClean="0">
                <a:hlinkClick r:id="rId15" action="ppaction://hlinkfile"/>
              </a:rPr>
              <a:t>Intel Pentium Pro</a:t>
            </a:r>
            <a:r>
              <a:rPr lang="en-US" dirty="0" smtClean="0"/>
              <a:t> </a:t>
            </a:r>
          </a:p>
          <a:p>
            <a:pPr marL="365760" indent="-256032" fontAlgn="auto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r>
              <a:rPr lang="en-US" dirty="0" smtClean="0"/>
              <a:t>1997: </a:t>
            </a:r>
            <a:r>
              <a:rPr lang="en-US" dirty="0" smtClean="0">
                <a:hlinkClick r:id="rId16" action="ppaction://hlinkfile"/>
              </a:rPr>
              <a:t>Intel Pentium II</a:t>
            </a:r>
            <a:r>
              <a:rPr lang="en-US" dirty="0" smtClean="0"/>
              <a:t>, </a:t>
            </a:r>
            <a:r>
              <a:rPr lang="en-US" dirty="0" smtClean="0">
                <a:hlinkClick r:id="rId17" action="ppaction://hlinkfile"/>
              </a:rPr>
              <a:t>AMD K6</a:t>
            </a:r>
            <a:r>
              <a:rPr lang="en-US" dirty="0" smtClean="0"/>
              <a:t>, </a:t>
            </a:r>
            <a:r>
              <a:rPr lang="en-US" dirty="0" smtClean="0">
                <a:hlinkClick r:id="rId18" action="ppaction://hlinkfile"/>
              </a:rPr>
              <a:t>PowerPC</a:t>
            </a:r>
            <a:r>
              <a:rPr lang="en-US" dirty="0" smtClean="0"/>
              <a:t> (</a:t>
            </a:r>
            <a:r>
              <a:rPr lang="en-US" dirty="0" err="1" smtClean="0"/>
              <a:t>versiones</a:t>
            </a:r>
            <a:r>
              <a:rPr lang="en-US" dirty="0" smtClean="0"/>
              <a:t> G3 y G4), MIPS R120007 </a:t>
            </a:r>
          </a:p>
          <a:p>
            <a:pPr marL="365760" indent="-256032" fontAlgn="auto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r>
              <a:rPr lang="en-US" dirty="0" smtClean="0"/>
              <a:t>1999: </a:t>
            </a:r>
            <a:r>
              <a:rPr lang="en-US" dirty="0" smtClean="0">
                <a:hlinkClick r:id="rId19" action="ppaction://hlinkfile"/>
              </a:rPr>
              <a:t>Intel Pentium III</a:t>
            </a:r>
            <a:r>
              <a:rPr lang="en-US" dirty="0" smtClean="0"/>
              <a:t>, </a:t>
            </a:r>
            <a:r>
              <a:rPr lang="en-US" dirty="0" smtClean="0">
                <a:hlinkClick r:id="rId20" action="ppaction://hlinkfile"/>
              </a:rPr>
              <a:t>AMD K6-2</a:t>
            </a:r>
            <a:r>
              <a:rPr lang="en-US" dirty="0" smtClean="0"/>
              <a:t> </a:t>
            </a:r>
          </a:p>
          <a:p>
            <a:pPr marL="365760" indent="-256032" fontAlgn="auto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r>
              <a:rPr lang="en-US" dirty="0" smtClean="0"/>
              <a:t>2000: </a:t>
            </a:r>
            <a:r>
              <a:rPr lang="en-US" dirty="0" smtClean="0">
                <a:hlinkClick r:id="rId21" action="ppaction://hlinkfile"/>
              </a:rPr>
              <a:t>Intel Pentium 4</a:t>
            </a:r>
            <a:r>
              <a:rPr lang="en-US" dirty="0" smtClean="0"/>
              <a:t>, </a:t>
            </a:r>
            <a:r>
              <a:rPr lang="en-US" dirty="0" smtClean="0">
                <a:hlinkClick r:id="rId22" action="ppaction://hlinkfile"/>
              </a:rPr>
              <a:t>Intel Itanium 2</a:t>
            </a:r>
            <a:r>
              <a:rPr lang="en-US" dirty="0" smtClean="0"/>
              <a:t>, </a:t>
            </a:r>
            <a:r>
              <a:rPr lang="en-US" dirty="0" smtClean="0">
                <a:hlinkClick r:id="rId23" action="ppaction://hlinkfile"/>
              </a:rPr>
              <a:t>AMD </a:t>
            </a:r>
            <a:r>
              <a:rPr lang="en-US" dirty="0" err="1" smtClean="0">
                <a:hlinkClick r:id="rId23" action="ppaction://hlinkfile"/>
              </a:rPr>
              <a:t>Athlon</a:t>
            </a:r>
            <a:r>
              <a:rPr lang="en-US" dirty="0" smtClean="0">
                <a:hlinkClick r:id="rId23" action="ppaction://hlinkfile"/>
              </a:rPr>
              <a:t> XP</a:t>
            </a:r>
            <a:r>
              <a:rPr lang="en-US" dirty="0" smtClean="0"/>
              <a:t>, </a:t>
            </a:r>
            <a:r>
              <a:rPr lang="en-US" dirty="0" smtClean="0">
                <a:hlinkClick r:id="rId24" action="ppaction://hlinkfile"/>
              </a:rPr>
              <a:t>AMD </a:t>
            </a:r>
            <a:r>
              <a:rPr lang="en-US" dirty="0" err="1" smtClean="0">
                <a:hlinkClick r:id="rId24" action="ppaction://hlinkfile"/>
              </a:rPr>
              <a:t>Duron</a:t>
            </a:r>
            <a:r>
              <a:rPr lang="en-US" dirty="0" smtClean="0"/>
              <a:t>, </a:t>
            </a:r>
            <a:r>
              <a:rPr lang="en-US" dirty="0" smtClean="0">
                <a:hlinkClick r:id="rId25" action="ppaction://hlinkfile"/>
              </a:rPr>
              <a:t>PowerPC G4</a:t>
            </a:r>
            <a:r>
              <a:rPr lang="en-US" dirty="0" smtClean="0"/>
              <a:t>, MIPS R14000 </a:t>
            </a:r>
          </a:p>
          <a:p>
            <a:pPr marL="365760" indent="-256032" fontAlgn="auto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r>
              <a:rPr lang="en-US" dirty="0" smtClean="0"/>
              <a:t>2005: </a:t>
            </a:r>
            <a:r>
              <a:rPr lang="en-US" dirty="0" smtClean="0">
                <a:hlinkClick r:id="rId26" action="ppaction://hlinkfile"/>
              </a:rPr>
              <a:t>Intel Pentium D</a:t>
            </a:r>
            <a:r>
              <a:rPr lang="en-US" dirty="0" smtClean="0"/>
              <a:t>, Intel Extreme Edition con hyper threading, </a:t>
            </a:r>
            <a:r>
              <a:rPr lang="en-US" dirty="0" smtClean="0">
                <a:hlinkClick r:id="rId27" action="ppaction://hlinkfile"/>
              </a:rPr>
              <a:t>Intel Core Duo</a:t>
            </a:r>
            <a:r>
              <a:rPr lang="en-US" dirty="0" smtClean="0"/>
              <a:t>, IMac con </a:t>
            </a:r>
            <a:r>
              <a:rPr lang="en-US" dirty="0" err="1" smtClean="0"/>
              <a:t>Procesador</a:t>
            </a:r>
            <a:r>
              <a:rPr lang="en-US" dirty="0" smtClean="0"/>
              <a:t> Intel Core Duo, </a:t>
            </a:r>
            <a:r>
              <a:rPr lang="en-US" dirty="0" smtClean="0">
                <a:hlinkClick r:id="rId28" action="ppaction://hlinkfile"/>
              </a:rPr>
              <a:t>AMD </a:t>
            </a:r>
            <a:r>
              <a:rPr lang="en-US" dirty="0" err="1" smtClean="0">
                <a:hlinkClick r:id="rId28" action="ppaction://hlinkfile"/>
              </a:rPr>
              <a:t>Athlon</a:t>
            </a:r>
            <a:r>
              <a:rPr lang="en-US" dirty="0" smtClean="0">
                <a:hlinkClick r:id="rId28" action="ppaction://hlinkfile"/>
              </a:rPr>
              <a:t> 64</a:t>
            </a:r>
            <a:r>
              <a:rPr lang="en-US" dirty="0" smtClean="0"/>
              <a:t>, AMD </a:t>
            </a:r>
            <a:r>
              <a:rPr lang="en-US" dirty="0" err="1" smtClean="0"/>
              <a:t>Athlon</a:t>
            </a:r>
            <a:r>
              <a:rPr lang="en-US" dirty="0" smtClean="0"/>
              <a:t> X2, AMD </a:t>
            </a:r>
            <a:r>
              <a:rPr lang="en-US" dirty="0" err="1" smtClean="0"/>
              <a:t>Athlon</a:t>
            </a:r>
            <a:r>
              <a:rPr lang="en-US" dirty="0" smtClean="0"/>
              <a:t> FX. </a:t>
            </a:r>
          </a:p>
          <a:p>
            <a:pPr marL="365760" indent="-256032" fontAlgn="auto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r>
              <a:rPr lang="en-US" dirty="0" smtClean="0"/>
              <a:t>2006 </a:t>
            </a:r>
            <a:r>
              <a:rPr lang="en-US" dirty="0" smtClean="0">
                <a:hlinkClick r:id="rId29" action="ppaction://hlinkfile"/>
              </a:rPr>
              <a:t>Intel Core 2 Duo</a:t>
            </a:r>
            <a:r>
              <a:rPr lang="en-US" dirty="0" smtClean="0"/>
              <a:t> Su </a:t>
            </a:r>
            <a:r>
              <a:rPr lang="en-US" dirty="0" err="1" smtClean="0"/>
              <a:t>distribución</a:t>
            </a:r>
            <a:r>
              <a:rPr lang="en-US" dirty="0" smtClean="0"/>
              <a:t> </a:t>
            </a:r>
            <a:r>
              <a:rPr lang="en-US" dirty="0" err="1" smtClean="0"/>
              <a:t>comenzó</a:t>
            </a:r>
            <a:r>
              <a:rPr lang="en-US" dirty="0" smtClean="0"/>
              <a:t> el 27 de </a:t>
            </a:r>
            <a:r>
              <a:rPr lang="en-US" dirty="0" err="1" smtClean="0"/>
              <a:t>julio</a:t>
            </a:r>
            <a:r>
              <a:rPr lang="en-US" dirty="0" smtClean="0"/>
              <a:t> de 2006</a:t>
            </a:r>
          </a:p>
          <a:p>
            <a:pPr marL="365760" indent="-256032" fontAlgn="auto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r>
              <a:rPr lang="es-MX" dirty="0" smtClean="0"/>
              <a:t>2007 </a:t>
            </a:r>
            <a:r>
              <a:rPr lang="es-MX" sz="3300" dirty="0" smtClean="0">
                <a:hlinkClick r:id="rId29" action="ppaction://hlinkfile"/>
              </a:rPr>
              <a:t>Intel </a:t>
            </a:r>
            <a:r>
              <a:rPr lang="es-MX" sz="3300" dirty="0" err="1" smtClean="0">
                <a:hlinkClick r:id="rId29" action="ppaction://hlinkfile"/>
              </a:rPr>
              <a:t>Atom</a:t>
            </a:r>
            <a:endParaRPr lang="en-US" sz="3300" dirty="0" smtClean="0">
              <a:hlinkClick r:id="rId29" action="ppaction://hlinkfile"/>
            </a:endParaRPr>
          </a:p>
          <a:p>
            <a:pPr marL="365760" indent="-256032" fontAlgn="auto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endParaRPr lang="en-US" dirty="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 smtClean="0"/>
          </a:p>
        </p:txBody>
      </p:sp>
      <p:sp>
        <p:nvSpPr>
          <p:cNvPr id="36867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endParaRPr lang="es-MX" smtClean="0"/>
          </a:p>
          <a:p>
            <a:endParaRPr lang="es-MX" smtClean="0"/>
          </a:p>
          <a:p>
            <a:pPr algn="ctr">
              <a:buFont typeface="Wingdings" pitchFamily="2" charset="2"/>
              <a:buNone/>
            </a:pPr>
            <a:r>
              <a:rPr lang="es-MX" sz="5400" smtClean="0"/>
              <a:t>Preguntas</a:t>
            </a:r>
          </a:p>
          <a:p>
            <a:pPr algn="ctr">
              <a:buFont typeface="Wingdings" pitchFamily="2" charset="2"/>
              <a:buNone/>
            </a:pPr>
            <a:r>
              <a:rPr lang="es-MX" sz="5400" smtClean="0"/>
              <a:t>?</a:t>
            </a:r>
            <a:endParaRPr lang="es-ES" sz="5400" smtClean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MX" sz="3600" smtClean="0"/>
              <a:t>Precursores</a:t>
            </a:r>
            <a:endParaRPr lang="es-ES" sz="3600" smtClean="0"/>
          </a:p>
        </p:txBody>
      </p:sp>
      <p:sp>
        <p:nvSpPr>
          <p:cNvPr id="9219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457200" y="1700809"/>
            <a:ext cx="5329238" cy="4942880"/>
          </a:xfrm>
        </p:spPr>
        <p:txBody>
          <a:bodyPr>
            <a:normAutofit/>
          </a:bodyPr>
          <a:lstStyle/>
          <a:p>
            <a:r>
              <a:rPr lang="es-ES" dirty="0" smtClean="0"/>
              <a:t>1642, Pascal: máquina sumadora</a:t>
            </a:r>
          </a:p>
          <a:p>
            <a:r>
              <a:rPr lang="es-ES" dirty="0" smtClean="0"/>
              <a:t>1666</a:t>
            </a:r>
            <a:r>
              <a:rPr lang="es-ES" dirty="0" smtClean="0"/>
              <a:t>, </a:t>
            </a:r>
            <a:r>
              <a:rPr lang="es-ES" dirty="0" err="1" smtClean="0"/>
              <a:t>Morbard</a:t>
            </a:r>
            <a:r>
              <a:rPr lang="es-ES" dirty="0" smtClean="0"/>
              <a:t>: suma y resta</a:t>
            </a:r>
          </a:p>
          <a:p>
            <a:r>
              <a:rPr lang="es-ES" dirty="0" smtClean="0"/>
              <a:t>1671, Leibniz: máquina multiplicadora</a:t>
            </a:r>
          </a:p>
          <a:p>
            <a:endParaRPr lang="es-ES" dirty="0" smtClean="0"/>
          </a:p>
          <a:p>
            <a:r>
              <a:rPr lang="es-ES" dirty="0" smtClean="0"/>
              <a:t>1801</a:t>
            </a:r>
            <a:r>
              <a:rPr lang="es-ES" dirty="0" smtClean="0"/>
              <a:t>, Jacquard: tarjetas perforadas en telares</a:t>
            </a:r>
          </a:p>
          <a:p>
            <a:endParaRPr lang="es-ES" dirty="0" smtClean="0"/>
          </a:p>
        </p:txBody>
      </p:sp>
      <p:pic>
        <p:nvPicPr>
          <p:cNvPr id="9220" name="Picture 7" descr="clip_image00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86375" y="1377950"/>
            <a:ext cx="3384550" cy="1122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1" name="Picture 9" descr="Jacquard-PunchedCard-Loom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72125" y="2552700"/>
            <a:ext cx="3000375" cy="416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285750" y="214536"/>
            <a:ext cx="8686800" cy="838200"/>
          </a:xfrm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s-ES_tradnl" sz="3600" dirty="0" err="1" smtClean="0"/>
              <a:t>Precursores:Charles</a:t>
            </a:r>
            <a:r>
              <a:rPr lang="es-ES_tradnl" sz="3600" dirty="0" smtClean="0"/>
              <a:t> </a:t>
            </a:r>
            <a:r>
              <a:rPr lang="es-ES_tradnl" sz="3600" dirty="0" err="1"/>
              <a:t>Babbage</a:t>
            </a:r>
            <a:r>
              <a:rPr lang="es-ES_tradnl" sz="3600" dirty="0"/>
              <a:t>, Inglaterra</a:t>
            </a:r>
            <a:endParaRPr lang="es-ES" sz="3600" dirty="0"/>
          </a:p>
        </p:txBody>
      </p:sp>
      <p:sp>
        <p:nvSpPr>
          <p:cNvPr id="10243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s-ES_tradnl" sz="3400" dirty="0" smtClean="0"/>
              <a:t>1821: “Máquina de Diferencias”</a:t>
            </a:r>
          </a:p>
          <a:p>
            <a:pPr lvl="1">
              <a:lnSpc>
                <a:spcPct val="90000"/>
              </a:lnSpc>
            </a:pPr>
            <a:r>
              <a:rPr lang="es-ES_tradnl" dirty="0" smtClean="0"/>
              <a:t>resolver ecuaciones </a:t>
            </a:r>
            <a:r>
              <a:rPr lang="es-ES_tradnl" dirty="0" err="1" smtClean="0"/>
              <a:t>polinómicas</a:t>
            </a:r>
            <a:r>
              <a:rPr lang="es-ES_tradnl" dirty="0" smtClean="0"/>
              <a:t> sin tablas</a:t>
            </a:r>
            <a:endParaRPr lang="es-ES_tradnl" sz="3000" dirty="0" smtClean="0"/>
          </a:p>
          <a:p>
            <a:pPr lvl="1">
              <a:lnSpc>
                <a:spcPct val="90000"/>
              </a:lnSpc>
              <a:buFont typeface="Wingdings" pitchFamily="2" charset="2"/>
              <a:buNone/>
            </a:pPr>
            <a:endParaRPr lang="es-ES_tradnl" sz="3000" dirty="0" smtClean="0"/>
          </a:p>
          <a:p>
            <a:pPr>
              <a:lnSpc>
                <a:spcPct val="90000"/>
              </a:lnSpc>
            </a:pPr>
            <a:r>
              <a:rPr lang="es-ES_tradnl" sz="3400" dirty="0" smtClean="0"/>
              <a:t>1833-77: “Máquina Analítica”</a:t>
            </a:r>
          </a:p>
          <a:p>
            <a:pPr lvl="1">
              <a:lnSpc>
                <a:spcPct val="90000"/>
              </a:lnSpc>
            </a:pPr>
            <a:r>
              <a:rPr lang="es-ES_tradnl" dirty="0" smtClean="0"/>
              <a:t>autorregulación mediante evaluación y retroalimentación</a:t>
            </a:r>
          </a:p>
          <a:p>
            <a:pPr lvl="1">
              <a:lnSpc>
                <a:spcPct val="90000"/>
              </a:lnSpc>
            </a:pPr>
            <a:r>
              <a:rPr lang="es-ES_tradnl" dirty="0" smtClean="0"/>
              <a:t>programación mediante tarjetas perforadas</a:t>
            </a:r>
          </a:p>
          <a:p>
            <a:pPr lvl="1">
              <a:lnSpc>
                <a:spcPct val="90000"/>
              </a:lnSpc>
            </a:pPr>
            <a:r>
              <a:rPr lang="es-ES_tradnl" dirty="0" smtClean="0"/>
              <a:t>carecía de programa almacenado</a:t>
            </a:r>
          </a:p>
          <a:p>
            <a:pPr lvl="1">
              <a:lnSpc>
                <a:spcPct val="90000"/>
              </a:lnSpc>
            </a:pPr>
            <a:r>
              <a:rPr lang="es-ES_tradnl" dirty="0" smtClean="0"/>
              <a:t>en teoría: suma en 3 s, multiplicación en 4 min</a:t>
            </a:r>
            <a:endParaRPr lang="es-ES_tradnl" sz="3000" dirty="0" smtClean="0"/>
          </a:p>
          <a:p>
            <a:pPr>
              <a:lnSpc>
                <a:spcPct val="90000"/>
              </a:lnSpc>
            </a:pPr>
            <a:endParaRPr lang="es-E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 smtClean="0"/>
          </a:p>
        </p:txBody>
      </p:sp>
      <p:sp>
        <p:nvSpPr>
          <p:cNvPr id="11267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endParaRPr lang="en-US" smtClean="0"/>
          </a:p>
        </p:txBody>
      </p:sp>
      <p:pic>
        <p:nvPicPr>
          <p:cNvPr id="11268" name="Picture 5" descr="Difference Engin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50" y="2643188"/>
            <a:ext cx="3414713" cy="395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9" name="Picture 9" descr="maquina%20analitic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43375" y="2428875"/>
            <a:ext cx="4762500" cy="432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0" name="Picture 7" descr="máquina analítica de Babbage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71812" y="145229"/>
            <a:ext cx="2148259" cy="2502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 smtClean="0"/>
          </a:p>
        </p:txBody>
      </p:sp>
      <p:sp>
        <p:nvSpPr>
          <p:cNvPr id="12291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r>
              <a:rPr lang="es-ES_tradnl" dirty="0" smtClean="0"/>
              <a:t>Componentes básicos de la “Máquina Analítica” (1833-1877):</a:t>
            </a:r>
          </a:p>
          <a:p>
            <a:pPr lvl="1"/>
            <a:r>
              <a:rPr lang="es-ES_tradnl" dirty="0" smtClean="0"/>
              <a:t>unidad de almacenamiento</a:t>
            </a:r>
          </a:p>
          <a:p>
            <a:pPr lvl="1"/>
            <a:r>
              <a:rPr lang="es-ES_tradnl" dirty="0" smtClean="0"/>
              <a:t>unidad de control</a:t>
            </a:r>
          </a:p>
          <a:p>
            <a:pPr lvl="1"/>
            <a:r>
              <a:rPr lang="es-ES_tradnl" dirty="0" smtClean="0"/>
              <a:t>unidad de entrada</a:t>
            </a:r>
          </a:p>
          <a:p>
            <a:pPr lvl="1"/>
            <a:r>
              <a:rPr lang="es-ES_tradnl" dirty="0" smtClean="0"/>
              <a:t>unidad de salida</a:t>
            </a:r>
          </a:p>
          <a:p>
            <a:pPr lvl="1"/>
            <a:endParaRPr lang="es-ES_tradnl" dirty="0" smtClean="0"/>
          </a:p>
          <a:p>
            <a:pPr>
              <a:buFont typeface="Wingdings" pitchFamily="2" charset="2"/>
              <a:buNone/>
            </a:pPr>
            <a:r>
              <a:rPr lang="es-ES_tradnl" dirty="0" smtClean="0"/>
              <a:t>Nunca fue construida: problemas técnicos</a:t>
            </a:r>
          </a:p>
          <a:p>
            <a:pPr>
              <a:buFont typeface="Wingdings" pitchFamily="2" charset="2"/>
              <a:buNone/>
            </a:pPr>
            <a:endParaRPr lang="es-E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251520" y="214536"/>
            <a:ext cx="8686800" cy="838200"/>
          </a:xfrm>
        </p:spPr>
        <p:txBody>
          <a:bodyPr>
            <a:normAutofit/>
          </a:bodyPr>
          <a:lstStyle/>
          <a:p>
            <a:r>
              <a:rPr lang="es-ES_tradnl" sz="3600" dirty="0" err="1" smtClean="0"/>
              <a:t>Precursores:George</a:t>
            </a:r>
            <a:r>
              <a:rPr lang="es-ES_tradnl" sz="3600" dirty="0" smtClean="0"/>
              <a:t> </a:t>
            </a:r>
            <a:r>
              <a:rPr lang="es-ES_tradnl" sz="3600" dirty="0" err="1" smtClean="0"/>
              <a:t>Boole</a:t>
            </a:r>
            <a:r>
              <a:rPr lang="es-ES_tradnl" sz="3600" dirty="0" smtClean="0"/>
              <a:t>, </a:t>
            </a:r>
            <a:r>
              <a:rPr lang="es-ES_tradnl" sz="3600" dirty="0" smtClean="0"/>
              <a:t>Inglaterra</a:t>
            </a:r>
            <a:endParaRPr lang="es-ES" sz="3600" dirty="0" smtClean="0"/>
          </a:p>
        </p:txBody>
      </p:sp>
      <p:sp>
        <p:nvSpPr>
          <p:cNvPr id="13315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es-ES_tradnl" dirty="0" smtClean="0"/>
              <a:t>1854: “Una Investigación sobre las Leyes del Pensamiento”</a:t>
            </a:r>
          </a:p>
          <a:p>
            <a:pPr>
              <a:lnSpc>
                <a:spcPct val="180000"/>
              </a:lnSpc>
            </a:pPr>
            <a:r>
              <a:rPr lang="es-ES_tradnl" dirty="0" smtClean="0"/>
              <a:t>Lógica simbólica:</a:t>
            </a:r>
          </a:p>
          <a:p>
            <a:pPr lvl="1"/>
            <a:r>
              <a:rPr lang="es-ES_tradnl" dirty="0" smtClean="0"/>
              <a:t>evaluar veracidad de aseveraciones mediante herramientas matemáticas: reglas y símbolos</a:t>
            </a:r>
          </a:p>
          <a:p>
            <a:pPr lvl="1"/>
            <a:r>
              <a:rPr lang="es-ES_tradnl" dirty="0" smtClean="0"/>
              <a:t>sistema de lógica simbólica y razonamiento: la base del diseño de computadores digitales</a:t>
            </a:r>
          </a:p>
          <a:p>
            <a:endParaRPr lang="es-E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 smtClean="0"/>
          </a:p>
        </p:txBody>
      </p:sp>
      <p:sp>
        <p:nvSpPr>
          <p:cNvPr id="14339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r>
              <a:rPr lang="es-ES_tradnl" dirty="0" smtClean="0"/>
              <a:t>1904, Fleming: válvulas al vacío</a:t>
            </a:r>
          </a:p>
          <a:p>
            <a:endParaRPr lang="es-ES_tradnl" dirty="0" smtClean="0"/>
          </a:p>
          <a:p>
            <a:r>
              <a:rPr lang="es-ES_tradnl" dirty="0" smtClean="0"/>
              <a:t>1930s: calculadoras electromecánicas</a:t>
            </a:r>
          </a:p>
          <a:p>
            <a:pPr lvl="1"/>
            <a:r>
              <a:rPr lang="es-ES_tradnl" dirty="0" smtClean="0"/>
              <a:t>en base a </a:t>
            </a:r>
            <a:r>
              <a:rPr lang="es-ES_tradnl" b="1" i="1" dirty="0" smtClean="0"/>
              <a:t>relés</a:t>
            </a:r>
            <a:r>
              <a:rPr lang="es-ES_tradnl" dirty="0" smtClean="0"/>
              <a:t>, o electroimanes</a:t>
            </a:r>
          </a:p>
          <a:p>
            <a:pPr lvl="1"/>
            <a:r>
              <a:rPr lang="es-ES_tradnl" dirty="0" err="1" smtClean="0"/>
              <a:t>Zuse</a:t>
            </a:r>
            <a:r>
              <a:rPr lang="es-ES_tradnl" dirty="0" smtClean="0"/>
              <a:t>, 1941: Z3: primer “computador” programable</a:t>
            </a:r>
          </a:p>
          <a:p>
            <a:pPr lvl="1"/>
            <a:r>
              <a:rPr lang="es-ES_tradnl" dirty="0" err="1" smtClean="0"/>
              <a:t>Aiken</a:t>
            </a:r>
            <a:r>
              <a:rPr lang="es-ES_tradnl" dirty="0" smtClean="0"/>
              <a:t>, 1944: Mark I (IBM ASSC)</a:t>
            </a:r>
          </a:p>
          <a:p>
            <a:endParaRPr lang="es-ES" dirty="0" smtClean="0"/>
          </a:p>
        </p:txBody>
      </p:sp>
      <p:pic>
        <p:nvPicPr>
          <p:cNvPr id="14340" name="Picture 8" descr="valvula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47824" y="1484784"/>
            <a:ext cx="2429452" cy="12959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1" name="Picture 10" descr="Prof. Dr. Konrad Zuse mit dem Z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00338" y="4653136"/>
            <a:ext cx="4136786" cy="21334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ntermedio">
  <a:themeElements>
    <a:clrScheme name="Intermedio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Intermedio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Intermedio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124</TotalTime>
  <Words>1040</Words>
  <Application>Microsoft Office PowerPoint</Application>
  <PresentationFormat>Presentación en pantalla (4:3)</PresentationFormat>
  <Paragraphs>183</Paragraphs>
  <Slides>31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31</vt:i4>
      </vt:variant>
    </vt:vector>
  </HeadingPairs>
  <TitlesOfParts>
    <vt:vector size="38" baseType="lpstr">
      <vt:lpstr>Georgia</vt:lpstr>
      <vt:lpstr>Arial</vt:lpstr>
      <vt:lpstr>Trebuchet MS</vt:lpstr>
      <vt:lpstr>Wingdings 2</vt:lpstr>
      <vt:lpstr>Calibri</vt:lpstr>
      <vt:lpstr>Wingdings</vt:lpstr>
      <vt:lpstr>Intermedio</vt:lpstr>
      <vt:lpstr>Historia de la computación</vt:lpstr>
      <vt:lpstr>Evolución Histórica de las Computadoras</vt:lpstr>
      <vt:lpstr>Precursores</vt:lpstr>
      <vt:lpstr>Precursores</vt:lpstr>
      <vt:lpstr>Precursores:Charles Babbage, Inglaterra</vt:lpstr>
      <vt:lpstr>Diapositiva 6</vt:lpstr>
      <vt:lpstr>Diapositiva 7</vt:lpstr>
      <vt:lpstr>Precursores:George Boole, Inglaterra</vt:lpstr>
      <vt:lpstr>Diapositiva 9</vt:lpstr>
      <vt:lpstr>Diapositiva 10</vt:lpstr>
      <vt:lpstr>II Guerra Mundial: problemática: ENIGMA</vt:lpstr>
      <vt:lpstr>Diapositiva 12</vt:lpstr>
      <vt:lpstr>Alan Turing, Inglaterra: inteligencia artificial</vt:lpstr>
      <vt:lpstr>Diapositiva 14</vt:lpstr>
      <vt:lpstr>II Guerra Mundial: Problemática: trayectorias</vt:lpstr>
      <vt:lpstr>Diapositiva 16</vt:lpstr>
      <vt:lpstr>1ª Generación, 1945-55: Válvulas al vacío</vt:lpstr>
      <vt:lpstr>1ª Generación, 1945-55: John von Neumann, Hungría</vt:lpstr>
      <vt:lpstr>1ª Generación, 1945-55: Arquitectura de von Neumann</vt:lpstr>
      <vt:lpstr>Diapositiva 20</vt:lpstr>
      <vt:lpstr>1ª Generación, 1945-55: Arquitectura de von Neumannn</vt:lpstr>
      <vt:lpstr>1ª Generación, 1945-55: Avances relacionados</vt:lpstr>
      <vt:lpstr>2. Generación, 1955-65: Transistores</vt:lpstr>
      <vt:lpstr>3. Generación, 1965-80: Circuitos integrados CI, LSI</vt:lpstr>
      <vt:lpstr>3. Generación, 1965-80: avances relacionados</vt:lpstr>
      <vt:lpstr>Apple v/s PC</vt:lpstr>
      <vt:lpstr>Diapositiva 27</vt:lpstr>
      <vt:lpstr>Diapositiva 28</vt:lpstr>
      <vt:lpstr>4. Generación, 1980-: microprocesadores, VLSI</vt:lpstr>
      <vt:lpstr>Evolución del Microprocesador</vt:lpstr>
      <vt:lpstr>Diapositiva 31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Historia de la computación</dc:title>
  <dc:creator>Cristian Wilckens</dc:creator>
  <cp:lastModifiedBy>Cristian</cp:lastModifiedBy>
  <cp:revision>14</cp:revision>
  <dcterms:created xsi:type="dcterms:W3CDTF">2010-03-26T00:29:24Z</dcterms:created>
  <dcterms:modified xsi:type="dcterms:W3CDTF">2011-03-18T02:01:22Z</dcterms:modified>
</cp:coreProperties>
</file>