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94" r:id="rId5"/>
    <p:sldId id="295" r:id="rId6"/>
    <p:sldId id="259" r:id="rId7"/>
    <p:sldId id="262" r:id="rId8"/>
    <p:sldId id="260" r:id="rId9"/>
    <p:sldId id="261" r:id="rId10"/>
    <p:sldId id="296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2" r:id="rId20"/>
    <p:sldId id="270" r:id="rId21"/>
    <p:sldId id="297" r:id="rId22"/>
    <p:sldId id="273" r:id="rId23"/>
    <p:sldId id="274" r:id="rId24"/>
    <p:sldId id="275" r:id="rId25"/>
    <p:sldId id="298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99" r:id="rId40"/>
    <p:sldId id="289" r:id="rId41"/>
    <p:sldId id="290" r:id="rId42"/>
    <p:sldId id="293" r:id="rId43"/>
    <p:sldId id="291" r:id="rId44"/>
    <p:sldId id="300" r:id="rId45"/>
    <p:sldId id="301" r:id="rId46"/>
    <p:sldId id="302" r:id="rId47"/>
    <p:sldId id="303" r:id="rId48"/>
    <p:sldId id="304" r:id="rId4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>
        <p:scale>
          <a:sx n="50" d="100"/>
          <a:sy n="50" d="100"/>
        </p:scale>
        <p:origin x="-1086" y="-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61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EC25F-8D7B-4267-86F5-7E6F75055D6E}" type="datetimeFigureOut">
              <a:rPr lang="es-ES" smtClean="0"/>
              <a:pPr/>
              <a:t>13/05/2011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63B83-35D6-4C94-BB23-6E7B3345A864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ES" sz="4800" dirty="0" smtClean="0"/>
              <a:t>Ayudantía Nº3</a:t>
            </a:r>
            <a:endParaRPr lang="es-ES" sz="48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/>
          <a:p>
            <a:r>
              <a:rPr lang="es-ES" dirty="0" smtClean="0"/>
              <a:t>Tráfico de moléculas y bioenergética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4932040" y="6093296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s-E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 err="1" smtClean="0"/>
              <a:t>Glicosilación</a:t>
            </a:r>
            <a:r>
              <a:rPr lang="es-CL" dirty="0" smtClean="0"/>
              <a:t> de proteínas en </a:t>
            </a:r>
            <a:r>
              <a:rPr lang="es-CL" dirty="0" err="1" smtClean="0"/>
              <a:t>Golgi</a:t>
            </a:r>
            <a:endParaRPr lang="es-CL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64866"/>
            <a:ext cx="8611716" cy="408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s-ES" sz="4000" dirty="0" smtClean="0"/>
              <a:t>A. </a:t>
            </a:r>
            <a:r>
              <a:rPr lang="es-ES" sz="4000" dirty="0" err="1" smtClean="0"/>
              <a:t>Golgi</a:t>
            </a:r>
            <a:r>
              <a:rPr lang="es-ES" sz="4000" dirty="0" smtClean="0"/>
              <a:t>: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124744"/>
            <a:ext cx="9684568" cy="3096344"/>
          </a:xfrm>
        </p:spPr>
        <p:txBody>
          <a:bodyPr>
            <a:normAutofit lnSpcReduction="10000"/>
          </a:bodyPr>
          <a:lstStyle/>
          <a:p>
            <a:r>
              <a:rPr lang="es-ES" b="1" dirty="0" smtClean="0"/>
              <a:t>Estructura: </a:t>
            </a:r>
            <a:r>
              <a:rPr lang="es-ES" b="1" dirty="0" err="1" smtClean="0"/>
              <a:t>Organelo</a:t>
            </a:r>
            <a:r>
              <a:rPr lang="es-ES" b="1" dirty="0" smtClean="0"/>
              <a:t> polarizado: </a:t>
            </a:r>
            <a:r>
              <a:rPr lang="es-ES" dirty="0" smtClean="0"/>
              <a:t>cara CIS 	 			     	     (adyacente al RE) y cara TRANS 			               (dirigida hacia la </a:t>
            </a:r>
            <a:r>
              <a:rPr lang="es-ES" dirty="0" err="1" smtClean="0"/>
              <a:t>mb</a:t>
            </a:r>
            <a:r>
              <a:rPr lang="es-ES" dirty="0" smtClean="0"/>
              <a:t>. Plasmática).</a:t>
            </a:r>
          </a:p>
          <a:p>
            <a:pPr>
              <a:buNone/>
            </a:pPr>
            <a:r>
              <a:rPr lang="es-ES" b="1" dirty="0" smtClean="0"/>
              <a:t>                         TGN y CGN</a:t>
            </a:r>
            <a:r>
              <a:rPr lang="es-ES" dirty="0" smtClean="0"/>
              <a:t>: red </a:t>
            </a:r>
            <a:r>
              <a:rPr lang="es-ES" dirty="0" err="1" smtClean="0"/>
              <a:t>golgi</a:t>
            </a:r>
            <a:r>
              <a:rPr lang="es-ES" dirty="0" smtClean="0"/>
              <a:t> </a:t>
            </a:r>
            <a:r>
              <a:rPr lang="es-ES" dirty="0" err="1" smtClean="0"/>
              <a:t>trans</a:t>
            </a:r>
            <a:r>
              <a:rPr lang="es-ES" dirty="0" smtClean="0"/>
              <a:t> y </a:t>
            </a:r>
            <a:r>
              <a:rPr lang="es-ES" dirty="0" err="1" smtClean="0"/>
              <a:t>cis</a:t>
            </a:r>
            <a:r>
              <a:rPr lang="es-ES" dirty="0" smtClean="0"/>
              <a:t>.           		                Red de túbulos y vesículas   	  		                                     		      interconectadas.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 smtClean="0"/>
          </a:p>
          <a:p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0" y="4725144"/>
            <a:ext cx="8892480" cy="204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s-ES" sz="3200" b="1" dirty="0"/>
              <a:t>Procesos</a:t>
            </a:r>
            <a:r>
              <a:rPr lang="es-ES" sz="3200" dirty="0"/>
              <a:t>: empacar y procesar macromoléculas.</a:t>
            </a:r>
          </a:p>
          <a:p>
            <a:pPr marL="342900" lvl="5" indent="-342900">
              <a:spcBef>
                <a:spcPct val="20000"/>
              </a:spcBef>
              <a:buFont typeface="Arial" pitchFamily="34" charset="0"/>
              <a:buNone/>
            </a:pPr>
            <a:r>
              <a:rPr lang="es-ES" sz="3200" dirty="0"/>
              <a:t>     </a:t>
            </a:r>
            <a:r>
              <a:rPr lang="es-ES" sz="3200" dirty="0" smtClean="0"/>
              <a:t>			Modificaciones </a:t>
            </a:r>
            <a:r>
              <a:rPr lang="es-ES" sz="3200" dirty="0"/>
              <a:t>de N-</a:t>
            </a:r>
            <a:r>
              <a:rPr lang="es-ES" sz="3200" dirty="0" err="1"/>
              <a:t>glicosilación</a:t>
            </a:r>
            <a:endParaRPr lang="es-ES" sz="3200" dirty="0"/>
          </a:p>
          <a:p>
            <a:pPr marL="342900" lvl="5" indent="-342900">
              <a:spcBef>
                <a:spcPct val="20000"/>
              </a:spcBef>
              <a:buFont typeface="Arial" pitchFamily="34" charset="0"/>
              <a:buNone/>
            </a:pPr>
            <a:r>
              <a:rPr lang="es-ES" sz="3200" dirty="0"/>
              <a:t>   </a:t>
            </a:r>
            <a:r>
              <a:rPr lang="es-ES" sz="3200" dirty="0" smtClean="0"/>
              <a:t>				Modificaciones </a:t>
            </a:r>
            <a:r>
              <a:rPr lang="es-ES" sz="3200" dirty="0"/>
              <a:t>de O-</a:t>
            </a:r>
            <a:r>
              <a:rPr lang="es-ES" sz="3200" dirty="0" err="1"/>
              <a:t>glicosilación</a:t>
            </a:r>
            <a:endParaRPr lang="es-ES" sz="3200" dirty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285" r="2602"/>
          <a:stretch>
            <a:fillRect/>
          </a:stretch>
        </p:blipFill>
        <p:spPr bwMode="auto">
          <a:xfrm>
            <a:off x="-36512" y="1844824"/>
            <a:ext cx="9180512" cy="335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452320" y="616530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Video</a:t>
            </a:r>
            <a:endParaRPr lang="es-ES" sz="2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ES" dirty="0" smtClean="0"/>
              <a:t>Tráfico vesicular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980728"/>
            <a:ext cx="8229600" cy="1180728"/>
          </a:xfrm>
        </p:spPr>
        <p:txBody>
          <a:bodyPr/>
          <a:lstStyle/>
          <a:p>
            <a:r>
              <a:rPr lang="es-ES" b="1" dirty="0" smtClean="0"/>
              <a:t>Existen 3 rutas: </a:t>
            </a:r>
            <a:r>
              <a:rPr lang="es-ES" dirty="0" err="1" smtClean="0"/>
              <a:t>endocítica</a:t>
            </a:r>
            <a:r>
              <a:rPr lang="es-ES" dirty="0" smtClean="0"/>
              <a:t>, </a:t>
            </a:r>
            <a:r>
              <a:rPr lang="es-ES" dirty="0" err="1" smtClean="0"/>
              <a:t>ciosintética</a:t>
            </a:r>
            <a:r>
              <a:rPr lang="es-ES" dirty="0" smtClean="0"/>
              <a:t>-secretora y de retorno.</a:t>
            </a:r>
            <a:endParaRPr lang="es-E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4952"/>
          <a:stretch>
            <a:fillRect/>
          </a:stretch>
        </p:blipFill>
        <p:spPr bwMode="auto">
          <a:xfrm>
            <a:off x="1259632" y="2269857"/>
            <a:ext cx="6696744" cy="4471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Vesículas recubiertas (3 tipos)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>
                <a:latin typeface="Stencil" pitchFamily="82" charset="0"/>
              </a:rPr>
              <a:t>Clatrina</a:t>
            </a:r>
            <a:r>
              <a:rPr lang="es-ES" dirty="0" smtClean="0">
                <a:latin typeface="Stencil" pitchFamily="82" charset="0"/>
              </a:rPr>
              <a:t>: </a:t>
            </a:r>
            <a:r>
              <a:rPr lang="es-ES" dirty="0" smtClean="0"/>
              <a:t>desde el A. </a:t>
            </a:r>
            <a:r>
              <a:rPr lang="es-ES" dirty="0" err="1" smtClean="0"/>
              <a:t>Golgi</a:t>
            </a:r>
            <a:r>
              <a:rPr lang="es-ES" dirty="0" smtClean="0"/>
              <a:t> a la M.P.</a:t>
            </a:r>
          </a:p>
          <a:p>
            <a:r>
              <a:rPr lang="es-ES" dirty="0" smtClean="0">
                <a:latin typeface="Stencil" pitchFamily="82" charset="0"/>
              </a:rPr>
              <a:t>COPI </a:t>
            </a:r>
            <a:r>
              <a:rPr lang="es-ES" dirty="0" smtClean="0"/>
              <a:t>                  desde RE y desde cisternas del</a:t>
            </a:r>
          </a:p>
          <a:p>
            <a:r>
              <a:rPr lang="es-ES" dirty="0" smtClean="0">
                <a:latin typeface="Stencil" pitchFamily="82" charset="0"/>
              </a:rPr>
              <a:t>COPII</a:t>
            </a:r>
            <a:r>
              <a:rPr lang="es-ES" dirty="0" smtClean="0"/>
              <a:t>                  A. </a:t>
            </a:r>
            <a:r>
              <a:rPr lang="es-ES" dirty="0" err="1" smtClean="0"/>
              <a:t>Golgi</a:t>
            </a:r>
            <a:endParaRPr lang="es-ES" dirty="0"/>
          </a:p>
        </p:txBody>
      </p:sp>
      <p:sp>
        <p:nvSpPr>
          <p:cNvPr id="4" name="3 Flecha derecha"/>
          <p:cNvSpPr/>
          <p:nvPr/>
        </p:nvSpPr>
        <p:spPr>
          <a:xfrm>
            <a:off x="2339752" y="2276872"/>
            <a:ext cx="936104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err="1" smtClean="0"/>
              <a:t>Clatrina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764904"/>
          </a:xfrm>
        </p:spPr>
        <p:txBody>
          <a:bodyPr/>
          <a:lstStyle/>
          <a:p>
            <a:r>
              <a:rPr lang="es-ES" i="1" dirty="0" err="1" smtClean="0"/>
              <a:t>Triskelion</a:t>
            </a:r>
            <a:r>
              <a:rPr lang="es-ES" dirty="0" smtClean="0"/>
              <a:t>: subunidad</a:t>
            </a:r>
          </a:p>
          <a:p>
            <a:r>
              <a:rPr lang="es-ES" dirty="0" smtClean="0"/>
              <a:t>Proteínas adaptadoras se unen a proteínas de </a:t>
            </a:r>
            <a:r>
              <a:rPr lang="es-ES" dirty="0" err="1" smtClean="0"/>
              <a:t>trasnmembrana</a:t>
            </a:r>
            <a:r>
              <a:rPr lang="es-ES" dirty="0"/>
              <a:t> </a:t>
            </a:r>
            <a:r>
              <a:rPr lang="es-ES" dirty="0" smtClean="0"/>
              <a:t>que capturan moléculas solubles (cargo)</a:t>
            </a:r>
          </a:p>
          <a:p>
            <a:r>
              <a:rPr lang="es-ES" dirty="0" smtClean="0"/>
              <a:t>Se pierde una vez formada la vesícula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79512" y="4653136"/>
            <a:ext cx="1944216" cy="13234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Ensamblaje de cubierta y selección del cargo</a:t>
            </a:r>
            <a:endParaRPr lang="es-ES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2915816" y="5075892"/>
            <a:ext cx="1224136" cy="36933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err="1" smtClean="0"/>
              <a:t>Yemación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4932040" y="4941168"/>
            <a:ext cx="1512168" cy="64633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Formación de vesícula </a:t>
            </a:r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7164288" y="4942909"/>
            <a:ext cx="1512168" cy="646331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r>
              <a:rPr lang="es-ES" dirty="0" smtClean="0"/>
              <a:t>Pérdida de la cubierta</a:t>
            </a:r>
            <a:endParaRPr lang="es-ES" dirty="0"/>
          </a:p>
        </p:txBody>
      </p:sp>
      <p:sp>
        <p:nvSpPr>
          <p:cNvPr id="8" name="7 Flecha derecha"/>
          <p:cNvSpPr/>
          <p:nvPr/>
        </p:nvSpPr>
        <p:spPr>
          <a:xfrm>
            <a:off x="2267744" y="5013176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derecha"/>
          <p:cNvSpPr/>
          <p:nvPr/>
        </p:nvSpPr>
        <p:spPr>
          <a:xfrm>
            <a:off x="4355976" y="508518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Flecha derecha"/>
          <p:cNvSpPr/>
          <p:nvPr/>
        </p:nvSpPr>
        <p:spPr>
          <a:xfrm>
            <a:off x="6588224" y="5085184"/>
            <a:ext cx="43204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7308304" y="6381328"/>
            <a:ext cx="1835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2000" b="1" dirty="0" smtClean="0"/>
              <a:t>Video</a:t>
            </a:r>
            <a:endParaRPr lang="es-ES" sz="20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Fusión de vesículas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es-ES" b="1" dirty="0" smtClean="0"/>
              <a:t>Proteínas </a:t>
            </a:r>
            <a:r>
              <a:rPr lang="es-ES" b="1" dirty="0" err="1" smtClean="0"/>
              <a:t>Rab</a:t>
            </a:r>
            <a:r>
              <a:rPr lang="es-ES" b="1" dirty="0" smtClean="0"/>
              <a:t>:  </a:t>
            </a:r>
            <a:r>
              <a:rPr lang="es-ES" dirty="0" smtClean="0"/>
              <a:t>asociadas a las vesículas y que son de distinto tipo dependiendo del compartimento fuente </a:t>
            </a:r>
            <a:r>
              <a:rPr lang="es-ES" dirty="0"/>
              <a:t>donde se hayan </a:t>
            </a:r>
            <a:r>
              <a:rPr lang="es-ES" dirty="0" smtClean="0"/>
              <a:t>formado. </a:t>
            </a:r>
          </a:p>
          <a:p>
            <a:pPr algn="just"/>
            <a:r>
              <a:rPr lang="es-ES" b="1" dirty="0" err="1" smtClean="0"/>
              <a:t>SNAREs</a:t>
            </a:r>
            <a:r>
              <a:rPr lang="es-ES" b="1" dirty="0" smtClean="0"/>
              <a:t>: </a:t>
            </a:r>
            <a:r>
              <a:rPr lang="es-ES" dirty="0" smtClean="0"/>
              <a:t>Proteínas de </a:t>
            </a:r>
            <a:r>
              <a:rPr lang="es-ES" dirty="0" err="1" smtClean="0"/>
              <a:t>transmembrana</a:t>
            </a:r>
            <a:r>
              <a:rPr lang="es-ES" dirty="0" smtClean="0"/>
              <a:t>. Permiten acoplamiento y fusión selectiva.</a:t>
            </a:r>
          </a:p>
          <a:p>
            <a:pPr>
              <a:buNone/>
            </a:pPr>
            <a:r>
              <a:rPr lang="es-ES" dirty="0" smtClean="0"/>
              <a:t>         v-</a:t>
            </a:r>
            <a:r>
              <a:rPr lang="es-ES" dirty="0" err="1" smtClean="0"/>
              <a:t>SNAREs</a:t>
            </a:r>
            <a:r>
              <a:rPr lang="es-ES" dirty="0" smtClean="0"/>
              <a:t>: incorporada en la vesícula</a:t>
            </a:r>
          </a:p>
          <a:p>
            <a:pPr>
              <a:buNone/>
            </a:pPr>
            <a:r>
              <a:rPr lang="es-ES" dirty="0"/>
              <a:t>	 </a:t>
            </a:r>
            <a:r>
              <a:rPr lang="es-ES" dirty="0" smtClean="0"/>
              <a:t>     t-</a:t>
            </a:r>
            <a:r>
              <a:rPr lang="es-ES" dirty="0" err="1" smtClean="0"/>
              <a:t>SNAREs</a:t>
            </a:r>
            <a:r>
              <a:rPr lang="es-ES" dirty="0" smtClean="0"/>
              <a:t>: en membrana blanco.</a:t>
            </a:r>
            <a:endParaRPr lang="es-ES" dirty="0"/>
          </a:p>
        </p:txBody>
      </p:sp>
      <p:sp>
        <p:nvSpPr>
          <p:cNvPr id="4" name="3 Flecha doblada hacia arriba"/>
          <p:cNvSpPr/>
          <p:nvPr/>
        </p:nvSpPr>
        <p:spPr>
          <a:xfrm rot="5400000">
            <a:off x="467544" y="4293096"/>
            <a:ext cx="504056" cy="360040"/>
          </a:xfrm>
          <a:prstGeom prst="bentUpArrow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Flecha doblada hacia arriba"/>
          <p:cNvSpPr/>
          <p:nvPr/>
        </p:nvSpPr>
        <p:spPr>
          <a:xfrm rot="5400000">
            <a:off x="431540" y="4761148"/>
            <a:ext cx="656456" cy="440432"/>
          </a:xfrm>
          <a:prstGeom prst="bentUpArrow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129844" cy="5534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4952"/>
          <a:stretch>
            <a:fillRect/>
          </a:stretch>
        </p:blipFill>
        <p:spPr bwMode="auto">
          <a:xfrm>
            <a:off x="0" y="404664"/>
            <a:ext cx="916661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3923928" y="476672"/>
            <a:ext cx="1368152" cy="1080120"/>
          </a:xfrm>
          <a:prstGeom prst="rect">
            <a:avLst/>
          </a:prstGeom>
          <a:noFill/>
          <a:ln w="38100"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"/>
          <p:cNvSpPr/>
          <p:nvPr/>
        </p:nvSpPr>
        <p:spPr>
          <a:xfrm>
            <a:off x="5508104" y="332656"/>
            <a:ext cx="2952328" cy="2664296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s-ES" dirty="0" err="1" smtClean="0"/>
              <a:t>Endosomas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1108720"/>
          </a:xfrm>
        </p:spPr>
        <p:txBody>
          <a:bodyPr/>
          <a:lstStyle/>
          <a:p>
            <a:r>
              <a:rPr lang="es-ES" dirty="0" err="1" smtClean="0"/>
              <a:t>Organelos</a:t>
            </a:r>
            <a:r>
              <a:rPr lang="es-ES" dirty="0" smtClean="0"/>
              <a:t> que actúan como estaciones de recepción y reparto de moléculas.</a:t>
            </a:r>
            <a:endParaRPr lang="es-E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 t="1407" b="2053"/>
          <a:stretch>
            <a:fillRect/>
          </a:stretch>
        </p:blipFill>
        <p:spPr bwMode="auto">
          <a:xfrm>
            <a:off x="1610094" y="1844824"/>
            <a:ext cx="5986242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4952"/>
          <a:stretch>
            <a:fillRect/>
          </a:stretch>
        </p:blipFill>
        <p:spPr bwMode="auto">
          <a:xfrm>
            <a:off x="468222" y="980728"/>
            <a:ext cx="8259113" cy="551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555776" y="1556792"/>
            <a:ext cx="1944216" cy="47525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Lisosomas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es-ES" dirty="0" err="1" smtClean="0"/>
              <a:t>Organelos</a:t>
            </a:r>
            <a:r>
              <a:rPr lang="es-ES" dirty="0" smtClean="0"/>
              <a:t> donde se produce degradación de moléculas.</a:t>
            </a:r>
          </a:p>
          <a:p>
            <a:r>
              <a:rPr lang="es-ES" dirty="0" smtClean="0"/>
              <a:t>Degradación producida por HIDROLASAS ÁCIDAS.</a:t>
            </a:r>
          </a:p>
          <a:p>
            <a:r>
              <a:rPr lang="es-ES" dirty="0" smtClean="0"/>
              <a:t>pH </a:t>
            </a:r>
            <a:r>
              <a:rPr lang="es-ES" dirty="0" err="1" smtClean="0"/>
              <a:t>intérno</a:t>
            </a:r>
            <a:r>
              <a:rPr lang="es-ES" dirty="0" smtClean="0"/>
              <a:t> ácido (bombas de H</a:t>
            </a:r>
            <a:r>
              <a:rPr lang="es-ES" baseline="30000" dirty="0" smtClean="0"/>
              <a:t>+</a:t>
            </a:r>
            <a:r>
              <a:rPr lang="es-ES" dirty="0" smtClean="0"/>
              <a:t>)</a:t>
            </a:r>
          </a:p>
          <a:p>
            <a:r>
              <a:rPr lang="es-ES" dirty="0" err="1" smtClean="0"/>
              <a:t>Mb.</a:t>
            </a:r>
            <a:r>
              <a:rPr lang="es-ES" dirty="0" smtClean="0"/>
              <a:t> con proteínas de transporte de azúcares, </a:t>
            </a:r>
            <a:r>
              <a:rPr lang="es-ES" dirty="0" err="1" smtClean="0"/>
              <a:t>aá</a:t>
            </a:r>
            <a:r>
              <a:rPr lang="es-ES" dirty="0" smtClean="0"/>
              <a:t> y nucleótidos. </a:t>
            </a:r>
            <a:endParaRPr lang="es-ES" dirty="0"/>
          </a:p>
          <a:p>
            <a:r>
              <a:rPr lang="es-ES" dirty="0" smtClean="0"/>
              <a:t>La destinación desde el A.G. hasta el lisosoma se debe a la </a:t>
            </a:r>
            <a:r>
              <a:rPr lang="es-ES" dirty="0" err="1" smtClean="0"/>
              <a:t>fosforilación</a:t>
            </a:r>
            <a:r>
              <a:rPr lang="es-ES" dirty="0" smtClean="0"/>
              <a:t> de la </a:t>
            </a:r>
            <a:r>
              <a:rPr lang="es-ES" dirty="0" err="1" smtClean="0"/>
              <a:t>manosa</a:t>
            </a:r>
            <a:r>
              <a:rPr lang="es-ES" dirty="0" smtClean="0"/>
              <a:t> de los N-</a:t>
            </a:r>
            <a:r>
              <a:rPr lang="es-ES" dirty="0" err="1" smtClean="0"/>
              <a:t>oligosacáridos</a:t>
            </a:r>
            <a:endParaRPr lang="es-ES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962900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err="1" smtClean="0"/>
              <a:t>Endocitosis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3672" y="1600200"/>
            <a:ext cx="8686800" cy="4525963"/>
          </a:xfrm>
        </p:spPr>
        <p:txBody>
          <a:bodyPr/>
          <a:lstStyle/>
          <a:p>
            <a:r>
              <a:rPr lang="es-ES" dirty="0" smtClean="0"/>
              <a:t>Proceso de incorporación de moléculas al citoplasma mediado por vesículas.</a:t>
            </a:r>
          </a:p>
          <a:p>
            <a:pPr>
              <a:buNone/>
            </a:pPr>
            <a:r>
              <a:rPr lang="es-ES" dirty="0" smtClean="0"/>
              <a:t> 			- Mediada por receptores (específica)</a:t>
            </a:r>
          </a:p>
          <a:p>
            <a:pPr>
              <a:spcAft>
                <a:spcPts val="600"/>
              </a:spcAft>
              <a:buNone/>
            </a:pPr>
            <a:r>
              <a:rPr lang="es-ES" dirty="0"/>
              <a:t>	</a:t>
            </a:r>
            <a:r>
              <a:rPr lang="es-ES" dirty="0" smtClean="0"/>
              <a:t>		- En disolución (inespecífica, </a:t>
            </a:r>
            <a:r>
              <a:rPr lang="es-ES" b="1" dirty="0" err="1" smtClean="0"/>
              <a:t>pinocitosis</a:t>
            </a:r>
            <a:r>
              <a:rPr lang="es-ES" dirty="0" smtClean="0"/>
              <a:t>)</a:t>
            </a:r>
          </a:p>
          <a:p>
            <a:r>
              <a:rPr lang="es-ES" b="1" dirty="0" smtClean="0"/>
              <a:t>Fagocitosis</a:t>
            </a:r>
            <a:r>
              <a:rPr lang="es-ES" dirty="0" smtClean="0"/>
              <a:t>: incorporación de grandes partículas</a:t>
            </a:r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trafico-endocitos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7748" y="116632"/>
            <a:ext cx="7288504" cy="5336226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251520" y="5473387"/>
            <a:ext cx="8892480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pitchFamily="34" charset="0"/>
              <a:buChar char="•"/>
            </a:pPr>
            <a:r>
              <a:rPr lang="es-ES" sz="2400" dirty="0" smtClean="0"/>
              <a:t> M.P recubierta en la parte </a:t>
            </a:r>
            <a:r>
              <a:rPr lang="es-ES" sz="2400" dirty="0" err="1" smtClean="0"/>
              <a:t>cistólica</a:t>
            </a:r>
            <a:r>
              <a:rPr lang="es-ES" sz="2400" dirty="0" smtClean="0"/>
              <a:t> por </a:t>
            </a:r>
            <a:r>
              <a:rPr lang="es-ES" sz="2400" dirty="0" err="1" smtClean="0"/>
              <a:t>clatrina</a:t>
            </a:r>
            <a:r>
              <a:rPr lang="es-ES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s-ES" sz="2400" dirty="0" smtClean="0"/>
              <a:t> Captación de colesterol: </a:t>
            </a:r>
            <a:r>
              <a:rPr lang="es-ES" sz="2400" dirty="0" err="1" smtClean="0"/>
              <a:t>endocitosis</a:t>
            </a:r>
            <a:r>
              <a:rPr lang="es-ES" sz="2400" dirty="0" smtClean="0"/>
              <a:t> mediada por receptor</a:t>
            </a:r>
            <a:endParaRPr lang="es-ES" sz="2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err="1" smtClean="0"/>
              <a:t>Exocitosis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799"/>
          </a:xfrm>
        </p:spPr>
        <p:txBody>
          <a:bodyPr>
            <a:normAutofit/>
          </a:bodyPr>
          <a:lstStyle/>
          <a:p>
            <a:r>
              <a:rPr lang="es-ES" dirty="0" smtClean="0"/>
              <a:t>Transporte desde el A.G. hacia la superficie celular.</a:t>
            </a:r>
          </a:p>
          <a:p>
            <a:pPr>
              <a:buNone/>
            </a:pPr>
            <a:r>
              <a:rPr lang="es-ES" dirty="0"/>
              <a:t> </a:t>
            </a:r>
            <a:r>
              <a:rPr lang="es-ES" dirty="0" smtClean="0"/>
              <a:t>       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1475656" y="2924944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Ruta de secreción constitutiva: </a:t>
            </a:r>
            <a:r>
              <a:rPr lang="es-ES" sz="2400" dirty="0" smtClean="0"/>
              <a:t>producción vesicular constante</a:t>
            </a:r>
            <a:endParaRPr lang="es-ES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547664" y="4077072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Ruta de secreción regulada:  </a:t>
            </a:r>
            <a:r>
              <a:rPr lang="es-ES" sz="2400" dirty="0" smtClean="0"/>
              <a:t>proteínas almacenadas en vesículas de secreción.</a:t>
            </a:r>
            <a:endParaRPr lang="es-ES" sz="2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Endocitosis</a:t>
            </a:r>
            <a:r>
              <a:rPr lang="es-CL" dirty="0" smtClean="0"/>
              <a:t> y </a:t>
            </a:r>
            <a:r>
              <a:rPr lang="es-CL" dirty="0" err="1" smtClean="0"/>
              <a:t>exocitosis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1" y="1659630"/>
            <a:ext cx="4932040" cy="493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348880"/>
            <a:ext cx="43338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Transporte a mitocondrias y cloroplastos</a:t>
            </a:r>
            <a:endParaRPr lang="es-ES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2660308"/>
            <a:ext cx="4026024" cy="2928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22854" y="2492896"/>
            <a:ext cx="4821145" cy="3164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CuadroTexto"/>
          <p:cNvSpPr txBox="1"/>
          <p:nvPr/>
        </p:nvSpPr>
        <p:spPr>
          <a:xfrm>
            <a:off x="251520" y="6165304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Proteínas se </a:t>
            </a:r>
            <a:r>
              <a:rPr lang="es-ES" sz="2400" dirty="0" err="1" smtClean="0"/>
              <a:t>translocan</a:t>
            </a:r>
            <a:r>
              <a:rPr lang="es-ES" sz="2400" dirty="0" smtClean="0"/>
              <a:t> hasta llegar al lugar de destino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79512" y="-27384"/>
            <a:ext cx="4320480" cy="7909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s-ES" sz="3000" b="1" dirty="0" smtClean="0"/>
              <a:t>Mitocondria:</a:t>
            </a:r>
          </a:p>
          <a:p>
            <a:pPr>
              <a:spcBef>
                <a:spcPts val="600"/>
              </a:spcBef>
            </a:pPr>
            <a:r>
              <a:rPr lang="es-ES" sz="3000" dirty="0" smtClean="0"/>
              <a:t>1.-Péptido señal en el extremo amino-t.</a:t>
            </a:r>
          </a:p>
          <a:p>
            <a:pPr>
              <a:spcBef>
                <a:spcPts val="600"/>
              </a:spcBef>
            </a:pPr>
            <a:r>
              <a:rPr lang="es-ES" sz="3000" dirty="0" smtClean="0"/>
              <a:t>2.-Proteínas cruzan ambas membranas a la vez a través de </a:t>
            </a:r>
            <a:r>
              <a:rPr lang="es-ES" sz="3000" dirty="0" smtClean="0">
                <a:solidFill>
                  <a:srgbClr val="FF0000"/>
                </a:solidFill>
              </a:rPr>
              <a:t>transportadores</a:t>
            </a:r>
            <a:r>
              <a:rPr lang="es-ES" sz="3000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es-ES" sz="3000" dirty="0" smtClean="0"/>
              <a:t>3.-Péptido señal es degradado</a:t>
            </a:r>
          </a:p>
          <a:p>
            <a:pPr>
              <a:spcBef>
                <a:spcPts val="600"/>
              </a:spcBef>
            </a:pPr>
            <a:endParaRPr lang="es-ES" sz="3000" dirty="0"/>
          </a:p>
          <a:p>
            <a:pPr>
              <a:spcBef>
                <a:spcPts val="600"/>
              </a:spcBef>
            </a:pPr>
            <a:r>
              <a:rPr lang="es-ES" sz="3000" dirty="0" smtClean="0"/>
              <a:t>- Se requieren chaperonas </a:t>
            </a:r>
            <a:r>
              <a:rPr lang="es-ES" sz="3000" dirty="0" err="1" smtClean="0"/>
              <a:t>hsp</a:t>
            </a:r>
            <a:r>
              <a:rPr lang="es-ES" sz="3000" dirty="0" smtClean="0"/>
              <a:t> 70.</a:t>
            </a:r>
          </a:p>
          <a:p>
            <a:pPr>
              <a:spcBef>
                <a:spcPts val="600"/>
              </a:spcBef>
            </a:pPr>
            <a:r>
              <a:rPr lang="es-ES" sz="3000" dirty="0" smtClean="0"/>
              <a:t>- Se utiliza ATP y gradiente electroquímico. </a:t>
            </a:r>
          </a:p>
          <a:p>
            <a:endParaRPr lang="es-ES" sz="3000" dirty="0" smtClean="0"/>
          </a:p>
          <a:p>
            <a:r>
              <a:rPr lang="es-ES" sz="3000" dirty="0" smtClean="0"/>
              <a:t> </a:t>
            </a:r>
          </a:p>
          <a:p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4823520" y="0"/>
            <a:ext cx="432048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000" b="1" dirty="0" smtClean="0"/>
              <a:t>Cloroplasto:</a:t>
            </a:r>
          </a:p>
          <a:p>
            <a:pPr>
              <a:spcAft>
                <a:spcPts val="600"/>
              </a:spcAft>
            </a:pPr>
            <a:r>
              <a:rPr lang="es-ES" sz="3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 post- </a:t>
            </a:r>
            <a:r>
              <a:rPr lang="es-ES" sz="3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traduccional</a:t>
            </a:r>
            <a:endParaRPr lang="es-ES" sz="3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s-ES" sz="3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Requiere energía</a:t>
            </a:r>
          </a:p>
          <a:p>
            <a:pPr>
              <a:spcAft>
                <a:spcPts val="600"/>
              </a:spcAft>
            </a:pPr>
            <a:r>
              <a:rPr lang="es-ES" sz="3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Requiere señal </a:t>
            </a:r>
            <a:r>
              <a:rPr lang="es-ES" sz="30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hidrofóbica</a:t>
            </a:r>
            <a:r>
              <a:rPr lang="es-ES" sz="3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en extremo amino-t</a:t>
            </a:r>
          </a:p>
          <a:p>
            <a:pPr>
              <a:spcAft>
                <a:spcPts val="600"/>
              </a:spcAft>
            </a:pPr>
            <a:r>
              <a:rPr lang="es-ES" sz="3000" dirty="0" smtClean="0"/>
              <a:t>Se requiere ATP y GTP</a:t>
            </a:r>
          </a:p>
          <a:p>
            <a:endParaRPr lang="es-ES" sz="3000" dirty="0"/>
          </a:p>
          <a:p>
            <a:r>
              <a:rPr lang="es-ES" sz="3000" dirty="0" smtClean="0"/>
              <a:t>Es necesario </a:t>
            </a:r>
            <a:r>
              <a:rPr lang="es-ES" sz="3000" dirty="0" smtClean="0">
                <a:solidFill>
                  <a:srgbClr val="FF0000"/>
                </a:solidFill>
              </a:rPr>
              <a:t>2 péptidos </a:t>
            </a:r>
            <a:r>
              <a:rPr lang="es-ES" sz="3000" dirty="0" smtClean="0"/>
              <a:t>señal para pasar al espacio </a:t>
            </a:r>
            <a:r>
              <a:rPr lang="es-ES" sz="3000" dirty="0" err="1" smtClean="0"/>
              <a:t>tilacoidal</a:t>
            </a:r>
            <a:r>
              <a:rPr lang="es-ES" sz="3000" dirty="0" smtClean="0"/>
              <a:t>.</a:t>
            </a:r>
            <a:endParaRPr lang="es-ES" sz="3000" dirty="0"/>
          </a:p>
          <a:p>
            <a:endParaRPr lang="es-ES" sz="3000" dirty="0" smtClean="0"/>
          </a:p>
          <a:p>
            <a:r>
              <a:rPr lang="es-ES" sz="3000" dirty="0" smtClean="0"/>
              <a:t> </a:t>
            </a:r>
          </a:p>
          <a:p>
            <a:endParaRPr lang="es-ES" dirty="0"/>
          </a:p>
        </p:txBody>
      </p:sp>
      <p:cxnSp>
        <p:nvCxnSpPr>
          <p:cNvPr id="7" name="6 Conector recto"/>
          <p:cNvCxnSpPr/>
          <p:nvPr/>
        </p:nvCxnSpPr>
        <p:spPr>
          <a:xfrm rot="5400000">
            <a:off x="1143000" y="3429000"/>
            <a:ext cx="6858000" cy="0"/>
          </a:xfrm>
          <a:prstGeom prst="line">
            <a:avLst/>
          </a:prstGeom>
          <a:ln w="571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Peroxisomas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s-ES" dirty="0" err="1" smtClean="0"/>
              <a:t>Organelos</a:t>
            </a:r>
            <a:r>
              <a:rPr lang="es-ES" dirty="0" smtClean="0"/>
              <a:t> pequeños. Contienen enzimas que oxidan varios sustratos </a:t>
            </a:r>
            <a:r>
              <a:rPr lang="es-ES" dirty="0" err="1" smtClean="0"/>
              <a:t>orgáanicos</a:t>
            </a:r>
            <a:r>
              <a:rPr lang="es-ES" dirty="0" smtClean="0"/>
              <a:t>, lo cual genera PEROXIDO DE HIDRÓGENO (H</a:t>
            </a:r>
            <a:r>
              <a:rPr lang="es-ES" baseline="-25000" dirty="0" smtClean="0"/>
              <a:t>2</a:t>
            </a:r>
            <a:r>
              <a:rPr lang="es-ES" dirty="0" smtClean="0"/>
              <a:t>O</a:t>
            </a:r>
            <a:r>
              <a:rPr lang="es-ES" baseline="-25000" dirty="0" smtClean="0"/>
              <a:t>2</a:t>
            </a:r>
            <a:r>
              <a:rPr lang="es-ES" dirty="0" smtClean="0"/>
              <a:t>).</a:t>
            </a:r>
          </a:p>
          <a:p>
            <a:r>
              <a:rPr lang="es-ES" dirty="0" smtClean="0"/>
              <a:t>Uno de los principales sitios de utilización de oxígeno.</a:t>
            </a:r>
          </a:p>
          <a:p>
            <a:r>
              <a:rPr lang="es-ES" b="1" dirty="0" smtClean="0"/>
              <a:t>CATALASA: </a:t>
            </a:r>
            <a:r>
              <a:rPr lang="es-ES" dirty="0" smtClean="0"/>
              <a:t>enzima que utiliza O</a:t>
            </a:r>
            <a:r>
              <a:rPr lang="es-ES" baseline="-25000" dirty="0" smtClean="0"/>
              <a:t>2</a:t>
            </a:r>
            <a:r>
              <a:rPr lang="es-ES" dirty="0" smtClean="0"/>
              <a:t> para eliminar átomos de H.</a:t>
            </a:r>
          </a:p>
          <a:p>
            <a:r>
              <a:rPr lang="es-ES" dirty="0" smtClean="0"/>
              <a:t>H</a:t>
            </a:r>
            <a:r>
              <a:rPr lang="es-ES" baseline="-25000" dirty="0" smtClean="0"/>
              <a:t>2</a:t>
            </a:r>
            <a:r>
              <a:rPr lang="es-ES" dirty="0" smtClean="0"/>
              <a:t>O</a:t>
            </a:r>
            <a:r>
              <a:rPr lang="es-ES" baseline="-25000" dirty="0" smtClean="0"/>
              <a:t>2</a:t>
            </a:r>
            <a:r>
              <a:rPr lang="es-ES" dirty="0" smtClean="0"/>
              <a:t> oxida fenoles, alcoholes y forma agua.</a:t>
            </a:r>
          </a:p>
          <a:p>
            <a:r>
              <a:rPr lang="es-ES" dirty="0" smtClean="0"/>
              <a:t>Gran cantidad en </a:t>
            </a:r>
            <a:r>
              <a:rPr lang="es-ES" b="1" dirty="0" smtClean="0"/>
              <a:t>riñón </a:t>
            </a:r>
            <a:r>
              <a:rPr lang="es-ES" dirty="0" smtClean="0"/>
              <a:t>e</a:t>
            </a:r>
            <a:r>
              <a:rPr lang="es-ES" b="1" dirty="0" smtClean="0"/>
              <a:t> hígado</a:t>
            </a:r>
            <a:endParaRPr lang="es-ES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t="3774" b="3145"/>
          <a:stretch>
            <a:fillRect/>
          </a:stretch>
        </p:blipFill>
        <p:spPr bwMode="auto">
          <a:xfrm>
            <a:off x="827584" y="116632"/>
            <a:ext cx="763284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756592" y="5766355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PTS1 (Ser-</a:t>
            </a:r>
            <a:r>
              <a:rPr lang="es-ES" sz="2400" b="1" dirty="0" err="1" smtClean="0"/>
              <a:t>Lys</a:t>
            </a:r>
            <a:r>
              <a:rPr lang="es-ES" sz="2400" b="1" dirty="0" smtClean="0"/>
              <a:t>-Leu):</a:t>
            </a:r>
            <a:r>
              <a:rPr lang="es-ES" sz="2400" dirty="0" smtClean="0"/>
              <a:t> péptido señal que dirige a las proteínas al </a:t>
            </a:r>
            <a:r>
              <a:rPr lang="es-ES" sz="2400" dirty="0" err="1" smtClean="0"/>
              <a:t>peroxisoma</a:t>
            </a:r>
            <a:r>
              <a:rPr lang="es-ES" sz="2400" dirty="0" smtClean="0"/>
              <a:t>.</a:t>
            </a:r>
            <a:endParaRPr lang="es-E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/>
          <a:lstStyle/>
          <a:p>
            <a:r>
              <a:rPr lang="es-ES" dirty="0" smtClean="0"/>
              <a:t>Retículo </a:t>
            </a:r>
            <a:r>
              <a:rPr lang="es-ES" dirty="0" err="1" smtClean="0"/>
              <a:t>endoplasmático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763" y="692696"/>
            <a:ext cx="8467717" cy="4717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323528" y="5661248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El retículo </a:t>
            </a:r>
            <a:r>
              <a:rPr lang="es-ES" dirty="0" err="1"/>
              <a:t>endoplasmático</a:t>
            </a:r>
            <a:r>
              <a:rPr lang="es-ES" dirty="0"/>
              <a:t> se extiende por toda la célula, llegando hasta las proximidades de la membrana plasmática. Existe una continuidad entre el retículo </a:t>
            </a:r>
            <a:r>
              <a:rPr lang="es-ES" dirty="0" err="1"/>
              <a:t>endoplasmático</a:t>
            </a:r>
            <a:r>
              <a:rPr lang="es-ES" dirty="0"/>
              <a:t> rugoso y el liso. El rugoso forma cisternas a las que se adhieren ribosomas, mientras que el liso forma un entramado de túbulo</a:t>
            </a:r>
            <a:r>
              <a:rPr lang="es-ES" dirty="0" smtClean="0"/>
              <a:t> </a:t>
            </a:r>
            <a:endParaRPr lang="es-E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Proteosomas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Conjunto de proteasas dependientes de ATP.</a:t>
            </a:r>
          </a:p>
          <a:p>
            <a:r>
              <a:rPr lang="es-ES" dirty="0" smtClean="0"/>
              <a:t>Degradan proteínas que tienen una señal de degradación (error en secuencia de </a:t>
            </a:r>
            <a:r>
              <a:rPr lang="es-ES" dirty="0" err="1" smtClean="0"/>
              <a:t>aá</a:t>
            </a:r>
            <a:r>
              <a:rPr lang="es-ES" dirty="0" smtClean="0"/>
              <a:t>).</a:t>
            </a:r>
          </a:p>
          <a:p>
            <a:r>
              <a:rPr lang="es-ES" dirty="0" smtClean="0"/>
              <a:t>Formado por cilindro central de muchas proteasas.</a:t>
            </a:r>
          </a:p>
          <a:p>
            <a:r>
              <a:rPr lang="es-ES" dirty="0" smtClean="0"/>
              <a:t>Extremos delimitados por complejo CAP.</a:t>
            </a:r>
          </a:p>
          <a:p>
            <a:r>
              <a:rPr lang="es-ES" b="1" dirty="0" smtClean="0"/>
              <a:t>PROTEASAS</a:t>
            </a:r>
            <a:r>
              <a:rPr lang="es-ES" dirty="0" smtClean="0"/>
              <a:t>: degradan proteínas a péptidos pequeños</a:t>
            </a:r>
            <a:endParaRPr lang="es-E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5133727" cy="6410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5652120" y="692696"/>
            <a:ext cx="39959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b="1" dirty="0" smtClean="0"/>
              <a:t>Señal de degradación: </a:t>
            </a:r>
            <a:r>
              <a:rPr lang="es-ES" sz="2400" dirty="0" smtClean="0"/>
              <a:t>UBIQUITINA</a:t>
            </a:r>
          </a:p>
          <a:p>
            <a:endParaRPr lang="es-ES" sz="2400" dirty="0"/>
          </a:p>
          <a:p>
            <a:r>
              <a:rPr lang="es-ES" sz="2400" dirty="0" smtClean="0"/>
              <a:t>No siempre se degradan. Pueden ir a reparación.</a:t>
            </a:r>
            <a:endParaRPr lang="es-ES" sz="2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BIOENERGÉTICA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Organismos presentan alto grado de orden, creado a partir de un grado mayor de desorden.</a:t>
            </a:r>
          </a:p>
          <a:p>
            <a:r>
              <a:rPr lang="es-ES" i="1" dirty="0" smtClean="0"/>
              <a:t>2º ley de la termodinámica: </a:t>
            </a:r>
            <a:r>
              <a:rPr lang="es-ES" dirty="0" smtClean="0"/>
              <a:t>el grado de desorden del universo sólo puede aumentar.</a:t>
            </a:r>
          </a:p>
          <a:p>
            <a:r>
              <a:rPr lang="es-ES" dirty="0" smtClean="0"/>
              <a:t>Orden biológico es posible gracias a la liberación de energía como CALOR</a:t>
            </a:r>
            <a:r>
              <a:rPr lang="es-ES" i="1" dirty="0" smtClean="0"/>
              <a:t>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s-ES" b="1" dirty="0" smtClean="0"/>
              <a:t>Entalpía (H): </a:t>
            </a:r>
            <a:r>
              <a:rPr lang="es-ES" dirty="0" smtClean="0"/>
              <a:t>magnitud termodinámica. Integra el calor transferido al medio (h) y el trabajo realizado.</a:t>
            </a:r>
          </a:p>
          <a:p>
            <a:pPr algn="ctr">
              <a:buNone/>
            </a:pPr>
            <a:r>
              <a:rPr lang="es-ES" dirty="0"/>
              <a:t> </a:t>
            </a:r>
            <a:r>
              <a:rPr lang="es-ES" b="1" dirty="0" smtClean="0">
                <a:latin typeface="Symbol" pitchFamily="18" charset="2"/>
              </a:rPr>
              <a:t>D</a:t>
            </a:r>
            <a:r>
              <a:rPr lang="es-ES" b="1" dirty="0" smtClean="0"/>
              <a:t>H= -h + P</a:t>
            </a:r>
            <a:r>
              <a:rPr lang="es-ES" b="1" dirty="0" smtClean="0">
                <a:latin typeface="Symbol" pitchFamily="18" charset="2"/>
              </a:rPr>
              <a:t> D</a:t>
            </a:r>
            <a:r>
              <a:rPr lang="es-ES" b="1" dirty="0" smtClean="0"/>
              <a:t>V</a:t>
            </a:r>
          </a:p>
          <a:p>
            <a:pPr algn="ctr">
              <a:buNone/>
            </a:pPr>
            <a:r>
              <a:rPr lang="es-ES" b="1" dirty="0" smtClean="0">
                <a:latin typeface="Symbol" pitchFamily="18" charset="2"/>
              </a:rPr>
              <a:t>D</a:t>
            </a:r>
            <a:r>
              <a:rPr lang="es-ES" b="1" dirty="0" smtClean="0"/>
              <a:t>H= -h</a:t>
            </a:r>
          </a:p>
          <a:p>
            <a:pPr>
              <a:buNone/>
            </a:pPr>
            <a:r>
              <a:rPr lang="es-ES" dirty="0" smtClean="0"/>
              <a:t>Si </a:t>
            </a:r>
            <a:r>
              <a:rPr lang="es-ES" b="1" dirty="0" smtClean="0">
                <a:latin typeface="Symbol" pitchFamily="18" charset="2"/>
              </a:rPr>
              <a:t>D</a:t>
            </a:r>
            <a:r>
              <a:rPr lang="es-ES" b="1" dirty="0" smtClean="0"/>
              <a:t>H es (-): </a:t>
            </a:r>
            <a:r>
              <a:rPr lang="es-ES" dirty="0" smtClean="0"/>
              <a:t>hay entrega de calor al medio (estable)</a:t>
            </a:r>
          </a:p>
          <a:p>
            <a:r>
              <a:rPr lang="es-ES" b="1" dirty="0" smtClean="0"/>
              <a:t>Entropía (S): </a:t>
            </a:r>
            <a:r>
              <a:rPr lang="es-ES" dirty="0" smtClean="0"/>
              <a:t>desorden del universo.</a:t>
            </a:r>
          </a:p>
          <a:p>
            <a:pPr algn="ctr">
              <a:buFont typeface="Symbol"/>
              <a:buChar char=" "/>
            </a:pPr>
            <a:r>
              <a:rPr lang="es-ES" b="1" dirty="0" smtClean="0">
                <a:latin typeface="Symbol" pitchFamily="18" charset="2"/>
              </a:rPr>
              <a:t>D</a:t>
            </a:r>
            <a:r>
              <a:rPr lang="es-ES" b="1" dirty="0" smtClean="0"/>
              <a:t>S universo </a:t>
            </a:r>
            <a:r>
              <a:rPr lang="es-ES" sz="3600" b="1" dirty="0" smtClean="0"/>
              <a:t>&gt; 0</a:t>
            </a:r>
          </a:p>
          <a:p>
            <a:pPr algn="ctr">
              <a:buNone/>
            </a:pPr>
            <a:r>
              <a:rPr lang="es-ES" sz="3000" dirty="0" smtClean="0">
                <a:latin typeface="Symbol" pitchFamily="18" charset="2"/>
              </a:rPr>
              <a:t>D</a:t>
            </a:r>
            <a:r>
              <a:rPr lang="es-ES" sz="3000" dirty="0" smtClean="0"/>
              <a:t>S sistema + </a:t>
            </a:r>
            <a:r>
              <a:rPr lang="es-ES" sz="3000" dirty="0" smtClean="0">
                <a:latin typeface="Symbol" pitchFamily="18" charset="2"/>
              </a:rPr>
              <a:t>D</a:t>
            </a:r>
            <a:r>
              <a:rPr lang="es-ES" sz="3000" dirty="0" smtClean="0"/>
              <a:t>S medio = </a:t>
            </a:r>
            <a:r>
              <a:rPr lang="es-ES" sz="3000" dirty="0" smtClean="0">
                <a:latin typeface="Symbol" pitchFamily="18" charset="2"/>
              </a:rPr>
              <a:t>D</a:t>
            </a:r>
            <a:r>
              <a:rPr lang="es-ES" sz="3000" dirty="0" smtClean="0"/>
              <a:t>S universo</a:t>
            </a:r>
          </a:p>
          <a:p>
            <a:r>
              <a:rPr lang="es-ES" b="1" dirty="0" smtClean="0"/>
              <a:t>Energía libre de </a:t>
            </a:r>
            <a:r>
              <a:rPr lang="es-ES" b="1" dirty="0" err="1" smtClean="0"/>
              <a:t>Gibbs</a:t>
            </a:r>
            <a:r>
              <a:rPr lang="es-ES" b="1" dirty="0"/>
              <a:t> </a:t>
            </a:r>
            <a:r>
              <a:rPr lang="es-ES" b="1" dirty="0" smtClean="0"/>
              <a:t>(</a:t>
            </a:r>
            <a:r>
              <a:rPr lang="es-ES" b="1" dirty="0" smtClean="0">
                <a:latin typeface="Symbol" pitchFamily="18" charset="2"/>
              </a:rPr>
              <a:t>D</a:t>
            </a:r>
            <a:r>
              <a:rPr lang="es-ES" b="1" dirty="0" smtClean="0"/>
              <a:t>G): </a:t>
            </a:r>
            <a:r>
              <a:rPr lang="es-ES" dirty="0" smtClean="0"/>
              <a:t>relación para determinar espontaneidad.</a:t>
            </a:r>
          </a:p>
          <a:p>
            <a:pPr algn="ctr">
              <a:buNone/>
            </a:pPr>
            <a:r>
              <a:rPr lang="es-ES" b="1" dirty="0" smtClean="0">
                <a:latin typeface="Symbol" pitchFamily="18" charset="2"/>
              </a:rPr>
              <a:t>D</a:t>
            </a:r>
            <a:r>
              <a:rPr lang="es-ES" b="1" dirty="0" smtClean="0"/>
              <a:t>G </a:t>
            </a:r>
            <a:r>
              <a:rPr lang="es-ES" b="1" dirty="0" err="1" smtClean="0"/>
              <a:t>sist</a:t>
            </a:r>
            <a:r>
              <a:rPr lang="es-ES" b="1" dirty="0" smtClean="0"/>
              <a:t>= </a:t>
            </a:r>
            <a:r>
              <a:rPr lang="es-ES" b="1" dirty="0" smtClean="0">
                <a:latin typeface="Symbol" pitchFamily="18" charset="2"/>
              </a:rPr>
              <a:t>D</a:t>
            </a:r>
            <a:r>
              <a:rPr lang="es-ES" b="1" dirty="0" smtClean="0"/>
              <a:t>H </a:t>
            </a:r>
            <a:r>
              <a:rPr lang="es-ES" b="1" dirty="0" err="1" smtClean="0"/>
              <a:t>sist</a:t>
            </a:r>
            <a:r>
              <a:rPr lang="es-ES" b="1" dirty="0" smtClean="0"/>
              <a:t> - T</a:t>
            </a:r>
            <a:r>
              <a:rPr lang="es-ES" b="1" dirty="0" smtClean="0">
                <a:latin typeface="Symbol" pitchFamily="18" charset="2"/>
              </a:rPr>
              <a:t> D</a:t>
            </a:r>
            <a:r>
              <a:rPr lang="es-ES" b="1" dirty="0" smtClean="0"/>
              <a:t>S </a:t>
            </a:r>
            <a:r>
              <a:rPr lang="es-ES" b="1" dirty="0" err="1" smtClean="0"/>
              <a:t>sist</a:t>
            </a:r>
            <a:r>
              <a:rPr lang="es-ES" b="1" dirty="0" smtClean="0"/>
              <a:t> (T </a:t>
            </a:r>
            <a:r>
              <a:rPr lang="es-ES" b="1" dirty="0" err="1" smtClean="0"/>
              <a:t>cte</a:t>
            </a:r>
            <a:r>
              <a:rPr lang="es-ES" b="1" dirty="0" smtClean="0"/>
              <a:t>)</a:t>
            </a:r>
          </a:p>
          <a:p>
            <a:pPr algn="ctr">
              <a:buNone/>
            </a:pPr>
            <a:r>
              <a:rPr lang="es-ES" b="1" dirty="0" smtClean="0">
                <a:latin typeface="Symbol" pitchFamily="18" charset="2"/>
              </a:rPr>
              <a:t>D</a:t>
            </a:r>
            <a:r>
              <a:rPr lang="es-ES" b="1" dirty="0" smtClean="0"/>
              <a:t>G </a:t>
            </a:r>
            <a:r>
              <a:rPr lang="es-ES" b="1" dirty="0" err="1" smtClean="0"/>
              <a:t>sist</a:t>
            </a:r>
            <a:r>
              <a:rPr lang="es-ES" b="1" dirty="0" smtClean="0"/>
              <a:t>= -h - T</a:t>
            </a:r>
            <a:r>
              <a:rPr lang="es-ES" b="1" dirty="0" smtClean="0">
                <a:latin typeface="Symbol" pitchFamily="18" charset="2"/>
              </a:rPr>
              <a:t> D</a:t>
            </a:r>
            <a:r>
              <a:rPr lang="es-ES" b="1" dirty="0" smtClean="0"/>
              <a:t>S </a:t>
            </a:r>
            <a:r>
              <a:rPr lang="es-ES" b="1" dirty="0" err="1" smtClean="0"/>
              <a:t>sist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3347864" y="1124744"/>
            <a:ext cx="2592288" cy="10801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b="1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1691680" y="5733256"/>
            <a:ext cx="5760640" cy="105273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77688" y="1196752"/>
            <a:ext cx="8686800" cy="4525963"/>
          </a:xfrm>
        </p:spPr>
        <p:txBody>
          <a:bodyPr/>
          <a:lstStyle/>
          <a:p>
            <a:r>
              <a:rPr lang="es-ES" dirty="0" smtClean="0"/>
              <a:t>Espontáneo: </a:t>
            </a:r>
            <a:r>
              <a:rPr lang="es-ES" b="1" dirty="0" smtClean="0">
                <a:latin typeface="Symbol" pitchFamily="18" charset="2"/>
              </a:rPr>
              <a:t>D</a:t>
            </a:r>
            <a:r>
              <a:rPr lang="es-ES" b="1" dirty="0" smtClean="0"/>
              <a:t>G &lt; 0. Proceso EXCERGÓNICO</a:t>
            </a:r>
          </a:p>
          <a:p>
            <a:r>
              <a:rPr lang="es-ES" dirty="0" smtClean="0"/>
              <a:t>No espontáneo: </a:t>
            </a:r>
            <a:r>
              <a:rPr lang="es-ES" b="1" dirty="0" smtClean="0">
                <a:latin typeface="Symbol" pitchFamily="18" charset="2"/>
              </a:rPr>
              <a:t>D</a:t>
            </a:r>
            <a:r>
              <a:rPr lang="es-ES" b="1" dirty="0" smtClean="0"/>
              <a:t>G &gt;0. Proceso ENDERGÓNICO</a:t>
            </a:r>
          </a:p>
          <a:p>
            <a:endParaRPr lang="es-ES" b="1" dirty="0" smtClean="0"/>
          </a:p>
          <a:p>
            <a:pPr>
              <a:buNone/>
            </a:pPr>
            <a:endParaRPr lang="es-ES" b="1" dirty="0"/>
          </a:p>
          <a:p>
            <a:r>
              <a:rPr lang="es-ES" b="1" dirty="0" smtClean="0"/>
              <a:t>Catabolismo: </a:t>
            </a:r>
            <a:r>
              <a:rPr lang="es-ES" dirty="0" smtClean="0"/>
              <a:t>transformación de </a:t>
            </a:r>
            <a:r>
              <a:rPr lang="es-ES" dirty="0" err="1" smtClean="0"/>
              <a:t>biomoléculas</a:t>
            </a:r>
            <a:r>
              <a:rPr lang="es-ES" dirty="0" smtClean="0"/>
              <a:t> complejas en moléculas simples.</a:t>
            </a:r>
            <a:r>
              <a:rPr lang="es-ES" b="1" dirty="0" smtClean="0"/>
              <a:t> </a:t>
            </a:r>
          </a:p>
          <a:p>
            <a:r>
              <a:rPr lang="es-ES" b="1" dirty="0" err="1" smtClean="0"/>
              <a:t>Anabolimo</a:t>
            </a:r>
            <a:r>
              <a:rPr lang="es-ES" b="1" dirty="0" smtClean="0"/>
              <a:t>: </a:t>
            </a:r>
            <a:r>
              <a:rPr lang="es-ES" dirty="0" smtClean="0"/>
              <a:t>síntesis de moléculas orgánicas.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s-ES" dirty="0" smtClean="0"/>
              <a:t>ATP (</a:t>
            </a:r>
            <a:r>
              <a:rPr lang="es-ES" dirty="0" err="1" smtClean="0"/>
              <a:t>adenosin</a:t>
            </a:r>
            <a:r>
              <a:rPr lang="es-ES" dirty="0" smtClean="0"/>
              <a:t> </a:t>
            </a:r>
            <a:r>
              <a:rPr lang="es-ES" dirty="0" err="1" smtClean="0"/>
              <a:t>trifosfato</a:t>
            </a:r>
            <a:r>
              <a:rPr lang="es-ES" dirty="0" smtClean="0"/>
              <a:t>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1036712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Molécula transportadora de energía.</a:t>
            </a:r>
          </a:p>
          <a:p>
            <a:r>
              <a:rPr lang="es-ES" dirty="0" smtClean="0"/>
              <a:t>Hidrólisis de ATP genera orden celular</a:t>
            </a:r>
            <a:endParaRPr lang="es-E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04864"/>
            <a:ext cx="6590616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Obtención de energía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Mediante la oxidación de moléculas biológicas.</a:t>
            </a:r>
          </a:p>
          <a:p>
            <a:r>
              <a:rPr lang="es-ES" dirty="0" smtClean="0"/>
              <a:t>Producto final CO</a:t>
            </a:r>
            <a:r>
              <a:rPr lang="es-ES" baseline="-25000" dirty="0" smtClean="0"/>
              <a:t>2</a:t>
            </a:r>
            <a:r>
              <a:rPr lang="es-ES" dirty="0" smtClean="0"/>
              <a:t> y H</a:t>
            </a:r>
            <a:r>
              <a:rPr lang="es-ES" baseline="-25000" dirty="0" smtClean="0"/>
              <a:t>2</a:t>
            </a:r>
            <a:r>
              <a:rPr lang="es-ES" dirty="0" smtClean="0"/>
              <a:t>O.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853" t="1397"/>
          <a:stretch>
            <a:fillRect/>
          </a:stretch>
        </p:blipFill>
        <p:spPr>
          <a:xfrm>
            <a:off x="683568" y="764704"/>
            <a:ext cx="7626576" cy="50841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pPr algn="l"/>
            <a:r>
              <a:rPr lang="es-ES" dirty="0" smtClean="0"/>
              <a:t>Glicólisis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05680" y="908721"/>
            <a:ext cx="8686800" cy="2520280"/>
          </a:xfrm>
        </p:spPr>
        <p:txBody>
          <a:bodyPr>
            <a:normAutofit/>
          </a:bodyPr>
          <a:lstStyle/>
          <a:p>
            <a:r>
              <a:rPr lang="es-ES" sz="2900" dirty="0" smtClean="0"/>
              <a:t>Ocurre en el </a:t>
            </a:r>
            <a:r>
              <a:rPr lang="es-ES" sz="2900" dirty="0" err="1" smtClean="0"/>
              <a:t>citosol</a:t>
            </a:r>
            <a:r>
              <a:rPr lang="es-ES" sz="2900" dirty="0" smtClean="0"/>
              <a:t>.</a:t>
            </a:r>
          </a:p>
          <a:p>
            <a:r>
              <a:rPr lang="es-ES" sz="2900" dirty="0" smtClean="0"/>
              <a:t>1 molécula de glucosa (6C) se transforma en 2 </a:t>
            </a:r>
            <a:r>
              <a:rPr lang="es-ES" sz="2900" dirty="0" err="1" smtClean="0"/>
              <a:t>piruvatos</a:t>
            </a:r>
            <a:r>
              <a:rPr lang="es-ES" sz="2900" dirty="0" smtClean="0"/>
              <a:t> (3C).</a:t>
            </a:r>
          </a:p>
          <a:p>
            <a:r>
              <a:rPr lang="es-ES" sz="2900" dirty="0" smtClean="0"/>
              <a:t>La oxidación de glucosa genera 2 ATP y 2 NADH</a:t>
            </a:r>
            <a:endParaRPr lang="es-ES" sz="2900" dirty="0"/>
          </a:p>
        </p:txBody>
      </p:sp>
      <p:pic>
        <p:nvPicPr>
          <p:cNvPr id="5" name="4 Imagen" descr="600px-Glucólisi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996952"/>
            <a:ext cx="8017387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Glicolisis</a:t>
            </a:r>
            <a:endParaRPr lang="es-CL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124744"/>
            <a:ext cx="7296868" cy="551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3789040"/>
            <a:ext cx="15144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es-CL" b="1" dirty="0" smtClean="0"/>
              <a:t>Síntesis de proteínas en el retículo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es-CL" dirty="0" smtClean="0"/>
              <a:t>Proteínas solubles</a:t>
            </a:r>
          </a:p>
          <a:p>
            <a:r>
              <a:rPr lang="es-CL" dirty="0" smtClean="0"/>
              <a:t>Proteínas asociadas a membranas</a:t>
            </a:r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852936"/>
            <a:ext cx="22669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005064"/>
            <a:ext cx="18764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3140968"/>
            <a:ext cx="14954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Mitocondria</a:t>
            </a:r>
            <a:endParaRPr lang="es-E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7056784" cy="52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 descr="415px-Animal_mitochondrion_diagram_es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332656"/>
            <a:ext cx="7446301" cy="48086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44" y="1340768"/>
            <a:ext cx="9026360" cy="386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dirty="0" smtClean="0"/>
              <a:t>Ciclo de </a:t>
            </a:r>
            <a:r>
              <a:rPr lang="es-ES" dirty="0" err="1" smtClean="0"/>
              <a:t>Krebs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</a:t>
            </a:r>
            <a:r>
              <a:rPr lang="es-ES" dirty="0" err="1" smtClean="0"/>
              <a:t>piruvato</a:t>
            </a:r>
            <a:r>
              <a:rPr lang="es-ES" dirty="0" smtClean="0"/>
              <a:t> obtenido de la glucólisis es oxidado, formándose </a:t>
            </a:r>
            <a:r>
              <a:rPr lang="es-ES" dirty="0" err="1" smtClean="0"/>
              <a:t>acetil-CoA</a:t>
            </a:r>
            <a:r>
              <a:rPr lang="es-ES" dirty="0" smtClean="0"/>
              <a:t>.</a:t>
            </a:r>
          </a:p>
          <a:p>
            <a:r>
              <a:rPr lang="es-ES" dirty="0" err="1" smtClean="0"/>
              <a:t>Acetil-CoA</a:t>
            </a:r>
            <a:r>
              <a:rPr lang="es-ES" dirty="0" smtClean="0"/>
              <a:t> se obtiene también mediante oxidación de ácidos grasos.</a:t>
            </a:r>
          </a:p>
          <a:p>
            <a:r>
              <a:rPr lang="es-ES" dirty="0" smtClean="0"/>
              <a:t>El </a:t>
            </a:r>
            <a:r>
              <a:rPr lang="es-ES" dirty="0" err="1" smtClean="0"/>
              <a:t>acetil-CoA</a:t>
            </a:r>
            <a:r>
              <a:rPr lang="es-ES" dirty="0" smtClean="0"/>
              <a:t> entra al ciclo de </a:t>
            </a:r>
            <a:r>
              <a:rPr lang="es-ES" dirty="0" err="1" smtClean="0"/>
              <a:t>krebs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Ciclo de </a:t>
            </a:r>
            <a:r>
              <a:rPr lang="es-CL" dirty="0" err="1" smtClean="0"/>
              <a:t>Krebs</a:t>
            </a:r>
            <a:endParaRPr lang="es-C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4286250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340768"/>
            <a:ext cx="3177703" cy="4907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6381328"/>
            <a:ext cx="82010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err="1" smtClean="0"/>
              <a:t>Fosforilación</a:t>
            </a:r>
            <a:r>
              <a:rPr lang="es-CL" dirty="0" smtClean="0"/>
              <a:t> </a:t>
            </a:r>
            <a:r>
              <a:rPr lang="es-CL" dirty="0" err="1" smtClean="0"/>
              <a:t>oxidativa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2890664" cy="4525963"/>
          </a:xfrm>
        </p:spPr>
        <p:txBody>
          <a:bodyPr>
            <a:normAutofit fontScale="85000" lnSpcReduction="20000"/>
          </a:bodyPr>
          <a:lstStyle/>
          <a:p>
            <a:r>
              <a:rPr lang="es-CL" dirty="0" smtClean="0"/>
              <a:t>Las reacciones de la vía </a:t>
            </a:r>
            <a:r>
              <a:rPr lang="es-CL" dirty="0" err="1" smtClean="0"/>
              <a:t>glicolítica</a:t>
            </a:r>
            <a:r>
              <a:rPr lang="es-CL" dirty="0" smtClean="0"/>
              <a:t> y del ciclo de </a:t>
            </a:r>
            <a:r>
              <a:rPr lang="es-CL" dirty="0" err="1" smtClean="0"/>
              <a:t>Krebs</a:t>
            </a:r>
            <a:r>
              <a:rPr lang="es-CL" dirty="0" smtClean="0"/>
              <a:t> producen la conversión </a:t>
            </a:r>
            <a:r>
              <a:rPr lang="es-CL" b="1" dirty="0" smtClean="0"/>
              <a:t>de 1 molécula de glucosa en 6 de CO2 y la reducción de 10 NAD+ a 10 NADH y 2 FAD a</a:t>
            </a:r>
          </a:p>
          <a:p>
            <a:r>
              <a:rPr lang="es-CL" b="1" dirty="0" smtClean="0"/>
              <a:t>2 FADH</a:t>
            </a:r>
            <a:r>
              <a:rPr lang="es-CL" sz="1900" b="1" dirty="0" smtClean="0"/>
              <a:t>2</a:t>
            </a:r>
            <a:endParaRPr lang="es-CL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412776"/>
            <a:ext cx="535305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5589240"/>
            <a:ext cx="3324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Complejo ATP </a:t>
            </a:r>
            <a:r>
              <a:rPr lang="es-CL" dirty="0" err="1" smtClean="0"/>
              <a:t>sintasa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44824"/>
            <a:ext cx="841954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Cadena trasportadora de electrones, cloroplastos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44824"/>
            <a:ext cx="76581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686675" cy="589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es-CL" b="1" dirty="0" smtClean="0"/>
              <a:t>Síntesis de proteínas en el retículo</a:t>
            </a:r>
            <a:endParaRPr lang="es-CL" dirty="0"/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r>
              <a:rPr lang="es-CL" sz="1800" dirty="0" smtClean="0"/>
              <a:t>Proteínas solubles</a:t>
            </a:r>
          </a:p>
          <a:p>
            <a:r>
              <a:rPr lang="es-CL" sz="1800" dirty="0" smtClean="0"/>
              <a:t>Proteínas asociadas a membranas</a:t>
            </a:r>
            <a:endParaRPr lang="es-CL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44824"/>
            <a:ext cx="5285249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4437111"/>
            <a:ext cx="6247163" cy="242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760640"/>
          </a:xfrm>
        </p:spPr>
        <p:txBody>
          <a:bodyPr>
            <a:normAutofit/>
          </a:bodyPr>
          <a:lstStyle/>
          <a:p>
            <a:r>
              <a:rPr lang="es-ES" b="1" dirty="0" smtClean="0"/>
              <a:t>RER</a:t>
            </a:r>
            <a:r>
              <a:rPr lang="es-ES" dirty="0" smtClean="0"/>
              <a:t>: síntesis de proteínas</a:t>
            </a:r>
          </a:p>
          <a:p>
            <a:pPr>
              <a:buNone/>
            </a:pPr>
            <a:r>
              <a:rPr lang="es-ES" dirty="0" smtClean="0"/>
              <a:t>            Plegamiento de proteínas en el lumen (</a:t>
            </a:r>
            <a:r>
              <a:rPr lang="es-ES" dirty="0" err="1" smtClean="0"/>
              <a:t>BiP</a:t>
            </a:r>
            <a:r>
              <a:rPr lang="es-ES" dirty="0" smtClean="0"/>
              <a:t>)</a:t>
            </a:r>
          </a:p>
          <a:p>
            <a:pPr>
              <a:buNone/>
            </a:pPr>
            <a:r>
              <a:rPr lang="es-ES" dirty="0"/>
              <a:t> </a:t>
            </a:r>
            <a:r>
              <a:rPr lang="es-ES" dirty="0" smtClean="0"/>
              <a:t>           </a:t>
            </a:r>
            <a:r>
              <a:rPr lang="es-ES" dirty="0" err="1" smtClean="0"/>
              <a:t>Glicosilación</a:t>
            </a:r>
            <a:r>
              <a:rPr lang="es-ES" dirty="0" smtClean="0"/>
              <a:t> de unión –N (adición de azúcares)</a:t>
            </a:r>
            <a:endParaRPr lang="es-ES" dirty="0"/>
          </a:p>
          <a:p>
            <a:pPr>
              <a:buNone/>
            </a:pPr>
            <a:r>
              <a:rPr lang="es-ES" dirty="0"/>
              <a:t> </a:t>
            </a:r>
            <a:r>
              <a:rPr lang="es-ES" dirty="0" smtClean="0"/>
              <a:t>           Formación de enlaces </a:t>
            </a:r>
            <a:r>
              <a:rPr lang="es-ES" dirty="0" err="1" smtClean="0"/>
              <a:t>disulfuros</a:t>
            </a:r>
            <a:endParaRPr lang="es-ES" dirty="0" smtClean="0"/>
          </a:p>
          <a:p>
            <a:pPr>
              <a:buNone/>
            </a:pPr>
            <a:r>
              <a:rPr lang="es-ES" dirty="0"/>
              <a:t> </a:t>
            </a:r>
            <a:r>
              <a:rPr lang="es-ES" dirty="0" smtClean="0"/>
              <a:t>           Ensamblaje de subunidades </a:t>
            </a:r>
          </a:p>
          <a:p>
            <a:pPr>
              <a:buNone/>
            </a:pPr>
            <a:endParaRPr lang="es-ES" dirty="0" smtClean="0"/>
          </a:p>
          <a:p>
            <a:r>
              <a:rPr lang="es-ES" b="1" dirty="0" smtClean="0"/>
              <a:t>REL</a:t>
            </a:r>
            <a:r>
              <a:rPr lang="es-ES" dirty="0" smtClean="0"/>
              <a:t>: síntesis de lípidos</a:t>
            </a:r>
          </a:p>
          <a:p>
            <a:pPr>
              <a:buNone/>
            </a:pPr>
            <a:r>
              <a:rPr lang="es-ES" dirty="0"/>
              <a:t> </a:t>
            </a:r>
            <a:r>
              <a:rPr lang="es-ES" dirty="0" smtClean="0"/>
              <a:t>           Formación de esteroides</a:t>
            </a:r>
          </a:p>
          <a:p>
            <a:pPr>
              <a:buNone/>
            </a:pPr>
            <a:r>
              <a:rPr lang="es-ES" dirty="0" smtClean="0"/>
              <a:t>            Degradación de alcoholes</a:t>
            </a:r>
            <a:endParaRPr lang="es-ES" dirty="0"/>
          </a:p>
        </p:txBody>
      </p:sp>
      <p:sp>
        <p:nvSpPr>
          <p:cNvPr id="6" name="5 Flecha doblada hacia arriba"/>
          <p:cNvSpPr/>
          <p:nvPr/>
        </p:nvSpPr>
        <p:spPr>
          <a:xfrm rot="5400000">
            <a:off x="539552" y="1700808"/>
            <a:ext cx="648072" cy="504056"/>
          </a:xfrm>
          <a:prstGeom prst="bentUp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Flecha doblada hacia arriba"/>
          <p:cNvSpPr/>
          <p:nvPr/>
        </p:nvSpPr>
        <p:spPr>
          <a:xfrm rot="5400000">
            <a:off x="611560" y="1196752"/>
            <a:ext cx="504056" cy="504056"/>
          </a:xfrm>
          <a:prstGeom prst="bentUp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lecha doblada hacia arriba"/>
          <p:cNvSpPr/>
          <p:nvPr/>
        </p:nvSpPr>
        <p:spPr>
          <a:xfrm rot="5400000">
            <a:off x="611560" y="4725144"/>
            <a:ext cx="504056" cy="504056"/>
          </a:xfrm>
          <a:prstGeom prst="bent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lecha doblada hacia arriba"/>
          <p:cNvSpPr/>
          <p:nvPr/>
        </p:nvSpPr>
        <p:spPr>
          <a:xfrm rot="5400000">
            <a:off x="539552" y="2276872"/>
            <a:ext cx="648072" cy="504056"/>
          </a:xfrm>
          <a:prstGeom prst="bentUp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Flecha doblada hacia arriba"/>
          <p:cNvSpPr/>
          <p:nvPr/>
        </p:nvSpPr>
        <p:spPr>
          <a:xfrm rot="5400000">
            <a:off x="467544" y="2852936"/>
            <a:ext cx="792088" cy="504056"/>
          </a:xfrm>
          <a:prstGeom prst="bentUp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Flecha doblada hacia arriba"/>
          <p:cNvSpPr/>
          <p:nvPr/>
        </p:nvSpPr>
        <p:spPr>
          <a:xfrm rot="5400000">
            <a:off x="503548" y="5193196"/>
            <a:ext cx="720080" cy="504056"/>
          </a:xfrm>
          <a:prstGeom prst="bentUp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1187624" y="1988840"/>
            <a:ext cx="4176464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ES" sz="4200" dirty="0" err="1" smtClean="0"/>
              <a:t>Glicosilación</a:t>
            </a:r>
            <a:r>
              <a:rPr lang="es-ES" sz="4200" dirty="0" smtClean="0"/>
              <a:t> de unión –N:</a:t>
            </a:r>
            <a:endParaRPr lang="es-ES" sz="4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Primer control de calidad.</a:t>
            </a:r>
          </a:p>
          <a:p>
            <a:r>
              <a:rPr lang="es-ES" dirty="0" smtClean="0"/>
              <a:t>Enzima </a:t>
            </a:r>
            <a:r>
              <a:rPr lang="es-ES" dirty="0" err="1" smtClean="0"/>
              <a:t>glucosil-transferasa</a:t>
            </a:r>
            <a:r>
              <a:rPr lang="es-ES" dirty="0" smtClean="0"/>
              <a:t>: proteína mal plegada le adiciona una glucosa. </a:t>
            </a:r>
          </a:p>
          <a:p>
            <a:r>
              <a:rPr lang="es-ES" dirty="0" smtClean="0"/>
              <a:t>Para ser exportadas al A. </a:t>
            </a:r>
            <a:r>
              <a:rPr lang="es-ES" dirty="0" err="1" smtClean="0"/>
              <a:t>Golgi</a:t>
            </a:r>
            <a:r>
              <a:rPr lang="es-ES" dirty="0" smtClean="0"/>
              <a:t> deben removerse 3 moléculas de glucosa y una </a:t>
            </a:r>
            <a:r>
              <a:rPr lang="es-ES" dirty="0" err="1" smtClean="0"/>
              <a:t>manosa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4952"/>
          <a:stretch>
            <a:fillRect/>
          </a:stretch>
        </p:blipFill>
        <p:spPr bwMode="auto">
          <a:xfrm>
            <a:off x="467544" y="692696"/>
            <a:ext cx="8259113" cy="551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4860032" y="2708920"/>
            <a:ext cx="1152128" cy="288032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s-ES" dirty="0" smtClean="0"/>
              <a:t>Aparato de </a:t>
            </a:r>
            <a:r>
              <a:rPr lang="es-ES" dirty="0" err="1" smtClean="0"/>
              <a:t>Golgi</a:t>
            </a:r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251520" y="5301208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Ubicado cerca del núcleo: -vecino al centrosoma (en células animales)</a:t>
            </a:r>
          </a:p>
          <a:p>
            <a:r>
              <a:rPr lang="es-ES" sz="2400" dirty="0"/>
              <a:t> </a:t>
            </a:r>
            <a:r>
              <a:rPr lang="es-ES" sz="2400" dirty="0" smtClean="0"/>
              <a:t>                                              -dispersos por el citoplasma (en células</a:t>
            </a:r>
          </a:p>
          <a:p>
            <a:r>
              <a:rPr lang="es-ES" sz="2400" dirty="0" smtClean="0"/>
              <a:t>                                                 vegetales)</a:t>
            </a:r>
            <a:endParaRPr lang="es-ES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90017"/>
            <a:ext cx="9001125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1043</Words>
  <Application>Microsoft Office PowerPoint</Application>
  <PresentationFormat>Presentación en pantalla (4:3)</PresentationFormat>
  <Paragraphs>156</Paragraphs>
  <Slides>48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48</vt:i4>
      </vt:variant>
    </vt:vector>
  </HeadingPairs>
  <TitlesOfParts>
    <vt:vector size="49" baseType="lpstr">
      <vt:lpstr>Tema de Office</vt:lpstr>
      <vt:lpstr>Ayudantía Nº3</vt:lpstr>
      <vt:lpstr>Diapositiva 2</vt:lpstr>
      <vt:lpstr>Retículo endoplasmático</vt:lpstr>
      <vt:lpstr>Síntesis de proteínas en el retículo</vt:lpstr>
      <vt:lpstr>Síntesis de proteínas en el retículo</vt:lpstr>
      <vt:lpstr>Diapositiva 6</vt:lpstr>
      <vt:lpstr>Glicosilación de unión –N:</vt:lpstr>
      <vt:lpstr>Diapositiva 8</vt:lpstr>
      <vt:lpstr>Aparato de Golgi</vt:lpstr>
      <vt:lpstr>Glicosilación de proteínas en Golgi</vt:lpstr>
      <vt:lpstr>A. Golgi:</vt:lpstr>
      <vt:lpstr>Diapositiva 12</vt:lpstr>
      <vt:lpstr>Tráfico vesicular</vt:lpstr>
      <vt:lpstr>Vesículas recubiertas (3 tipos)</vt:lpstr>
      <vt:lpstr>Clatrina:</vt:lpstr>
      <vt:lpstr>Fusión de vesículas</vt:lpstr>
      <vt:lpstr>Diapositiva 17</vt:lpstr>
      <vt:lpstr>Diapositiva 18</vt:lpstr>
      <vt:lpstr>Endosomas</vt:lpstr>
      <vt:lpstr>Lisosomas</vt:lpstr>
      <vt:lpstr>Diapositiva 21</vt:lpstr>
      <vt:lpstr>Endocitosis</vt:lpstr>
      <vt:lpstr>Diapositiva 23</vt:lpstr>
      <vt:lpstr>Exocitosis</vt:lpstr>
      <vt:lpstr>Endocitosis y exocitosis</vt:lpstr>
      <vt:lpstr>Transporte a mitocondrias y cloroplastos</vt:lpstr>
      <vt:lpstr>Diapositiva 27</vt:lpstr>
      <vt:lpstr>Peroxisomas</vt:lpstr>
      <vt:lpstr>Diapositiva 29</vt:lpstr>
      <vt:lpstr>Proteosomas</vt:lpstr>
      <vt:lpstr>Diapositiva 31</vt:lpstr>
      <vt:lpstr>BIOENERGÉTICA</vt:lpstr>
      <vt:lpstr>Diapositiva 33</vt:lpstr>
      <vt:lpstr>Diapositiva 34</vt:lpstr>
      <vt:lpstr>ATP (adenosin trifosfato)</vt:lpstr>
      <vt:lpstr>Obtención de energía </vt:lpstr>
      <vt:lpstr>Diapositiva 37</vt:lpstr>
      <vt:lpstr>Glicólisis</vt:lpstr>
      <vt:lpstr>Glicolisis</vt:lpstr>
      <vt:lpstr>Mitocondria</vt:lpstr>
      <vt:lpstr>Diapositiva 41</vt:lpstr>
      <vt:lpstr>Diapositiva 42</vt:lpstr>
      <vt:lpstr>Ciclo de Krebs</vt:lpstr>
      <vt:lpstr>Ciclo de Krebs</vt:lpstr>
      <vt:lpstr>Fosforilación oxidativa</vt:lpstr>
      <vt:lpstr>Complejo ATP sintasa</vt:lpstr>
      <vt:lpstr>Cadena trasportadora de electrones, cloroplastos</vt:lpstr>
      <vt:lpstr>Diapositiva 48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Ayudantía Nº3</dc:title>
  <dc:creator>Florencia</dc:creator>
  <cp:lastModifiedBy>Florencia</cp:lastModifiedBy>
  <cp:revision>7</cp:revision>
  <dcterms:created xsi:type="dcterms:W3CDTF">2011-04-14T02:31:34Z</dcterms:created>
  <dcterms:modified xsi:type="dcterms:W3CDTF">2011-05-13T04:14:57Z</dcterms:modified>
</cp:coreProperties>
</file>