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3"/>
  </p:notesMasterIdLst>
  <p:sldIdLst>
    <p:sldId id="256" r:id="rId2"/>
    <p:sldId id="257" r:id="rId3"/>
    <p:sldId id="260" r:id="rId4"/>
    <p:sldId id="261" r:id="rId5"/>
    <p:sldId id="271" r:id="rId6"/>
    <p:sldId id="272" r:id="rId7"/>
    <p:sldId id="273" r:id="rId8"/>
    <p:sldId id="276" r:id="rId9"/>
    <p:sldId id="263" r:id="rId10"/>
    <p:sldId id="264" r:id="rId11"/>
    <p:sldId id="265" r:id="rId12"/>
    <p:sldId id="295" r:id="rId13"/>
    <p:sldId id="298" r:id="rId14"/>
    <p:sldId id="266" r:id="rId15"/>
    <p:sldId id="297" r:id="rId16"/>
    <p:sldId id="300" r:id="rId17"/>
    <p:sldId id="269" r:id="rId18"/>
    <p:sldId id="301" r:id="rId19"/>
    <p:sldId id="267" r:id="rId20"/>
    <p:sldId id="277" r:id="rId21"/>
    <p:sldId id="268" r:id="rId22"/>
    <p:sldId id="281" r:id="rId23"/>
    <p:sldId id="283" r:id="rId24"/>
    <p:sldId id="285" r:id="rId25"/>
    <p:sldId id="287" r:id="rId26"/>
    <p:sldId id="284" r:id="rId27"/>
    <p:sldId id="286" r:id="rId28"/>
    <p:sldId id="290" r:id="rId29"/>
    <p:sldId id="294" r:id="rId30"/>
    <p:sldId id="292" r:id="rId31"/>
    <p:sldId id="293" r:id="rId32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6" d="100"/>
          <a:sy n="46" d="100"/>
        </p:scale>
        <p:origin x="-1310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FF7FC9-4CCD-41D8-B20E-9ED8AA46BEF4}" type="datetimeFigureOut">
              <a:rPr lang="es-CL" smtClean="0"/>
              <a:t>26-05-2011</a:t>
            </a:fld>
            <a:endParaRPr lang="es-CL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CL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18A805-DF65-4A4E-88DA-1BD88DB3447D}" type="slidenum">
              <a:rPr lang="es-CL" smtClean="0"/>
              <a:t>‹Nº›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CL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18A805-DF65-4A4E-88DA-1BD88DB3447D}" type="slidenum">
              <a:rPr lang="es-CL" smtClean="0"/>
              <a:t>14</a:t>
            </a:fld>
            <a:endParaRPr lang="es-C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Triángulo isósceles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8" name="7 Título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Subtítulo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28" name="27 Marcador de fecha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17" name="16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es-CL" dirty="0"/>
          </a:p>
        </p:txBody>
      </p:sp>
      <p:sp>
        <p:nvSpPr>
          <p:cNvPr id="29" name="28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 dirty="0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 dirty="0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s-CL" dirty="0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Triángulo rectángulo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7 Triángulo isósceles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s-CL" dirty="0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  <p:cxnSp>
        <p:nvCxnSpPr>
          <p:cNvPr id="11" name="10 Conector recto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9 Conector recto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s-CL" dirty="0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s-CL" dirty="0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 dirty="0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s-CL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s-CL" dirty="0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dirty="0" smtClean="0"/>
              <a:t>Haga clic en el icono para agregar una imagen</a:t>
            </a:r>
            <a:endParaRPr kumimoji="0" lang="en-US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s-CL" dirty="0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10 Triángulo rectángulo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cxnSp>
        <p:nvCxnSpPr>
          <p:cNvPr id="8" name="7 Conector recto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8 Conector recto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21 Marcador de título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3" name="12 Marcador de texto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4" name="13 Marcador de fecha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CF656C1D-8150-40E0-BA41-7A60D7F3CD25}" type="datetimeFigureOut">
              <a:rPr lang="es-CL" smtClean="0"/>
              <a:pPr/>
              <a:t>26-05-2011</a:t>
            </a:fld>
            <a:endParaRPr lang="es-CL" dirty="0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s-CL" dirty="0"/>
          </a:p>
        </p:txBody>
      </p:sp>
      <p:sp>
        <p:nvSpPr>
          <p:cNvPr id="23" name="22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D4021857-766D-49FA-8A8D-17DDE178EBD0}" type="slidenum">
              <a:rPr lang="es-CL" smtClean="0"/>
              <a:pPr/>
              <a:t>‹Nº›</a:t>
            </a:fld>
            <a:endParaRPr lang="es-CL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CL" dirty="0" smtClean="0"/>
              <a:t>CONDUCTA SOCIAL</a:t>
            </a:r>
            <a:endParaRPr lang="es-CL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CL" dirty="0" smtClean="0"/>
              <a:t>PREJUICIO Y DISCRIMINACIÓN</a:t>
            </a:r>
            <a:endParaRPr lang="es-C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>
                <a:solidFill>
                  <a:schemeClr val="accent2">
                    <a:lumMod val="75000"/>
                  </a:schemeClr>
                </a:solidFill>
              </a:rPr>
              <a:t>DISCRIMINACIÓN</a:t>
            </a:r>
            <a:endParaRPr lang="es-CL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L" dirty="0" smtClean="0"/>
              <a:t>Proviene del latín </a:t>
            </a:r>
            <a:r>
              <a:rPr lang="es-CL" b="1" i="1" dirty="0" smtClean="0">
                <a:solidFill>
                  <a:schemeClr val="tx2">
                    <a:lumMod val="10000"/>
                  </a:schemeClr>
                </a:solidFill>
              </a:rPr>
              <a:t>discriminatio</a:t>
            </a:r>
            <a:r>
              <a:rPr lang="es-CL" b="1" i="1" dirty="0" smtClean="0"/>
              <a:t>, </a:t>
            </a:r>
            <a:r>
              <a:rPr lang="es-CL" dirty="0" smtClean="0"/>
              <a:t>el que a su vez, deriva de </a:t>
            </a:r>
            <a:r>
              <a:rPr lang="es-CL" b="1" i="1" dirty="0" smtClean="0">
                <a:solidFill>
                  <a:schemeClr val="tx2">
                    <a:lumMod val="10000"/>
                  </a:schemeClr>
                </a:solidFill>
              </a:rPr>
              <a:t>discriminare</a:t>
            </a:r>
            <a:r>
              <a:rPr lang="es-CL" dirty="0" smtClean="0"/>
              <a:t>, que significa </a:t>
            </a:r>
            <a:r>
              <a:rPr lang="es-CL" b="1" i="1" dirty="0" smtClean="0"/>
              <a:t>distinguir</a:t>
            </a:r>
            <a:r>
              <a:rPr lang="es-CL" b="1" i="1" dirty="0" smtClean="0"/>
              <a:t>.</a:t>
            </a:r>
          </a:p>
          <a:p>
            <a:r>
              <a:rPr lang="es-CL" dirty="0" smtClean="0"/>
              <a:t>Puede revestir muchas formas: discriminación religiosa, racial, sexual, económica, política, etc.</a:t>
            </a:r>
          </a:p>
          <a:p>
            <a:r>
              <a:rPr lang="es-CL" dirty="0" smtClean="0"/>
              <a:t>La discriminación es un fenómeno basado en las relaciones entre distintos grupos sociales y tiene su raíz en la opinión que un grupo tiene sobre otro.</a:t>
            </a:r>
            <a:endParaRPr lang="es-CL" dirty="0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dirty="0" smtClean="0"/>
              <a:t>FORMAS QUE TOMA LA DISCRIMINACIÓN EN LA ACTUALIDAD.</a:t>
            </a:r>
            <a:endParaRPr lang="es-CL" dirty="0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CL" dirty="0" smtClean="0"/>
              <a:t>1.- NUEVO RACISMO</a:t>
            </a:r>
          </a:p>
          <a:p>
            <a:r>
              <a:rPr lang="es-CL" dirty="0" smtClean="0"/>
              <a:t>2.- EMBLEMATISMO (TOKENISM)</a:t>
            </a:r>
          </a:p>
          <a:p>
            <a:r>
              <a:rPr lang="es-CL" dirty="0" smtClean="0"/>
              <a:t>3.- DISCRIMINACIÓN INVERSA</a:t>
            </a:r>
            <a:endParaRPr lang="es-CL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NUEVO RACISMO</a:t>
            </a:r>
            <a:endParaRPr lang="es-CL" dirty="0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CL" b="1" i="1" dirty="0" smtClean="0">
                <a:solidFill>
                  <a:schemeClr val="accent2">
                    <a:lumMod val="75000"/>
                  </a:schemeClr>
                </a:solidFill>
              </a:rPr>
              <a:t>“Yo no soy racista, pero…”</a:t>
            </a:r>
            <a:endParaRPr lang="es-CL" b="1" i="1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NUEVO RACISMO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L" dirty="0" smtClean="0"/>
              <a:t>Las formas contemporáneas de racismo  son distintas del viejo racismo de la esclavitud, la segregación, el apartheid o los linchamientos, de los sentimientos de la superioridad blanca y del desprecio explícito en el discurso público.</a:t>
            </a:r>
          </a:p>
          <a:p>
            <a:r>
              <a:rPr lang="es-CL" dirty="0" smtClean="0"/>
              <a:t>El nuevo racismo intenta ser democrático; por lo tanto, en primer lugar, </a:t>
            </a:r>
            <a:r>
              <a:rPr lang="es-CL" b="1" i="1" dirty="0" smtClean="0">
                <a:solidFill>
                  <a:schemeClr val="accent2">
                    <a:lumMod val="75000"/>
                  </a:schemeClr>
                </a:solidFill>
              </a:rPr>
              <a:t>niega que sea racismo</a:t>
            </a:r>
            <a:r>
              <a:rPr lang="es-CL" dirty="0" smtClean="0"/>
              <a:t>.</a:t>
            </a:r>
            <a:endParaRPr lang="es-CL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NUEVO RACISMO O RACISMO MODERNO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Muchas personas tienden a rechazar públicamente el racismo</a:t>
            </a:r>
          </a:p>
          <a:p>
            <a:r>
              <a:rPr lang="es-CL" dirty="0" smtClean="0"/>
              <a:t>Se </a:t>
            </a:r>
            <a:r>
              <a:rPr lang="es-CL" dirty="0" smtClean="0"/>
              <a:t>basa en tres componentes:</a:t>
            </a:r>
          </a:p>
          <a:p>
            <a:pPr lvl="1"/>
            <a:r>
              <a:rPr lang="es-CL" dirty="0" smtClean="0"/>
              <a:t>1.-  La Negación de que continúe existiendo discriminación contra las minorías.</a:t>
            </a:r>
          </a:p>
          <a:p>
            <a:pPr lvl="1"/>
            <a:r>
              <a:rPr lang="es-CL" dirty="0" smtClean="0"/>
              <a:t>2.- Oposición a las demandas de las minorías de un trato igualitario.</a:t>
            </a:r>
          </a:p>
          <a:p>
            <a:pPr lvl="1"/>
            <a:r>
              <a:rPr lang="es-CL" dirty="0" smtClean="0"/>
              <a:t>3.- Resentimiento sobre los favores especiales a los grupos minoritarios.</a:t>
            </a:r>
            <a:endParaRPr lang="es-CL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NUEVO RACISMO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CL" dirty="0" smtClean="0"/>
              <a:t>Las minorías no son inferiores, sino que diferentes.</a:t>
            </a:r>
          </a:p>
          <a:p>
            <a:endParaRPr lang="es-CL" dirty="0" smtClean="0"/>
          </a:p>
          <a:p>
            <a:r>
              <a:rPr lang="es-CL" dirty="0" smtClean="0"/>
              <a:t>EJEMPLO:</a:t>
            </a:r>
          </a:p>
          <a:p>
            <a:pPr>
              <a:buNone/>
            </a:pPr>
            <a:r>
              <a:rPr lang="es-CL" dirty="0" smtClean="0"/>
              <a:t>“Los ilegales entran a </a:t>
            </a:r>
            <a:r>
              <a:rPr lang="es-CL" b="1" i="1" dirty="0" smtClean="0">
                <a:solidFill>
                  <a:schemeClr val="accent2">
                    <a:lumMod val="75000"/>
                  </a:schemeClr>
                </a:solidFill>
              </a:rPr>
              <a:t>hurtadillas- ENGAÑANDO </a:t>
            </a:r>
            <a:r>
              <a:rPr lang="es-CL" dirty="0" smtClean="0"/>
              <a:t>a los policías de inmigración cuando se les interroga en los aeropuertos- </a:t>
            </a:r>
            <a:r>
              <a:rPr lang="es-CL" b="1" dirty="0" smtClean="0">
                <a:solidFill>
                  <a:schemeClr val="accent2">
                    <a:lumMod val="75000"/>
                  </a:schemeClr>
                </a:solidFill>
              </a:rPr>
              <a:t>DESAPARECIENDO</a:t>
            </a:r>
            <a:r>
              <a:rPr lang="es-CL" b="1" dirty="0" smtClean="0"/>
              <a:t> </a:t>
            </a:r>
            <a:r>
              <a:rPr lang="es-CL" dirty="0" smtClean="0"/>
              <a:t>cuando sus visas expiran- </a:t>
            </a:r>
            <a:r>
              <a:rPr lang="es-CL" b="1" dirty="0" smtClean="0">
                <a:solidFill>
                  <a:schemeClr val="accent2">
                    <a:lumMod val="75000"/>
                  </a:schemeClr>
                </a:solidFill>
              </a:rPr>
              <a:t>FALSIFICANDO</a:t>
            </a:r>
            <a:r>
              <a:rPr lang="es-CL" b="1" dirty="0" smtClean="0"/>
              <a:t> </a:t>
            </a:r>
            <a:r>
              <a:rPr lang="es-CL" dirty="0" smtClean="0"/>
              <a:t>permisos de trabajo y otros documentos- </a:t>
            </a:r>
            <a:r>
              <a:rPr lang="es-CL" b="1" dirty="0" smtClean="0">
                <a:solidFill>
                  <a:schemeClr val="accent2">
                    <a:lumMod val="75000"/>
                  </a:schemeClr>
                </a:solidFill>
              </a:rPr>
              <a:t>ESCAPÁNDOSE </a:t>
            </a:r>
            <a:r>
              <a:rPr lang="es-CL" dirty="0" smtClean="0"/>
              <a:t>de los centros de detención de inmigrantes”</a:t>
            </a:r>
            <a:endParaRPr lang="es-CL" dirty="0" smtClean="0"/>
          </a:p>
          <a:p>
            <a:endParaRPr lang="es-CL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EMBLEMATISMO (TOKENISM)</a:t>
            </a:r>
            <a:endParaRPr lang="es-CL" dirty="0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CL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EMBLEMATISMO (TOKENISM)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L" dirty="0" smtClean="0"/>
              <a:t>Consiste En la contratación de personas como miembros emblemáticos de sus grupos, no por sus méritos, sino por lo que representan.</a:t>
            </a:r>
          </a:p>
          <a:p>
            <a:r>
              <a:rPr lang="es-CL" dirty="0" smtClean="0"/>
              <a:t>Tiene dos efectos negativos:</a:t>
            </a:r>
          </a:p>
          <a:p>
            <a:pPr lvl="1"/>
            <a:r>
              <a:rPr lang="es-CL" dirty="0" smtClean="0"/>
              <a:t>1.- Deja a la gente con prejuicios fuera de toda sospecha.</a:t>
            </a:r>
          </a:p>
          <a:p>
            <a:pPr lvl="1"/>
            <a:r>
              <a:rPr lang="es-CL" dirty="0" smtClean="0"/>
              <a:t>2.- Puede perjudicar la autoestima y la confianza de las personas objeto del prejuicio.</a:t>
            </a:r>
            <a:endParaRPr lang="es-CL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DISCRIMINACION POSITIVA</a:t>
            </a:r>
            <a:endParaRPr lang="es-CL" dirty="0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CL" dirty="0" smtClean="0"/>
              <a:t>CONCEDER CIERTOS PRIVILEGIOS A GRUPOS DESFAVORECIDOS, CON EL FIN DE COMPENSAR LA DISCRIMINACIÓN DE QUE HAN SIDO OBJETO.</a:t>
            </a:r>
            <a:endParaRPr lang="es-CL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DISCRIMINACIÓN INVERSA O DISCRIMINACIÓN POSITIVA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CL" dirty="0" smtClean="0"/>
              <a:t>Consiste en dar soluciones o medidas que pueden adoptarse para terminar con la discriminación que históricamente sufre un grupo.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CL" dirty="0" smtClean="0"/>
              <a:t>PREJUICIO</a:t>
            </a:r>
            <a:endParaRPr lang="es-CL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/>
        <p:txBody>
          <a:bodyPr/>
          <a:lstStyle/>
          <a:p>
            <a:r>
              <a:rPr lang="es-CL" dirty="0" smtClean="0"/>
              <a:t>DISCRIMINACIÓN</a:t>
            </a:r>
            <a:endParaRPr lang="es-CL" dirty="0"/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r>
              <a:rPr lang="es-CL" dirty="0" smtClean="0"/>
              <a:t>Tipo especial de actitud, generalmente de carácter negativo, hacia los miembros de algún grupo social.</a:t>
            </a:r>
            <a:endParaRPr lang="es-CL" dirty="0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/>
        <p:txBody>
          <a:bodyPr>
            <a:normAutofit lnSpcReduction="10000"/>
          </a:bodyPr>
          <a:lstStyle/>
          <a:p>
            <a:r>
              <a:rPr lang="es-CL" dirty="0" smtClean="0"/>
              <a:t>Actitud traducida en acción</a:t>
            </a:r>
          </a:p>
          <a:p>
            <a:r>
              <a:rPr lang="es-CL" dirty="0" smtClean="0"/>
              <a:t>Acciones negativas hacia los miembros del grupo objeto del prejuicio.</a:t>
            </a:r>
          </a:p>
          <a:p>
            <a:r>
              <a:rPr lang="es-CL" dirty="0" smtClean="0"/>
              <a:t>Conducta sistemáticamente injusta y desigual contra un grupo social específico. Discriminar consiste en </a:t>
            </a:r>
            <a:r>
              <a:rPr lang="es-CL" b="1" dirty="0" smtClean="0">
                <a:solidFill>
                  <a:schemeClr val="tx2">
                    <a:lumMod val="10000"/>
                  </a:schemeClr>
                </a:solidFill>
              </a:rPr>
              <a:t>privar a un grupo humano de los derechos que disfrutan otros.</a:t>
            </a:r>
            <a:endParaRPr lang="es-CL" b="1" dirty="0">
              <a:solidFill>
                <a:schemeClr val="tx2">
                  <a:lumMod val="10000"/>
                </a:schemeClr>
              </a:solidFill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DISCRIMINACIÓN INVERSA O DISCRIMINACIÓN POSITIVA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CL" dirty="0" smtClean="0"/>
              <a:t>Suele incluirse un tipo de acción positiva, denominado cuota.</a:t>
            </a:r>
          </a:p>
          <a:p>
            <a:r>
              <a:rPr lang="es-CL" dirty="0" smtClean="0"/>
              <a:t>La discriminación positiva se caracteriza por tener un contenido político, respecto a cómo enfrentar esas discriminaciones, que dependen de la ideología del gobierno de turno.</a:t>
            </a:r>
            <a:endParaRPr lang="es-CL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CL" dirty="0" smtClean="0"/>
              <a:t>Discriminación en chile</a:t>
            </a:r>
            <a:endParaRPr lang="es-CL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978136"/>
          </a:xfrm>
        </p:spPr>
        <p:txBody>
          <a:bodyPr>
            <a:normAutofit/>
          </a:bodyPr>
          <a:lstStyle/>
          <a:p>
            <a:r>
              <a:rPr lang="es-CL" dirty="0" smtClean="0"/>
              <a:t>Uno de los ámbitos  en donde se observa con mayor crudeza la discriminación, es al momento de buscar empleo.</a:t>
            </a:r>
            <a:r>
              <a:rPr lang="es-CL" dirty="0" smtClean="0"/>
              <a:t> </a:t>
            </a:r>
            <a:endParaRPr lang="es-CL" dirty="0" smtClean="0"/>
          </a:p>
          <a:p>
            <a:r>
              <a:rPr lang="es-CL" dirty="0" smtClean="0"/>
              <a:t>En </a:t>
            </a:r>
            <a:r>
              <a:rPr lang="es-CL" dirty="0" smtClean="0"/>
              <a:t>algunos lugares, más que el currículum, pesa más a la hora de elegir a un candidato, su aspecto físico</a:t>
            </a:r>
            <a:r>
              <a:rPr lang="es-CL" dirty="0" smtClean="0"/>
              <a:t>:</a:t>
            </a:r>
            <a:endParaRPr lang="es-CL" dirty="0" smtClean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978136"/>
          </a:xfrm>
        </p:spPr>
        <p:txBody>
          <a:bodyPr>
            <a:normAutofit fontScale="77500" lnSpcReduction="20000"/>
          </a:bodyPr>
          <a:lstStyle/>
          <a:p>
            <a:r>
              <a:rPr lang="es-CL" dirty="0" smtClean="0"/>
              <a:t>(</a:t>
            </a:r>
            <a:r>
              <a:rPr lang="es-CL" dirty="0" smtClean="0"/>
              <a:t>Consultor, que realiza Selección de Personal): </a:t>
            </a:r>
            <a:r>
              <a:rPr lang="es-CL" i="1" dirty="0" smtClean="0"/>
              <a:t>“… Nosotros sabemos para quién trabajamos. A la mayoría de nuestros clientes, les da igual sus capacidades; lo que les importa es que se vea bien, que tenga un buen mono. Que sea esbelto, que tenga la piel clara y que no le </a:t>
            </a:r>
            <a:r>
              <a:rPr lang="es-CL" i="1" dirty="0" err="1" smtClean="0"/>
              <a:t>chirrie</a:t>
            </a:r>
            <a:r>
              <a:rPr lang="es-CL" i="1" dirty="0" smtClean="0"/>
              <a:t> la ch al hablar. Conociendo a la empresa, con sólo mirar las fotografías, puedo adivinar cuál candidato se quedará con el cargo. Hace poco tuve dos candidatos: uno era espectacular desde el punto de vista académico y profesional, pero tenía aspecto de cantante de cumbia de fonda. El otro era físicamente estupendo, un tipo con pinta de actor de cine, pero venía de un servicio público y no tenía el título de ingeniero comercial, sino que era administrador. Pese a esta clara desventaja, supe de inmediato, que él sería el elegido</a:t>
            </a:r>
            <a:r>
              <a:rPr lang="es-CL" i="1" dirty="0" smtClean="0"/>
              <a:t>”.</a:t>
            </a:r>
            <a:endParaRPr lang="es-CL" dirty="0" smtClean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6194160"/>
          </a:xfrm>
        </p:spPr>
        <p:txBody>
          <a:bodyPr>
            <a:normAutofit fontScale="92500"/>
          </a:bodyPr>
          <a:lstStyle/>
          <a:p>
            <a:r>
              <a:rPr lang="es-CL" dirty="0" smtClean="0"/>
              <a:t>El único caso chileno de discriminación laboral  por requisitos ilegítimos que ha pasado a los Tribunales, lo patrocinó la Fundación IDEAS. Se trata de una mujer a la que no se le consideraba apta para distribuir papas fritas desde la fábrica </a:t>
            </a:r>
            <a:r>
              <a:rPr lang="es-CL" dirty="0" err="1" smtClean="0"/>
              <a:t>Barcel</a:t>
            </a:r>
            <a:r>
              <a:rPr lang="es-CL" dirty="0" smtClean="0"/>
              <a:t> (que las producía), a los puntos de venta, a través de un vehículo. Había que madrugar, cargar las cajas con papas fritas, para luego entregar y descargar el producto. “Ella reclamaba que nada le impedía realizar su trabajo, pero </a:t>
            </a:r>
            <a:r>
              <a:rPr lang="es-CL" dirty="0" err="1" smtClean="0"/>
              <a:t>Barcel</a:t>
            </a:r>
            <a:r>
              <a:rPr lang="es-CL" dirty="0" smtClean="0"/>
              <a:t> sostenía que por el horario y el tipo de tarea, era un empleo sólo para hombres</a:t>
            </a:r>
            <a:r>
              <a:rPr lang="es-CL" dirty="0" smtClean="0"/>
              <a:t>”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6194160"/>
          </a:xfrm>
        </p:spPr>
        <p:txBody>
          <a:bodyPr>
            <a:normAutofit/>
          </a:bodyPr>
          <a:lstStyle/>
          <a:p>
            <a:r>
              <a:rPr lang="es-CL" dirty="0" smtClean="0"/>
              <a:t>Todo esto terminó con una sentencia que le dio la razón a la empresa.</a:t>
            </a:r>
            <a:endParaRPr lang="es-CL" dirty="0" smtClean="0"/>
          </a:p>
          <a:p>
            <a:endParaRPr lang="es-CL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6194160"/>
          </a:xfrm>
        </p:spPr>
        <p:txBody>
          <a:bodyPr>
            <a:normAutofit fontScale="92500" lnSpcReduction="10000"/>
          </a:bodyPr>
          <a:lstStyle/>
          <a:p>
            <a:r>
              <a:rPr lang="es-CL" dirty="0" smtClean="0"/>
              <a:t>El sexo, la edad y el lugar de residencia son otros requisitos que en Chile se explicitan sin pudor.</a:t>
            </a:r>
            <a:r>
              <a:rPr lang="es-CL" dirty="0" smtClean="0"/>
              <a:t> Otro factor decisivo tiene que ver con la presencia: </a:t>
            </a:r>
            <a:r>
              <a:rPr lang="es-CL" i="1" dirty="0" smtClean="0"/>
              <a:t>“cuando se está pidiendo excelente presencia, se está señalando de manera implícita que mientras el candidato más se asemeje al biotipo nórdico, o sea, delgado y de tez clara, mejores posibilidades tiene de quedarse con el empleo. La presentación personal no tiene nada que ver con el traje y la corbata, sino con la pigmentación. Esta es una sociedad </a:t>
            </a:r>
            <a:r>
              <a:rPr lang="es-CL" i="1" dirty="0" err="1" smtClean="0"/>
              <a:t>pigmentocrática</a:t>
            </a:r>
            <a:r>
              <a:rPr lang="es-CL" i="1" dirty="0" smtClean="0"/>
              <a:t>, donde la clasificación social está dada por el color de piel”.</a:t>
            </a:r>
            <a:endParaRPr lang="es-CL" dirty="0" smtClean="0"/>
          </a:p>
          <a:p>
            <a:endParaRPr lang="es-CL" dirty="0" smtClean="0"/>
          </a:p>
          <a:p>
            <a:endParaRPr lang="es-CL" dirty="0" smtClean="0"/>
          </a:p>
          <a:p>
            <a:endParaRPr lang="es-CL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914400" y="357166"/>
            <a:ext cx="7772400" cy="5998394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s-CL" dirty="0" smtClean="0"/>
              <a:t> </a:t>
            </a:r>
            <a:endParaRPr lang="es-CL" dirty="0" smtClean="0"/>
          </a:p>
          <a:p>
            <a:endParaRPr lang="es-CL" dirty="0" smtClean="0"/>
          </a:p>
          <a:p>
            <a:r>
              <a:rPr lang="es-CL" dirty="0" smtClean="0"/>
              <a:t>Otro factor decisivo tiene que ver con la presencia: </a:t>
            </a:r>
            <a:r>
              <a:rPr lang="es-CL" i="1" dirty="0" smtClean="0"/>
              <a:t>“cuando se está pidiendo excelente presencia, se está señalando de manera implícita que mientras el candidato más se asemeje al biotipo nórdico, o sea, delgado y de tez clara, mejores posibilidades tiene de quedarse con el empleo. La presentación personal no tiene nada que ver con el traje y la corbata, sino con la pigmentación. Esta es una sociedad </a:t>
            </a:r>
            <a:r>
              <a:rPr lang="es-CL" i="1" dirty="0" err="1" smtClean="0"/>
              <a:t>pigmentocrática</a:t>
            </a:r>
            <a:r>
              <a:rPr lang="es-CL" i="1" dirty="0" smtClean="0"/>
              <a:t>, donde la clasificación social está dada por el color de piel”.</a:t>
            </a:r>
            <a:endParaRPr lang="es-CL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CL" dirty="0" smtClean="0"/>
              <a:t>DISCRIMINACION VIH/SIDA</a:t>
            </a:r>
            <a:endParaRPr lang="es-CL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914400" y="500042"/>
            <a:ext cx="7772400" cy="5855518"/>
          </a:xfrm>
        </p:spPr>
        <p:txBody>
          <a:bodyPr>
            <a:normAutofit/>
          </a:bodyPr>
          <a:lstStyle/>
          <a:p>
            <a:r>
              <a:rPr lang="es-CL" i="1" dirty="0" smtClean="0"/>
              <a:t>“No quieren cuidarme. Me dicen que es malgastar recurso y cama, que total igual me voy a morir y que mientras más rápido sea, va a ser mejor” </a:t>
            </a:r>
          </a:p>
          <a:p>
            <a:r>
              <a:rPr lang="es-CL" i="1" dirty="0" smtClean="0"/>
              <a:t>“Algunas de las enfermeras me decían: no tenemos tiempo para usted, ¿no le gustaba meterse con hombres? Ahí tiene el resultado, así que no se queje”.</a:t>
            </a:r>
          </a:p>
          <a:p>
            <a:endParaRPr lang="es-CL" i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PREJUICIO</a:t>
            </a:r>
            <a:endParaRPr lang="es-CL" dirty="0"/>
          </a:p>
        </p:txBody>
      </p:sp>
      <p:pic>
        <p:nvPicPr>
          <p:cNvPr id="4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323975" y="1412776"/>
            <a:ext cx="6496050" cy="4432399"/>
          </a:xfrm>
          <a:prstGeom prst="rect">
            <a:avLst/>
          </a:prstGeom>
          <a:ln w="228600" cap="sq" cmpd="thickThin">
            <a:solidFill>
              <a:srgbClr val="000000"/>
            </a:solidFill>
            <a:prstDash val="solid"/>
            <a:miter lim="800000"/>
          </a:ln>
          <a:effectLst>
            <a:innerShdw blurRad="76200">
              <a:srgbClr val="000000"/>
            </a:innerShdw>
          </a:effectLst>
        </p:spPr>
      </p:pic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914400" y="500042"/>
            <a:ext cx="7772400" cy="5855518"/>
          </a:xfrm>
        </p:spPr>
        <p:txBody>
          <a:bodyPr>
            <a:normAutofit/>
          </a:bodyPr>
          <a:lstStyle/>
          <a:p>
            <a:r>
              <a:rPr lang="es-CL" dirty="0" smtClean="0"/>
              <a:t>Los niños infectados huérfanos o abandonados rara vez son adoptados y los niños que se sabe o se presume que son VIH positivo, son rechazados por las escuelas</a:t>
            </a:r>
            <a:r>
              <a:rPr lang="es-CL" dirty="0" smtClean="0"/>
              <a:t>.</a:t>
            </a:r>
          </a:p>
          <a:p>
            <a:endParaRPr lang="es-CL" dirty="0" smtClean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914400" y="500042"/>
            <a:ext cx="7772400" cy="5855518"/>
          </a:xfrm>
        </p:spPr>
        <p:txBody>
          <a:bodyPr>
            <a:normAutofit/>
          </a:bodyPr>
          <a:lstStyle/>
          <a:p>
            <a:r>
              <a:rPr lang="es-CL" dirty="0" smtClean="0"/>
              <a:t>Los trabajadores de la salud también están sujetos al estigma por el VIH/SIDA. En los primeros años de la epidemia, los </a:t>
            </a:r>
            <a:r>
              <a:rPr lang="es-CL" dirty="0" err="1" smtClean="0"/>
              <a:t>infectólogos</a:t>
            </a:r>
            <a:r>
              <a:rPr lang="es-CL" dirty="0" smtClean="0"/>
              <a:t> (los médicos que trabajaban más de cerca con los pacientes), fueron estigmatizados (listas negras) y víctimas de discriminación. Incluso resultaron amenazados por otros colegas, quienes temían un eventual contagio.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PREJUICIO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Se caracteriza por cuatro elementos:</a:t>
            </a:r>
          </a:p>
          <a:p>
            <a:pPr lvl="1"/>
            <a:r>
              <a:rPr lang="es-CL" dirty="0" smtClean="0"/>
              <a:t>1.- El prejuicio es una actitud</a:t>
            </a:r>
          </a:p>
          <a:p>
            <a:pPr lvl="1"/>
            <a:r>
              <a:rPr lang="es-CL" dirty="0" smtClean="0"/>
              <a:t>2.- Es un fenómeno intergrupal</a:t>
            </a:r>
          </a:p>
          <a:p>
            <a:pPr lvl="1"/>
            <a:r>
              <a:rPr lang="es-CL" dirty="0" smtClean="0"/>
              <a:t>3.- Es una orientación desfavorable hacia un grupo, que puede asociarse a conductas hostiles.</a:t>
            </a:r>
          </a:p>
          <a:p>
            <a:pPr lvl="1"/>
            <a:r>
              <a:rPr lang="es-CL" dirty="0" smtClean="0"/>
              <a:t>4.- Es sesgado y conduce a generalizaciones injustificadas.</a:t>
            </a:r>
            <a:endParaRPr lang="es-C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ESTEREOTIPO</a:t>
            </a:r>
            <a:endParaRPr lang="es-CL" dirty="0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CL" dirty="0" smtClean="0"/>
              <a:t>MECANISMO COGNITIVO QUE INTERVIENE EN EL PREJUICIO.</a:t>
            </a:r>
            <a:endParaRPr lang="es-C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ESTEREOTIPO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b="1" u="sng" dirty="0" smtClean="0">
                <a:solidFill>
                  <a:schemeClr val="accent2">
                    <a:lumMod val="75000"/>
                  </a:schemeClr>
                </a:solidFill>
              </a:rPr>
              <a:t>ESTEREOTIPO: </a:t>
            </a:r>
            <a:r>
              <a:rPr lang="es-CL" dirty="0" smtClean="0"/>
              <a:t> </a:t>
            </a:r>
            <a:r>
              <a:rPr lang="es-CL" dirty="0" smtClean="0"/>
              <a:t>marcos cognitivos formados por creencias y conocimientos sobre grupos sociales específicos.</a:t>
            </a:r>
          </a:p>
          <a:p>
            <a:r>
              <a:rPr lang="es-CL" dirty="0" smtClean="0"/>
              <a:t>Generalizaciones sobre las características típicas o dominantes de los miembros de distintos grupos sociales.</a:t>
            </a:r>
          </a:p>
          <a:p>
            <a:r>
              <a:rPr lang="es-CL" dirty="0" smtClean="0"/>
              <a:t>Sugiere que todos los miembros de un grupo poseen ciertos rasgos.</a:t>
            </a:r>
            <a:endParaRPr lang="es-C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ESTEREOTIPOS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Funcionan como un mecanismo de ahorro de trabajo: permiten hacer evaluaciones rápidas y generales sobre los demás, sin implicar un pensamiento complejo y un mayor esfuerzo.</a:t>
            </a:r>
            <a:endParaRPr lang="es-CL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s-CL" dirty="0" smtClean="0"/>
              <a:t>ILUSIÓN DE HOMOGENEIDAD GRUPAL</a:t>
            </a:r>
            <a:endParaRPr lang="es-CL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s-CL" dirty="0" smtClean="0"/>
              <a:t>DIFERENCIACIÓN ENDOGRUPAL</a:t>
            </a:r>
            <a:endParaRPr lang="es-CL" dirty="0"/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r>
              <a:rPr lang="es-CL" dirty="0" smtClean="0"/>
              <a:t>Tendencia d percibir a las personas pertenecientes a otros grupos  distintos del nuestro, como todos iguales</a:t>
            </a:r>
            <a:endParaRPr lang="es-CL" dirty="0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s-CL" dirty="0" smtClean="0"/>
              <a:t>Tendencia a percibir a los miembros de nuestro grupo como mucho más diferentes entre sí (más heterogéneos), que los de otros grupos.</a:t>
            </a:r>
            <a:endParaRPr lang="es-CL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DISCRIMINACIÓN</a:t>
            </a:r>
            <a:endParaRPr lang="es-CL" dirty="0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CL" dirty="0" smtClean="0"/>
              <a:t>Privar a un grupo humano de los mismos derechos que disfrutan otros.</a:t>
            </a:r>
            <a:endParaRPr lang="es-CL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río">
  <a:themeElements>
    <a:clrScheme name="Brío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Brío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Brío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441</TotalTime>
  <Words>1386</Words>
  <Application>Microsoft Office PowerPoint</Application>
  <PresentationFormat>Presentación en pantalla (4:3)</PresentationFormat>
  <Paragraphs>83</Paragraphs>
  <Slides>31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31</vt:i4>
      </vt:variant>
    </vt:vector>
  </HeadingPairs>
  <TitlesOfParts>
    <vt:vector size="32" baseType="lpstr">
      <vt:lpstr>Brío</vt:lpstr>
      <vt:lpstr>CONDUCTA SOCIAL</vt:lpstr>
      <vt:lpstr>Diapositiva 2</vt:lpstr>
      <vt:lpstr>PREJUICIO</vt:lpstr>
      <vt:lpstr>PREJUICIO</vt:lpstr>
      <vt:lpstr>ESTEREOTIPO</vt:lpstr>
      <vt:lpstr>ESTEREOTIPO</vt:lpstr>
      <vt:lpstr>ESTEREOTIPOS</vt:lpstr>
      <vt:lpstr>Diapositiva 8</vt:lpstr>
      <vt:lpstr>DISCRIMINACIÓN</vt:lpstr>
      <vt:lpstr>DISCRIMINACIÓN</vt:lpstr>
      <vt:lpstr>FORMAS QUE TOMA LA DISCRIMINACIÓN EN LA ACTUALIDAD.</vt:lpstr>
      <vt:lpstr>NUEVO RACISMO</vt:lpstr>
      <vt:lpstr>NUEVO RACISMO</vt:lpstr>
      <vt:lpstr>NUEVO RACISMO O RACISMO MODERNO</vt:lpstr>
      <vt:lpstr>NUEVO RACISMO</vt:lpstr>
      <vt:lpstr>EMBLEMATISMO (TOKENISM)</vt:lpstr>
      <vt:lpstr>EMBLEMATISMO (TOKENISM)</vt:lpstr>
      <vt:lpstr>DISCRIMINACION POSITIVA</vt:lpstr>
      <vt:lpstr>DISCRIMINACIÓN INVERSA O DISCRIMINACIÓN POSITIVA</vt:lpstr>
      <vt:lpstr>DISCRIMINACIÓN INVERSA O DISCRIMINACIÓN POSITIVA</vt:lpstr>
      <vt:lpstr>Discriminación en chile</vt:lpstr>
      <vt:lpstr>Diapositiva 22</vt:lpstr>
      <vt:lpstr>Diapositiva 23</vt:lpstr>
      <vt:lpstr>Diapositiva 24</vt:lpstr>
      <vt:lpstr>Diapositiva 25</vt:lpstr>
      <vt:lpstr>Diapositiva 26</vt:lpstr>
      <vt:lpstr>Diapositiva 27</vt:lpstr>
      <vt:lpstr>DISCRIMINACION VIH/SIDA</vt:lpstr>
      <vt:lpstr>Diapositiva 29</vt:lpstr>
      <vt:lpstr>Diapositiva 30</vt:lpstr>
      <vt:lpstr>Diapositiva 31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CONDUCTA SOCIAL</dc:title>
  <dc:creator>MOF</dc:creator>
  <cp:lastModifiedBy>MOF</cp:lastModifiedBy>
  <cp:revision>3</cp:revision>
  <dcterms:created xsi:type="dcterms:W3CDTF">2011-05-26T20:02:31Z</dcterms:created>
  <dcterms:modified xsi:type="dcterms:W3CDTF">2011-05-27T03:36:47Z</dcterms:modified>
</cp:coreProperties>
</file>

<file path=docProps/thumbnail.jpeg>
</file>