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6" r:id="rId13"/>
    <p:sldId id="280" r:id="rId14"/>
    <p:sldId id="281" r:id="rId15"/>
    <p:sldId id="282" r:id="rId16"/>
    <p:sldId id="283" r:id="rId17"/>
    <p:sldId id="284" r:id="rId18"/>
    <p:sldId id="287" r:id="rId19"/>
    <p:sldId id="286" r:id="rId20"/>
    <p:sldId id="285" r:id="rId21"/>
    <p:sldId id="289" r:id="rId22"/>
    <p:sldId id="293" r:id="rId23"/>
    <p:sldId id="288" r:id="rId24"/>
    <p:sldId id="290" r:id="rId25"/>
    <p:sldId id="291" r:id="rId26"/>
    <p:sldId id="292" r:id="rId27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9" autoAdjust="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F69B03-4CE0-4587-849C-631BDA01C1C1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0CDCF254-B01B-4B0C-ACE6-85F6DEE4ADAF}">
      <dgm:prSet phldrT="[Texto]"/>
      <dgm:spPr/>
      <dgm:t>
        <a:bodyPr/>
        <a:lstStyle/>
        <a:p>
          <a:r>
            <a:rPr lang="es-CR" dirty="0" smtClean="0"/>
            <a:t>Idea!</a:t>
          </a:r>
          <a:endParaRPr lang="es-CR" dirty="0"/>
        </a:p>
      </dgm:t>
    </dgm:pt>
    <dgm:pt modelId="{5486D594-8A4D-4B4D-A5A6-A8E8F37D3634}" type="parTrans" cxnId="{DF3379D0-1EB0-4638-88DD-6F5371B2F066}">
      <dgm:prSet/>
      <dgm:spPr/>
      <dgm:t>
        <a:bodyPr/>
        <a:lstStyle/>
        <a:p>
          <a:endParaRPr lang="es-CR"/>
        </a:p>
      </dgm:t>
    </dgm:pt>
    <dgm:pt modelId="{1E6E0AAF-FF97-4DAF-B847-B43B3F19C34F}" type="sibTrans" cxnId="{DF3379D0-1EB0-4638-88DD-6F5371B2F066}">
      <dgm:prSet/>
      <dgm:spPr/>
      <dgm:t>
        <a:bodyPr/>
        <a:lstStyle/>
        <a:p>
          <a:endParaRPr lang="es-CR"/>
        </a:p>
      </dgm:t>
    </dgm:pt>
    <dgm:pt modelId="{31F46070-08D0-419A-96E9-8D35DC540057}">
      <dgm:prSet phldrT="[Texto]"/>
      <dgm:spPr/>
      <dgm:t>
        <a:bodyPr/>
        <a:lstStyle/>
        <a:p>
          <a:r>
            <a:rPr lang="es-CR" dirty="0" smtClean="0"/>
            <a:t>Testeo</a:t>
          </a:r>
          <a:endParaRPr lang="es-CR" dirty="0"/>
        </a:p>
      </dgm:t>
    </dgm:pt>
    <dgm:pt modelId="{C3F2BC1C-B7CF-40EE-B0A7-F6D4C983B92E}" type="parTrans" cxnId="{D2C7A17A-CF44-4EA7-9E24-104428991278}">
      <dgm:prSet/>
      <dgm:spPr/>
      <dgm:t>
        <a:bodyPr/>
        <a:lstStyle/>
        <a:p>
          <a:endParaRPr lang="es-CR"/>
        </a:p>
      </dgm:t>
    </dgm:pt>
    <dgm:pt modelId="{6DDCC8F0-C7E5-46DE-9B3B-E6377CFBEB14}" type="sibTrans" cxnId="{D2C7A17A-CF44-4EA7-9E24-104428991278}">
      <dgm:prSet/>
      <dgm:spPr/>
      <dgm:t>
        <a:bodyPr/>
        <a:lstStyle/>
        <a:p>
          <a:endParaRPr lang="es-CR"/>
        </a:p>
      </dgm:t>
    </dgm:pt>
    <dgm:pt modelId="{A1745722-C049-4709-BFB1-FB814A7B398B}">
      <dgm:prSet phldrT="[Texto]"/>
      <dgm:spPr/>
      <dgm:t>
        <a:bodyPr/>
        <a:lstStyle/>
        <a:p>
          <a:r>
            <a:rPr lang="es-CR" dirty="0" smtClean="0"/>
            <a:t>Inducción</a:t>
          </a:r>
          <a:endParaRPr lang="es-CR" dirty="0"/>
        </a:p>
      </dgm:t>
    </dgm:pt>
    <dgm:pt modelId="{6AD7C68D-B30E-43DA-80AD-663A96DC8C56}" type="parTrans" cxnId="{E9A312F8-20CD-4CCB-8203-45C29D30062B}">
      <dgm:prSet/>
      <dgm:spPr/>
      <dgm:t>
        <a:bodyPr/>
        <a:lstStyle/>
        <a:p>
          <a:endParaRPr lang="es-CR"/>
        </a:p>
      </dgm:t>
    </dgm:pt>
    <dgm:pt modelId="{82538461-5179-4001-94B3-1492AD8FE91C}" type="sibTrans" cxnId="{E9A312F8-20CD-4CCB-8203-45C29D30062B}">
      <dgm:prSet/>
      <dgm:spPr/>
      <dgm:t>
        <a:bodyPr/>
        <a:lstStyle/>
        <a:p>
          <a:endParaRPr lang="es-CR"/>
        </a:p>
      </dgm:t>
    </dgm:pt>
    <dgm:pt modelId="{8A3E9770-63FC-4879-8183-1A4A3EFBB03D}">
      <dgm:prSet phldrT="[Texto]"/>
      <dgm:spPr/>
      <dgm:t>
        <a:bodyPr/>
        <a:lstStyle/>
        <a:p>
          <a:r>
            <a:rPr lang="es-CR" dirty="0" smtClean="0"/>
            <a:t>Teorización</a:t>
          </a:r>
          <a:endParaRPr lang="es-CR" dirty="0"/>
        </a:p>
      </dgm:t>
    </dgm:pt>
    <dgm:pt modelId="{55FC0269-7DCA-4D21-831B-39C0B82750E4}" type="parTrans" cxnId="{2BBA8973-4A04-4B7B-8EA3-057D5471E644}">
      <dgm:prSet/>
      <dgm:spPr/>
      <dgm:t>
        <a:bodyPr/>
        <a:lstStyle/>
        <a:p>
          <a:endParaRPr lang="es-CR"/>
        </a:p>
      </dgm:t>
    </dgm:pt>
    <dgm:pt modelId="{3E4CB120-5404-4CF2-A88A-11BA395FBCC0}" type="sibTrans" cxnId="{2BBA8973-4A04-4B7B-8EA3-057D5471E644}">
      <dgm:prSet/>
      <dgm:spPr/>
      <dgm:t>
        <a:bodyPr/>
        <a:lstStyle/>
        <a:p>
          <a:endParaRPr lang="es-CR"/>
        </a:p>
      </dgm:t>
    </dgm:pt>
    <dgm:pt modelId="{3C492379-DE29-41B2-9329-8CE75E6D362B}">
      <dgm:prSet phldrT="[Texto]"/>
      <dgm:spPr/>
      <dgm:t>
        <a:bodyPr/>
        <a:lstStyle/>
        <a:p>
          <a:r>
            <a:rPr lang="es-CR" dirty="0" smtClean="0"/>
            <a:t>Deducción</a:t>
          </a:r>
          <a:endParaRPr lang="es-CR" dirty="0"/>
        </a:p>
      </dgm:t>
    </dgm:pt>
    <dgm:pt modelId="{4547B01F-5974-4901-83CA-532314D44B12}" type="parTrans" cxnId="{F5EAAEA8-D796-4689-82A8-475810A999D0}">
      <dgm:prSet/>
      <dgm:spPr/>
      <dgm:t>
        <a:bodyPr/>
        <a:lstStyle/>
        <a:p>
          <a:endParaRPr lang="es-CR"/>
        </a:p>
      </dgm:t>
    </dgm:pt>
    <dgm:pt modelId="{B7EF8BC8-9516-4F68-98B0-3C0871CE5A71}" type="sibTrans" cxnId="{F5EAAEA8-D796-4689-82A8-475810A999D0}">
      <dgm:prSet/>
      <dgm:spPr/>
      <dgm:t>
        <a:bodyPr/>
        <a:lstStyle/>
        <a:p>
          <a:endParaRPr lang="es-CR"/>
        </a:p>
      </dgm:t>
    </dgm:pt>
    <dgm:pt modelId="{8647A723-9FAD-4785-97CF-6EEB3F2E5A85}" type="pres">
      <dgm:prSet presAssocID="{3AF69B03-4CE0-4587-849C-631BDA01C1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2120B31-A04B-47CD-BAA0-5ADD114614D7}" type="pres">
      <dgm:prSet presAssocID="{0CDCF254-B01B-4B0C-ACE6-85F6DEE4ADA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63DE94-C9C2-4CD6-9FEB-7017E6476BAC}" type="pres">
      <dgm:prSet presAssocID="{0CDCF254-B01B-4B0C-ACE6-85F6DEE4ADAF}" presName="spNode" presStyleCnt="0"/>
      <dgm:spPr/>
    </dgm:pt>
    <dgm:pt modelId="{36A68B0B-2C3B-4EB3-8416-11DE37F92A98}" type="pres">
      <dgm:prSet presAssocID="{1E6E0AAF-FF97-4DAF-B847-B43B3F19C34F}" presName="sibTrans" presStyleLbl="sibTrans1D1" presStyleIdx="0" presStyleCnt="5"/>
      <dgm:spPr/>
      <dgm:t>
        <a:bodyPr/>
        <a:lstStyle/>
        <a:p>
          <a:endParaRPr lang="es-ES"/>
        </a:p>
      </dgm:t>
    </dgm:pt>
    <dgm:pt modelId="{65DBA239-16B9-4038-B5D4-2AA079E0F09C}" type="pres">
      <dgm:prSet presAssocID="{31F46070-08D0-419A-96E9-8D35DC54005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A53772F-44BA-46E3-815B-BEC0EB8AD8EA}" type="pres">
      <dgm:prSet presAssocID="{31F46070-08D0-419A-96E9-8D35DC540057}" presName="spNode" presStyleCnt="0"/>
      <dgm:spPr/>
    </dgm:pt>
    <dgm:pt modelId="{901ED8D2-C620-4922-9C3A-74C23E60EA7E}" type="pres">
      <dgm:prSet presAssocID="{6DDCC8F0-C7E5-46DE-9B3B-E6377CFBEB14}" presName="sibTrans" presStyleLbl="sibTrans1D1" presStyleIdx="1" presStyleCnt="5"/>
      <dgm:spPr/>
      <dgm:t>
        <a:bodyPr/>
        <a:lstStyle/>
        <a:p>
          <a:endParaRPr lang="es-ES"/>
        </a:p>
      </dgm:t>
    </dgm:pt>
    <dgm:pt modelId="{E1132FA1-A4D3-48B1-8E4D-E62110D8783E}" type="pres">
      <dgm:prSet presAssocID="{A1745722-C049-4709-BFB1-FB814A7B39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0519C59-CFA1-445A-AF75-B547CDEA2EEF}" type="pres">
      <dgm:prSet presAssocID="{A1745722-C049-4709-BFB1-FB814A7B398B}" presName="spNode" presStyleCnt="0"/>
      <dgm:spPr/>
    </dgm:pt>
    <dgm:pt modelId="{062C7A6C-799D-4CD6-A8C8-5A4174559F88}" type="pres">
      <dgm:prSet presAssocID="{82538461-5179-4001-94B3-1492AD8FE91C}" presName="sibTrans" presStyleLbl="sibTrans1D1" presStyleIdx="2" presStyleCnt="5"/>
      <dgm:spPr/>
      <dgm:t>
        <a:bodyPr/>
        <a:lstStyle/>
        <a:p>
          <a:endParaRPr lang="es-ES"/>
        </a:p>
      </dgm:t>
    </dgm:pt>
    <dgm:pt modelId="{AC3B00D6-6389-4604-AEDD-8F945C63905E}" type="pres">
      <dgm:prSet presAssocID="{8A3E9770-63FC-4879-8183-1A4A3EFBB03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5B2DA3D-D8CB-469E-ADA3-440D86B915F4}" type="pres">
      <dgm:prSet presAssocID="{8A3E9770-63FC-4879-8183-1A4A3EFBB03D}" presName="spNode" presStyleCnt="0"/>
      <dgm:spPr/>
    </dgm:pt>
    <dgm:pt modelId="{D4F72BB3-93A7-4F4C-8517-E5904990BC5E}" type="pres">
      <dgm:prSet presAssocID="{3E4CB120-5404-4CF2-A88A-11BA395FBCC0}" presName="sibTrans" presStyleLbl="sibTrans1D1" presStyleIdx="3" presStyleCnt="5"/>
      <dgm:spPr/>
      <dgm:t>
        <a:bodyPr/>
        <a:lstStyle/>
        <a:p>
          <a:endParaRPr lang="es-ES"/>
        </a:p>
      </dgm:t>
    </dgm:pt>
    <dgm:pt modelId="{265FAD7F-BE33-4BBD-8444-D06F6CB82A4C}" type="pres">
      <dgm:prSet presAssocID="{3C492379-DE29-41B2-9329-8CE75E6D362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B661D1-6EBD-4A5F-A65D-421B52387F44}" type="pres">
      <dgm:prSet presAssocID="{3C492379-DE29-41B2-9329-8CE75E6D362B}" presName="spNode" presStyleCnt="0"/>
      <dgm:spPr/>
    </dgm:pt>
    <dgm:pt modelId="{FCF4296A-AB63-4B5C-81EE-DB49F44A655B}" type="pres">
      <dgm:prSet presAssocID="{B7EF8BC8-9516-4F68-98B0-3C0871CE5A71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DF3379D0-1EB0-4638-88DD-6F5371B2F066}" srcId="{3AF69B03-4CE0-4587-849C-631BDA01C1C1}" destId="{0CDCF254-B01B-4B0C-ACE6-85F6DEE4ADAF}" srcOrd="0" destOrd="0" parTransId="{5486D594-8A4D-4B4D-A5A6-A8E8F37D3634}" sibTransId="{1E6E0AAF-FF97-4DAF-B847-B43B3F19C34F}"/>
    <dgm:cxn modelId="{8D7EB115-AA47-4CD2-BB43-058306BA0074}" type="presOf" srcId="{3C492379-DE29-41B2-9329-8CE75E6D362B}" destId="{265FAD7F-BE33-4BBD-8444-D06F6CB82A4C}" srcOrd="0" destOrd="0" presId="urn:microsoft.com/office/officeart/2005/8/layout/cycle5"/>
    <dgm:cxn modelId="{397CBD34-E1C9-4225-8311-774E9FFEA0D8}" type="presOf" srcId="{1E6E0AAF-FF97-4DAF-B847-B43B3F19C34F}" destId="{36A68B0B-2C3B-4EB3-8416-11DE37F92A98}" srcOrd="0" destOrd="0" presId="urn:microsoft.com/office/officeart/2005/8/layout/cycle5"/>
    <dgm:cxn modelId="{A1A067CB-246F-4D6C-A981-95BFC62E49A8}" type="presOf" srcId="{A1745722-C049-4709-BFB1-FB814A7B398B}" destId="{E1132FA1-A4D3-48B1-8E4D-E62110D8783E}" srcOrd="0" destOrd="0" presId="urn:microsoft.com/office/officeart/2005/8/layout/cycle5"/>
    <dgm:cxn modelId="{C1A244D9-58B3-4213-815B-F8E1C1122E7F}" type="presOf" srcId="{3E4CB120-5404-4CF2-A88A-11BA395FBCC0}" destId="{D4F72BB3-93A7-4F4C-8517-E5904990BC5E}" srcOrd="0" destOrd="0" presId="urn:microsoft.com/office/officeart/2005/8/layout/cycle5"/>
    <dgm:cxn modelId="{D2C7A17A-CF44-4EA7-9E24-104428991278}" srcId="{3AF69B03-4CE0-4587-849C-631BDA01C1C1}" destId="{31F46070-08D0-419A-96E9-8D35DC540057}" srcOrd="1" destOrd="0" parTransId="{C3F2BC1C-B7CF-40EE-B0A7-F6D4C983B92E}" sibTransId="{6DDCC8F0-C7E5-46DE-9B3B-E6377CFBEB14}"/>
    <dgm:cxn modelId="{BF9CDD6C-6AA1-41F3-BF4B-46C64559C6F0}" type="presOf" srcId="{82538461-5179-4001-94B3-1492AD8FE91C}" destId="{062C7A6C-799D-4CD6-A8C8-5A4174559F88}" srcOrd="0" destOrd="0" presId="urn:microsoft.com/office/officeart/2005/8/layout/cycle5"/>
    <dgm:cxn modelId="{E3F63103-DD1C-487C-AA30-D41C35D27170}" type="presOf" srcId="{8A3E9770-63FC-4879-8183-1A4A3EFBB03D}" destId="{AC3B00D6-6389-4604-AEDD-8F945C63905E}" srcOrd="0" destOrd="0" presId="urn:microsoft.com/office/officeart/2005/8/layout/cycle5"/>
    <dgm:cxn modelId="{2BBA8973-4A04-4B7B-8EA3-057D5471E644}" srcId="{3AF69B03-4CE0-4587-849C-631BDA01C1C1}" destId="{8A3E9770-63FC-4879-8183-1A4A3EFBB03D}" srcOrd="3" destOrd="0" parTransId="{55FC0269-7DCA-4D21-831B-39C0B82750E4}" sibTransId="{3E4CB120-5404-4CF2-A88A-11BA395FBCC0}"/>
    <dgm:cxn modelId="{34934889-A7E6-40C8-9F49-289B4996F09E}" type="presOf" srcId="{31F46070-08D0-419A-96E9-8D35DC540057}" destId="{65DBA239-16B9-4038-B5D4-2AA079E0F09C}" srcOrd="0" destOrd="0" presId="urn:microsoft.com/office/officeart/2005/8/layout/cycle5"/>
    <dgm:cxn modelId="{920DC6C4-0BDC-4DD9-B0B1-2D0926DB7EAA}" type="presOf" srcId="{6DDCC8F0-C7E5-46DE-9B3B-E6377CFBEB14}" destId="{901ED8D2-C620-4922-9C3A-74C23E60EA7E}" srcOrd="0" destOrd="0" presId="urn:microsoft.com/office/officeart/2005/8/layout/cycle5"/>
    <dgm:cxn modelId="{4B288FD3-56E1-43B5-A24F-D9A117B1E195}" type="presOf" srcId="{3AF69B03-4CE0-4587-849C-631BDA01C1C1}" destId="{8647A723-9FAD-4785-97CF-6EEB3F2E5A85}" srcOrd="0" destOrd="0" presId="urn:microsoft.com/office/officeart/2005/8/layout/cycle5"/>
    <dgm:cxn modelId="{F5EAAEA8-D796-4689-82A8-475810A999D0}" srcId="{3AF69B03-4CE0-4587-849C-631BDA01C1C1}" destId="{3C492379-DE29-41B2-9329-8CE75E6D362B}" srcOrd="4" destOrd="0" parTransId="{4547B01F-5974-4901-83CA-532314D44B12}" sibTransId="{B7EF8BC8-9516-4F68-98B0-3C0871CE5A71}"/>
    <dgm:cxn modelId="{82D07E7F-BB93-4354-B453-1C985842DF09}" type="presOf" srcId="{B7EF8BC8-9516-4F68-98B0-3C0871CE5A71}" destId="{FCF4296A-AB63-4B5C-81EE-DB49F44A655B}" srcOrd="0" destOrd="0" presId="urn:microsoft.com/office/officeart/2005/8/layout/cycle5"/>
    <dgm:cxn modelId="{7ACE3F14-329F-4DA6-8587-57FE6E3F6959}" type="presOf" srcId="{0CDCF254-B01B-4B0C-ACE6-85F6DEE4ADAF}" destId="{22120B31-A04B-47CD-BAA0-5ADD114614D7}" srcOrd="0" destOrd="0" presId="urn:microsoft.com/office/officeart/2005/8/layout/cycle5"/>
    <dgm:cxn modelId="{E9A312F8-20CD-4CCB-8203-45C29D30062B}" srcId="{3AF69B03-4CE0-4587-849C-631BDA01C1C1}" destId="{A1745722-C049-4709-BFB1-FB814A7B398B}" srcOrd="2" destOrd="0" parTransId="{6AD7C68D-B30E-43DA-80AD-663A96DC8C56}" sibTransId="{82538461-5179-4001-94B3-1492AD8FE91C}"/>
    <dgm:cxn modelId="{5E80134C-89ED-4E21-9EC3-A3FB36D515B5}" type="presParOf" srcId="{8647A723-9FAD-4785-97CF-6EEB3F2E5A85}" destId="{22120B31-A04B-47CD-BAA0-5ADD114614D7}" srcOrd="0" destOrd="0" presId="urn:microsoft.com/office/officeart/2005/8/layout/cycle5"/>
    <dgm:cxn modelId="{C56721BF-131D-4361-AC02-25EFD0CC84D8}" type="presParOf" srcId="{8647A723-9FAD-4785-97CF-6EEB3F2E5A85}" destId="{1763DE94-C9C2-4CD6-9FEB-7017E6476BAC}" srcOrd="1" destOrd="0" presId="urn:microsoft.com/office/officeart/2005/8/layout/cycle5"/>
    <dgm:cxn modelId="{CCDCBC6C-F2BC-4275-91E1-ECB08060D1BA}" type="presParOf" srcId="{8647A723-9FAD-4785-97CF-6EEB3F2E5A85}" destId="{36A68B0B-2C3B-4EB3-8416-11DE37F92A98}" srcOrd="2" destOrd="0" presId="urn:microsoft.com/office/officeart/2005/8/layout/cycle5"/>
    <dgm:cxn modelId="{0C78CBA6-0426-4715-8E3D-1A356AFF28E2}" type="presParOf" srcId="{8647A723-9FAD-4785-97CF-6EEB3F2E5A85}" destId="{65DBA239-16B9-4038-B5D4-2AA079E0F09C}" srcOrd="3" destOrd="0" presId="urn:microsoft.com/office/officeart/2005/8/layout/cycle5"/>
    <dgm:cxn modelId="{6B29934E-0AB8-4272-AAA3-654F8EF8CAD2}" type="presParOf" srcId="{8647A723-9FAD-4785-97CF-6EEB3F2E5A85}" destId="{3A53772F-44BA-46E3-815B-BEC0EB8AD8EA}" srcOrd="4" destOrd="0" presId="urn:microsoft.com/office/officeart/2005/8/layout/cycle5"/>
    <dgm:cxn modelId="{6FDD2697-F74F-47AA-97CB-7EA8CCC901D6}" type="presParOf" srcId="{8647A723-9FAD-4785-97CF-6EEB3F2E5A85}" destId="{901ED8D2-C620-4922-9C3A-74C23E60EA7E}" srcOrd="5" destOrd="0" presId="urn:microsoft.com/office/officeart/2005/8/layout/cycle5"/>
    <dgm:cxn modelId="{F89F33BB-82F2-46E6-BE08-90F2F05D7509}" type="presParOf" srcId="{8647A723-9FAD-4785-97CF-6EEB3F2E5A85}" destId="{E1132FA1-A4D3-48B1-8E4D-E62110D8783E}" srcOrd="6" destOrd="0" presId="urn:microsoft.com/office/officeart/2005/8/layout/cycle5"/>
    <dgm:cxn modelId="{73B9978D-6531-4BE0-B0E5-A2232965CC98}" type="presParOf" srcId="{8647A723-9FAD-4785-97CF-6EEB3F2E5A85}" destId="{E0519C59-CFA1-445A-AF75-B547CDEA2EEF}" srcOrd="7" destOrd="0" presId="urn:microsoft.com/office/officeart/2005/8/layout/cycle5"/>
    <dgm:cxn modelId="{D61FD6E2-CC93-40C0-A2E6-80A92534C2D0}" type="presParOf" srcId="{8647A723-9FAD-4785-97CF-6EEB3F2E5A85}" destId="{062C7A6C-799D-4CD6-A8C8-5A4174559F88}" srcOrd="8" destOrd="0" presId="urn:microsoft.com/office/officeart/2005/8/layout/cycle5"/>
    <dgm:cxn modelId="{A7F88DC9-310D-43A0-B4F1-509041E1099A}" type="presParOf" srcId="{8647A723-9FAD-4785-97CF-6EEB3F2E5A85}" destId="{AC3B00D6-6389-4604-AEDD-8F945C63905E}" srcOrd="9" destOrd="0" presId="urn:microsoft.com/office/officeart/2005/8/layout/cycle5"/>
    <dgm:cxn modelId="{FE21C858-A0AA-46C7-A798-66C4C662A1DD}" type="presParOf" srcId="{8647A723-9FAD-4785-97CF-6EEB3F2E5A85}" destId="{45B2DA3D-D8CB-469E-ADA3-440D86B915F4}" srcOrd="10" destOrd="0" presId="urn:microsoft.com/office/officeart/2005/8/layout/cycle5"/>
    <dgm:cxn modelId="{83DCFB40-1EAB-40F6-8D91-51AF1DB2927D}" type="presParOf" srcId="{8647A723-9FAD-4785-97CF-6EEB3F2E5A85}" destId="{D4F72BB3-93A7-4F4C-8517-E5904990BC5E}" srcOrd="11" destOrd="0" presId="urn:microsoft.com/office/officeart/2005/8/layout/cycle5"/>
    <dgm:cxn modelId="{6D7A6F20-CBBD-4772-B345-59F3B0F55DD6}" type="presParOf" srcId="{8647A723-9FAD-4785-97CF-6EEB3F2E5A85}" destId="{265FAD7F-BE33-4BBD-8444-D06F6CB82A4C}" srcOrd="12" destOrd="0" presId="urn:microsoft.com/office/officeart/2005/8/layout/cycle5"/>
    <dgm:cxn modelId="{ADC3902A-7322-4641-B2E8-AFFC311290BA}" type="presParOf" srcId="{8647A723-9FAD-4785-97CF-6EEB3F2E5A85}" destId="{2DB661D1-6EBD-4A5F-A65D-421B52387F44}" srcOrd="13" destOrd="0" presId="urn:microsoft.com/office/officeart/2005/8/layout/cycle5"/>
    <dgm:cxn modelId="{A82492EB-E07E-4690-A272-B87C3999309D}" type="presParOf" srcId="{8647A723-9FAD-4785-97CF-6EEB3F2E5A85}" destId="{FCF4296A-AB63-4B5C-81EE-DB49F44A655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120B31-A04B-47CD-BAA0-5ADD114614D7}">
      <dsp:nvSpPr>
        <dsp:cNvPr id="0" name=""/>
        <dsp:cNvSpPr/>
      </dsp:nvSpPr>
      <dsp:spPr>
        <a:xfrm>
          <a:off x="3355330" y="418"/>
          <a:ext cx="1518939" cy="987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kern="1200" dirty="0" smtClean="0"/>
            <a:t>Idea!</a:t>
          </a:r>
          <a:endParaRPr lang="es-CR" sz="2000" kern="1200" dirty="0"/>
        </a:p>
      </dsp:txBody>
      <dsp:txXfrm>
        <a:off x="3355330" y="418"/>
        <a:ext cx="1518939" cy="987310"/>
      </dsp:txXfrm>
    </dsp:sp>
    <dsp:sp modelId="{36A68B0B-2C3B-4EB3-8416-11DE37F92A98}">
      <dsp:nvSpPr>
        <dsp:cNvPr id="0" name=""/>
        <dsp:cNvSpPr/>
      </dsp:nvSpPr>
      <dsp:spPr>
        <a:xfrm>
          <a:off x="2140194" y="494073"/>
          <a:ext cx="3949210" cy="3949210"/>
        </a:xfrm>
        <a:custGeom>
          <a:avLst/>
          <a:gdLst/>
          <a:ahLst/>
          <a:cxnLst/>
          <a:rect l="0" t="0" r="0" b="0"/>
          <a:pathLst>
            <a:path>
              <a:moveTo>
                <a:pt x="2938065" y="251001"/>
              </a:moveTo>
              <a:arcTo wR="1974605" hR="1974605" stAng="17952260" swAng="1213404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BA239-16B9-4038-B5D4-2AA079E0F09C}">
      <dsp:nvSpPr>
        <dsp:cNvPr id="0" name=""/>
        <dsp:cNvSpPr/>
      </dsp:nvSpPr>
      <dsp:spPr>
        <a:xfrm>
          <a:off x="5233291" y="1364836"/>
          <a:ext cx="1518939" cy="987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kern="1200" dirty="0" smtClean="0"/>
            <a:t>Testeo</a:t>
          </a:r>
          <a:endParaRPr lang="es-CR" sz="2000" kern="1200" dirty="0"/>
        </a:p>
      </dsp:txBody>
      <dsp:txXfrm>
        <a:off x="5233291" y="1364836"/>
        <a:ext cx="1518939" cy="987310"/>
      </dsp:txXfrm>
    </dsp:sp>
    <dsp:sp modelId="{901ED8D2-C620-4922-9C3A-74C23E60EA7E}">
      <dsp:nvSpPr>
        <dsp:cNvPr id="0" name=""/>
        <dsp:cNvSpPr/>
      </dsp:nvSpPr>
      <dsp:spPr>
        <a:xfrm>
          <a:off x="2140194" y="494073"/>
          <a:ext cx="3949210" cy="3949210"/>
        </a:xfrm>
        <a:custGeom>
          <a:avLst/>
          <a:gdLst/>
          <a:ahLst/>
          <a:cxnLst/>
          <a:rect l="0" t="0" r="0" b="0"/>
          <a:pathLst>
            <a:path>
              <a:moveTo>
                <a:pt x="3944497" y="2110941"/>
              </a:moveTo>
              <a:arcTo wR="1974605" hR="1974605" stAng="21837548" swAng="1361169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32FA1-A4D3-48B1-8E4D-E62110D8783E}">
      <dsp:nvSpPr>
        <dsp:cNvPr id="0" name=""/>
        <dsp:cNvSpPr/>
      </dsp:nvSpPr>
      <dsp:spPr>
        <a:xfrm>
          <a:off x="4515973" y="3572512"/>
          <a:ext cx="1518939" cy="987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kern="1200" dirty="0" smtClean="0"/>
            <a:t>Inducción</a:t>
          </a:r>
          <a:endParaRPr lang="es-CR" sz="2000" kern="1200" dirty="0"/>
        </a:p>
      </dsp:txBody>
      <dsp:txXfrm>
        <a:off x="4515973" y="3572512"/>
        <a:ext cx="1518939" cy="987310"/>
      </dsp:txXfrm>
    </dsp:sp>
    <dsp:sp modelId="{062C7A6C-799D-4CD6-A8C8-5A4174559F88}">
      <dsp:nvSpPr>
        <dsp:cNvPr id="0" name=""/>
        <dsp:cNvSpPr/>
      </dsp:nvSpPr>
      <dsp:spPr>
        <a:xfrm>
          <a:off x="2140194" y="494073"/>
          <a:ext cx="3949210" cy="3949210"/>
        </a:xfrm>
        <a:custGeom>
          <a:avLst/>
          <a:gdLst/>
          <a:ahLst/>
          <a:cxnLst/>
          <a:rect l="0" t="0" r="0" b="0"/>
          <a:pathLst>
            <a:path>
              <a:moveTo>
                <a:pt x="2217505" y="3934213"/>
              </a:moveTo>
              <a:arcTo wR="1974605" hR="1974605" stAng="4976042" swAng="847915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3B00D6-6389-4604-AEDD-8F945C63905E}">
      <dsp:nvSpPr>
        <dsp:cNvPr id="0" name=""/>
        <dsp:cNvSpPr/>
      </dsp:nvSpPr>
      <dsp:spPr>
        <a:xfrm>
          <a:off x="2194686" y="3572512"/>
          <a:ext cx="1518939" cy="987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kern="1200" dirty="0" smtClean="0"/>
            <a:t>Teorización</a:t>
          </a:r>
          <a:endParaRPr lang="es-CR" sz="2000" kern="1200" dirty="0"/>
        </a:p>
      </dsp:txBody>
      <dsp:txXfrm>
        <a:off x="2194686" y="3572512"/>
        <a:ext cx="1518939" cy="987310"/>
      </dsp:txXfrm>
    </dsp:sp>
    <dsp:sp modelId="{D4F72BB3-93A7-4F4C-8517-E5904990BC5E}">
      <dsp:nvSpPr>
        <dsp:cNvPr id="0" name=""/>
        <dsp:cNvSpPr/>
      </dsp:nvSpPr>
      <dsp:spPr>
        <a:xfrm>
          <a:off x="2140194" y="494073"/>
          <a:ext cx="3949210" cy="3949210"/>
        </a:xfrm>
        <a:custGeom>
          <a:avLst/>
          <a:gdLst/>
          <a:ahLst/>
          <a:cxnLst/>
          <a:rect l="0" t="0" r="0" b="0"/>
          <a:pathLst>
            <a:path>
              <a:moveTo>
                <a:pt x="209703" y="2860147"/>
              </a:moveTo>
              <a:arcTo wR="1974605" hR="1974605" stAng="9201283" swAng="1361169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FAD7F-BE33-4BBD-8444-D06F6CB82A4C}">
      <dsp:nvSpPr>
        <dsp:cNvPr id="0" name=""/>
        <dsp:cNvSpPr/>
      </dsp:nvSpPr>
      <dsp:spPr>
        <a:xfrm>
          <a:off x="1477368" y="1364836"/>
          <a:ext cx="1518939" cy="987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kern="1200" dirty="0" smtClean="0"/>
            <a:t>Deducción</a:t>
          </a:r>
          <a:endParaRPr lang="es-CR" sz="2000" kern="1200" dirty="0"/>
        </a:p>
      </dsp:txBody>
      <dsp:txXfrm>
        <a:off x="1477368" y="1364836"/>
        <a:ext cx="1518939" cy="987310"/>
      </dsp:txXfrm>
    </dsp:sp>
    <dsp:sp modelId="{FCF4296A-AB63-4B5C-81EE-DB49F44A655B}">
      <dsp:nvSpPr>
        <dsp:cNvPr id="0" name=""/>
        <dsp:cNvSpPr/>
      </dsp:nvSpPr>
      <dsp:spPr>
        <a:xfrm>
          <a:off x="2140194" y="494073"/>
          <a:ext cx="3949210" cy="3949210"/>
        </a:xfrm>
        <a:custGeom>
          <a:avLst/>
          <a:gdLst/>
          <a:ahLst/>
          <a:cxnLst/>
          <a:rect l="0" t="0" r="0" b="0"/>
          <a:pathLst>
            <a:path>
              <a:moveTo>
                <a:pt x="474722" y="690308"/>
              </a:moveTo>
              <a:arcTo wR="1974605" hR="1974605" stAng="13234336" swAng="1213404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52325C7-C8B0-454E-8DCD-3B76E83E41EC}" type="datetimeFigureOut">
              <a:rPr lang="es-CR" smtClean="0"/>
              <a:pPr/>
              <a:t>11/03/2011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B8B6583-AC66-465D-B63A-3A9353284D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philip_zimbardo_on_the_psychology_of_evil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icothema.com/" TargetMode="External"/><Relationship Id="rId2" Type="http://schemas.openxmlformats.org/officeDocument/2006/relationships/hyperlink" Target="http://catalogo.uchile.c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lo.cl/" TargetMode="External"/><Relationship Id="rId5" Type="http://schemas.openxmlformats.org/officeDocument/2006/relationships/hyperlink" Target="http://www.psychonomic.org/psp/publications-resources.html" TargetMode="External"/><Relationship Id="rId4" Type="http://schemas.openxmlformats.org/officeDocument/2006/relationships/hyperlink" Target="http://www.uv.es/revispsi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56992"/>
            <a:ext cx="8077200" cy="1673352"/>
          </a:xfrm>
        </p:spPr>
        <p:txBody>
          <a:bodyPr/>
          <a:lstStyle/>
          <a:p>
            <a:r>
              <a:rPr lang="es-CR" dirty="0" smtClean="0"/>
              <a:t>¿</a:t>
            </a:r>
            <a:r>
              <a:rPr lang="es-CR" dirty="0" smtClean="0"/>
              <a:t>Qué es la psicología?</a:t>
            </a: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Parte 1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Las ratas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El problema de </a:t>
            </a:r>
            <a:r>
              <a:rPr lang="es-CR" dirty="0" err="1" smtClean="0"/>
              <a:t>Rosenthal</a:t>
            </a:r>
            <a:r>
              <a:rPr lang="es-CR" dirty="0" smtClean="0"/>
              <a:t> </a:t>
            </a:r>
            <a:r>
              <a:rPr lang="es-CR" dirty="0" smtClean="0">
                <a:sym typeface="Wingdings" pitchFamily="2" charset="2"/>
              </a:rPr>
              <a:t> Influenciando los datos. Efecto de expectativas.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El problema de la observación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El humano que observa al humano.</a:t>
            </a:r>
          </a:p>
          <a:p>
            <a:r>
              <a:rPr lang="es-CR" dirty="0" smtClean="0"/>
              <a:t>El humano que observa lo externo.</a:t>
            </a:r>
          </a:p>
          <a:p>
            <a:r>
              <a:rPr lang="es-CR" dirty="0" smtClean="0"/>
              <a:t>El humano que se observa a sí mismo.</a:t>
            </a:r>
          </a:p>
          <a:p>
            <a:r>
              <a:rPr lang="es-CR" dirty="0" smtClean="0"/>
              <a:t>¡Somos humanos!</a:t>
            </a:r>
          </a:p>
          <a:p>
            <a:endParaRPr lang="es-CR" dirty="0"/>
          </a:p>
          <a:p>
            <a:r>
              <a:rPr lang="es-CR" dirty="0" smtClean="0"/>
              <a:t>Mi respuesta (observación) esta determinada por mi historial de experiencias</a:t>
            </a:r>
            <a:r>
              <a:rPr lang="es-CR" dirty="0" smtClean="0"/>
              <a:t>.</a:t>
            </a:r>
          </a:p>
          <a:p>
            <a:r>
              <a:rPr lang="es-CR" dirty="0" smtClean="0"/>
              <a:t>Un sistema debe ser más complejo para observar a otro.</a:t>
            </a:r>
            <a:endParaRPr lang="es-C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Cautela al investigar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R" dirty="0" smtClean="0"/>
              <a:t>El mundo de la ciencia es </a:t>
            </a:r>
            <a:r>
              <a:rPr lang="es-CR" dirty="0" smtClean="0"/>
              <a:t>hostil.</a:t>
            </a:r>
          </a:p>
          <a:p>
            <a:r>
              <a:rPr lang="es-CR" dirty="0" smtClean="0"/>
              <a:t>El mundo de la psicología es terrible.</a:t>
            </a:r>
            <a:endParaRPr lang="es-CR" dirty="0" smtClean="0"/>
          </a:p>
          <a:p>
            <a:endParaRPr lang="es-CR" dirty="0"/>
          </a:p>
          <a:p>
            <a:endParaRPr lang="es-CR" dirty="0" smtClean="0"/>
          </a:p>
          <a:p>
            <a:endParaRPr lang="es-CR" dirty="0"/>
          </a:p>
          <a:p>
            <a:endParaRPr lang="es-CR" dirty="0" smtClean="0"/>
          </a:p>
          <a:p>
            <a:endParaRPr lang="es-CR" dirty="0" smtClean="0"/>
          </a:p>
          <a:p>
            <a:pPr>
              <a:buNone/>
            </a:pPr>
            <a:endParaRPr lang="es-CR" dirty="0" smtClean="0"/>
          </a:p>
          <a:p>
            <a:endParaRPr lang="es-CR" dirty="0"/>
          </a:p>
          <a:p>
            <a:r>
              <a:rPr lang="es-CR" sz="4400" dirty="0" smtClean="0">
                <a:solidFill>
                  <a:srgbClr val="FF0000"/>
                </a:solidFill>
              </a:rPr>
              <a:t>ESCEPTICISMO</a:t>
            </a:r>
            <a:endParaRPr lang="es-CR" sz="2000" dirty="0"/>
          </a:p>
        </p:txBody>
      </p:sp>
      <p:pic>
        <p:nvPicPr>
          <p:cNvPr id="4" name="3 Imagen" descr="Peer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708920"/>
            <a:ext cx="4392488" cy="2855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Pool temático para el seminario. 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Parte 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Investigación vs Técnica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Investigadores, practicantes y comunicadores.</a:t>
            </a:r>
          </a:p>
          <a:p>
            <a:r>
              <a:rPr lang="es-ES_tradnl" dirty="0" smtClean="0"/>
              <a:t>Libertarismo teórico-psicológico.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Psicología Organizacional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Psicología industrial, Psicología del Trabajo, </a:t>
            </a:r>
            <a:r>
              <a:rPr lang="es-ES_tradnl" dirty="0" smtClean="0"/>
              <a:t>Psicología del empleo, </a:t>
            </a:r>
            <a:r>
              <a:rPr lang="es-ES_tradnl" dirty="0" smtClean="0"/>
              <a:t>Psicología Organizacional.</a:t>
            </a:r>
          </a:p>
          <a:p>
            <a:endParaRPr lang="es-ES_tradnl" dirty="0" smtClean="0"/>
          </a:p>
          <a:p>
            <a:r>
              <a:rPr lang="es-ES_tradnl" dirty="0" smtClean="0"/>
              <a:t>Google y la</a:t>
            </a:r>
          </a:p>
          <a:p>
            <a:pPr>
              <a:buNone/>
            </a:pPr>
            <a:r>
              <a:rPr lang="es-ES_tradnl" dirty="0" smtClean="0"/>
              <a:t>Flexibilización.</a:t>
            </a:r>
          </a:p>
          <a:p>
            <a:pPr>
              <a:buNone/>
            </a:pPr>
            <a:endParaRPr lang="es-ES_tradnl" dirty="0" smtClean="0"/>
          </a:p>
          <a:p>
            <a:r>
              <a:rPr lang="es-ES_tradnl" dirty="0" smtClean="0"/>
              <a:t>El fin de la </a:t>
            </a:r>
          </a:p>
          <a:p>
            <a:pPr>
              <a:buNone/>
            </a:pPr>
            <a:r>
              <a:rPr lang="es-ES_tradnl" dirty="0" smtClean="0"/>
              <a:t>Sociedad del </a:t>
            </a:r>
          </a:p>
          <a:p>
            <a:pPr>
              <a:buNone/>
            </a:pPr>
            <a:r>
              <a:rPr lang="es-ES_tradnl" dirty="0" smtClean="0"/>
              <a:t>Trabajo. </a:t>
            </a:r>
            <a:endParaRPr lang="es-ES" dirty="0"/>
          </a:p>
        </p:txBody>
      </p:sp>
      <p:pic>
        <p:nvPicPr>
          <p:cNvPr id="1026" name="Picture 2" descr="C:\Documents and Settings\Vitoko\Escritorio\Googleplex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429000"/>
            <a:ext cx="3816424" cy="2866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Psicología Educacional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Psicología de la Escuela, Psicología de la Enseñanza, Psicologías de la No-Escuela.</a:t>
            </a:r>
          </a:p>
          <a:p>
            <a:endParaRPr lang="es-ES_tradnl" dirty="0" smtClean="0"/>
          </a:p>
          <a:p>
            <a:r>
              <a:rPr lang="es-ES_tradnl" dirty="0" smtClean="0"/>
              <a:t>Colegios Nocedal, Educación digna, </a:t>
            </a:r>
            <a:r>
              <a:rPr lang="es-ES_tradnl" dirty="0" err="1" smtClean="0"/>
              <a:t>Curriculum</a:t>
            </a:r>
            <a:r>
              <a:rPr lang="es-ES_tradnl" dirty="0" smtClean="0"/>
              <a:t> situado.</a:t>
            </a:r>
            <a:endParaRPr lang="es-ES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Psicología del Desarrollo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Desarrollo Biológico, Desarrollo Psicológico y Desarrollo Moral.</a:t>
            </a:r>
          </a:p>
          <a:p>
            <a:endParaRPr lang="es-ES_tradnl" dirty="0" smtClean="0"/>
          </a:p>
          <a:p>
            <a:r>
              <a:rPr lang="es-ES_tradnl" dirty="0" smtClean="0"/>
              <a:t>Cambios </a:t>
            </a:r>
            <a:r>
              <a:rPr lang="es-ES_tradnl" dirty="0" err="1" smtClean="0"/>
              <a:t>cualis</a:t>
            </a:r>
            <a:r>
              <a:rPr lang="es-ES_tradnl" dirty="0" smtClean="0"/>
              <a:t>/</a:t>
            </a:r>
            <a:r>
              <a:rPr lang="es-ES_tradnl" dirty="0" err="1" smtClean="0"/>
              <a:t>cuantis</a:t>
            </a:r>
            <a:r>
              <a:rPr lang="es-ES_tradnl" dirty="0" smtClean="0"/>
              <a:t>. Saben los bebes matemáticas? Adquisición de lenguaje. Podas neuronales.</a:t>
            </a:r>
          </a:p>
          <a:p>
            <a:endParaRPr lang="es-ES_tradnl" dirty="0" smtClean="0"/>
          </a:p>
          <a:p>
            <a:r>
              <a:rPr lang="es-ES_tradnl" dirty="0" smtClean="0"/>
              <a:t>Experimentos de </a:t>
            </a:r>
            <a:r>
              <a:rPr lang="es-ES_tradnl" dirty="0" err="1" smtClean="0"/>
              <a:t>deprivación</a:t>
            </a:r>
            <a:r>
              <a:rPr lang="es-ES_tradnl" dirty="0" smtClean="0"/>
              <a:t> temprana y periodos sensibles.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Psicología Jurídica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Psicología en el Derecho, Psicología para el Derecho, Psicología del Derecho.</a:t>
            </a:r>
          </a:p>
          <a:p>
            <a:endParaRPr lang="es-ES_tradnl" dirty="0" smtClean="0"/>
          </a:p>
          <a:p>
            <a:r>
              <a:rPr lang="es-ES_tradnl" dirty="0" smtClean="0"/>
              <a:t>Distorsión de pautas relacionales, ganancias secundarias, programación, retractaciones.</a:t>
            </a: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Psicología Social-Comunitaria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Zimbardo</a:t>
            </a:r>
            <a:r>
              <a:rPr lang="es-ES_tradnl" dirty="0" smtClean="0"/>
              <a:t> y las cárceles – Universidad de </a:t>
            </a:r>
            <a:r>
              <a:rPr lang="es-ES_tradnl" dirty="0" err="1" smtClean="0"/>
              <a:t>Stanford</a:t>
            </a:r>
            <a:r>
              <a:rPr lang="es-ES_tradnl" dirty="0" smtClean="0"/>
              <a:t> (Roles) </a:t>
            </a:r>
            <a:r>
              <a:rPr lang="es-ES_tradnl" dirty="0" smtClean="0">
                <a:hlinkClick r:id="rId2"/>
              </a:rPr>
              <a:t>[TED]. </a:t>
            </a:r>
            <a:endParaRPr lang="es-ES_tradnl" dirty="0" smtClean="0"/>
          </a:p>
          <a:p>
            <a:r>
              <a:rPr lang="es-ES_tradnl" dirty="0" err="1" smtClean="0"/>
              <a:t>Milgram</a:t>
            </a:r>
            <a:r>
              <a:rPr lang="es-ES_tradnl" dirty="0" smtClean="0"/>
              <a:t> y la obediencia.</a:t>
            </a:r>
          </a:p>
          <a:p>
            <a:endParaRPr lang="es-ES_tradnl" dirty="0" smtClean="0"/>
          </a:p>
          <a:p>
            <a:r>
              <a:rPr lang="es-ES_tradnl" dirty="0" smtClean="0"/>
              <a:t>Concepto de comunidad. Empoderamiento. Pertenencia y nuevas dinámicas.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Definición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Es el estudio </a:t>
            </a:r>
            <a:r>
              <a:rPr lang="es-CR" sz="5400" b="1" dirty="0" smtClean="0">
                <a:solidFill>
                  <a:srgbClr val="FF0000"/>
                </a:solidFill>
              </a:rPr>
              <a:t>científico</a:t>
            </a:r>
            <a:r>
              <a:rPr lang="es-CR" dirty="0" smtClean="0"/>
              <a:t>, que estudia el </a:t>
            </a:r>
            <a:r>
              <a:rPr lang="es-CR" b="1" dirty="0" smtClean="0"/>
              <a:t>comportamiento</a:t>
            </a:r>
            <a:r>
              <a:rPr lang="es-CR" dirty="0" smtClean="0"/>
              <a:t>, y </a:t>
            </a:r>
            <a:r>
              <a:rPr lang="es-CR" b="1" dirty="0" smtClean="0"/>
              <a:t>procesos mentales</a:t>
            </a:r>
            <a:r>
              <a:rPr lang="es-CR" b="1" dirty="0"/>
              <a:t> </a:t>
            </a:r>
            <a:r>
              <a:rPr lang="es-CR" dirty="0" smtClean="0"/>
              <a:t>de </a:t>
            </a:r>
            <a:r>
              <a:rPr lang="es-CR" b="1" dirty="0" smtClean="0"/>
              <a:t>Individuos</a:t>
            </a:r>
            <a:r>
              <a:rPr lang="es-CR" b="1" dirty="0" smtClean="0"/>
              <a:t>. </a:t>
            </a:r>
            <a:r>
              <a:rPr lang="es-CR" dirty="0" smtClean="0"/>
              <a:t>(</a:t>
            </a:r>
            <a:r>
              <a:rPr lang="es-CR" dirty="0" err="1" smtClean="0"/>
              <a:t>Zimbardo</a:t>
            </a:r>
            <a:r>
              <a:rPr lang="es-CR" dirty="0" smtClean="0"/>
              <a:t>, 2005)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Psicología Experimental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Muchas cosas.</a:t>
            </a:r>
          </a:p>
          <a:p>
            <a:r>
              <a:rPr lang="es-ES_tradnl" dirty="0" smtClean="0"/>
              <a:t>Setting de investigación distinto.</a:t>
            </a:r>
          </a:p>
          <a:p>
            <a:r>
              <a:rPr lang="es-ES_tradnl" dirty="0" smtClean="0"/>
              <a:t>Psicología Pura.</a:t>
            </a:r>
          </a:p>
          <a:p>
            <a:r>
              <a:rPr lang="es-ES_tradnl" dirty="0" smtClean="0"/>
              <a:t>Estudios de Funciones, de Estructuras. A niveles explicativos.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Psicología y Publicidad (+ Comercio)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Palabras claves y sexismo.</a:t>
            </a:r>
          </a:p>
          <a:p>
            <a:r>
              <a:rPr lang="es-ES_tradnl" dirty="0" smtClean="0"/>
              <a:t>Entonación, Posicionamiento y </a:t>
            </a:r>
            <a:r>
              <a:rPr lang="es-ES_tradnl" dirty="0" err="1" smtClean="0"/>
              <a:t>Eye</a:t>
            </a:r>
            <a:r>
              <a:rPr lang="es-ES_tradnl" dirty="0" smtClean="0"/>
              <a:t> Tracking.</a:t>
            </a:r>
          </a:p>
          <a:p>
            <a:r>
              <a:rPr lang="es-ES_tradnl" dirty="0" smtClean="0"/>
              <a:t>Posicionamiento de productos.</a:t>
            </a:r>
          </a:p>
          <a:p>
            <a:pPr>
              <a:buNone/>
            </a:pPr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Y </a:t>
            </a:r>
            <a:r>
              <a:rPr lang="es-ES_tradnl" dirty="0" err="1" smtClean="0"/>
              <a:t>Muchisimos</a:t>
            </a:r>
            <a:r>
              <a:rPr lang="es-ES_tradnl" dirty="0" smtClean="0"/>
              <a:t> más!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Psicología evolutiva, Psicología de Género, Psicología analítica, Psicología Conductual, Neuropsicología, Psicología Comparada, Psicología Clínica, Psicopatología, Psicología del estudiante de psicología, Psicología psicológica, etc.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Búsqueda de información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Parte 3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Tengo muchos libros publicados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Tengo muchos artículos publicados.</a:t>
            </a:r>
          </a:p>
          <a:p>
            <a:r>
              <a:rPr lang="es-ES" dirty="0" smtClean="0"/>
              <a:t>Indexación (Indización) y Peer-</a:t>
            </a:r>
            <a:r>
              <a:rPr lang="es-ES" dirty="0" err="1" smtClean="0"/>
              <a:t>reeview</a:t>
            </a:r>
            <a:r>
              <a:rPr lang="es-ES" dirty="0" smtClean="0"/>
              <a:t> (Revisión por pares).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Fuentes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>
                <a:hlinkClick r:id="rId2"/>
              </a:rPr>
              <a:t>http://</a:t>
            </a:r>
            <a:r>
              <a:rPr lang="es-ES" dirty="0" smtClean="0">
                <a:hlinkClick r:id="rId2"/>
              </a:rPr>
              <a:t>catalogo.uchile.cl</a:t>
            </a:r>
            <a:endParaRPr lang="es-ES" dirty="0" smtClean="0"/>
          </a:p>
          <a:p>
            <a:r>
              <a:rPr lang="es-ES_tradnl" dirty="0" smtClean="0"/>
              <a:t>Integrador de bases como </a:t>
            </a:r>
            <a:r>
              <a:rPr lang="en-US" dirty="0" smtClean="0"/>
              <a:t>EBSCO, </a:t>
            </a:r>
            <a:r>
              <a:rPr lang="en-US" dirty="0" err="1" smtClean="0"/>
              <a:t>Proquest</a:t>
            </a:r>
            <a:r>
              <a:rPr lang="en-US" dirty="0" smtClean="0"/>
              <a:t>, Science Direct, U</a:t>
            </a:r>
            <a:r>
              <a:rPr lang="en-US" dirty="0" smtClean="0"/>
              <a:t>. </a:t>
            </a:r>
            <a:r>
              <a:rPr lang="en-US" dirty="0" smtClean="0"/>
              <a:t>Chicago, etc.</a:t>
            </a:r>
          </a:p>
          <a:p>
            <a:endParaRPr lang="en-US" dirty="0" smtClean="0"/>
          </a:p>
          <a:p>
            <a:r>
              <a:rPr lang="es-ES" dirty="0" smtClean="0">
                <a:hlinkClick r:id="rId3"/>
              </a:rPr>
              <a:t>http://www.psicothema.com</a:t>
            </a:r>
            <a:r>
              <a:rPr lang="es-ES" dirty="0" smtClean="0"/>
              <a:t> (revista “</a:t>
            </a:r>
            <a:r>
              <a:rPr lang="es-ES" dirty="0" err="1" smtClean="0"/>
              <a:t>Psicothema</a:t>
            </a:r>
            <a:r>
              <a:rPr lang="es-ES" dirty="0" smtClean="0"/>
              <a:t>”)</a:t>
            </a:r>
          </a:p>
          <a:p>
            <a:endParaRPr lang="es-ES" dirty="0" smtClean="0"/>
          </a:p>
          <a:p>
            <a:r>
              <a:rPr lang="es-ES" dirty="0" smtClean="0">
                <a:hlinkClick r:id="rId4"/>
              </a:rPr>
              <a:t>http://www.uv.es/revispsi/ </a:t>
            </a:r>
            <a:r>
              <a:rPr lang="es-ES" dirty="0" smtClean="0"/>
              <a:t>(revista “Psicológica”)</a:t>
            </a:r>
          </a:p>
          <a:p>
            <a:endParaRPr lang="es-ES" dirty="0" smtClean="0"/>
          </a:p>
          <a:p>
            <a:r>
              <a:rPr lang="es-ES" dirty="0" smtClean="0">
                <a:hlinkClick r:id="rId5"/>
              </a:rPr>
              <a:t>http://</a:t>
            </a:r>
            <a:r>
              <a:rPr lang="es-ES" dirty="0" smtClean="0">
                <a:hlinkClick r:id="rId5"/>
              </a:rPr>
              <a:t>www.psychonomic.org/psp/publications-resources.html</a:t>
            </a:r>
            <a:r>
              <a:rPr lang="es-ES" dirty="0" smtClean="0"/>
              <a:t> (revista de la </a:t>
            </a:r>
            <a:r>
              <a:rPr lang="es-ES" dirty="0" err="1" smtClean="0"/>
              <a:t>Psychonomic</a:t>
            </a:r>
            <a:r>
              <a:rPr lang="es-ES" dirty="0" smtClean="0"/>
              <a:t> </a:t>
            </a:r>
            <a:r>
              <a:rPr lang="es-ES" dirty="0" err="1" smtClean="0"/>
              <a:t>Society</a:t>
            </a:r>
            <a:r>
              <a:rPr lang="es-ES" dirty="0" smtClean="0"/>
              <a:t> – Gratuita pero en Inglés).</a:t>
            </a:r>
          </a:p>
          <a:p>
            <a:endParaRPr lang="es-ES" dirty="0" smtClean="0"/>
          </a:p>
          <a:p>
            <a:r>
              <a:rPr lang="es-ES" dirty="0" smtClean="0">
                <a:hlinkClick r:id="rId6"/>
              </a:rPr>
              <a:t>www.scielo.cl; </a:t>
            </a:r>
            <a:r>
              <a:rPr lang="es-ES" dirty="0" smtClean="0"/>
              <a:t>http://www.scielo.org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Preguntas o Comentarios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 descr="C:\Documents and Settings\Vitoko\Escritorio\sci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2664296" cy="2613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Un estudio en estudiantes	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err="1" smtClean="0"/>
              <a:t>Kimble</a:t>
            </a:r>
            <a:r>
              <a:rPr lang="es-CR" dirty="0" smtClean="0"/>
              <a:t> (1984): Análisis de los valores o creencias existentes. </a:t>
            </a:r>
          </a:p>
          <a:p>
            <a:r>
              <a:rPr lang="es-CR" dirty="0" smtClean="0"/>
              <a:t>Demuestra la existencia de 2 culturas en la psicología.</a:t>
            </a:r>
          </a:p>
          <a:p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Ámbitos de análisis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R" dirty="0" smtClean="0"/>
              <a:t>Sistema de valores: Humanista/Científico</a:t>
            </a:r>
          </a:p>
          <a:p>
            <a:r>
              <a:rPr lang="es-CR" dirty="0" smtClean="0"/>
              <a:t>Leyes para el comportamiento: Determinismo/Indeterminismo</a:t>
            </a:r>
          </a:p>
          <a:p>
            <a:r>
              <a:rPr lang="es-CR" dirty="0" smtClean="0"/>
              <a:t>Fuentes de conocimiento: Observación/Intuición</a:t>
            </a:r>
          </a:p>
          <a:p>
            <a:r>
              <a:rPr lang="es-CR" dirty="0" smtClean="0"/>
              <a:t>Lugar de estudio: Laboratorio/Trabajo de </a:t>
            </a:r>
            <a:r>
              <a:rPr lang="es-CR" dirty="0" smtClean="0"/>
              <a:t>campo.</a:t>
            </a:r>
          </a:p>
          <a:p>
            <a:r>
              <a:rPr lang="es-CR" dirty="0" smtClean="0"/>
              <a:t>Generalidad de las leyes: </a:t>
            </a:r>
            <a:r>
              <a:rPr lang="es-CR" dirty="0" err="1" smtClean="0"/>
              <a:t>Nomoteticas</a:t>
            </a:r>
            <a:r>
              <a:rPr lang="es-CR" dirty="0" smtClean="0"/>
              <a:t>/Ideográficas</a:t>
            </a:r>
          </a:p>
          <a:p>
            <a:r>
              <a:rPr lang="es-CR" dirty="0" smtClean="0"/>
              <a:t>Nivel de análisis: Elemental/</a:t>
            </a:r>
            <a:r>
              <a:rPr lang="es-CR" dirty="0" err="1" smtClean="0"/>
              <a:t>Holista</a:t>
            </a:r>
            <a:r>
              <a:rPr lang="es-CR" dirty="0" smtClean="0"/>
              <a:t> </a:t>
            </a:r>
          </a:p>
          <a:p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¿Que psicólogos queremos ser?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Escuela Socrática y Sofista.</a:t>
            </a:r>
          </a:p>
          <a:p>
            <a:r>
              <a:rPr lang="es-CR" dirty="0" smtClean="0"/>
              <a:t>¿Que fines perseguimos?</a:t>
            </a:r>
          </a:p>
          <a:p>
            <a:r>
              <a:rPr lang="es-CR" dirty="0" smtClean="0"/>
              <a:t>¿Qué importancia tiene la generación de conocimiento?</a:t>
            </a:r>
          </a:p>
          <a:p>
            <a:r>
              <a:rPr lang="es-CR" dirty="0" smtClean="0"/>
              <a:t>¿Todo conocimiento es válido?</a:t>
            </a:r>
          </a:p>
          <a:p>
            <a:r>
              <a:rPr lang="es-CR" dirty="0" smtClean="0"/>
              <a:t>Si no, ¿Qué requisito(s) debe cumplir para ser válido?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Felicidades!, Ud. Es (hasta ahora):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Según Snow (1964): </a:t>
            </a:r>
          </a:p>
          <a:p>
            <a:pPr lvl="1"/>
            <a:r>
              <a:rPr lang="es-CR" dirty="0" err="1" smtClean="0"/>
              <a:t>Tough-minded</a:t>
            </a:r>
            <a:endParaRPr lang="es-CR" dirty="0" smtClean="0"/>
          </a:p>
          <a:p>
            <a:pPr lvl="1"/>
            <a:r>
              <a:rPr lang="es-CR" dirty="0" smtClean="0"/>
              <a:t>Tender-</a:t>
            </a:r>
            <a:r>
              <a:rPr lang="es-CR" dirty="0" err="1" smtClean="0"/>
              <a:t>minded</a:t>
            </a:r>
            <a:endParaRPr lang="es-C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Método científico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Describir</a:t>
            </a:r>
          </a:p>
          <a:p>
            <a:r>
              <a:rPr lang="es-CR" dirty="0" smtClean="0"/>
              <a:t>Explicar</a:t>
            </a:r>
          </a:p>
          <a:p>
            <a:r>
              <a:rPr lang="es-CR" dirty="0" smtClean="0"/>
              <a:t>Predecir</a:t>
            </a:r>
          </a:p>
          <a:p>
            <a:r>
              <a:rPr lang="es-CR" dirty="0" smtClean="0"/>
              <a:t>Controlar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Métodos de investigación psicológica</a:t>
            </a:r>
            <a:endParaRPr lang="es-CR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Pasos lógicos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Teoría</a:t>
            </a:r>
          </a:p>
          <a:p>
            <a:r>
              <a:rPr lang="es-CR" dirty="0" smtClean="0"/>
              <a:t>Determinismo</a:t>
            </a:r>
          </a:p>
          <a:p>
            <a:r>
              <a:rPr lang="es-CR" dirty="0" smtClean="0"/>
              <a:t>Hipótesis</a:t>
            </a:r>
          </a:p>
          <a:p>
            <a:endParaRPr lang="es-CR" dirty="0" smtClean="0"/>
          </a:p>
          <a:p>
            <a:r>
              <a:rPr lang="es-CR" dirty="0" err="1" smtClean="0"/>
              <a:t>Replicabilidad</a:t>
            </a:r>
            <a:r>
              <a:rPr lang="es-CR" dirty="0" smtClean="0"/>
              <a:t>?</a:t>
            </a:r>
            <a:endParaRPr lang="es-CR" dirty="0" smtClean="0"/>
          </a:p>
          <a:p>
            <a:endParaRPr lang="es-C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142</TotalTime>
  <Words>608</Words>
  <Application>Microsoft Office PowerPoint</Application>
  <PresentationFormat>Presentación en pantalla (4:3)</PresentationFormat>
  <Paragraphs>123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Módulo</vt:lpstr>
      <vt:lpstr>¿Qué es la psicología?</vt:lpstr>
      <vt:lpstr>Definición</vt:lpstr>
      <vt:lpstr>Un estudio en estudiantes </vt:lpstr>
      <vt:lpstr>Ámbitos de análisis</vt:lpstr>
      <vt:lpstr>¿Que psicólogos queremos ser?</vt:lpstr>
      <vt:lpstr>Felicidades!, Ud. Es (hasta ahora):</vt:lpstr>
      <vt:lpstr>Método científico</vt:lpstr>
      <vt:lpstr>Métodos de investigación psicológica</vt:lpstr>
      <vt:lpstr>Pasos lógicos</vt:lpstr>
      <vt:lpstr>Las ratas</vt:lpstr>
      <vt:lpstr>El problema de la observación</vt:lpstr>
      <vt:lpstr>Cautela al investigar</vt:lpstr>
      <vt:lpstr>Pool temático para el seminario. </vt:lpstr>
      <vt:lpstr>Investigación vs Técnica</vt:lpstr>
      <vt:lpstr>Psicología Organizacional</vt:lpstr>
      <vt:lpstr>Psicología Educacional </vt:lpstr>
      <vt:lpstr>Psicología del Desarrollo</vt:lpstr>
      <vt:lpstr>Psicología Jurídica</vt:lpstr>
      <vt:lpstr>Psicología Social-Comunitaria</vt:lpstr>
      <vt:lpstr>Psicología Experimental</vt:lpstr>
      <vt:lpstr>Psicología y Publicidad (+ Comercio)</vt:lpstr>
      <vt:lpstr>Y Muchisimos más! </vt:lpstr>
      <vt:lpstr>Búsqueda de información</vt:lpstr>
      <vt:lpstr>Tengo muchos libros publicados</vt:lpstr>
      <vt:lpstr>Fuentes</vt:lpstr>
      <vt:lpstr>Preguntas o Comentarios</vt:lpstr>
    </vt:vector>
  </TitlesOfParts>
  <Company>Holy Cloud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Illusion V1</dc:creator>
  <cp:lastModifiedBy>Vitoko</cp:lastModifiedBy>
  <cp:revision>15</cp:revision>
  <dcterms:created xsi:type="dcterms:W3CDTF">2010-04-08T15:30:34Z</dcterms:created>
  <dcterms:modified xsi:type="dcterms:W3CDTF">2011-03-11T06:44:37Z</dcterms:modified>
</cp:coreProperties>
</file>