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7" r:id="rId1"/>
  </p:sldMasterIdLst>
  <p:notesMasterIdLst>
    <p:notesMasterId r:id="rId35"/>
  </p:notesMasterIdLst>
  <p:handoutMasterIdLst>
    <p:handoutMasterId r:id="rId36"/>
  </p:handoutMasterIdLst>
  <p:sldIdLst>
    <p:sldId id="309" r:id="rId2"/>
    <p:sldId id="279" r:id="rId3"/>
    <p:sldId id="286" r:id="rId4"/>
    <p:sldId id="280" r:id="rId5"/>
    <p:sldId id="287" r:id="rId6"/>
    <p:sldId id="288" r:id="rId7"/>
    <p:sldId id="289" r:id="rId8"/>
    <p:sldId id="290" r:id="rId9"/>
    <p:sldId id="281" r:id="rId10"/>
    <p:sldId id="282" r:id="rId11"/>
    <p:sldId id="291" r:id="rId12"/>
    <p:sldId id="283" r:id="rId13"/>
    <p:sldId id="284" r:id="rId14"/>
    <p:sldId id="292" r:id="rId15"/>
    <p:sldId id="285" r:id="rId16"/>
    <p:sldId id="293" r:id="rId17"/>
    <p:sldId id="294" r:id="rId18"/>
    <p:sldId id="295" r:id="rId19"/>
    <p:sldId id="296" r:id="rId20"/>
    <p:sldId id="298" r:id="rId21"/>
    <p:sldId id="299" r:id="rId22"/>
    <p:sldId id="306" r:id="rId23"/>
    <p:sldId id="297" r:id="rId24"/>
    <p:sldId id="307" r:id="rId25"/>
    <p:sldId id="302" r:id="rId26"/>
    <p:sldId id="300" r:id="rId27"/>
    <p:sldId id="308" r:id="rId28"/>
    <p:sldId id="310" r:id="rId29"/>
    <p:sldId id="311" r:id="rId30"/>
    <p:sldId id="301" r:id="rId31"/>
    <p:sldId id="312" r:id="rId32"/>
    <p:sldId id="313" r:id="rId33"/>
    <p:sldId id="314" r:id="rId34"/>
  </p:sldIdLst>
  <p:sldSz cx="9144000" cy="6858000" type="screen4x3"/>
  <p:notesSz cx="7010400" cy="92964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0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Times New Roman" charset="0"/>
              </a:defRPr>
            </a:lvl1pPr>
          </a:lstStyle>
          <a:p>
            <a:fld id="{D9685D79-8B4A-440E-825C-C761C76F21CB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Times New Roman" charset="0"/>
              </a:defRPr>
            </a:lvl1pPr>
          </a:lstStyle>
          <a:p>
            <a:endParaRPr lang="es-ES_tradnl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Times New Roman" charset="0"/>
              </a:defRPr>
            </a:lvl1pPr>
          </a:lstStyle>
          <a:p>
            <a:endParaRPr lang="es-ES_tradnl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Times New Roman" charset="0"/>
              </a:defRPr>
            </a:lvl1pPr>
          </a:lstStyle>
          <a:p>
            <a:endParaRPr lang="es-ES_tradnl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Times New Roman" charset="0"/>
              </a:defRPr>
            </a:lvl1pPr>
          </a:lstStyle>
          <a:p>
            <a:fld id="{FF2BEC4C-D3C2-4096-B315-5C38B154922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D115F6-B143-4158-84BB-C705C266FA8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59B48-E812-458C-9A1C-DC81D0D5FD4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0ADC0D-566E-44E2-9ECE-3573C7BE34A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070C2B-F28D-40D2-8111-E4CFE2D22F7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06F45FA-A959-4C05-BEBF-E8E1BB88777A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FAE9005-ABCD-450F-926B-5CA57DC559D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B4321F1-FEDB-4051-9ACE-CA33D86AB3F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58B4BB-BE9E-4B37-92CA-10FB093ECAE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1F176F-FB79-4007-921D-03407CA2F99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8C4407-D145-4588-9915-7CFE21BBB75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0316671-E9EA-430C-85CC-E58AA65F975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6800F4-321F-4CBD-88AF-1A7D9CF4BEB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Clase 3: </a:t>
            </a:r>
            <a:br>
              <a:rPr lang="es-CL" dirty="0" smtClean="0"/>
            </a:br>
            <a:r>
              <a:rPr lang="es-CL" dirty="0" smtClean="0"/>
              <a:t>Sistemas Operativos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CL" dirty="0" smtClean="0"/>
              <a:t>Curso Computación, Programa Académico Bachillerato </a:t>
            </a:r>
          </a:p>
          <a:p>
            <a:r>
              <a:rPr lang="es-CL" dirty="0" smtClean="0"/>
              <a:t>Cristian </a:t>
            </a:r>
            <a:r>
              <a:rPr lang="es-CL" dirty="0" err="1" smtClean="0"/>
              <a:t>Wilckens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Un poco de Historia de SO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2C606-86CC-4CD2-91E9-950E737FCC64}" type="slidenum">
              <a:rPr lang="en-US"/>
              <a:pPr/>
              <a:t>10</a:t>
            </a:fld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Sistemas batch</a:t>
            </a:r>
          </a:p>
          <a:p>
            <a:pPr lvl="1"/>
            <a:r>
              <a:rPr lang="es-CL"/>
              <a:t>Procesamiento por lotes de tarjetas o jobs</a:t>
            </a:r>
          </a:p>
          <a:p>
            <a:pPr lvl="1"/>
            <a:r>
              <a:rPr lang="es-CL"/>
              <a:t>Un operador carga las tarjetas</a:t>
            </a:r>
          </a:p>
          <a:p>
            <a:pPr lvl="1"/>
            <a:r>
              <a:rPr lang="es-CL"/>
              <a:t>Un monitor residente lee las tarjetas, interpreta las de control y lanza el programa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Historia (cont)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9E4CCD5-BC79-4A43-AEC4-A135A6C63942}" type="slidenum">
              <a:rPr lang="en-US"/>
              <a:pPr/>
              <a:t>11</a:t>
            </a:fld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Operación Off-line</a:t>
            </a:r>
          </a:p>
          <a:p>
            <a:pPr lvl="1"/>
            <a:r>
              <a:rPr lang="es-CL"/>
              <a:t>Procesadores satélites traspasan de tarjetas a cintas y cintas a impresoras</a:t>
            </a:r>
          </a:p>
          <a:p>
            <a:r>
              <a:rPr lang="es-CL"/>
              <a:t>Buffering</a:t>
            </a:r>
          </a:p>
          <a:p>
            <a:pPr lvl="1"/>
            <a:r>
              <a:rPr lang="es-CL"/>
              <a:t>Lectura/escritura por bloques de n lineas</a:t>
            </a:r>
          </a:p>
          <a:p>
            <a:pPr lvl="1"/>
            <a:r>
              <a:rPr lang="es-CL"/>
              <a:t>Lectura/escritura solapada con procesamientos</a:t>
            </a:r>
          </a:p>
          <a:p>
            <a:pPr lvl="1"/>
            <a:r>
              <a:rPr lang="es-CL"/>
              <a:t>Uso de canales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Historia (cont)</a:t>
            </a: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3136DA5D-80D8-4C76-8287-30CA9CAEC92E}" type="slidenum">
              <a:rPr lang="en-US"/>
              <a:pPr/>
              <a:t>12</a:t>
            </a:fld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Spooling</a:t>
            </a:r>
          </a:p>
          <a:p>
            <a:pPr lvl="1"/>
            <a:r>
              <a:rPr lang="es-CL"/>
              <a:t>SPOOL (Simultaneous Peripheral Operation On-Line)</a:t>
            </a:r>
          </a:p>
          <a:p>
            <a:pPr lvl="1"/>
            <a:endParaRPr lang="es-CL"/>
          </a:p>
          <a:p>
            <a:pPr lvl="1"/>
            <a:endParaRPr lang="en-US"/>
          </a:p>
        </p:txBody>
      </p:sp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971800"/>
            <a:ext cx="810603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Historia (cont)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A709A89-5C71-4DD2-9426-7C12D3D5DA28}" type="slidenum">
              <a:rPr lang="en-US"/>
              <a:pPr/>
              <a:t>13</a:t>
            </a:fld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Sistemas multiprogramación (fines de los 60)</a:t>
            </a:r>
          </a:p>
          <a:p>
            <a:pPr lvl="1"/>
            <a:r>
              <a:rPr lang="es-CL"/>
              <a:t>Se aprovechan los instantes de I/O para ejecutar otros jobs</a:t>
            </a:r>
          </a:p>
          <a:p>
            <a:pPr lvl="1"/>
            <a:r>
              <a:rPr lang="es-CL"/>
              <a:t>Mecanismos de protección de memoria</a:t>
            </a:r>
          </a:p>
          <a:p>
            <a:pPr lvl="2"/>
            <a:r>
              <a:rPr lang="es-CL"/>
              <a:t>Paginamiento</a:t>
            </a:r>
          </a:p>
          <a:p>
            <a:pPr lvl="2"/>
            <a:r>
              <a:rPr lang="es-CL"/>
              <a:t>Segmentación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Historia (cont)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37C47AD-DE82-4DA8-87D1-DD03CCCB9FAE}" type="slidenum">
              <a:rPr lang="en-US"/>
              <a:pPr/>
              <a:t>14</a:t>
            </a:fld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CL" dirty="0"/>
              <a:t>Monitor residente </a:t>
            </a:r>
            <a:r>
              <a:rPr lang="es-CL" dirty="0" smtClean="0">
                <a:sym typeface="Wingdings" pitchFamily="2" charset="2"/>
              </a:rPr>
              <a:t></a:t>
            </a:r>
            <a:r>
              <a:rPr lang="es-CL" dirty="0" smtClean="0"/>
              <a:t> </a:t>
            </a:r>
            <a:r>
              <a:rPr lang="es-CL" dirty="0"/>
              <a:t>SO</a:t>
            </a:r>
          </a:p>
          <a:p>
            <a:pPr lvl="1">
              <a:buFont typeface="Wingdings" pitchFamily="2" charset="2"/>
              <a:buNone/>
            </a:pPr>
            <a:endParaRPr lang="es-CL" dirty="0"/>
          </a:p>
          <a:p>
            <a:pPr lvl="1"/>
            <a:r>
              <a:rPr lang="es-CL" dirty="0"/>
              <a:t>OS 360 primer SO como tal</a:t>
            </a:r>
          </a:p>
          <a:p>
            <a:pPr lvl="1">
              <a:buFont typeface="Wingdings" pitchFamily="2" charset="2"/>
              <a:buNone/>
            </a:pPr>
            <a:endParaRPr lang="es-CL" dirty="0"/>
          </a:p>
          <a:p>
            <a:pPr lvl="1"/>
            <a:r>
              <a:rPr lang="es-CL" dirty="0"/>
              <a:t>Problema: Baja productividad de los programadores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Historia (cont)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7CCBDF5-CD8C-48AD-8170-216E3C12FCCE}" type="slidenum">
              <a:rPr lang="en-US"/>
              <a:pPr/>
              <a:t>15</a:t>
            </a:fld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Sistema de tiempo compartido</a:t>
            </a:r>
          </a:p>
          <a:p>
            <a:pPr lvl="1"/>
            <a:r>
              <a:rPr lang="es-CL" dirty="0"/>
              <a:t>Computadores con varios terminales</a:t>
            </a:r>
          </a:p>
          <a:p>
            <a:pPr lvl="1"/>
            <a:r>
              <a:rPr lang="es-CL" dirty="0"/>
              <a:t>Programador depura viendo el terminal</a:t>
            </a:r>
          </a:p>
          <a:p>
            <a:pPr lvl="1"/>
            <a:r>
              <a:rPr lang="es-CL" dirty="0"/>
              <a:t>Terminal </a:t>
            </a:r>
            <a:r>
              <a:rPr lang="es-CL" dirty="0">
                <a:sym typeface="Symbol" pitchFamily="18" charset="2"/>
              </a:rPr>
              <a:t> consola</a:t>
            </a:r>
          </a:p>
          <a:p>
            <a:pPr lvl="1"/>
            <a:endParaRPr lang="es-CL" dirty="0">
              <a:sym typeface="Symbol" pitchFamily="18" charset="2"/>
            </a:endParaRPr>
          </a:p>
          <a:p>
            <a:pPr lvl="1"/>
            <a:r>
              <a:rPr lang="es-CL" dirty="0">
                <a:sym typeface="Symbol" pitchFamily="18" charset="2"/>
              </a:rPr>
              <a:t>Problema: Procesador es el cuello de botella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Historia (cont)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9FAB8EA-6511-4B2E-9826-134C42D902A3}" type="slidenum">
              <a:rPr lang="en-US"/>
              <a:pPr/>
              <a:t>16</a:t>
            </a:fld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s-CL" sz="2800" dirty="0"/>
              <a:t>Computadores personales (fines 70)</a:t>
            </a:r>
          </a:p>
          <a:p>
            <a:pPr lvl="1"/>
            <a:r>
              <a:rPr lang="es-CL" sz="2400" dirty="0" err="1"/>
              <a:t>Monousuarios</a:t>
            </a:r>
            <a:endParaRPr lang="es-CL" sz="2400" dirty="0"/>
          </a:p>
          <a:p>
            <a:pPr lvl="1"/>
            <a:r>
              <a:rPr lang="es-CL" sz="2400" dirty="0" err="1"/>
              <a:t>Monotareas</a:t>
            </a:r>
            <a:endParaRPr lang="es-CL" sz="2400" dirty="0"/>
          </a:p>
          <a:p>
            <a:pPr lvl="1"/>
            <a:r>
              <a:rPr lang="es-CL" sz="2400" dirty="0"/>
              <a:t>Monitor residente</a:t>
            </a:r>
          </a:p>
          <a:p>
            <a:pPr lvl="2"/>
            <a:r>
              <a:rPr lang="es-CL" sz="2400" dirty="0"/>
              <a:t>CP/M</a:t>
            </a:r>
          </a:p>
          <a:p>
            <a:pPr lvl="2"/>
            <a:r>
              <a:rPr lang="es-CL" sz="2400" dirty="0"/>
              <a:t>DOS</a:t>
            </a:r>
          </a:p>
          <a:p>
            <a:pPr lvl="1"/>
            <a:r>
              <a:rPr lang="es-CL" sz="2400" dirty="0"/>
              <a:t>Tiempo de respuesta predecible</a:t>
            </a:r>
          </a:p>
          <a:p>
            <a:pPr lvl="1"/>
            <a:r>
              <a:rPr lang="es-CL" sz="2400" dirty="0"/>
              <a:t>Bajo Costo</a:t>
            </a:r>
          </a:p>
          <a:p>
            <a:pPr lvl="1"/>
            <a:r>
              <a:rPr lang="es-CL" sz="2400" dirty="0"/>
              <a:t>Problema: Como compartir información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Historia (cont)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3DA126A-5300-48DE-9FEF-BC5D84B91955}" type="slidenum">
              <a:rPr lang="en-US"/>
              <a:pPr/>
              <a:t>17</a:t>
            </a:fld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CL" sz="3200" dirty="0"/>
              <a:t>Redes de computadores personales (85)</a:t>
            </a:r>
          </a:p>
          <a:p>
            <a:pPr lvl="1"/>
            <a:r>
              <a:rPr lang="es-CL" sz="2800" dirty="0"/>
              <a:t>Red Novell</a:t>
            </a:r>
          </a:p>
          <a:p>
            <a:pPr lvl="2"/>
            <a:r>
              <a:rPr lang="es-CL" sz="2400" dirty="0"/>
              <a:t>1 PC por usuario conectado en red</a:t>
            </a:r>
          </a:p>
          <a:p>
            <a:pPr lvl="2"/>
            <a:r>
              <a:rPr lang="es-CL" sz="2400" dirty="0"/>
              <a:t>1 servidor compartido con disco duro e impresora</a:t>
            </a:r>
          </a:p>
          <a:p>
            <a:pPr lvl="2"/>
            <a:r>
              <a:rPr lang="es-CL" sz="2400" dirty="0"/>
              <a:t>Se comparte información solo en lectura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Historia (cont)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FD6EED45-A3A2-4FDC-AFCE-5371A64A7E28}" type="slidenum">
              <a:rPr lang="en-US"/>
              <a:pPr/>
              <a:t>18</a:t>
            </a:fld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CL" sz="3200" dirty="0"/>
              <a:t>Sistemas distribuidos y estaciones de trabajo</a:t>
            </a:r>
          </a:p>
          <a:p>
            <a:pPr lvl="1"/>
            <a:r>
              <a:rPr lang="es-CL" sz="2800" dirty="0"/>
              <a:t>Se emula un sistema de tiempo compartido</a:t>
            </a:r>
          </a:p>
          <a:p>
            <a:pPr lvl="1"/>
            <a:r>
              <a:rPr lang="es-CL" sz="2800" dirty="0"/>
              <a:t>Procesador no es cuello de botella</a:t>
            </a:r>
          </a:p>
          <a:p>
            <a:pPr lvl="1"/>
            <a:r>
              <a:rPr lang="es-CL" sz="2800" dirty="0"/>
              <a:t>Compartir información a través de los discos</a:t>
            </a:r>
          </a:p>
          <a:p>
            <a:endParaRPr lang="es-CL" sz="3200" dirty="0"/>
          </a:p>
          <a:p>
            <a:endParaRPr lang="en-US" sz="3200" dirty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Historia (cont)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A5FEE34-6A90-4F8D-9E15-C4DBAC35D771}" type="slidenum">
              <a:rPr lang="en-US"/>
              <a:pPr/>
              <a:t>19</a:t>
            </a:fld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Sistemas multiprocesadores</a:t>
            </a:r>
          </a:p>
          <a:p>
            <a:pPr lvl="1"/>
            <a:r>
              <a:rPr lang="es-CL"/>
              <a:t>Varios procesadores que comparten la memoria</a:t>
            </a:r>
          </a:p>
          <a:p>
            <a:r>
              <a:rPr lang="es-CL"/>
              <a:t>Clusters </a:t>
            </a:r>
          </a:p>
          <a:p>
            <a:pPr lvl="1"/>
            <a:r>
              <a:rPr lang="es-CL"/>
              <a:t>Varios procesadores que no comparten memoria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Sistema Operativo (SO)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3A0ABD2-EAF1-44CD-81FB-4C921D2E7B2E}" type="slidenum">
              <a:rPr lang="en-US"/>
              <a:pPr/>
              <a:t>2</a:t>
            </a:fld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“Un SO es un programa que actúa como intermediario entre el usuario de un computador y el hardware del computador. El propósito de un SO es crear un entorno en el que el usuario pueda ejecutar programas de forma </a:t>
            </a:r>
            <a:r>
              <a:rPr lang="es-CL" i="1"/>
              <a:t>cómoda</a:t>
            </a:r>
            <a:r>
              <a:rPr lang="es-CL"/>
              <a:t> y </a:t>
            </a:r>
            <a:r>
              <a:rPr lang="es-CL" i="1"/>
              <a:t>eficiente</a:t>
            </a:r>
            <a:r>
              <a:rPr lang="es-CL"/>
              <a:t>. “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Procesos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0262F88-6EF1-4672-A78D-80F3E5E10309}" type="slidenum">
              <a:rPr lang="en-US"/>
              <a:pPr/>
              <a:t>20</a:t>
            </a:fld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Un proceso es un programa en ejecución</a:t>
            </a:r>
          </a:p>
          <a:p>
            <a:r>
              <a:rPr lang="es-CL"/>
              <a:t>Posee cierta estructura</a:t>
            </a:r>
          </a:p>
          <a:p>
            <a:pPr lvl="1"/>
            <a:r>
              <a:rPr lang="es-CL"/>
              <a:t>Código+datos+pila+registros</a:t>
            </a:r>
          </a:p>
          <a:p>
            <a:pPr lvl="1"/>
            <a:r>
              <a:rPr lang="es-CL"/>
              <a:t>Cambian con el tiempo (son dinámicos)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Clasificación de Procesos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6C6E34F-BE76-4236-8858-F22B90CCF28B}" type="slidenum">
              <a:rPr lang="en-US"/>
              <a:pPr/>
              <a:t>21</a:t>
            </a:fld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2 clasificaciones</a:t>
            </a:r>
          </a:p>
          <a:p>
            <a:pPr lvl="1"/>
            <a:r>
              <a:rPr lang="es-CL"/>
              <a:t>Uso de memoria y procesadores</a:t>
            </a:r>
          </a:p>
          <a:p>
            <a:pPr lvl="2"/>
            <a:r>
              <a:rPr lang="es-CL"/>
              <a:t>Livianos</a:t>
            </a:r>
          </a:p>
          <a:p>
            <a:pPr lvl="2"/>
            <a:r>
              <a:rPr lang="es-CL"/>
              <a:t>Pesados</a:t>
            </a:r>
          </a:p>
          <a:p>
            <a:pPr lvl="1"/>
            <a:r>
              <a:rPr lang="es-CL"/>
              <a:t>Control sobre la CPU</a:t>
            </a:r>
          </a:p>
          <a:p>
            <a:pPr lvl="2"/>
            <a:r>
              <a:rPr lang="es-CL"/>
              <a:t>Preemptive (con adelantamiento)</a:t>
            </a:r>
          </a:p>
          <a:p>
            <a:pPr lvl="2"/>
            <a:r>
              <a:rPr lang="es-CL"/>
              <a:t>Non-preemtive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574C269-04A3-4861-96F3-FD01548D69E1}" type="slidenum">
              <a:rPr lang="en-US"/>
              <a:pPr/>
              <a:t>22</a:t>
            </a:fld>
            <a:endParaRPr lang="en-US"/>
          </a:p>
        </p:txBody>
      </p:sp>
      <p:pic>
        <p:nvPicPr>
          <p:cNvPr id="1064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3469" y="1511461"/>
            <a:ext cx="5260731" cy="51941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4000"/>
              <a:t>Operaciones realizadas por un SO</a:t>
            </a:r>
            <a:endParaRPr lang="en-US" sz="400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A75413D-F51C-4ACF-BECF-CA8ED70F1E9D}" type="slidenum">
              <a:rPr lang="en-US"/>
              <a:pPr/>
              <a:t>23</a:t>
            </a:fld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CL" sz="3200" dirty="0"/>
              <a:t>Administración de Procesos (</a:t>
            </a:r>
            <a:r>
              <a:rPr lang="es-CL" sz="3200" dirty="0" err="1"/>
              <a:t>Scheduling</a:t>
            </a:r>
            <a:r>
              <a:rPr lang="es-CL" sz="3200" dirty="0"/>
              <a:t>)</a:t>
            </a:r>
          </a:p>
          <a:p>
            <a:pPr lvl="1"/>
            <a:r>
              <a:rPr lang="es-CL" sz="2800" dirty="0"/>
              <a:t>Planificación estratégica del uso del procesador</a:t>
            </a:r>
          </a:p>
          <a:p>
            <a:pPr lvl="1"/>
            <a:r>
              <a:rPr lang="es-CL" sz="2800" dirty="0"/>
              <a:t>Estados de un proceso: nuevo, listo, en ejecución, en espera y terminado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337F376-0F30-4310-A132-C305B71354F8}" type="slidenum">
              <a:rPr lang="en-US"/>
              <a:pPr/>
              <a:t>24</a:t>
            </a:fld>
            <a:endParaRPr lang="en-US"/>
          </a:p>
        </p:txBody>
      </p:sp>
      <p:pic>
        <p:nvPicPr>
          <p:cNvPr id="10752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7797451" cy="32004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/>
              <a:t>Parámetros para un buen Scheduler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4966239-1EA5-4D58-94C2-D7792F96E304}" type="slidenum">
              <a:rPr lang="en-US"/>
              <a:pPr/>
              <a:t>25</a:t>
            </a:fld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/>
              <a:t>Maximizar la utilización de la CPU</a:t>
            </a:r>
          </a:p>
          <a:p>
            <a:r>
              <a:rPr lang="es-ES_tradnl"/>
              <a:t>Maximizar el turnaround (veces que le toca el control a un mismo programa dentro de una unidad de tiempo)</a:t>
            </a:r>
          </a:p>
          <a:p>
            <a:r>
              <a:rPr lang="es-ES_tradnl"/>
              <a:t>Minimizar el tiempo de espera de cada proceso</a:t>
            </a:r>
          </a:p>
          <a:p>
            <a:r>
              <a:rPr lang="es-ES_tradnl"/>
              <a:t>Minimizar el tiempo de respuesta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Estrategias de Scheduling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72963C5-E04E-4667-B89F-EAFB91DA30F2}" type="slidenum">
              <a:rPr lang="en-US"/>
              <a:pPr/>
              <a:t>26</a:t>
            </a:fld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CL"/>
              <a:t>FCFS (First Come First Served)</a:t>
            </a:r>
          </a:p>
          <a:p>
            <a:pPr lvl="1"/>
            <a:endParaRPr lang="es-CL"/>
          </a:p>
          <a:p>
            <a:r>
              <a:rPr lang="es-CL"/>
              <a:t>SJF (Shortest Job First)</a:t>
            </a:r>
          </a:p>
          <a:p>
            <a:endParaRPr lang="es-CL"/>
          </a:p>
          <a:p>
            <a:r>
              <a:rPr lang="es-CL"/>
              <a:t>Scheduling con Prioridad</a:t>
            </a:r>
          </a:p>
          <a:p>
            <a:endParaRPr lang="es-CL"/>
          </a:p>
          <a:p>
            <a:r>
              <a:rPr lang="es-CL"/>
              <a:t>Scheduling por turno circular</a:t>
            </a:r>
          </a:p>
          <a:p>
            <a:endParaRPr lang="es-CL"/>
          </a:p>
          <a:p>
            <a:pPr lvl="1"/>
            <a:r>
              <a:rPr lang="es-CL"/>
              <a:t>Tiempo despacho y de espera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Ejemplo FCFS</a:t>
            </a:r>
            <a:endParaRPr lang="en-US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DF207F-686B-4364-8B78-4DB7FC9CC4E7}" type="slidenum">
              <a:rPr lang="en-US"/>
              <a:pPr/>
              <a:t>27</a:t>
            </a:fld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 SJF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F070C2B-F28D-40D2-8111-E4CFE2D22F7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 </a:t>
            </a:r>
            <a:r>
              <a:rPr lang="es-CL" dirty="0" err="1" smtClean="0"/>
              <a:t>Scheduling</a:t>
            </a:r>
            <a:r>
              <a:rPr lang="es-CL" dirty="0" smtClean="0"/>
              <a:t> con Prioridad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F070C2B-F28D-40D2-8111-E4CFE2D22F7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Sistema Operativo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4FD61389-D51A-4010-ACB9-53AD55CDD645}" type="slidenum">
              <a:rPr lang="en-US"/>
              <a:pPr/>
              <a:t>3</a:t>
            </a:fld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“Un SO es un programa que actúa como intermediario entre el usuario y la máquina. Su propósito es proveer al usuario de un ambiente para ejecutar aplicaciones tanto de trabajo como de diversión.”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Otras operaciones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8C50990-7BF5-4196-B6F2-BD06622B44D0}" type="slidenum">
              <a:rPr lang="en-US"/>
              <a:pPr/>
              <a:t>30</a:t>
            </a:fld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/>
              <a:t>Coordinación de Procesos</a:t>
            </a:r>
          </a:p>
          <a:p>
            <a:pPr lvl="1"/>
            <a:r>
              <a:rPr lang="es-ES_tradnl"/>
              <a:t>Secciones Críticas (dataraces: 2 procesos modifican simultáneamente la estructura de datos)</a:t>
            </a:r>
          </a:p>
          <a:p>
            <a:pPr lvl="2"/>
            <a:r>
              <a:rPr lang="es-ES_tradnl"/>
              <a:t>Problema de los lectores y escritores</a:t>
            </a:r>
          </a:p>
          <a:p>
            <a:pPr lvl="3"/>
            <a:r>
              <a:rPr lang="es-ES_tradnl"/>
              <a:t>Semáforos</a:t>
            </a:r>
          </a:p>
          <a:p>
            <a:pPr lvl="1"/>
            <a:r>
              <a:rPr lang="es-ES_tradnl"/>
              <a:t>Deadlocks (múltiples procesos esperan eternamente por adquirir un recurso que nunca se liberará)</a:t>
            </a:r>
          </a:p>
          <a:p>
            <a:pPr lvl="2"/>
            <a:r>
              <a:rPr lang="es-ES_tradnl"/>
              <a:t>Problema de los Filósofos comensales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Problema filósofos comensales</a:t>
            </a: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F070C2B-F28D-40D2-8111-E4CFE2D22F7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En 1965 </a:t>
            </a:r>
            <a:r>
              <a:rPr lang="es-CL" dirty="0" err="1" smtClean="0"/>
              <a:t>Dijkstra</a:t>
            </a:r>
            <a:r>
              <a:rPr lang="es-CL" dirty="0" smtClean="0"/>
              <a:t> planteó y resolvió un problema de sincronización llamado el problema de la cena de los filósofos, que se puede enunciar como sigue. Cinco filósofos se sientan a la mesa, cada uno con un plato de e</a:t>
            </a:r>
            <a:r>
              <a:rPr lang="es-CL" dirty="0" smtClean="0"/>
              <a:t>spagueti. </a:t>
            </a:r>
            <a:r>
              <a:rPr lang="es-CL" dirty="0" smtClean="0"/>
              <a:t>El </a:t>
            </a:r>
            <a:r>
              <a:rPr lang="es-CL" dirty="0" smtClean="0"/>
              <a:t>espagueti </a:t>
            </a:r>
            <a:r>
              <a:rPr lang="es-CL" dirty="0" smtClean="0"/>
              <a:t>es tan escurridizo que un filósofo necesita dos tenedores para comerlo. Entre cada dos platos hay un tenedor</a:t>
            </a:r>
            <a:endParaRPr lang="es-CL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F070C2B-F28D-40D2-8111-E4CFE2D22F7C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La vida de un filósofo consta de periodos alternos de comer y pensar. Cuando un filósofo tiene hambre, intenta obtener un tenedor para su mano derecha, y otro para su mano izquierda, cogiendo uno a la vez y en cualquier orden. Si logra obtener los dos tenedores, come un rato y después deja los tenedores y continúa pensando. </a:t>
            </a:r>
            <a:endParaRPr lang="es-CL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F070C2B-F28D-40D2-8111-E4CFE2D22F7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La </a:t>
            </a:r>
            <a:r>
              <a:rPr lang="es-CL" dirty="0" smtClean="0"/>
              <a:t>pregunta clave es: ¿ puede el lector escribir un programa para cada filósofo que permita comer equitativamente a los filósofos y no se </a:t>
            </a:r>
            <a:r>
              <a:rPr lang="es-CL" dirty="0" err="1" smtClean="0"/>
              <a:t>interbloquee</a:t>
            </a:r>
            <a:r>
              <a:rPr lang="es-CL" dirty="0" smtClean="0"/>
              <a:t>?</a:t>
            </a:r>
            <a:endParaRPr lang="es-CL" dirty="0"/>
          </a:p>
        </p:txBody>
      </p:sp>
      <p:pic>
        <p:nvPicPr>
          <p:cNvPr id="6" name="Picture 2" descr="http://wwwdi.ujaen.es/~lina/TemasSO/CONCURRENCIA/Image5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581149"/>
            <a:ext cx="300990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Objetivo de un SO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B9A2D15-DB60-439A-9C8A-8152512C1CC9}" type="slidenum">
              <a:rPr lang="en-US"/>
              <a:pPr/>
              <a:t>4</a:t>
            </a:fld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Hacer al sistema de computador </a:t>
            </a:r>
            <a:r>
              <a:rPr lang="es-CL" i="1"/>
              <a:t>cómodo</a:t>
            </a:r>
            <a:r>
              <a:rPr lang="es-CL"/>
              <a:t> de usar</a:t>
            </a:r>
          </a:p>
          <a:p>
            <a:pPr>
              <a:buFont typeface="Wingdings" pitchFamily="2" charset="2"/>
              <a:buNone/>
            </a:pPr>
            <a:endParaRPr lang="es-CL"/>
          </a:p>
          <a:p>
            <a:r>
              <a:rPr lang="es-CL"/>
              <a:t>Utilizar el hardware del computador en forma </a:t>
            </a:r>
            <a:r>
              <a:rPr lang="es-CL" i="1"/>
              <a:t>eficiente</a:t>
            </a:r>
            <a:endParaRPr lang="en-US" i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F56C6D8-59E8-4EAB-BD57-03D3717E6FA0}" type="slidenum">
              <a:rPr lang="en-US"/>
              <a:pPr/>
              <a:t>5</a:t>
            </a:fld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El HW proporciona los recursos de computación básicos</a:t>
            </a:r>
          </a:p>
          <a:p>
            <a:r>
              <a:rPr lang="es-CL"/>
              <a:t>Los programas de Aplicación definen las formas en que dichos recursos se utilizan para resolver los problemas de computación de los usuarios.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886C40B-DF4B-4D4C-A580-91A7F92EC5EF}" type="slidenum">
              <a:rPr lang="en-US"/>
              <a:pPr/>
              <a:t>6</a:t>
            </a:fld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Un SO controla y coordina el uso del HW entre los diversos programas de aplicación de los distintos usuarios.</a:t>
            </a:r>
          </a:p>
          <a:p>
            <a:r>
              <a:rPr lang="es-CL"/>
              <a:t>Crea el entorno para que otros programas realicen un trabajo útil.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F44C620-F829-4DB4-AF11-E172ABE5975A}" type="slidenum">
              <a:rPr lang="en-US"/>
              <a:pPr/>
              <a:t>7</a:t>
            </a:fld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SO como asignador de recursos. </a:t>
            </a:r>
          </a:p>
          <a:p>
            <a:pPr lvl="1"/>
            <a:r>
              <a:rPr lang="es-CL"/>
              <a:t>Tiempo de CPU</a:t>
            </a:r>
          </a:p>
          <a:p>
            <a:pPr lvl="1"/>
            <a:r>
              <a:rPr lang="es-CL"/>
              <a:t>Espacio de memoria</a:t>
            </a:r>
          </a:p>
          <a:p>
            <a:pPr lvl="1"/>
            <a:r>
              <a:rPr lang="es-CL"/>
              <a:t>Espacio para almacenamiento de archivos</a:t>
            </a:r>
          </a:p>
          <a:p>
            <a:pPr lvl="1"/>
            <a:r>
              <a:rPr lang="es-CL"/>
              <a:t>Dispositivos de I/O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Componentes de un SO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5A61321-D640-41A0-9DA9-CDD1A3031FD9}" type="slidenum">
              <a:rPr lang="en-US"/>
              <a:pPr/>
              <a:t>8</a:t>
            </a:fld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/>
              <a:t>Núcleo o Kernel</a:t>
            </a:r>
          </a:p>
          <a:p>
            <a:pPr lvl="1"/>
            <a:r>
              <a:rPr lang="es-CL"/>
              <a:t>Encargado de ejecutar y dar servicio a los procesos</a:t>
            </a:r>
          </a:p>
          <a:p>
            <a:r>
              <a:rPr lang="es-CL"/>
              <a:t>Proceso </a:t>
            </a:r>
          </a:p>
          <a:p>
            <a:pPr lvl="1"/>
            <a:r>
              <a:rPr lang="es-CL"/>
              <a:t>Aplicación o utilitario 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Componentes de un SO</a:t>
            </a: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B23547E-2F27-4A85-88F1-6E63045A3F54}" type="slidenum">
              <a:rPr lang="en-US"/>
              <a:pPr/>
              <a:t>9</a:t>
            </a:fld>
            <a:endParaRPr lang="en-US"/>
          </a:p>
        </p:txBody>
      </p:sp>
      <p:pic>
        <p:nvPicPr>
          <p:cNvPr id="808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199" y="1600200"/>
            <a:ext cx="8303091" cy="4572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1448</TotalTime>
  <Words>886</Words>
  <Application>Microsoft Office PowerPoint</Application>
  <PresentationFormat>Presentación en pantalla (4:3)</PresentationFormat>
  <Paragraphs>171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Intermedio</vt:lpstr>
      <vt:lpstr>Clase 3:  Sistemas Operativos</vt:lpstr>
      <vt:lpstr>Sistema Operativo (SO)</vt:lpstr>
      <vt:lpstr>Sistema Operativo</vt:lpstr>
      <vt:lpstr>Objetivo de un SO</vt:lpstr>
      <vt:lpstr>Diapositiva 5</vt:lpstr>
      <vt:lpstr>Diapositiva 6</vt:lpstr>
      <vt:lpstr>Diapositiva 7</vt:lpstr>
      <vt:lpstr>Componentes de un SO</vt:lpstr>
      <vt:lpstr>Componentes de un SO</vt:lpstr>
      <vt:lpstr>Un poco de Historia de SO</vt:lpstr>
      <vt:lpstr>Historia (cont)</vt:lpstr>
      <vt:lpstr>Historia (cont)</vt:lpstr>
      <vt:lpstr>Historia (cont)</vt:lpstr>
      <vt:lpstr>Historia (cont)</vt:lpstr>
      <vt:lpstr>Historia (cont)</vt:lpstr>
      <vt:lpstr>Historia (cont)</vt:lpstr>
      <vt:lpstr>Historia (cont)</vt:lpstr>
      <vt:lpstr>Historia (cont)</vt:lpstr>
      <vt:lpstr>Historia (cont)</vt:lpstr>
      <vt:lpstr>Procesos</vt:lpstr>
      <vt:lpstr>Clasificación de Procesos</vt:lpstr>
      <vt:lpstr>Diapositiva 22</vt:lpstr>
      <vt:lpstr>Operaciones realizadas por un SO</vt:lpstr>
      <vt:lpstr>Diapositiva 24</vt:lpstr>
      <vt:lpstr>Parámetros para un buen Scheduler</vt:lpstr>
      <vt:lpstr>Estrategias de Scheduling</vt:lpstr>
      <vt:lpstr>Ejemplo FCFS</vt:lpstr>
      <vt:lpstr>Ejemplo SJF</vt:lpstr>
      <vt:lpstr>Ejemplo Scheduling con Prioridad</vt:lpstr>
      <vt:lpstr>Otras operaciones</vt:lpstr>
      <vt:lpstr>Problema filósofos comensales</vt:lpstr>
      <vt:lpstr>Diapositiva 32</vt:lpstr>
      <vt:lpstr>Diapositiva 33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Evolución Histórica de las Computadoras</dc:title>
  <dc:creator>Pamela Weber</dc:creator>
  <cp:lastModifiedBy>Cristian</cp:lastModifiedBy>
  <cp:revision>25</cp:revision>
  <cp:lastPrinted>2001-03-15T19:31:52Z</cp:lastPrinted>
  <dcterms:created xsi:type="dcterms:W3CDTF">2001-03-14T05:12:48Z</dcterms:created>
  <dcterms:modified xsi:type="dcterms:W3CDTF">2010-04-15T20:44:00Z</dcterms:modified>
</cp:coreProperties>
</file>