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7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_tradnl" smtClean="0"/>
              <a:t>Clic para editar título</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14-04-16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14-04-16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_tradnl" smtClean="0"/>
              <a:t>Clic para editar título</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14-04-16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14-04-16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Date Placeholder 3"/>
          <p:cNvSpPr>
            <a:spLocks noGrp="1"/>
          </p:cNvSpPr>
          <p:nvPr>
            <p:ph type="dt" sz="half" idx="10"/>
          </p:nvPr>
        </p:nvSpPr>
        <p:spPr/>
        <p:txBody>
          <a:bodyPr/>
          <a:lstStyle/>
          <a:p>
            <a:fld id="{6BFECD78-3C8E-49F2-8FAB-59489D168ABB}" type="datetimeFigureOut">
              <a:rPr lang="en-US" smtClean="0"/>
              <a:t>14-04-16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14-04-16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 para editar título</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14-04-16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 para editar título</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14-04-16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14-04-16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6BFECD78-3C8E-49F2-8FAB-59489D168ABB}" type="datetimeFigureOut">
              <a:rPr lang="en-US" smtClean="0"/>
              <a:t>14-04-16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Arrastre la imagen al marcador de posición o haga clic en el icono para agregar</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Date Placeholder 4"/>
          <p:cNvSpPr>
            <a:spLocks noGrp="1"/>
          </p:cNvSpPr>
          <p:nvPr>
            <p:ph type="dt" sz="half" idx="10"/>
          </p:nvPr>
        </p:nvSpPr>
        <p:spPr/>
        <p:txBody>
          <a:bodyPr/>
          <a:lstStyle/>
          <a:p>
            <a:fld id="{6BFECD78-3C8E-49F2-8FAB-59489D168ABB}" type="datetimeFigureOut">
              <a:rPr lang="en-US" smtClean="0"/>
              <a:t>14-04-16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‹Nr.›</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14-04-16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‹Nr.›</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35000" y="520072"/>
            <a:ext cx="7837714" cy="5447646"/>
          </a:xfrm>
          <a:prstGeom prst="rect">
            <a:avLst/>
          </a:prstGeom>
          <a:noFill/>
        </p:spPr>
        <p:txBody>
          <a:bodyPr wrap="square" rtlCol="0">
            <a:spAutoFit/>
          </a:bodyPr>
          <a:lstStyle/>
          <a:p>
            <a:pPr algn="just"/>
            <a:r>
              <a:rPr lang="es-ES" sz="2400" b="1" dirty="0" smtClean="0">
                <a:latin typeface="Garamond"/>
                <a:cs typeface="Garamond"/>
              </a:rPr>
              <a:t>Discurso sobre la poes</a:t>
            </a:r>
            <a:r>
              <a:rPr lang="es-ES" sz="2400" b="1" dirty="0" smtClean="0">
                <a:latin typeface="Garamond"/>
                <a:cs typeface="Garamond"/>
              </a:rPr>
              <a:t>ía dramática </a:t>
            </a:r>
          </a:p>
          <a:p>
            <a:pPr algn="just"/>
            <a:r>
              <a:rPr lang="es-ES" dirty="0" smtClean="0">
                <a:latin typeface="Garamond"/>
                <a:cs typeface="Garamond"/>
              </a:rPr>
              <a:t>Denis Diderot</a:t>
            </a:r>
          </a:p>
          <a:p>
            <a:pPr algn="just"/>
            <a:endParaRPr lang="es-ES" dirty="0">
              <a:latin typeface="Garamond"/>
              <a:cs typeface="Garamond"/>
            </a:endParaRPr>
          </a:p>
          <a:p>
            <a:pPr algn="just"/>
            <a:r>
              <a:rPr lang="es-ES" b="1" dirty="0" smtClean="0">
                <a:latin typeface="Garamond"/>
                <a:cs typeface="Garamond"/>
              </a:rPr>
              <a:t>Rechazo a la tragedia y a la comedia: origen del drama burgués. </a:t>
            </a:r>
          </a:p>
          <a:p>
            <a:pPr algn="just"/>
            <a:r>
              <a:rPr lang="es-ES" dirty="0" smtClean="0">
                <a:latin typeface="Garamond"/>
                <a:cs typeface="Garamond"/>
              </a:rPr>
              <a:t>(Antecedentes: </a:t>
            </a:r>
            <a:r>
              <a:rPr lang="es-ES_tradnl" dirty="0" err="1">
                <a:latin typeface="Garamond"/>
                <a:cs typeface="Garamond"/>
              </a:rPr>
              <a:t>Marivaux</a:t>
            </a:r>
            <a:r>
              <a:rPr lang="es-ES_tradnl" dirty="0">
                <a:latin typeface="Garamond"/>
                <a:cs typeface="Garamond"/>
              </a:rPr>
              <a:t> y su tratamiento de las relaciones familiares (</a:t>
            </a:r>
            <a:r>
              <a:rPr lang="es-ES_tradnl" i="1" dirty="0" err="1">
                <a:latin typeface="Garamond"/>
                <a:cs typeface="Garamond"/>
              </a:rPr>
              <a:t>École</a:t>
            </a:r>
            <a:r>
              <a:rPr lang="es-ES_tradnl" i="1" dirty="0">
                <a:latin typeface="Garamond"/>
                <a:cs typeface="Garamond"/>
              </a:rPr>
              <a:t> des </a:t>
            </a:r>
            <a:r>
              <a:rPr lang="es-ES_tradnl" i="1" dirty="0" err="1">
                <a:latin typeface="Garamond"/>
                <a:cs typeface="Garamond"/>
              </a:rPr>
              <a:t>mères</a:t>
            </a:r>
            <a:r>
              <a:rPr lang="es-ES_tradnl" i="1" dirty="0">
                <a:latin typeface="Garamond"/>
                <a:cs typeface="Garamond"/>
              </a:rPr>
              <a:t>, La </a:t>
            </a:r>
            <a:r>
              <a:rPr lang="es-ES_tradnl" i="1" dirty="0" err="1">
                <a:latin typeface="Garamond"/>
                <a:cs typeface="Garamond"/>
              </a:rPr>
              <a:t>Mère</a:t>
            </a:r>
            <a:r>
              <a:rPr lang="es-ES_tradnl" i="1" dirty="0">
                <a:latin typeface="Garamond"/>
                <a:cs typeface="Garamond"/>
              </a:rPr>
              <a:t> </a:t>
            </a:r>
            <a:r>
              <a:rPr lang="es-ES_tradnl" i="1" dirty="0" err="1">
                <a:latin typeface="Garamond"/>
                <a:cs typeface="Garamond"/>
              </a:rPr>
              <a:t>confidante</a:t>
            </a:r>
            <a:r>
              <a:rPr lang="es-ES_tradnl" dirty="0">
                <a:latin typeface="Garamond"/>
                <a:cs typeface="Garamond"/>
              </a:rPr>
              <a:t>), </a:t>
            </a:r>
            <a:r>
              <a:rPr lang="es-ES_tradnl" dirty="0" err="1">
                <a:latin typeface="Garamond"/>
                <a:cs typeface="Garamond"/>
              </a:rPr>
              <a:t>Nivelle</a:t>
            </a:r>
            <a:r>
              <a:rPr lang="es-ES_tradnl" dirty="0">
                <a:latin typeface="Garamond"/>
                <a:cs typeface="Garamond"/>
              </a:rPr>
              <a:t> de La </a:t>
            </a:r>
            <a:r>
              <a:rPr lang="es-ES_tradnl" dirty="0" err="1">
                <a:latin typeface="Garamond"/>
                <a:cs typeface="Garamond"/>
              </a:rPr>
              <a:t>Chaussée</a:t>
            </a:r>
            <a:r>
              <a:rPr lang="es-ES_tradnl" dirty="0">
                <a:latin typeface="Garamond"/>
                <a:cs typeface="Garamond"/>
              </a:rPr>
              <a:t> y su comedie </a:t>
            </a:r>
            <a:r>
              <a:rPr lang="es-ES_tradnl" i="1" dirty="0" err="1">
                <a:latin typeface="Garamond"/>
                <a:cs typeface="Garamond"/>
              </a:rPr>
              <a:t>L</a:t>
            </a:r>
            <a:r>
              <a:rPr lang="es-ES_tradnl" i="1" dirty="0" err="1" smtClean="0">
                <a:latin typeface="Garamond"/>
                <a:cs typeface="Garamond"/>
              </a:rPr>
              <a:t>armoyante</a:t>
            </a:r>
            <a:r>
              <a:rPr lang="es-ES_tradnl" i="1" dirty="0">
                <a:latin typeface="Garamond"/>
                <a:cs typeface="Garamond"/>
              </a:rPr>
              <a:t>, </a:t>
            </a:r>
            <a:r>
              <a:rPr lang="es-ES_tradnl" dirty="0" err="1">
                <a:latin typeface="Garamond"/>
                <a:cs typeface="Garamond"/>
              </a:rPr>
              <a:t>Destouches</a:t>
            </a:r>
            <a:r>
              <a:rPr lang="es-ES_tradnl" dirty="0">
                <a:latin typeface="Garamond"/>
                <a:cs typeface="Garamond"/>
              </a:rPr>
              <a:t> y su crítica de las relaciones conyugales (</a:t>
            </a:r>
            <a:r>
              <a:rPr lang="es-ES_tradnl" i="1" dirty="0">
                <a:latin typeface="Garamond"/>
                <a:cs typeface="Garamond"/>
              </a:rPr>
              <a:t>Le </a:t>
            </a:r>
            <a:r>
              <a:rPr lang="es-ES_tradnl" i="1" dirty="0" err="1">
                <a:latin typeface="Garamond"/>
                <a:cs typeface="Garamond"/>
              </a:rPr>
              <a:t>Philosophe</a:t>
            </a:r>
            <a:r>
              <a:rPr lang="es-ES_tradnl" i="1" dirty="0">
                <a:latin typeface="Garamond"/>
                <a:cs typeface="Garamond"/>
              </a:rPr>
              <a:t> </a:t>
            </a:r>
            <a:r>
              <a:rPr lang="es-ES_tradnl" i="1" dirty="0" err="1">
                <a:latin typeface="Garamond"/>
                <a:cs typeface="Garamond"/>
              </a:rPr>
              <a:t>marié</a:t>
            </a:r>
            <a:r>
              <a:rPr lang="es-ES_tradnl" dirty="0">
                <a:latin typeface="Garamond"/>
                <a:cs typeface="Garamond"/>
              </a:rPr>
              <a:t>) o la </a:t>
            </a:r>
            <a:r>
              <a:rPr lang="es-ES_tradnl" dirty="0" err="1">
                <a:latin typeface="Garamond"/>
                <a:cs typeface="Garamond"/>
              </a:rPr>
              <a:t>domestic</a:t>
            </a:r>
            <a:r>
              <a:rPr lang="es-ES_tradnl" dirty="0">
                <a:latin typeface="Garamond"/>
                <a:cs typeface="Garamond"/>
              </a:rPr>
              <a:t> </a:t>
            </a:r>
            <a:r>
              <a:rPr lang="es-ES_tradnl" dirty="0" err="1">
                <a:latin typeface="Garamond"/>
                <a:cs typeface="Garamond"/>
              </a:rPr>
              <a:t>tragedy</a:t>
            </a:r>
            <a:r>
              <a:rPr lang="es-ES_tradnl" dirty="0">
                <a:latin typeface="Garamond"/>
                <a:cs typeface="Garamond"/>
              </a:rPr>
              <a:t> de los ingleses Lillo o </a:t>
            </a:r>
            <a:r>
              <a:rPr lang="es-ES_tradnl" dirty="0" smtClean="0">
                <a:latin typeface="Garamond"/>
                <a:cs typeface="Garamond"/>
              </a:rPr>
              <a:t>Moore)</a:t>
            </a:r>
          </a:p>
          <a:p>
            <a:pPr algn="just"/>
            <a:endParaRPr lang="es-ES_tradnl" dirty="0" smtClean="0">
              <a:latin typeface="Garamond"/>
              <a:cs typeface="Garamond"/>
            </a:endParaRPr>
          </a:p>
          <a:p>
            <a:pPr algn="just"/>
            <a:r>
              <a:rPr lang="es-ES_tradnl" dirty="0">
                <a:latin typeface="Garamond"/>
                <a:cs typeface="Garamond"/>
              </a:rPr>
              <a:t>“¡Oh poetas dramáticos, el verdadero aplauso que debéis proponeros obtener no es ese palmoteo que se deja oír de pronto tras un verso brillante, sino ese suspiro profundo que sale del alma tras la tensión de un largo silencio, y que la alivia! Hay una impresión más violenta y que concebiréis se habéis nacido para vuestro arte y presentís toda su magia: es la de poner a todo un pueblo como en el suplicio. Entonces los espíritus se turbarán, permanecerán indecisos, perdidos, y vuestros espectadores quedarán como esos que en los temblores de una parte del globo ven tambalearse las paredes de sus casas y abrirse la tierra bajo sus pies.” (pp. 155-156).</a:t>
            </a:r>
            <a:endParaRPr lang="es-CL" dirty="0">
              <a:latin typeface="Garamond"/>
              <a:cs typeface="Garamond"/>
            </a:endParaRPr>
          </a:p>
          <a:p>
            <a:pPr algn="just"/>
            <a:endParaRPr lang="es-ES_tradnl" dirty="0">
              <a:latin typeface="Garamond"/>
              <a:cs typeface="Garamond"/>
            </a:endParaRPr>
          </a:p>
          <a:p>
            <a:pPr algn="just"/>
            <a:endParaRPr lang="es-ES" dirty="0">
              <a:latin typeface="Garamond"/>
              <a:cs typeface="Garamond"/>
            </a:endParaRPr>
          </a:p>
        </p:txBody>
      </p:sp>
    </p:spTree>
    <p:extLst>
      <p:ext uri="{BB962C8B-B14F-4D97-AF65-F5344CB8AC3E}">
        <p14:creationId xmlns:p14="http://schemas.microsoft.com/office/powerpoint/2010/main" val="40510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598713" y="326571"/>
            <a:ext cx="7892143" cy="5909311"/>
          </a:xfrm>
          <a:prstGeom prst="rect">
            <a:avLst/>
          </a:prstGeom>
          <a:noFill/>
        </p:spPr>
        <p:txBody>
          <a:bodyPr wrap="square" rtlCol="0">
            <a:spAutoFit/>
          </a:bodyPr>
          <a:lstStyle/>
          <a:p>
            <a:pPr algn="just"/>
            <a:r>
              <a:rPr lang="es-ES_tradnl" b="1" dirty="0">
                <a:latin typeface="Garamond"/>
                <a:cs typeface="Garamond"/>
              </a:rPr>
              <a:t>Unidad de acción: </a:t>
            </a:r>
          </a:p>
          <a:p>
            <a:pPr algn="just"/>
            <a:r>
              <a:rPr lang="es-ES_tradnl" dirty="0">
                <a:latin typeface="Garamond"/>
                <a:cs typeface="Garamond"/>
              </a:rPr>
              <a:t>resulta imprescindible para evitar el riesgo de construir una obra inconexa, compuesta de escenas episódicas ligadas por una tenue intriga. Señala el inconveniente de desarrollar dos acciones paralelas, pues un crecerá siempre a expensas de la otra.</a:t>
            </a:r>
          </a:p>
          <a:p>
            <a:pPr algn="just"/>
            <a:endParaRPr lang="es-ES_tradnl" dirty="0" smtClean="0">
              <a:latin typeface="Garamond"/>
              <a:cs typeface="Garamond"/>
            </a:endParaRPr>
          </a:p>
          <a:p>
            <a:pPr algn="just"/>
            <a:r>
              <a:rPr lang="es-ES_tradnl" dirty="0" smtClean="0">
                <a:latin typeface="Garamond"/>
                <a:cs typeface="Garamond"/>
              </a:rPr>
              <a:t>“</a:t>
            </a:r>
            <a:r>
              <a:rPr lang="es-ES_tradnl" dirty="0">
                <a:latin typeface="Garamond"/>
                <a:cs typeface="Garamond"/>
              </a:rPr>
              <a:t>Yo le hago más caso a una pasión, a un carácter que se desarrolla poco a poco y que termina por mostrarse con toda su energía, que a esas combinaciones de incidentes con las que se forma el tejido de una pieza en que personajes y espectadores están igualmente zarandeados. Me parece que el buen gusto los desdeña y que los grandes efectos no encuentran allí su acomodo. Y eso es lo que llamamos movimiento. Los antiguos tenían otra idea. Una andadura sencilla, una acción iniciada lo más cerca de su final para que todo estuviera en un punto álgido, una catástrofe siempre inminente y siempre alejada por una circunstancia sencilla y real, palabras enérgicas, pasiones fuertes, cuadros, uno o dos caracteres dibujados con fuerza: eso es todo su aparato.” (pp. 157-158).</a:t>
            </a:r>
            <a:r>
              <a:rPr lang="es-CL" dirty="0">
                <a:latin typeface="Garamond"/>
                <a:cs typeface="Garamond"/>
              </a:rPr>
              <a:t> </a:t>
            </a:r>
            <a:endParaRPr lang="es-ES_tradnl" dirty="0">
              <a:latin typeface="Garamond"/>
              <a:cs typeface="Garamond"/>
            </a:endParaRPr>
          </a:p>
          <a:p>
            <a:pPr algn="just"/>
            <a:endParaRPr lang="es-ES_tradnl" dirty="0" smtClean="0">
              <a:latin typeface="Garamond"/>
              <a:cs typeface="Garamond"/>
            </a:endParaRPr>
          </a:p>
          <a:p>
            <a:pPr algn="just"/>
            <a:r>
              <a:rPr lang="es-ES_tradnl" dirty="0" smtClean="0">
                <a:latin typeface="Garamond"/>
                <a:cs typeface="Garamond"/>
              </a:rPr>
              <a:t>La </a:t>
            </a:r>
            <a:r>
              <a:rPr lang="es-ES_tradnl" dirty="0">
                <a:latin typeface="Garamond"/>
                <a:cs typeface="Garamond"/>
              </a:rPr>
              <a:t>acción, por otra parte, debe avanzar siempre sin obstáculos como “una masa que se desprende de lo alto de una cima: su velocidad aumenta a medida que desciende”. La concentración que esta exigencia reclama le lleva también a propugnar las limitaciones espaciales y temporales.</a:t>
            </a:r>
            <a:r>
              <a:rPr lang="es-CL" dirty="0">
                <a:latin typeface="Garamond"/>
                <a:cs typeface="Garamond"/>
              </a:rPr>
              <a:t> </a:t>
            </a:r>
          </a:p>
          <a:p>
            <a:pPr algn="just"/>
            <a:endParaRPr lang="es-ES" dirty="0">
              <a:latin typeface="Garamond"/>
              <a:cs typeface="Garamond"/>
            </a:endParaRPr>
          </a:p>
        </p:txBody>
      </p:sp>
    </p:spTree>
    <p:extLst>
      <p:ext uri="{BB962C8B-B14F-4D97-AF65-F5344CB8AC3E}">
        <p14:creationId xmlns:p14="http://schemas.microsoft.com/office/powerpoint/2010/main" val="2429275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751492" y="841480"/>
            <a:ext cx="7923694" cy="4801315"/>
          </a:xfrm>
          <a:prstGeom prst="rect">
            <a:avLst/>
          </a:prstGeom>
          <a:noFill/>
        </p:spPr>
        <p:txBody>
          <a:bodyPr wrap="square" rtlCol="0">
            <a:spAutoFit/>
          </a:bodyPr>
          <a:lstStyle/>
          <a:p>
            <a:pPr algn="just"/>
            <a:r>
              <a:rPr lang="es-CL" b="1" dirty="0" smtClean="0">
                <a:latin typeface="Garamond"/>
                <a:cs typeface="Garamond"/>
              </a:rPr>
              <a:t>C</a:t>
            </a:r>
            <a:r>
              <a:rPr lang="es-ES_tradnl" b="1" dirty="0" err="1" smtClean="0">
                <a:latin typeface="Garamond"/>
                <a:cs typeface="Garamond"/>
              </a:rPr>
              <a:t>omposición</a:t>
            </a:r>
            <a:endParaRPr lang="es-ES_tradnl" b="1" dirty="0">
              <a:latin typeface="Garamond"/>
              <a:cs typeface="Garamond"/>
            </a:endParaRPr>
          </a:p>
          <a:p>
            <a:pPr algn="just"/>
            <a:r>
              <a:rPr lang="es-ES_tradnl" dirty="0">
                <a:latin typeface="Garamond"/>
                <a:cs typeface="Garamond"/>
              </a:rPr>
              <a:t>muy fiel a Aristóteles, recoge su consejo sobre la necesidad de comenzar esbozando la fábula para luego pensar en los episodios o circunstancias que deben ampliarla. A partir de ese esbozo se deben sacar “la distribución en actos, el número de personajes, sus caracteres y el contenido de las escenas”. A propósito de estas, recomienda que el autor “se ponga a trabajar empezando por la primera y terminado por la última” y aconsejando que “antes de pasar de una escena a la siguiente hay que llenar completamente las anteriores”. Para ello es necesario ajustar el esbozo de las primeras de manera que en ellas esté contenido el propio esbozo del drama.</a:t>
            </a:r>
            <a:r>
              <a:rPr lang="es-CL" dirty="0">
                <a:latin typeface="Garamond"/>
                <a:cs typeface="Garamond"/>
              </a:rPr>
              <a:t> </a:t>
            </a:r>
            <a:endParaRPr lang="es-ES" dirty="0">
              <a:latin typeface="Garamond"/>
              <a:cs typeface="Garamond"/>
            </a:endParaRPr>
          </a:p>
          <a:p>
            <a:pPr algn="just"/>
            <a:endParaRPr lang="es-ES_tradnl" dirty="0" smtClean="0">
              <a:latin typeface="Garamond"/>
              <a:cs typeface="Garamond"/>
            </a:endParaRPr>
          </a:p>
          <a:p>
            <a:pPr algn="just"/>
            <a:r>
              <a:rPr lang="es-ES_tradnl" dirty="0" smtClean="0">
                <a:latin typeface="Garamond"/>
                <a:cs typeface="Garamond"/>
              </a:rPr>
              <a:t>“</a:t>
            </a:r>
            <a:r>
              <a:rPr lang="es-ES_tradnl" dirty="0">
                <a:latin typeface="Garamond"/>
                <a:cs typeface="Garamond"/>
              </a:rPr>
              <a:t>Si la situación de los personajes resulta desconocida, el espectador no podrá interesarse más por la acción que los propios personajes. Pero el interés aumentará para el espectador si está informado y siente que los actos y las palabras serían distintos si los personajes se conocieran. Así se produce en mí una espera ansiosa por lo que será de ellos, cuando puedo comparar lo que son con lo que han hecho o han querido hacer.” (p. 190).</a:t>
            </a:r>
            <a:endParaRPr lang="es-CL" dirty="0">
              <a:latin typeface="Garamond"/>
              <a:cs typeface="Garamond"/>
            </a:endParaRPr>
          </a:p>
          <a:p>
            <a:pPr algn="just"/>
            <a:endParaRPr lang="es-ES" dirty="0">
              <a:latin typeface="Garamond"/>
              <a:cs typeface="Garamond"/>
            </a:endParaRPr>
          </a:p>
        </p:txBody>
      </p:sp>
    </p:spTree>
    <p:extLst>
      <p:ext uri="{BB962C8B-B14F-4D97-AF65-F5344CB8AC3E}">
        <p14:creationId xmlns:p14="http://schemas.microsoft.com/office/powerpoint/2010/main" val="3215353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489857" y="508070"/>
            <a:ext cx="8363857" cy="5078314"/>
          </a:xfrm>
          <a:prstGeom prst="rect">
            <a:avLst/>
          </a:prstGeom>
        </p:spPr>
        <p:txBody>
          <a:bodyPr wrap="square">
            <a:spAutoFit/>
          </a:bodyPr>
          <a:lstStyle/>
          <a:p>
            <a:pPr algn="just"/>
            <a:r>
              <a:rPr lang="es-ES_tradnl" b="1" dirty="0">
                <a:latin typeface="Garamond"/>
                <a:cs typeface="Garamond"/>
              </a:rPr>
              <a:t>La construcción de los personajes </a:t>
            </a:r>
            <a:endParaRPr lang="es-ES_tradnl" b="1" dirty="0" smtClean="0">
              <a:latin typeface="Garamond"/>
              <a:cs typeface="Garamond"/>
            </a:endParaRPr>
          </a:p>
          <a:p>
            <a:pPr algn="just"/>
            <a:r>
              <a:rPr lang="es-ES_tradnl" dirty="0" smtClean="0">
                <a:latin typeface="Garamond"/>
                <a:cs typeface="Garamond"/>
              </a:rPr>
              <a:t>sus </a:t>
            </a:r>
            <a:r>
              <a:rPr lang="es-ES_tradnl" dirty="0">
                <a:latin typeface="Garamond"/>
                <a:cs typeface="Garamond"/>
              </a:rPr>
              <a:t>caracteres no han de estar esbozados de antemano sino derivarse de las situaciones, que son las que los conforman: tendrán mayor verosimilitud y firmeza en la medida en que las situaciones a las que se enfrenten resulten más comprometidas y enojosas. Aconseja huir del recurso fácil de definir los caracteres recurriendo a </a:t>
            </a:r>
            <a:r>
              <a:rPr lang="es-ES_tradnl" dirty="0" smtClean="0">
                <a:latin typeface="Garamond"/>
                <a:cs typeface="Garamond"/>
              </a:rPr>
              <a:t>oponerlos </a:t>
            </a:r>
            <a:r>
              <a:rPr lang="es-ES_tradnl" dirty="0">
                <a:latin typeface="Garamond"/>
                <a:cs typeface="Garamond"/>
              </a:rPr>
              <a:t>entre sí, pues con ello solo se logra que uno sea más intenso que otro y que el diálogo resulte aburrido: un diálogo entre personajes contrastados es “un tejido de pequeñas ideas, de antítesis, ya que será preciso que las palabras presenten entre ellas la misma oposición que los caracteres”. El auténtico interés del drama se produce enfrentando los caracteres con las situaciones. Respecto a su número, opina que han de ser los justos, evitando los personajes superfluos. Pero a este respecto desarrolla una interesante observación cuando justifica la necesidad de utilizar personajes “como los que hay en la calle y en las familias y se cuelan por todas partes sin ser llamados (…), se meten en nuestros asuntos y los concluyen o enredan”; tales personajes son la base de esas escenas episódicas que den naturalidad al drama, “escenas que bien dispuestas, no suspenderían el interés: lejos de cortar la acción podrían acelerarla”. Tales personajes desempeñarían </a:t>
            </a:r>
            <a:r>
              <a:rPr lang="es-ES_tradnl" dirty="0" smtClean="0">
                <a:latin typeface="Garamond"/>
                <a:cs typeface="Garamond"/>
              </a:rPr>
              <a:t>el </a:t>
            </a:r>
            <a:r>
              <a:rPr lang="es-ES_tradnl" dirty="0">
                <a:latin typeface="Garamond"/>
                <a:cs typeface="Garamond"/>
              </a:rPr>
              <a:t>papel de los coros “que representaban al pueblo en los dramas antiguos” ya que, “nuestras piezas, encerradas en el interior de una casa, carecen, por decirlo así, de un fondo sobre el que se proyecten las figuras”.</a:t>
            </a:r>
            <a:endParaRPr lang="es-CL" dirty="0">
              <a:latin typeface="Garamond"/>
              <a:cs typeface="Garamond"/>
            </a:endParaRPr>
          </a:p>
        </p:txBody>
      </p:sp>
    </p:spTree>
    <p:extLst>
      <p:ext uri="{BB962C8B-B14F-4D97-AF65-F5344CB8AC3E}">
        <p14:creationId xmlns:p14="http://schemas.microsoft.com/office/powerpoint/2010/main" val="2288835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780143" y="1028343"/>
            <a:ext cx="7456714" cy="3139321"/>
          </a:xfrm>
          <a:prstGeom prst="rect">
            <a:avLst/>
          </a:prstGeom>
        </p:spPr>
        <p:txBody>
          <a:bodyPr wrap="square">
            <a:spAutoFit/>
          </a:bodyPr>
          <a:lstStyle/>
          <a:p>
            <a:r>
              <a:rPr lang="es-ES_tradnl" dirty="0">
                <a:latin typeface="Garamond"/>
                <a:cs typeface="Garamond"/>
              </a:rPr>
              <a:t>“¿Por qué se ha imaginado hacer contrastar un carácter con otro? Sin duda para que uno de los dos resulte más intenso. Pero solo se conseguirá ese efecto si esos caracteres se presentan juntos. De ahí, ¡qué monotonía para el diálogo!, ¡qué estorbo para la andadura! ¿Cómo lograré encadenar de forma natural los acontecimientos y establecer entre las escenas la sucesión conveniente si estoy ocupado por la necesidad de acercar tal personaje a tal otro? ¿Cuántas veces sucederá que el contraste pida una escena y la verdad de la fábula exija otra?</a:t>
            </a:r>
            <a:endParaRPr lang="es-CL" dirty="0">
              <a:latin typeface="Garamond"/>
              <a:cs typeface="Garamond"/>
            </a:endParaRPr>
          </a:p>
          <a:p>
            <a:r>
              <a:rPr lang="es-ES_tradnl" dirty="0">
                <a:latin typeface="Garamond"/>
                <a:cs typeface="Garamond"/>
              </a:rPr>
              <a:t>Por lo demás, si los dos personajes contrastados estuvieran dibujados con la misma fuerza, el argumento del drama resultaría equívoco.” (pp. 197-198)</a:t>
            </a:r>
            <a:r>
              <a:rPr lang="es-ES_tradnl" dirty="0" smtClean="0">
                <a:latin typeface="Garamond"/>
                <a:cs typeface="Garamond"/>
              </a:rPr>
              <a:t>.</a:t>
            </a:r>
          </a:p>
          <a:p>
            <a:endParaRPr lang="es-ES_tradnl" dirty="0">
              <a:latin typeface="Garamond"/>
              <a:cs typeface="Garamond"/>
            </a:endParaRPr>
          </a:p>
          <a:p>
            <a:endParaRPr lang="es-CL" dirty="0">
              <a:latin typeface="Garamond"/>
              <a:cs typeface="Garamond"/>
            </a:endParaRPr>
          </a:p>
        </p:txBody>
      </p:sp>
    </p:spTree>
    <p:extLst>
      <p:ext uri="{BB962C8B-B14F-4D97-AF65-F5344CB8AC3E}">
        <p14:creationId xmlns:p14="http://schemas.microsoft.com/office/powerpoint/2010/main" val="2952281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71714" y="1016000"/>
            <a:ext cx="8218715" cy="4801315"/>
          </a:xfrm>
          <a:prstGeom prst="rect">
            <a:avLst/>
          </a:prstGeom>
          <a:noFill/>
        </p:spPr>
        <p:txBody>
          <a:bodyPr wrap="square" rtlCol="0">
            <a:spAutoFit/>
          </a:bodyPr>
          <a:lstStyle/>
          <a:p>
            <a:pPr algn="just"/>
            <a:r>
              <a:rPr lang="es-ES_tradnl" b="1" dirty="0">
                <a:latin typeface="Garamond"/>
                <a:cs typeface="Garamond"/>
              </a:rPr>
              <a:t>La claridad </a:t>
            </a:r>
            <a:r>
              <a:rPr lang="es-ES_tradnl" b="1" dirty="0" smtClean="0">
                <a:latin typeface="Garamond"/>
                <a:cs typeface="Garamond"/>
              </a:rPr>
              <a:t>expositiva</a:t>
            </a:r>
          </a:p>
          <a:p>
            <a:pPr algn="just"/>
            <a:r>
              <a:rPr lang="es-ES_tradnl" dirty="0" smtClean="0">
                <a:latin typeface="Garamond"/>
                <a:cs typeface="Garamond"/>
              </a:rPr>
              <a:t>obliga </a:t>
            </a:r>
            <a:r>
              <a:rPr lang="es-ES_tradnl" dirty="0">
                <a:latin typeface="Garamond"/>
                <a:cs typeface="Garamond"/>
              </a:rPr>
              <a:t>a mostrar desde el principio todas las cartas al espectador, para quien todo debe quedar claro. Rechaza, por ello, la opinión compartida por otros teóricos de que las revelaciones fundamentales deben producirse en el desenlace y piensa, por el contrario que el desenlace debe insinuarse desde la primera escena, pues “el interés aumentará para el espectador si está informado y siente que los actos y las palabras serían distintos si los personajes los conocieran”. Su recomendación es “que todos los personajes se ignoren, si así lo quiere usted, pero que el espectador los conozca a todos”.</a:t>
            </a:r>
            <a:endParaRPr lang="es-CL" dirty="0">
              <a:latin typeface="Garamond"/>
              <a:cs typeface="Garamond"/>
            </a:endParaRPr>
          </a:p>
          <a:p>
            <a:pPr algn="just"/>
            <a:r>
              <a:rPr lang="es-ES_tradnl" dirty="0">
                <a:latin typeface="Garamond"/>
                <a:cs typeface="Garamond"/>
              </a:rPr>
              <a:t> </a:t>
            </a:r>
            <a:endParaRPr lang="es-CL" dirty="0">
              <a:latin typeface="Garamond"/>
              <a:cs typeface="Garamond"/>
            </a:endParaRPr>
          </a:p>
          <a:p>
            <a:pPr algn="just"/>
            <a:endParaRPr lang="es-ES_tradnl" dirty="0" smtClean="0">
              <a:latin typeface="Garamond"/>
              <a:cs typeface="Garamond"/>
            </a:endParaRPr>
          </a:p>
          <a:p>
            <a:pPr algn="just"/>
            <a:r>
              <a:rPr lang="es-ES_tradnl" b="1" dirty="0" smtClean="0">
                <a:latin typeface="Garamond"/>
                <a:cs typeface="Garamond"/>
              </a:rPr>
              <a:t>las </a:t>
            </a:r>
            <a:r>
              <a:rPr lang="es-ES_tradnl" b="1" dirty="0">
                <a:latin typeface="Garamond"/>
                <a:cs typeface="Garamond"/>
              </a:rPr>
              <a:t>condiciones de la representación </a:t>
            </a:r>
            <a:endParaRPr lang="es-ES_tradnl" dirty="0" smtClean="0">
              <a:latin typeface="Garamond"/>
              <a:cs typeface="Garamond"/>
            </a:endParaRPr>
          </a:p>
          <a:p>
            <a:pPr algn="just"/>
            <a:r>
              <a:rPr lang="es-ES_tradnl" dirty="0" smtClean="0">
                <a:latin typeface="Garamond"/>
                <a:cs typeface="Garamond"/>
              </a:rPr>
              <a:t>recomienda </a:t>
            </a:r>
            <a:r>
              <a:rPr lang="es-ES_tradnl" dirty="0">
                <a:latin typeface="Garamond"/>
                <a:cs typeface="Garamond"/>
              </a:rPr>
              <a:t>que el actor debe desentenderse por completo del espectador, “como si no existiera. Imagínese en el extremo del escenario una pared alta que lo separa de la platea. Actúe como si el telón no se levantara”. Por otra parte, es el actor quien debe amoldarse al papel y no el papel al actor.</a:t>
            </a:r>
            <a:endParaRPr lang="es-CL" dirty="0">
              <a:latin typeface="Garamond"/>
              <a:cs typeface="Garamond"/>
            </a:endParaRPr>
          </a:p>
          <a:p>
            <a:pPr algn="just"/>
            <a:r>
              <a:rPr lang="es-ES_tradnl" dirty="0">
                <a:latin typeface="Garamond"/>
                <a:cs typeface="Garamond"/>
              </a:rPr>
              <a:t> </a:t>
            </a:r>
            <a:endParaRPr lang="es-CL" dirty="0">
              <a:latin typeface="Garamond"/>
              <a:cs typeface="Garamond"/>
            </a:endParaRPr>
          </a:p>
          <a:p>
            <a:pPr algn="just"/>
            <a:endParaRPr lang="es-ES" dirty="0">
              <a:latin typeface="Garamond"/>
              <a:cs typeface="Garamond"/>
            </a:endParaRPr>
          </a:p>
        </p:txBody>
      </p:sp>
    </p:spTree>
    <p:extLst>
      <p:ext uri="{BB962C8B-B14F-4D97-AF65-F5344CB8AC3E}">
        <p14:creationId xmlns:p14="http://schemas.microsoft.com/office/powerpoint/2010/main" val="2448692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725715" y="780143"/>
            <a:ext cx="7801428" cy="4247317"/>
          </a:xfrm>
          <a:prstGeom prst="rect">
            <a:avLst/>
          </a:prstGeom>
          <a:noFill/>
        </p:spPr>
        <p:txBody>
          <a:bodyPr wrap="square" rtlCol="0">
            <a:spAutoFit/>
          </a:bodyPr>
          <a:lstStyle/>
          <a:p>
            <a:pPr algn="just"/>
            <a:r>
              <a:rPr lang="es-ES_tradnl" dirty="0">
                <a:latin typeface="Garamond"/>
                <a:cs typeface="Garamond"/>
              </a:rPr>
              <a:t>Rechaza la “la manera de dialogar envarada, que presenta siempre un tono de argumentación, que asombra en lugar de emocionar” y propone “un diálogo en el cual las preguntas y las respuestas están ligadas únicamente por sensaciones tan delicadas, por ideas tan fugaces, por movimientos de ánimo tan rápidos, por objetivos tan tenues, que parezcan deslavazadas”. Las palabras en el teatro, afirma, son válidas sólo en la medida en que provocan </a:t>
            </a:r>
            <a:r>
              <a:rPr lang="es-ES_tradnl" dirty="0" smtClean="0">
                <a:latin typeface="Garamond"/>
                <a:cs typeface="Garamond"/>
              </a:rPr>
              <a:t>impresiones.</a:t>
            </a:r>
          </a:p>
          <a:p>
            <a:pPr algn="just"/>
            <a:endParaRPr lang="es-ES" dirty="0" smtClean="0">
              <a:latin typeface="Garamond"/>
              <a:cs typeface="Garamond"/>
            </a:endParaRPr>
          </a:p>
          <a:p>
            <a:pPr algn="just"/>
            <a:r>
              <a:rPr lang="es-ES_tradnl" dirty="0">
                <a:latin typeface="Garamond"/>
                <a:cs typeface="Garamond"/>
              </a:rPr>
              <a:t>Se extiende también, obviamente, sobre la naturalidad exigible a los decorados y a la indumentaria. Y bajo el apartado “De la pantomima” dedica una amplia reflexión a la importancia del movimiento, de la gesticulación y de la mímica sobre la escena, pues pueden suplir muchas palabras innecesarias y reflejar de modo fiel los estados de ánimo de los personajes. Ilustra este capítulo de una manera magistral imaginando el modo en que se podría representar sobre la escena un episodio como la muerte de Sócrates rodeado de sus discípulos.</a:t>
            </a:r>
            <a:endParaRPr lang="es-CL" dirty="0">
              <a:latin typeface="Garamond"/>
              <a:cs typeface="Garamond"/>
            </a:endParaRPr>
          </a:p>
          <a:p>
            <a:pPr algn="just"/>
            <a:endParaRPr lang="es-ES" dirty="0">
              <a:latin typeface="Garamond"/>
              <a:cs typeface="Garamond"/>
            </a:endParaRPr>
          </a:p>
        </p:txBody>
      </p:sp>
    </p:spTree>
    <p:extLst>
      <p:ext uri="{BB962C8B-B14F-4D97-AF65-F5344CB8AC3E}">
        <p14:creationId xmlns:p14="http://schemas.microsoft.com/office/powerpoint/2010/main" val="246595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526144" y="1487715"/>
            <a:ext cx="8091714" cy="3970318"/>
          </a:xfrm>
          <a:prstGeom prst="rect">
            <a:avLst/>
          </a:prstGeom>
          <a:noFill/>
        </p:spPr>
        <p:txBody>
          <a:bodyPr wrap="square" rtlCol="0">
            <a:spAutoFit/>
          </a:bodyPr>
          <a:lstStyle/>
          <a:p>
            <a:pPr algn="just"/>
            <a:r>
              <a:rPr lang="es-ES_tradnl" dirty="0">
                <a:latin typeface="Garamond"/>
                <a:cs typeface="Garamond"/>
              </a:rPr>
              <a:t>“He dicho que la pantomima es una porción del drama , que el autor debe ocuparse seriamente de ella, que si no le resulta familiar y presente, no sabrá empezar, conducir ni terminar su escena con un poco de verdad, y que el gesto debe escribirse a menudo en lugar de las palabras. Añado que hay escenas en que resulta infinitamente más natural a los personajes moverse que hablar (…).” (p. 231).</a:t>
            </a:r>
            <a:endParaRPr lang="es-CL" dirty="0">
              <a:latin typeface="Garamond"/>
              <a:cs typeface="Garamond"/>
            </a:endParaRPr>
          </a:p>
          <a:p>
            <a:pPr algn="just"/>
            <a:r>
              <a:rPr lang="es-ES_tradnl" dirty="0">
                <a:latin typeface="Garamond"/>
                <a:cs typeface="Garamond"/>
              </a:rPr>
              <a:t> </a:t>
            </a:r>
            <a:endParaRPr lang="es-CL" dirty="0">
              <a:latin typeface="Garamond"/>
              <a:cs typeface="Garamond"/>
            </a:endParaRPr>
          </a:p>
          <a:p>
            <a:pPr algn="just"/>
            <a:r>
              <a:rPr lang="es-ES_tradnl" dirty="0">
                <a:latin typeface="Garamond"/>
                <a:cs typeface="Garamond"/>
              </a:rPr>
              <a:t>“Cuando la pantomima se haya establecido en nuestros teatros, un poeta que no haga representar sus piezas será frío e incluso ininteligible si no describe la manera de actuar. ¿No es para el lector un aumento de placer conocer el movimiento tal como el poeta lo ha concebido? Y, acostumbrados como estamos a una declamación amanerada, simétrica y tal alejada de la verdad, ¿habría muchas personas que pudiesen prescindir de ella?</a:t>
            </a:r>
            <a:endParaRPr lang="es-CL" dirty="0">
              <a:latin typeface="Garamond"/>
              <a:cs typeface="Garamond"/>
            </a:endParaRPr>
          </a:p>
          <a:p>
            <a:pPr algn="just"/>
            <a:r>
              <a:rPr lang="es-ES_tradnl" dirty="0">
                <a:latin typeface="Garamond"/>
                <a:cs typeface="Garamond"/>
              </a:rPr>
              <a:t>La pantomima es un cuadro que existía en la imaginación del poeta cuando escribía y que quisiera que la escena mostrase a cada instante cuando se interpreta.” (pp. 213 y 240).</a:t>
            </a:r>
            <a:endParaRPr lang="es-CL" dirty="0">
              <a:latin typeface="Garamond"/>
              <a:cs typeface="Garamond"/>
            </a:endParaRPr>
          </a:p>
          <a:p>
            <a:pPr algn="just"/>
            <a:endParaRPr lang="es-ES" dirty="0">
              <a:latin typeface="Garamond"/>
              <a:cs typeface="Garamond"/>
            </a:endParaRPr>
          </a:p>
        </p:txBody>
      </p:sp>
    </p:spTree>
    <p:extLst>
      <p:ext uri="{BB962C8B-B14F-4D97-AF65-F5344CB8AC3E}">
        <p14:creationId xmlns:p14="http://schemas.microsoft.com/office/powerpoint/2010/main" val="3591370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288142" y="997857"/>
            <a:ext cx="7057571" cy="3970318"/>
          </a:xfrm>
          <a:prstGeom prst="rect">
            <a:avLst/>
          </a:prstGeom>
          <a:noFill/>
        </p:spPr>
        <p:txBody>
          <a:bodyPr wrap="square" rtlCol="0">
            <a:spAutoFit/>
          </a:bodyPr>
          <a:lstStyle/>
          <a:p>
            <a:pPr algn="just"/>
            <a:r>
              <a:rPr lang="es-ES_tradnl" dirty="0">
                <a:latin typeface="Garamond"/>
                <a:cs typeface="Garamond"/>
              </a:rPr>
              <a:t>La intención moralizadora constituye otros de los puntales de su sistema teórico, pues concibe el teatro como “escuela de civismo” y el nuevo género dramático como el más representativo del espíritu “ilustrado”. Entiende, de ese modo, que el concepto de “utilidad” preconizado por la poética horaciana debe estar ligado a la enseñanza derivada de la virtud y de la actuación de los personajes cuyos sacrificios ilustrará el drama. Pero ese propósito educador ha de existir “sin que se note”, pues “si se advierte, su objetivo habrá fallado” y el diálogo se habrá convertido en un sermón. Hay, por tanto, que evitar el peligro de transmitir al público un discurso monótono sobre la virtud, lo que conlleva la necesidad de construir un argumento atractivo y tratado de modo verdadero, de dibujar con fuerza los caracteres y de lograr un estilo capaz de llegar al corazón de los espectadores. En definitiva, lograr un teatro que comparta el que debe ser el objetivo común de todas las artes de imitación: hacernos apreciar la virtud y odiar el vicio.</a:t>
            </a:r>
            <a:r>
              <a:rPr lang="es-CL" dirty="0">
                <a:latin typeface="Garamond"/>
                <a:cs typeface="Garamond"/>
              </a:rPr>
              <a:t> </a:t>
            </a:r>
            <a:endParaRPr lang="es-ES" dirty="0">
              <a:latin typeface="Garamond"/>
              <a:cs typeface="Garamond"/>
            </a:endParaRPr>
          </a:p>
        </p:txBody>
      </p:sp>
    </p:spTree>
    <p:extLst>
      <p:ext uri="{BB962C8B-B14F-4D97-AF65-F5344CB8AC3E}">
        <p14:creationId xmlns:p14="http://schemas.microsoft.com/office/powerpoint/2010/main" val="4038825269"/>
      </p:ext>
    </p:extLst>
  </p:cSld>
  <p:clrMapOvr>
    <a:masterClrMapping/>
  </p:clrMapOvr>
</p:sld>
</file>

<file path=ppt/theme/theme1.xml><?xml version="1.0" encoding="utf-8"?>
<a:theme xmlns:a="http://schemas.openxmlformats.org/drawingml/2006/main" name=" Negro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Negro .thmx</Template>
  <TotalTime>34</TotalTime>
  <Words>1803</Words>
  <Application>Microsoft Macintosh PowerPoint</Application>
  <PresentationFormat>Presentación en pantalla (4:3)</PresentationFormat>
  <Paragraphs>36</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 Negro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paulo olivares</dc:creator>
  <cp:lastModifiedBy>paulo olivares</cp:lastModifiedBy>
  <cp:revision>4</cp:revision>
  <dcterms:created xsi:type="dcterms:W3CDTF">2016-04-15T00:28:32Z</dcterms:created>
  <dcterms:modified xsi:type="dcterms:W3CDTF">2016-04-15T01:02:53Z</dcterms:modified>
</cp:coreProperties>
</file>