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MX"/>
          </a:p>
        </p:txBody>
      </p:sp>
      <p:sp>
        <p:nvSpPr>
          <p:cNvPr id="4" name="Marcador de fecha 3"/>
          <p:cNvSpPr>
            <a:spLocks noGrp="1"/>
          </p:cNvSpPr>
          <p:nvPr>
            <p:ph type="dt" sz="half" idx="10"/>
          </p:nvPr>
        </p:nvSpPr>
        <p:spPr/>
        <p:txBody>
          <a:bodyPr/>
          <a:lstStyle/>
          <a:p>
            <a:fld id="{16F85350-F805-436C-8A04-63EC1CCF2721}" type="datetimeFigureOut">
              <a:rPr lang="es-MX" smtClean="0"/>
              <a:t>15/10/2020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748797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6F85350-F805-436C-8A04-63EC1CCF2721}" type="datetimeFigureOut">
              <a:rPr lang="es-MX" smtClean="0"/>
              <a:t>15/10/2020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3682371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6F85350-F805-436C-8A04-63EC1CCF2721}" type="datetimeFigureOut">
              <a:rPr lang="es-MX" smtClean="0"/>
              <a:t>15/10/2020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2544281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6F85350-F805-436C-8A04-63EC1CCF2721}" type="datetimeFigureOut">
              <a:rPr lang="es-MX" smtClean="0"/>
              <a:t>15/10/2020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3851467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16F85350-F805-436C-8A04-63EC1CCF2721}" type="datetimeFigureOut">
              <a:rPr lang="es-MX" smtClean="0"/>
              <a:t>15/10/2020</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3314553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16F85350-F805-436C-8A04-63EC1CCF2721}" type="datetimeFigureOut">
              <a:rPr lang="es-MX" smtClean="0"/>
              <a:t>15/10/2020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1882599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16F85350-F805-436C-8A04-63EC1CCF2721}" type="datetimeFigureOut">
              <a:rPr lang="es-MX" smtClean="0"/>
              <a:t>15/10/2020</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1740868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16F85350-F805-436C-8A04-63EC1CCF2721}" type="datetimeFigureOut">
              <a:rPr lang="es-MX" smtClean="0"/>
              <a:t>15/10/2020</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397367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6F85350-F805-436C-8A04-63EC1CCF2721}" type="datetimeFigureOut">
              <a:rPr lang="es-MX" smtClean="0"/>
              <a:t>15/10/2020</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2729362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16F85350-F805-436C-8A04-63EC1CCF2721}" type="datetimeFigureOut">
              <a:rPr lang="es-MX" smtClean="0"/>
              <a:t>15/10/2020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489116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16F85350-F805-436C-8A04-63EC1CCF2721}" type="datetimeFigureOut">
              <a:rPr lang="es-MX" smtClean="0"/>
              <a:t>15/10/2020</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E7EE2BB-49A2-4EE7-B27F-56C456120479}" type="slidenum">
              <a:rPr lang="es-MX" smtClean="0"/>
              <a:t>‹Nº›</a:t>
            </a:fld>
            <a:endParaRPr lang="es-MX"/>
          </a:p>
        </p:txBody>
      </p:sp>
    </p:spTree>
    <p:extLst>
      <p:ext uri="{BB962C8B-B14F-4D97-AF65-F5344CB8AC3E}">
        <p14:creationId xmlns:p14="http://schemas.microsoft.com/office/powerpoint/2010/main" val="60318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85350-F805-436C-8A04-63EC1CCF2721}" type="datetimeFigureOut">
              <a:rPr lang="es-MX" smtClean="0"/>
              <a:t>15/10/2020</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EE2BB-49A2-4EE7-B27F-56C456120479}" type="slidenum">
              <a:rPr lang="es-MX" smtClean="0"/>
              <a:t>‹Nº›</a:t>
            </a:fld>
            <a:endParaRPr lang="es-MX"/>
          </a:p>
        </p:txBody>
      </p:sp>
    </p:spTree>
    <p:extLst>
      <p:ext uri="{BB962C8B-B14F-4D97-AF65-F5344CB8AC3E}">
        <p14:creationId xmlns:p14="http://schemas.microsoft.com/office/powerpoint/2010/main" val="525229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62500" lnSpcReduction="20000"/>
          </a:bodyPr>
          <a:lstStyle/>
          <a:p>
            <a:pPr algn="l"/>
            <a:r>
              <a:rPr lang="es-MX" sz="2900" dirty="0" err="1">
                <a:solidFill>
                  <a:schemeClr val="tx2">
                    <a:lumMod val="75000"/>
                  </a:schemeClr>
                </a:solidFill>
              </a:rPr>
              <a:t>Gouhier</a:t>
            </a:r>
            <a:r>
              <a:rPr lang="es-MX" sz="2900" dirty="0">
                <a:solidFill>
                  <a:schemeClr val="tx2">
                    <a:lumMod val="75000"/>
                  </a:schemeClr>
                </a:solidFill>
              </a:rPr>
              <a:t>, Henri, </a:t>
            </a:r>
            <a:r>
              <a:rPr lang="es-MX" sz="2900" i="1" dirty="0">
                <a:solidFill>
                  <a:schemeClr val="tx2">
                    <a:lumMod val="75000"/>
                  </a:schemeClr>
                </a:solidFill>
              </a:rPr>
              <a:t>La esencia de teatro</a:t>
            </a:r>
            <a:r>
              <a:rPr lang="es-MX" sz="2900" dirty="0">
                <a:solidFill>
                  <a:schemeClr val="tx2">
                    <a:lumMod val="75000"/>
                  </a:schemeClr>
                </a:solidFill>
              </a:rPr>
              <a:t> (1943)</a:t>
            </a:r>
          </a:p>
          <a:p>
            <a:pPr algn="l"/>
            <a:endParaRPr lang="es-MX" dirty="0">
              <a:solidFill>
                <a:schemeClr val="tx1"/>
              </a:solidFill>
            </a:endParaRPr>
          </a:p>
          <a:p>
            <a:pPr algn="l">
              <a:lnSpc>
                <a:spcPct val="140000"/>
              </a:lnSpc>
              <a:spcBef>
                <a:spcPts val="0"/>
              </a:spcBef>
            </a:pPr>
            <a:r>
              <a:rPr lang="es-MX" sz="2900" dirty="0">
                <a:solidFill>
                  <a:schemeClr val="tx1"/>
                </a:solidFill>
              </a:rPr>
              <a:t>En el comienzo de su </a:t>
            </a:r>
            <a:r>
              <a:rPr lang="es-MX" sz="2900" i="1" dirty="0">
                <a:solidFill>
                  <a:schemeClr val="tx1"/>
                </a:solidFill>
              </a:rPr>
              <a:t>Poética </a:t>
            </a:r>
            <a:r>
              <a:rPr lang="es-MX" sz="2900" dirty="0">
                <a:solidFill>
                  <a:schemeClr val="tx1"/>
                </a:solidFill>
              </a:rPr>
              <a:t>distingue Aristóteles de la epopeya la tragedia y la comedia: son tres artes imitativas, pero la primera imita narrando; las otras dos, “presentando a todos los personajes, como actuando, como </a:t>
            </a:r>
            <a:r>
              <a:rPr lang="es-MX" sz="2900" i="1" dirty="0">
                <a:solidFill>
                  <a:schemeClr val="tx1"/>
                </a:solidFill>
              </a:rPr>
              <a:t>en acción”. </a:t>
            </a:r>
            <a:r>
              <a:rPr lang="es-MX" sz="2900" dirty="0">
                <a:solidFill>
                  <a:schemeClr val="tx1"/>
                </a:solidFill>
              </a:rPr>
              <a:t>“Es lo que ha hecho llamar a sus obras, al decir de algunos, dramas, porque imitan a personajes actuando”.</a:t>
            </a:r>
          </a:p>
          <a:p>
            <a:pPr algn="l">
              <a:lnSpc>
                <a:spcPct val="140000"/>
              </a:lnSpc>
              <a:spcBef>
                <a:spcPts val="0"/>
              </a:spcBef>
            </a:pPr>
            <a:r>
              <a:rPr lang="es-MX" sz="2900" dirty="0">
                <a:solidFill>
                  <a:schemeClr val="tx1"/>
                </a:solidFill>
              </a:rPr>
              <a:t>La “imitación” de un hombre actuando no puede ser más que una representación, es decir, una acción hecha presente.</a:t>
            </a:r>
          </a:p>
          <a:p>
            <a:pPr algn="l">
              <a:lnSpc>
                <a:spcPct val="140000"/>
              </a:lnSpc>
              <a:spcBef>
                <a:spcPts val="0"/>
              </a:spcBef>
            </a:pPr>
            <a:r>
              <a:rPr lang="es-MX" sz="2900" dirty="0">
                <a:solidFill>
                  <a:schemeClr val="tx1"/>
                </a:solidFill>
              </a:rPr>
              <a:t>En representación hay </a:t>
            </a:r>
            <a:r>
              <a:rPr lang="es-MX" sz="2900" i="1" dirty="0">
                <a:solidFill>
                  <a:schemeClr val="tx1"/>
                </a:solidFill>
              </a:rPr>
              <a:t>presencia y presente. </a:t>
            </a:r>
            <a:r>
              <a:rPr lang="es-MX" sz="2900" dirty="0">
                <a:solidFill>
                  <a:schemeClr val="tx1"/>
                </a:solidFill>
              </a:rPr>
              <a:t>Esta doble relación con la existencia y con el tiempo</a:t>
            </a:r>
          </a:p>
          <a:p>
            <a:pPr algn="l">
              <a:lnSpc>
                <a:spcPct val="140000"/>
              </a:lnSpc>
              <a:spcBef>
                <a:spcPts val="0"/>
              </a:spcBef>
            </a:pPr>
            <a:r>
              <a:rPr lang="es-MX" sz="2900" dirty="0">
                <a:solidFill>
                  <a:schemeClr val="tx1"/>
                </a:solidFill>
              </a:rPr>
              <a:t>constituye la esencia del teatro.</a:t>
            </a:r>
          </a:p>
          <a:p>
            <a:pPr algn="l">
              <a:lnSpc>
                <a:spcPct val="140000"/>
              </a:lnSpc>
              <a:spcBef>
                <a:spcPts val="0"/>
              </a:spcBef>
            </a:pPr>
            <a:r>
              <a:rPr lang="es-MX" sz="2900" dirty="0">
                <a:solidFill>
                  <a:schemeClr val="tx1"/>
                </a:solidFill>
              </a:rPr>
              <a:t>Relación con la existencia: El que entra en escena no es el representante de una personalidad, el</a:t>
            </a:r>
          </a:p>
          <a:p>
            <a:pPr algn="l">
              <a:lnSpc>
                <a:spcPct val="140000"/>
              </a:lnSpc>
              <a:spcBef>
                <a:spcPts val="0"/>
              </a:spcBef>
            </a:pPr>
            <a:r>
              <a:rPr lang="es-MX" sz="2900" dirty="0">
                <a:solidFill>
                  <a:schemeClr val="tx1"/>
                </a:solidFill>
              </a:rPr>
              <a:t>delegado de un ausente: representa a un personaje, transformando una sombra en realidad. El</a:t>
            </a:r>
          </a:p>
          <a:p>
            <a:pPr algn="l">
              <a:lnSpc>
                <a:spcPct val="140000"/>
              </a:lnSpc>
              <a:spcBef>
                <a:spcPts val="0"/>
              </a:spcBef>
            </a:pPr>
            <a:r>
              <a:rPr lang="es-MX" sz="2900" dirty="0">
                <a:solidFill>
                  <a:schemeClr val="tx1"/>
                </a:solidFill>
              </a:rPr>
              <a:t>embajador no es el soberano de quien representa, le presta su voz. El actor es el emperador que</a:t>
            </a:r>
          </a:p>
          <a:p>
            <a:pPr algn="l">
              <a:lnSpc>
                <a:spcPct val="140000"/>
              </a:lnSpc>
              <a:spcBef>
                <a:spcPts val="0"/>
              </a:spcBef>
            </a:pPr>
            <a:r>
              <a:rPr lang="es-MX" sz="2900" dirty="0">
                <a:solidFill>
                  <a:schemeClr val="tx1"/>
                </a:solidFill>
              </a:rPr>
              <a:t>representa: le presta su ser.</a:t>
            </a:r>
          </a:p>
          <a:p>
            <a:pPr algn="l"/>
            <a:endParaRPr lang="es-MX" dirty="0"/>
          </a:p>
        </p:txBody>
      </p:sp>
    </p:spTree>
    <p:extLst>
      <p:ext uri="{BB962C8B-B14F-4D97-AF65-F5344CB8AC3E}">
        <p14:creationId xmlns:p14="http://schemas.microsoft.com/office/powerpoint/2010/main" val="3812886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l">
              <a:lnSpc>
                <a:spcPct val="100000"/>
              </a:lnSpc>
              <a:spcBef>
                <a:spcPts val="0"/>
              </a:spcBef>
            </a:pPr>
            <a:r>
              <a:rPr lang="es-MX" sz="1800" dirty="0" err="1">
                <a:solidFill>
                  <a:schemeClr val="tx2">
                    <a:lumMod val="75000"/>
                  </a:schemeClr>
                </a:solidFill>
              </a:rPr>
              <a:t>Cornago</a:t>
            </a:r>
            <a:r>
              <a:rPr lang="es-MX" sz="1800" dirty="0">
                <a:solidFill>
                  <a:schemeClr val="tx2">
                    <a:lumMod val="75000"/>
                  </a:schemeClr>
                </a:solidFill>
              </a:rPr>
              <a:t>, Oscar, </a:t>
            </a:r>
            <a:r>
              <a:rPr lang="es-MX" sz="1800" i="1" dirty="0">
                <a:solidFill>
                  <a:schemeClr val="tx2">
                    <a:lumMod val="75000"/>
                  </a:schemeClr>
                </a:solidFill>
              </a:rPr>
              <a:t>¿Qué es la teatralidad? Paradigmas estéticos de la Modernidad </a:t>
            </a:r>
            <a:r>
              <a:rPr lang="es-MX" sz="1800" dirty="0">
                <a:solidFill>
                  <a:schemeClr val="tx2">
                    <a:lumMod val="75000"/>
                  </a:schemeClr>
                </a:solidFill>
              </a:rPr>
              <a:t>(1999)</a:t>
            </a:r>
          </a:p>
          <a:p>
            <a:pPr algn="l">
              <a:lnSpc>
                <a:spcPct val="100000"/>
              </a:lnSpc>
              <a:spcBef>
                <a:spcPts val="0"/>
              </a:spcBef>
            </a:pPr>
            <a:endParaRPr lang="es-MX" sz="1800" dirty="0">
              <a:solidFill>
                <a:schemeClr val="tx1"/>
              </a:solidFill>
            </a:endParaRPr>
          </a:p>
          <a:p>
            <a:pPr algn="l">
              <a:lnSpc>
                <a:spcPct val="100000"/>
              </a:lnSpc>
              <a:spcBef>
                <a:spcPts val="0"/>
              </a:spcBef>
            </a:pPr>
            <a:r>
              <a:rPr lang="es-MX" sz="1800" dirty="0">
                <a:solidFill>
                  <a:schemeClr val="tx1"/>
                </a:solidFill>
              </a:rPr>
              <a:t>3.</a:t>
            </a:r>
          </a:p>
          <a:p>
            <a:pPr algn="l">
              <a:lnSpc>
                <a:spcPct val="120000"/>
              </a:lnSpc>
              <a:spcBef>
                <a:spcPts val="600"/>
              </a:spcBef>
            </a:pPr>
            <a:r>
              <a:rPr lang="es-MX" sz="1800" dirty="0">
                <a:solidFill>
                  <a:schemeClr val="tx1"/>
                </a:solidFill>
              </a:rPr>
              <a:t>El tercer elemento constituyente de la teatralidad es el fenómeno de la representación, es decir, la dinámica de engaño o fingimiento que se va a desarrollar: (…) </a:t>
            </a:r>
          </a:p>
          <a:p>
            <a:pPr algn="l">
              <a:lnSpc>
                <a:spcPct val="120000"/>
              </a:lnSpc>
              <a:spcBef>
                <a:spcPts val="600"/>
              </a:spcBef>
            </a:pPr>
            <a:r>
              <a:rPr lang="es-MX" sz="1800" dirty="0">
                <a:solidFill>
                  <a:schemeClr val="tx1"/>
                </a:solidFill>
              </a:rPr>
              <a:t>Pero, como dijimos antes, no se trata únicamente de disfrazarse, sino hay que salir al espacio público para que esta dinámica de fingimiento comience a funcionar, de manera que todo el disfraz cobre sentido.</a:t>
            </a:r>
          </a:p>
          <a:p>
            <a:pPr algn="l">
              <a:lnSpc>
                <a:spcPct val="120000"/>
              </a:lnSpc>
              <a:spcBef>
                <a:spcPts val="600"/>
              </a:spcBef>
            </a:pPr>
            <a:r>
              <a:rPr lang="es-MX" sz="1800" dirty="0">
                <a:solidFill>
                  <a:schemeClr val="tx1"/>
                </a:solidFill>
              </a:rPr>
              <a:t>En resumen, podemos definir la teatralidad como la cualidad que una mirada otorga a una persona (como caso excepcional se podría aplicar a un objeto o animal) que se exhibe consciente de ser mirado mientras está teniendo lugar un juego de engaño o fingimiento.</a:t>
            </a:r>
          </a:p>
          <a:p>
            <a:endParaRPr lang="es-MX" dirty="0"/>
          </a:p>
        </p:txBody>
      </p:sp>
    </p:spTree>
    <p:extLst>
      <p:ext uri="{BB962C8B-B14F-4D97-AF65-F5344CB8AC3E}">
        <p14:creationId xmlns:p14="http://schemas.microsoft.com/office/powerpoint/2010/main" val="1273418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l">
              <a:lnSpc>
                <a:spcPct val="120000"/>
              </a:lnSpc>
              <a:spcBef>
                <a:spcPts val="0"/>
              </a:spcBef>
            </a:pPr>
            <a:r>
              <a:rPr lang="es-MX" sz="1800" dirty="0">
                <a:solidFill>
                  <a:schemeClr val="tx1"/>
                </a:solidFill>
              </a:rPr>
              <a:t>Relación con el tiempo: Toda existencia es actual, toda presencia real es realidad presente; el que entra en escena y el que está sentado en la sala son contemporáneos, viven al mismo tiempo, si no en el mismo tiempo.</a:t>
            </a:r>
          </a:p>
          <a:p>
            <a:pPr algn="l">
              <a:lnSpc>
                <a:spcPct val="120000"/>
              </a:lnSpc>
              <a:spcBef>
                <a:spcPts val="0"/>
              </a:spcBef>
            </a:pPr>
            <a:endParaRPr lang="es-MX" sz="1800" dirty="0">
              <a:solidFill>
                <a:schemeClr val="tx1"/>
              </a:solidFill>
            </a:endParaRPr>
          </a:p>
          <a:p>
            <a:pPr algn="l">
              <a:lnSpc>
                <a:spcPct val="120000"/>
              </a:lnSpc>
              <a:spcBef>
                <a:spcPts val="0"/>
              </a:spcBef>
            </a:pPr>
            <a:r>
              <a:rPr lang="es-MX" sz="1800" dirty="0">
                <a:solidFill>
                  <a:schemeClr val="tx1"/>
                </a:solidFill>
              </a:rPr>
              <a:t>Un cuadro, una estatua, una novela, un poema son siempre intermediarios entre una acción vivida o imaginada y aquel que mira o lee; son siempre monumentos, </a:t>
            </a:r>
            <a:r>
              <a:rPr lang="es-MX" sz="1800" i="1" dirty="0" err="1">
                <a:solidFill>
                  <a:schemeClr val="tx1"/>
                </a:solidFill>
              </a:rPr>
              <a:t>monumenta</a:t>
            </a:r>
            <a:r>
              <a:rPr lang="es-MX" sz="1800" i="1" dirty="0">
                <a:solidFill>
                  <a:schemeClr val="tx1"/>
                </a:solidFill>
              </a:rPr>
              <a:t> o </a:t>
            </a:r>
            <a:r>
              <a:rPr lang="es-MX" sz="1800" i="1" dirty="0" err="1">
                <a:solidFill>
                  <a:schemeClr val="tx1"/>
                </a:solidFill>
              </a:rPr>
              <a:t>monimenta</a:t>
            </a:r>
            <a:r>
              <a:rPr lang="es-MX" sz="1800" dirty="0">
                <a:solidFill>
                  <a:schemeClr val="tx1"/>
                </a:solidFill>
              </a:rPr>
              <a:t>, los recuerdos de un encuentro entre el artista y el acto de que quiso hacer una forma. Cuando Eugenio Delacroix dibuja o pinta a Hamlet en el cementerio de </a:t>
            </a:r>
            <a:r>
              <a:rPr lang="es-MX" sz="1800" dirty="0" err="1">
                <a:solidFill>
                  <a:schemeClr val="tx1"/>
                </a:solidFill>
              </a:rPr>
              <a:t>Elsinor</a:t>
            </a:r>
            <a:r>
              <a:rPr lang="es-MX" sz="1800" dirty="0">
                <a:solidFill>
                  <a:schemeClr val="tx1"/>
                </a:solidFill>
              </a:rPr>
              <a:t>, alzando el cráneo de aquel que fue bufón del rey </a:t>
            </a:r>
            <a:r>
              <a:rPr lang="es-MX" sz="1800" i="1" dirty="0">
                <a:solidFill>
                  <a:schemeClr val="tx1"/>
                </a:solidFill>
              </a:rPr>
              <a:t>–Alas, </a:t>
            </a:r>
            <a:r>
              <a:rPr lang="es-MX" sz="1800" i="1" dirty="0" err="1">
                <a:solidFill>
                  <a:schemeClr val="tx1"/>
                </a:solidFill>
              </a:rPr>
              <a:t>poor</a:t>
            </a:r>
            <a:r>
              <a:rPr lang="es-MX" sz="1800" i="1" dirty="0">
                <a:solidFill>
                  <a:schemeClr val="tx1"/>
                </a:solidFill>
              </a:rPr>
              <a:t> </a:t>
            </a:r>
            <a:r>
              <a:rPr lang="es-MX" sz="1800" i="1" dirty="0" err="1">
                <a:solidFill>
                  <a:schemeClr val="tx1"/>
                </a:solidFill>
              </a:rPr>
              <a:t>Yorick</a:t>
            </a:r>
            <a:r>
              <a:rPr lang="es-MX" sz="1800" i="1" dirty="0">
                <a:solidFill>
                  <a:schemeClr val="tx1"/>
                </a:solidFill>
              </a:rPr>
              <a:t>–,</a:t>
            </a:r>
            <a:r>
              <a:rPr lang="es-MX" sz="1800" dirty="0">
                <a:solidFill>
                  <a:schemeClr val="tx1"/>
                </a:solidFill>
              </a:rPr>
              <a:t> fija una escena, un alma, una filosofía en blanco y negro, testimonio inmóvil, en lo sucesivo, de su encuentro con esta creación de Shakespeare que se llama Hamlet. </a:t>
            </a:r>
            <a:r>
              <a:rPr lang="es-MX" sz="1800" i="1" dirty="0">
                <a:solidFill>
                  <a:schemeClr val="tx1"/>
                </a:solidFill>
              </a:rPr>
              <a:t>La tragedia de Hamlet, príncipe de Dinamarca</a:t>
            </a:r>
            <a:r>
              <a:rPr lang="es-MX" sz="1800" dirty="0">
                <a:solidFill>
                  <a:schemeClr val="tx1"/>
                </a:solidFill>
              </a:rPr>
              <a:t>, responde a otra intención: sus cinco actos son acciones en busca de actores que las actualicen.</a:t>
            </a:r>
          </a:p>
          <a:p>
            <a:pPr algn="l"/>
            <a:endParaRPr lang="es-MX" dirty="0"/>
          </a:p>
        </p:txBody>
      </p:sp>
    </p:spTree>
    <p:extLst>
      <p:ext uri="{BB962C8B-B14F-4D97-AF65-F5344CB8AC3E}">
        <p14:creationId xmlns:p14="http://schemas.microsoft.com/office/powerpoint/2010/main" val="273688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l">
              <a:lnSpc>
                <a:spcPct val="120000"/>
              </a:lnSpc>
              <a:spcBef>
                <a:spcPts val="0"/>
              </a:spcBef>
            </a:pPr>
            <a:endParaRPr lang="es-MX" sz="1800" dirty="0">
              <a:solidFill>
                <a:schemeClr val="tx1"/>
              </a:solidFill>
            </a:endParaRPr>
          </a:p>
          <a:p>
            <a:pPr algn="l">
              <a:lnSpc>
                <a:spcPct val="120000"/>
              </a:lnSpc>
              <a:spcBef>
                <a:spcPts val="0"/>
              </a:spcBef>
            </a:pPr>
            <a:r>
              <a:rPr lang="es-MX" sz="1800" dirty="0">
                <a:solidFill>
                  <a:schemeClr val="tx1"/>
                </a:solidFill>
              </a:rPr>
              <a:t>Actualización de la acción por actores... La música, también, es un texto en el papel que espera del músico o del cantante un juego que le restituya su materia sonora. Pero, como el cuadro o el poema, la música es un intermediario: el canto no es el acto, el ejecutante no es el actor. La </a:t>
            </a:r>
            <a:r>
              <a:rPr lang="es-MX" sz="1800" i="1" dirty="0">
                <a:solidFill>
                  <a:schemeClr val="tx1"/>
                </a:solidFill>
              </a:rPr>
              <a:t>Sinfonía</a:t>
            </a:r>
            <a:r>
              <a:rPr lang="es-MX" sz="1800" dirty="0">
                <a:solidFill>
                  <a:schemeClr val="tx1"/>
                </a:solidFill>
              </a:rPr>
              <a:t> </a:t>
            </a:r>
            <a:r>
              <a:rPr lang="es-MX" sz="1800" i="1" dirty="0">
                <a:solidFill>
                  <a:schemeClr val="tx1"/>
                </a:solidFill>
              </a:rPr>
              <a:t>fantástica</a:t>
            </a:r>
            <a:r>
              <a:rPr lang="es-MX" sz="1800" dirty="0">
                <a:solidFill>
                  <a:schemeClr val="tx1"/>
                </a:solidFill>
              </a:rPr>
              <a:t>,” episodio de la vida de un artista”, no es más que el “reflejo melódico” del drama en que se lanzaba </a:t>
            </a:r>
            <a:r>
              <a:rPr lang="es-MX" sz="1800" dirty="0" err="1">
                <a:solidFill>
                  <a:schemeClr val="tx1"/>
                </a:solidFill>
              </a:rPr>
              <a:t>Berlioz</a:t>
            </a:r>
            <a:r>
              <a:rPr lang="es-MX" sz="1800" dirty="0">
                <a:solidFill>
                  <a:schemeClr val="tx1"/>
                </a:solidFill>
              </a:rPr>
              <a:t>, tomando a miss </a:t>
            </a:r>
            <a:r>
              <a:rPr lang="es-MX" sz="1800" dirty="0" err="1">
                <a:solidFill>
                  <a:schemeClr val="tx1"/>
                </a:solidFill>
              </a:rPr>
              <a:t>Harriett</a:t>
            </a:r>
            <a:r>
              <a:rPr lang="es-MX" sz="1800" dirty="0">
                <a:solidFill>
                  <a:schemeClr val="tx1"/>
                </a:solidFill>
              </a:rPr>
              <a:t> </a:t>
            </a:r>
            <a:r>
              <a:rPr lang="es-MX" sz="1800" dirty="0" err="1">
                <a:solidFill>
                  <a:schemeClr val="tx1"/>
                </a:solidFill>
              </a:rPr>
              <a:t>Smithson</a:t>
            </a:r>
            <a:r>
              <a:rPr lang="es-MX" sz="1800" dirty="0">
                <a:solidFill>
                  <a:schemeClr val="tx1"/>
                </a:solidFill>
              </a:rPr>
              <a:t> por Ofelia. Por alucinante que sea el lied del </a:t>
            </a:r>
            <a:r>
              <a:rPr lang="es-MX" sz="1800" i="1" dirty="0">
                <a:solidFill>
                  <a:schemeClr val="tx1"/>
                </a:solidFill>
              </a:rPr>
              <a:t>Rey de los</a:t>
            </a:r>
            <a:r>
              <a:rPr lang="es-MX" sz="1800" dirty="0">
                <a:solidFill>
                  <a:schemeClr val="tx1"/>
                </a:solidFill>
              </a:rPr>
              <a:t> </a:t>
            </a:r>
            <a:r>
              <a:rPr lang="es-MX" sz="1800" i="1" dirty="0">
                <a:solidFill>
                  <a:schemeClr val="tx1"/>
                </a:solidFill>
              </a:rPr>
              <a:t>alisos, </a:t>
            </a:r>
            <a:r>
              <a:rPr lang="es-MX" sz="1800" dirty="0">
                <a:solidFill>
                  <a:schemeClr val="tx1"/>
                </a:solidFill>
              </a:rPr>
              <a:t>Schubert sigue siendo un narrador, y su intérprete, un recitador. En el teatro es la acción misma la que debe repetirse. No se trata de recitar, sino de resucitar. Se ejecuta en el concierto la partitura del segundo acto del </a:t>
            </a:r>
            <a:r>
              <a:rPr lang="es-MX" sz="1800" i="1" dirty="0">
                <a:solidFill>
                  <a:schemeClr val="tx1"/>
                </a:solidFill>
              </a:rPr>
              <a:t>Tristán; </a:t>
            </a:r>
            <a:r>
              <a:rPr lang="es-MX" sz="1800" dirty="0">
                <a:solidFill>
                  <a:schemeClr val="tx1"/>
                </a:solidFill>
              </a:rPr>
              <a:t>se alzan los cantantes en el momento en que su papel los reclama; se contestan mirando al público o a su partitura: se </a:t>
            </a:r>
            <a:r>
              <a:rPr lang="es-MX" sz="1800" i="1" dirty="0">
                <a:solidFill>
                  <a:schemeClr val="tx1"/>
                </a:solidFill>
              </a:rPr>
              <a:t>realiza </a:t>
            </a:r>
            <a:r>
              <a:rPr lang="es-MX" sz="1800" dirty="0">
                <a:solidFill>
                  <a:schemeClr val="tx1"/>
                </a:solidFill>
              </a:rPr>
              <a:t>la música, no la acción; y, sin embargo, la música dice mucho más de lo que la escena puede mostrar. El concierto reanima una música y, mediante ella, evoca un drama: no resucita a los seres con su drama.</a:t>
            </a:r>
          </a:p>
        </p:txBody>
      </p:sp>
    </p:spTree>
    <p:extLst>
      <p:ext uri="{BB962C8B-B14F-4D97-AF65-F5344CB8AC3E}">
        <p14:creationId xmlns:p14="http://schemas.microsoft.com/office/powerpoint/2010/main" val="1633933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l">
              <a:lnSpc>
                <a:spcPct val="120000"/>
              </a:lnSpc>
              <a:spcBef>
                <a:spcPts val="0"/>
              </a:spcBef>
            </a:pPr>
            <a:endParaRPr lang="es-MX" sz="1800" dirty="0">
              <a:solidFill>
                <a:schemeClr val="tx1"/>
              </a:solidFill>
            </a:endParaRPr>
          </a:p>
          <a:p>
            <a:pPr algn="l">
              <a:lnSpc>
                <a:spcPct val="120000"/>
              </a:lnSpc>
              <a:spcBef>
                <a:spcPts val="0"/>
              </a:spcBef>
            </a:pPr>
            <a:r>
              <a:rPr lang="es-MX" sz="1800" dirty="0">
                <a:solidFill>
                  <a:schemeClr val="tx1"/>
                </a:solidFill>
              </a:rPr>
              <a:t>Representar es hacer presente mediante presencias.</a:t>
            </a:r>
          </a:p>
          <a:p>
            <a:pPr algn="l">
              <a:lnSpc>
                <a:spcPct val="120000"/>
              </a:lnSpc>
              <a:spcBef>
                <a:spcPts val="0"/>
              </a:spcBef>
            </a:pPr>
            <a:endParaRPr lang="es-MX" sz="1800" dirty="0">
              <a:solidFill>
                <a:schemeClr val="tx1"/>
              </a:solidFill>
            </a:endParaRPr>
          </a:p>
          <a:p>
            <a:pPr algn="l">
              <a:lnSpc>
                <a:spcPct val="120000"/>
              </a:lnSpc>
              <a:spcBef>
                <a:spcPts val="0"/>
              </a:spcBef>
            </a:pPr>
            <a:r>
              <a:rPr lang="es-MX" sz="1800" dirty="0">
                <a:solidFill>
                  <a:schemeClr val="tx1"/>
                </a:solidFill>
              </a:rPr>
              <a:t>El “hecho dramático” es, pues, el actor. No hay teatro sin poeta, pero hay poesía sin teatro: el arte del comediante y el de la comedia viven uno para el otro, y el uno del otro. El autor está en cualquier parte donde crear no es representar; el actor está solamente en la escena y no puede estar en ninguna otra parte.</a:t>
            </a:r>
          </a:p>
          <a:p>
            <a:pPr algn="l">
              <a:lnSpc>
                <a:spcPct val="120000"/>
              </a:lnSpc>
              <a:spcBef>
                <a:spcPts val="0"/>
              </a:spcBef>
            </a:pPr>
            <a:r>
              <a:rPr lang="es-MX" sz="1800" dirty="0">
                <a:solidFill>
                  <a:schemeClr val="tx1"/>
                </a:solidFill>
              </a:rPr>
              <a:t>El misterio del teatro reside, además de en el actor, en la presencia real, aún antes de ser</a:t>
            </a:r>
          </a:p>
          <a:p>
            <a:pPr algn="l">
              <a:lnSpc>
                <a:spcPct val="120000"/>
              </a:lnSpc>
              <a:spcBef>
                <a:spcPts val="0"/>
              </a:spcBef>
            </a:pPr>
            <a:r>
              <a:rPr lang="es-MX" sz="1800" dirty="0">
                <a:solidFill>
                  <a:schemeClr val="tx1"/>
                </a:solidFill>
              </a:rPr>
              <a:t>metamorfosis. </a:t>
            </a:r>
          </a:p>
          <a:p>
            <a:endParaRPr lang="es-MX" dirty="0"/>
          </a:p>
        </p:txBody>
      </p:sp>
    </p:spTree>
    <p:extLst>
      <p:ext uri="{BB962C8B-B14F-4D97-AF65-F5344CB8AC3E}">
        <p14:creationId xmlns:p14="http://schemas.microsoft.com/office/powerpoint/2010/main" val="1319143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l">
              <a:lnSpc>
                <a:spcPct val="110000"/>
              </a:lnSpc>
              <a:spcBef>
                <a:spcPts val="0"/>
              </a:spcBef>
            </a:pPr>
            <a:r>
              <a:rPr lang="es-MX" sz="1900" dirty="0" err="1">
                <a:solidFill>
                  <a:schemeClr val="tx2">
                    <a:lumMod val="50000"/>
                  </a:schemeClr>
                </a:solidFill>
              </a:rPr>
              <a:t>Bentley</a:t>
            </a:r>
            <a:r>
              <a:rPr lang="es-MX" sz="1900" dirty="0">
                <a:solidFill>
                  <a:schemeClr val="tx2">
                    <a:lumMod val="50000"/>
                  </a:schemeClr>
                </a:solidFill>
              </a:rPr>
              <a:t>, Eric, </a:t>
            </a:r>
            <a:r>
              <a:rPr lang="es-MX" sz="1900" i="1" dirty="0">
                <a:solidFill>
                  <a:schemeClr val="tx2">
                    <a:lumMod val="50000"/>
                  </a:schemeClr>
                </a:solidFill>
              </a:rPr>
              <a:t>La vida del drama</a:t>
            </a:r>
            <a:r>
              <a:rPr lang="es-MX" sz="1900" dirty="0">
                <a:solidFill>
                  <a:schemeClr val="tx2">
                    <a:lumMod val="50000"/>
                  </a:schemeClr>
                </a:solidFill>
              </a:rPr>
              <a:t>  (1960)</a:t>
            </a:r>
          </a:p>
          <a:p>
            <a:pPr algn="l">
              <a:lnSpc>
                <a:spcPct val="110000"/>
              </a:lnSpc>
              <a:spcBef>
                <a:spcPts val="0"/>
              </a:spcBef>
            </a:pPr>
            <a:endParaRPr lang="es-MX" sz="1900" dirty="0">
              <a:solidFill>
                <a:schemeClr val="tx1"/>
              </a:solidFill>
            </a:endParaRPr>
          </a:p>
          <a:p>
            <a:pPr algn="l">
              <a:lnSpc>
                <a:spcPct val="120000"/>
              </a:lnSpc>
              <a:spcBef>
                <a:spcPts val="0"/>
              </a:spcBef>
            </a:pPr>
            <a:r>
              <a:rPr lang="es-MX" sz="1900" dirty="0">
                <a:solidFill>
                  <a:schemeClr val="tx1"/>
                </a:solidFill>
              </a:rPr>
              <a:t>Claro que, históricamente, la representación no fue algo que se agregó a los demás elementos: al contrario, fue en ella donde surgió el arte dramático. Y, aunque origen y esencia no deben ser confundidos, a menudo resulta más fácil descubrir una esencia si podemos imaginarnos el fenómeno como era “en un comienzo” (…) </a:t>
            </a:r>
          </a:p>
          <a:p>
            <a:pPr algn="l">
              <a:lnSpc>
                <a:spcPct val="120000"/>
              </a:lnSpc>
              <a:spcBef>
                <a:spcPts val="0"/>
              </a:spcBef>
            </a:pPr>
            <a:r>
              <a:rPr lang="es-MX" sz="1900" dirty="0">
                <a:solidFill>
                  <a:schemeClr val="tx1"/>
                </a:solidFill>
              </a:rPr>
              <a:t>La situación teatral, reducida a su mínima expresión consiste en que A personifica a B mientras C lo mira. Tal personificación es habitual entre los niños pequeños y no se diferencia mucho de los demás juegos que los chicos suelen practicar. Todo juego crea un mundo dentro de otro mundo – un territorio con sus propias leyes – y podría considerarse que el teatro es el más estable de los muchos palacios encantados que la pueril humanidad ha construido. La distinción entre el arte y la vida empieza allí. (146-7)</a:t>
            </a:r>
          </a:p>
          <a:p>
            <a:endParaRPr lang="es-MX" dirty="0"/>
          </a:p>
        </p:txBody>
      </p:sp>
    </p:spTree>
    <p:extLst>
      <p:ext uri="{BB962C8B-B14F-4D97-AF65-F5344CB8AC3E}">
        <p14:creationId xmlns:p14="http://schemas.microsoft.com/office/powerpoint/2010/main" val="773861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l">
              <a:lnSpc>
                <a:spcPct val="100000"/>
              </a:lnSpc>
              <a:spcBef>
                <a:spcPts val="0"/>
              </a:spcBef>
            </a:pPr>
            <a:r>
              <a:rPr lang="es-MX" sz="1800" dirty="0" err="1">
                <a:solidFill>
                  <a:schemeClr val="tx2">
                    <a:lumMod val="75000"/>
                  </a:schemeClr>
                </a:solidFill>
              </a:rPr>
              <a:t>Barthes</a:t>
            </a:r>
            <a:r>
              <a:rPr lang="es-MX" sz="1800" dirty="0">
                <a:solidFill>
                  <a:schemeClr val="tx2">
                    <a:lumMod val="75000"/>
                  </a:schemeClr>
                </a:solidFill>
              </a:rPr>
              <a:t>, </a:t>
            </a:r>
            <a:r>
              <a:rPr lang="es-MX" sz="1800" dirty="0" err="1">
                <a:solidFill>
                  <a:schemeClr val="tx2">
                    <a:lumMod val="75000"/>
                  </a:schemeClr>
                </a:solidFill>
              </a:rPr>
              <a:t>Roland</a:t>
            </a:r>
            <a:r>
              <a:rPr lang="es-MX" sz="1800" dirty="0">
                <a:solidFill>
                  <a:schemeClr val="tx2">
                    <a:lumMod val="75000"/>
                  </a:schemeClr>
                </a:solidFill>
              </a:rPr>
              <a:t>, </a:t>
            </a:r>
            <a:r>
              <a:rPr lang="es-MX" sz="1800" i="1" dirty="0">
                <a:solidFill>
                  <a:schemeClr val="tx2">
                    <a:lumMod val="75000"/>
                  </a:schemeClr>
                </a:solidFill>
              </a:rPr>
              <a:t>Ensayos críticos</a:t>
            </a:r>
            <a:r>
              <a:rPr lang="es-MX" sz="1800" dirty="0">
                <a:solidFill>
                  <a:schemeClr val="tx2">
                    <a:lumMod val="75000"/>
                  </a:schemeClr>
                </a:solidFill>
              </a:rPr>
              <a:t> (1955)</a:t>
            </a:r>
          </a:p>
          <a:p>
            <a:pPr algn="l">
              <a:lnSpc>
                <a:spcPct val="100000"/>
              </a:lnSpc>
              <a:spcBef>
                <a:spcPts val="0"/>
              </a:spcBef>
            </a:pPr>
            <a:r>
              <a:rPr lang="es-MX" sz="1800" dirty="0">
                <a:solidFill>
                  <a:schemeClr val="tx2">
                    <a:lumMod val="75000"/>
                  </a:schemeClr>
                </a:solidFill>
              </a:rPr>
              <a:t>¿Qué es la teatralidad?</a:t>
            </a:r>
          </a:p>
          <a:p>
            <a:pPr algn="l"/>
            <a:endParaRPr lang="es-MX" dirty="0"/>
          </a:p>
        </p:txBody>
      </p:sp>
      <p:pic>
        <p:nvPicPr>
          <p:cNvPr id="5" name="Imagen 4"/>
          <p:cNvPicPr/>
          <p:nvPr/>
        </p:nvPicPr>
        <p:blipFill rotWithShape="1">
          <a:blip r:embed="rId2">
            <a:extLst>
              <a:ext uri="{28A0092B-C50C-407E-A947-70E740481C1C}">
                <a14:useLocalDpi xmlns:a14="http://schemas.microsoft.com/office/drawing/2010/main" val="0"/>
              </a:ext>
            </a:extLst>
          </a:blip>
          <a:srcRect t="9106" b="25709"/>
          <a:stretch/>
        </p:blipFill>
        <p:spPr bwMode="auto">
          <a:xfrm>
            <a:off x="3080825" y="2180492"/>
            <a:ext cx="6499273" cy="382641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57628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l">
              <a:lnSpc>
                <a:spcPct val="100000"/>
              </a:lnSpc>
              <a:spcBef>
                <a:spcPts val="0"/>
              </a:spcBef>
            </a:pPr>
            <a:r>
              <a:rPr lang="es-MX" sz="1800" dirty="0" err="1">
                <a:solidFill>
                  <a:schemeClr val="tx2">
                    <a:lumMod val="75000"/>
                  </a:schemeClr>
                </a:solidFill>
              </a:rPr>
              <a:t>Lehmann</a:t>
            </a:r>
            <a:r>
              <a:rPr lang="es-MX" sz="1800" dirty="0">
                <a:solidFill>
                  <a:schemeClr val="tx2">
                    <a:lumMod val="75000"/>
                  </a:schemeClr>
                </a:solidFill>
              </a:rPr>
              <a:t>, Hans-</a:t>
            </a:r>
            <a:r>
              <a:rPr lang="es-MX" sz="1800" dirty="0" err="1">
                <a:solidFill>
                  <a:schemeClr val="tx2">
                    <a:lumMod val="75000"/>
                  </a:schemeClr>
                </a:solidFill>
              </a:rPr>
              <a:t>Thies</a:t>
            </a:r>
            <a:r>
              <a:rPr lang="es-MX" sz="1800" dirty="0">
                <a:solidFill>
                  <a:schemeClr val="tx2">
                    <a:lumMod val="75000"/>
                  </a:schemeClr>
                </a:solidFill>
              </a:rPr>
              <a:t>, </a:t>
            </a:r>
            <a:r>
              <a:rPr lang="es-MX" sz="1800" i="1" dirty="0">
                <a:solidFill>
                  <a:schemeClr val="tx2">
                    <a:lumMod val="75000"/>
                  </a:schemeClr>
                </a:solidFill>
              </a:rPr>
              <a:t>El teatro </a:t>
            </a:r>
            <a:r>
              <a:rPr lang="es-MX" sz="1800" i="1" dirty="0" err="1">
                <a:solidFill>
                  <a:schemeClr val="tx2">
                    <a:lumMod val="75000"/>
                  </a:schemeClr>
                </a:solidFill>
              </a:rPr>
              <a:t>posdramático</a:t>
            </a:r>
            <a:r>
              <a:rPr lang="es-MX" sz="1800" dirty="0">
                <a:solidFill>
                  <a:schemeClr val="tx2">
                    <a:lumMod val="75000"/>
                  </a:schemeClr>
                </a:solidFill>
              </a:rPr>
              <a:t> (1999)</a:t>
            </a:r>
          </a:p>
          <a:p>
            <a:pPr algn="l">
              <a:lnSpc>
                <a:spcPct val="100000"/>
              </a:lnSpc>
              <a:spcBef>
                <a:spcPts val="0"/>
              </a:spcBef>
            </a:pPr>
            <a:endParaRPr lang="es-MX" sz="1800" dirty="0">
              <a:solidFill>
                <a:schemeClr val="tx1"/>
              </a:solidFill>
            </a:endParaRPr>
          </a:p>
          <a:p>
            <a:pPr algn="l">
              <a:lnSpc>
                <a:spcPct val="100000"/>
              </a:lnSpc>
              <a:spcBef>
                <a:spcPts val="0"/>
              </a:spcBef>
            </a:pPr>
            <a:endParaRPr lang="es-MX" sz="1800" dirty="0">
              <a:solidFill>
                <a:schemeClr val="tx1"/>
              </a:solidFill>
            </a:endParaRPr>
          </a:p>
          <a:p>
            <a:pPr algn="l">
              <a:lnSpc>
                <a:spcPct val="120000"/>
              </a:lnSpc>
              <a:spcBef>
                <a:spcPts val="0"/>
              </a:spcBef>
            </a:pPr>
            <a:r>
              <a:rPr lang="es-MX" sz="1800" dirty="0">
                <a:solidFill>
                  <a:schemeClr val="tx1"/>
                </a:solidFill>
              </a:rPr>
              <a:t>El teatro no es solamente el lugar de los </a:t>
            </a:r>
            <a:r>
              <a:rPr lang="es-MX" sz="1800" i="1" dirty="0">
                <a:solidFill>
                  <a:schemeClr val="tx1"/>
                </a:solidFill>
              </a:rPr>
              <a:t>cuerpos </a:t>
            </a:r>
            <a:r>
              <a:rPr lang="es-MX" sz="1800" dirty="0">
                <a:solidFill>
                  <a:schemeClr val="tx1"/>
                </a:solidFill>
              </a:rPr>
              <a:t>pesados, sino también el del </a:t>
            </a:r>
            <a:r>
              <a:rPr lang="es-MX" sz="1800" i="1" dirty="0">
                <a:solidFill>
                  <a:schemeClr val="tx1"/>
                </a:solidFill>
              </a:rPr>
              <a:t>parecido real, </a:t>
            </a:r>
            <a:r>
              <a:rPr lang="es-MX" sz="1800" dirty="0">
                <a:solidFill>
                  <a:schemeClr val="tx1"/>
                </a:solidFill>
              </a:rPr>
              <a:t>donde tiene lugar un recorte original de una vida, al mismo tiempo organizada estéticamente en su cotidianeidad bien real. Contrariamente a todas las artes del objeto y de la transmisión mediática, encontramos en el teatro, el acto estético en tanto tal (la actuación del actor) y, a la vez, el acto de la recepción (la asistencia al espectáculo) como acción real en </a:t>
            </a:r>
            <a:r>
              <a:rPr lang="es-MX" sz="1800" i="1" dirty="0">
                <a:solidFill>
                  <a:schemeClr val="tx1"/>
                </a:solidFill>
              </a:rPr>
              <a:t>un </a:t>
            </a:r>
            <a:r>
              <a:rPr lang="es-MX" sz="1800" dirty="0">
                <a:solidFill>
                  <a:schemeClr val="tx1"/>
                </a:solidFill>
              </a:rPr>
              <a:t>momento y en </a:t>
            </a:r>
            <a:r>
              <a:rPr lang="es-MX" sz="1800" i="1" dirty="0">
                <a:solidFill>
                  <a:schemeClr val="tx1"/>
                </a:solidFill>
              </a:rPr>
              <a:t>un </a:t>
            </a:r>
            <a:r>
              <a:rPr lang="es-MX" sz="1800" dirty="0">
                <a:solidFill>
                  <a:schemeClr val="tx1"/>
                </a:solidFill>
              </a:rPr>
              <a:t>lugar determinado. El teatro significa: </a:t>
            </a:r>
            <a:r>
              <a:rPr lang="es-MX" sz="1800" i="1" dirty="0">
                <a:solidFill>
                  <a:schemeClr val="tx1"/>
                </a:solidFill>
              </a:rPr>
              <a:t>un trozo de vida transcurrida y vivida </a:t>
            </a:r>
            <a:r>
              <a:rPr lang="es-MX" sz="1800" dirty="0">
                <a:solidFill>
                  <a:schemeClr val="tx1"/>
                </a:solidFill>
              </a:rPr>
              <a:t>en comunidad por actores y espectadores en el aire de este </a:t>
            </a:r>
            <a:r>
              <a:rPr lang="es-MX" sz="1800" i="1" dirty="0">
                <a:solidFill>
                  <a:schemeClr val="tx1"/>
                </a:solidFill>
              </a:rPr>
              <a:t>espacio </a:t>
            </a:r>
            <a:r>
              <a:rPr lang="es-MX" sz="1800" dirty="0">
                <a:solidFill>
                  <a:schemeClr val="tx1"/>
                </a:solidFill>
              </a:rPr>
              <a:t>respirado en común, en donde se desarrolla el juego teatral y el acto receptivo del espectador. La emisión y la recepción de signos y señales se realizan simultáneamente. (19)</a:t>
            </a:r>
          </a:p>
          <a:p>
            <a:endParaRPr lang="es-MX" dirty="0"/>
          </a:p>
        </p:txBody>
      </p:sp>
    </p:spTree>
    <p:extLst>
      <p:ext uri="{BB962C8B-B14F-4D97-AF65-F5344CB8AC3E}">
        <p14:creationId xmlns:p14="http://schemas.microsoft.com/office/powerpoint/2010/main" val="3789938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l">
              <a:lnSpc>
                <a:spcPct val="100000"/>
              </a:lnSpc>
              <a:spcBef>
                <a:spcPts val="0"/>
              </a:spcBef>
            </a:pPr>
            <a:r>
              <a:rPr lang="es-MX" sz="1800" dirty="0" err="1">
                <a:solidFill>
                  <a:schemeClr val="tx2">
                    <a:lumMod val="75000"/>
                  </a:schemeClr>
                </a:solidFill>
              </a:rPr>
              <a:t>Cornago</a:t>
            </a:r>
            <a:r>
              <a:rPr lang="es-MX" sz="1800" dirty="0">
                <a:solidFill>
                  <a:schemeClr val="tx2">
                    <a:lumMod val="75000"/>
                  </a:schemeClr>
                </a:solidFill>
              </a:rPr>
              <a:t>, Oscar, </a:t>
            </a:r>
            <a:r>
              <a:rPr lang="es-MX" sz="1800" i="1" dirty="0">
                <a:solidFill>
                  <a:schemeClr val="tx2">
                    <a:lumMod val="75000"/>
                  </a:schemeClr>
                </a:solidFill>
              </a:rPr>
              <a:t>¿Qué es la teatralidad? Paradigmas estéticos de la Modernidad </a:t>
            </a:r>
            <a:r>
              <a:rPr lang="es-MX" sz="1800" dirty="0">
                <a:solidFill>
                  <a:schemeClr val="tx2">
                    <a:lumMod val="75000"/>
                  </a:schemeClr>
                </a:solidFill>
              </a:rPr>
              <a:t>(1999)</a:t>
            </a:r>
          </a:p>
          <a:p>
            <a:pPr algn="l">
              <a:lnSpc>
                <a:spcPct val="100000"/>
              </a:lnSpc>
              <a:spcBef>
                <a:spcPts val="0"/>
              </a:spcBef>
            </a:pPr>
            <a:endParaRPr lang="es-MX" sz="1800" dirty="0">
              <a:solidFill>
                <a:schemeClr val="tx1"/>
              </a:solidFill>
            </a:endParaRPr>
          </a:p>
          <a:p>
            <a:pPr algn="l">
              <a:lnSpc>
                <a:spcPct val="100000"/>
              </a:lnSpc>
              <a:spcBef>
                <a:spcPts val="0"/>
              </a:spcBef>
            </a:pPr>
            <a:r>
              <a:rPr lang="es-MX" sz="1800" dirty="0">
                <a:solidFill>
                  <a:schemeClr val="tx1"/>
                </a:solidFill>
              </a:rPr>
              <a:t>1.</a:t>
            </a:r>
          </a:p>
          <a:p>
            <a:pPr algn="l">
              <a:lnSpc>
                <a:spcPct val="120000"/>
              </a:lnSpc>
              <a:spcBef>
                <a:spcPts val="600"/>
              </a:spcBef>
            </a:pPr>
            <a:r>
              <a:rPr lang="es-MX" sz="1800" dirty="0">
                <a:solidFill>
                  <a:schemeClr val="tx1"/>
                </a:solidFill>
              </a:rPr>
              <a:t>El elemento inicial para empezar a entender la teatralidad es la mirada del otro, lo que hace de desencadenante. Todo fenómeno de teatralidad se construye a partir de un tercero que está mirando.</a:t>
            </a:r>
            <a:endParaRPr lang="es-MX" sz="1800" dirty="0"/>
          </a:p>
          <a:p>
            <a:pPr algn="l">
              <a:lnSpc>
                <a:spcPct val="120000"/>
              </a:lnSpc>
              <a:spcBef>
                <a:spcPts val="600"/>
              </a:spcBef>
            </a:pPr>
            <a:r>
              <a:rPr lang="es-MX" sz="1800" dirty="0">
                <a:solidFill>
                  <a:schemeClr val="tx1"/>
                </a:solidFill>
              </a:rPr>
              <a:t>Es cierto que todo fenómeno estético, y por tanto cualquier obra artística, está construida pensando en el efecto que ha de causar en su receptor, pero el caso de la teatralidad no solo se piensa en función de su efecto en el otro, sino que no existe como una realidad fuera del momento en el que alguien está mirando; cuando deje de mirar, dejará de haber teatralidad.</a:t>
            </a:r>
          </a:p>
          <a:p>
            <a:endParaRPr lang="es-MX" dirty="0"/>
          </a:p>
        </p:txBody>
      </p:sp>
    </p:spTree>
    <p:extLst>
      <p:ext uri="{BB962C8B-B14F-4D97-AF65-F5344CB8AC3E}">
        <p14:creationId xmlns:p14="http://schemas.microsoft.com/office/powerpoint/2010/main" val="1968589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02365"/>
            <a:ext cx="9144000" cy="516835"/>
          </a:xfrm>
        </p:spPr>
        <p:txBody>
          <a:bodyPr>
            <a:normAutofit fontScale="90000"/>
          </a:bodyPr>
          <a:lstStyle/>
          <a:p>
            <a:pPr algn="r"/>
            <a:br>
              <a:rPr lang="es-MX" b="1" dirty="0"/>
            </a:br>
            <a:br>
              <a:rPr lang="es-MX" dirty="0"/>
            </a:br>
            <a:r>
              <a:rPr lang="es-MX" sz="2700" b="1" dirty="0">
                <a:solidFill>
                  <a:srgbClr val="C00000"/>
                </a:solidFill>
              </a:rPr>
              <a:t>Definiciones de teatro</a:t>
            </a:r>
            <a:endParaRPr lang="es-MX" sz="2700" dirty="0">
              <a:solidFill>
                <a:srgbClr val="C00000"/>
              </a:solidFill>
            </a:endParaRPr>
          </a:p>
        </p:txBody>
      </p:sp>
      <p:sp>
        <p:nvSpPr>
          <p:cNvPr id="3" name="Subtítulo 2"/>
          <p:cNvSpPr>
            <a:spLocks noGrp="1"/>
          </p:cNvSpPr>
          <p:nvPr>
            <p:ph type="subTitle" idx="1"/>
          </p:nvPr>
        </p:nvSpPr>
        <p:spPr>
          <a:xfrm>
            <a:off x="1524000" y="1378226"/>
            <a:ext cx="9144000" cy="486354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l">
              <a:lnSpc>
                <a:spcPct val="100000"/>
              </a:lnSpc>
              <a:spcBef>
                <a:spcPts val="0"/>
              </a:spcBef>
            </a:pPr>
            <a:r>
              <a:rPr lang="es-MX" sz="1800" dirty="0" err="1">
                <a:solidFill>
                  <a:schemeClr val="tx2">
                    <a:lumMod val="75000"/>
                  </a:schemeClr>
                </a:solidFill>
              </a:rPr>
              <a:t>Cornago</a:t>
            </a:r>
            <a:r>
              <a:rPr lang="es-MX" sz="1800" dirty="0">
                <a:solidFill>
                  <a:schemeClr val="tx2">
                    <a:lumMod val="75000"/>
                  </a:schemeClr>
                </a:solidFill>
              </a:rPr>
              <a:t>, Oscar, </a:t>
            </a:r>
            <a:r>
              <a:rPr lang="es-MX" sz="1800" i="1" dirty="0">
                <a:solidFill>
                  <a:schemeClr val="tx2">
                    <a:lumMod val="75000"/>
                  </a:schemeClr>
                </a:solidFill>
              </a:rPr>
              <a:t>¿Qué es la teatralidad? Paradigmas estéticos de la Modernidad </a:t>
            </a:r>
            <a:r>
              <a:rPr lang="es-MX" sz="1800" dirty="0">
                <a:solidFill>
                  <a:schemeClr val="tx2">
                    <a:lumMod val="75000"/>
                  </a:schemeClr>
                </a:solidFill>
              </a:rPr>
              <a:t>(1999)</a:t>
            </a:r>
          </a:p>
          <a:p>
            <a:pPr algn="l">
              <a:lnSpc>
                <a:spcPct val="100000"/>
              </a:lnSpc>
              <a:spcBef>
                <a:spcPts val="0"/>
              </a:spcBef>
            </a:pPr>
            <a:endParaRPr lang="es-MX" sz="1800" dirty="0">
              <a:solidFill>
                <a:schemeClr val="tx1"/>
              </a:solidFill>
            </a:endParaRPr>
          </a:p>
          <a:p>
            <a:pPr algn="l">
              <a:lnSpc>
                <a:spcPct val="120000"/>
              </a:lnSpc>
              <a:spcBef>
                <a:spcPts val="600"/>
              </a:spcBef>
            </a:pPr>
            <a:r>
              <a:rPr lang="es-MX" sz="1800" dirty="0">
                <a:solidFill>
                  <a:schemeClr val="tx1"/>
                </a:solidFill>
              </a:rPr>
              <a:t>2.</a:t>
            </a:r>
          </a:p>
          <a:p>
            <a:pPr algn="l">
              <a:lnSpc>
                <a:spcPct val="120000"/>
              </a:lnSpc>
              <a:spcBef>
                <a:spcPts val="600"/>
              </a:spcBef>
            </a:pPr>
            <a:r>
              <a:rPr lang="es-MX" sz="1800" dirty="0">
                <a:solidFill>
                  <a:schemeClr val="tx1"/>
                </a:solidFill>
              </a:rPr>
              <a:t>Esto nos ofrece la segunda clave del hecho teatral: se trata de algo procesual, que solo tiene realidad mientras está funcionando. No es posible pensarlo como un producto acabado o como un texto que espera paciente la llegada de un lector/receptor para ser interpretado. Pongamos un ejemplo paradigmático de algo teatral en cualquier cultura, como el hecho de disfrazarse. Nadie se disfraza si no va a ser visto por otra persona. Uno se disfraza para exhibirse luego en un espacio público, donde la mirada </a:t>
            </a:r>
            <a:r>
              <a:rPr lang="es-MX" sz="1800" dirty="0">
                <a:solidFill>
                  <a:schemeClr val="tx1"/>
                </a:solidFill>
                <a:effectLst>
                  <a:outerShdw blurRad="38100" dist="38100" dir="2700000" algn="tl">
                    <a:srgbClr val="000000">
                      <a:alpha val="43137"/>
                    </a:srgbClr>
                  </a:outerShdw>
                </a:effectLst>
              </a:rPr>
              <a:t>del otro </a:t>
            </a:r>
            <a:r>
              <a:rPr lang="es-MX" sz="1800" dirty="0">
                <a:solidFill>
                  <a:schemeClr val="tx1"/>
                </a:solidFill>
              </a:rPr>
              <a:t>va a desencadenar el mecanismo de la teatralidad.</a:t>
            </a:r>
          </a:p>
          <a:p>
            <a:endParaRPr lang="es-MX" sz="2000" dirty="0"/>
          </a:p>
          <a:p>
            <a:pPr algn="l"/>
            <a:r>
              <a:rPr lang="es-MX" sz="2000" dirty="0"/>
              <a:t>* Genitivo subjetivo y objetivo de y al</a:t>
            </a:r>
          </a:p>
          <a:p>
            <a:endParaRPr lang="es-MX" dirty="0"/>
          </a:p>
        </p:txBody>
      </p:sp>
    </p:spTree>
    <p:extLst>
      <p:ext uri="{BB962C8B-B14F-4D97-AF65-F5344CB8AC3E}">
        <p14:creationId xmlns:p14="http://schemas.microsoft.com/office/powerpoint/2010/main" val="387064351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1466</Words>
  <Application>Microsoft Office PowerPoint</Application>
  <PresentationFormat>Panorámica</PresentationFormat>
  <Paragraphs>58</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Calibri Light</vt:lpstr>
      <vt:lpstr>Tema de Office</vt:lpstr>
      <vt:lpstr>  Definiciones de teatro</vt:lpstr>
      <vt:lpstr>  Definiciones de teatro</vt:lpstr>
      <vt:lpstr>  Definiciones de teatro</vt:lpstr>
      <vt:lpstr>  Definiciones de teatro</vt:lpstr>
      <vt:lpstr>  Definiciones de teatro</vt:lpstr>
      <vt:lpstr>  Definiciones de teatro</vt:lpstr>
      <vt:lpstr>  Definiciones de teatro</vt:lpstr>
      <vt:lpstr>  Definiciones de teatro</vt:lpstr>
      <vt:lpstr>  Definiciones de teatro</vt:lpstr>
      <vt:lpstr>  Definiciones de teatro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Definiciones de teatro</dc:title>
  <dc:creator>Mauricio Barría</dc:creator>
  <cp:lastModifiedBy>Mauricio Barría</cp:lastModifiedBy>
  <cp:revision>5</cp:revision>
  <dcterms:created xsi:type="dcterms:W3CDTF">2018-09-24T02:49:07Z</dcterms:created>
  <dcterms:modified xsi:type="dcterms:W3CDTF">2020-10-15T11:04:52Z</dcterms:modified>
</cp:coreProperties>
</file>