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83" r:id="rId3"/>
    <p:sldId id="284" r:id="rId4"/>
    <p:sldId id="285" r:id="rId5"/>
    <p:sldId id="261" r:id="rId6"/>
    <p:sldId id="294" r:id="rId7"/>
    <p:sldId id="295" r:id="rId8"/>
    <p:sldId id="296" r:id="rId9"/>
    <p:sldId id="287" r:id="rId10"/>
    <p:sldId id="297" r:id="rId11"/>
    <p:sldId id="288" r:id="rId12"/>
    <p:sldId id="293" r:id="rId13"/>
    <p:sldId id="298" r:id="rId14"/>
    <p:sldId id="299"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F9097-FB88-F76B-C104-26D3B8E524B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D1EED2F5-A38D-2F69-C195-02AF5E9DD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7B2C105B-05C1-B350-E439-DAEEBB980C79}"/>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5" name="Marcador de pie de página 4">
            <a:extLst>
              <a:ext uri="{FF2B5EF4-FFF2-40B4-BE49-F238E27FC236}">
                <a16:creationId xmlns:a16="http://schemas.microsoft.com/office/drawing/2014/main" id="{B73245BC-4C2A-0F21-574F-2FFAC53598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B0E24F1-D50F-F09B-1DDD-2ED071640D9E}"/>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183930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4B113-0766-D321-244C-C9041AB25784}"/>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3F386CB7-A034-9333-0EAF-6EF72D9FBF8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A0D2632F-E6AD-B567-DB55-49285D31592C}"/>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5" name="Marcador de pie de página 4">
            <a:extLst>
              <a:ext uri="{FF2B5EF4-FFF2-40B4-BE49-F238E27FC236}">
                <a16:creationId xmlns:a16="http://schemas.microsoft.com/office/drawing/2014/main" id="{085DB289-2A2F-B32B-3E77-8018F6F094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12A291B-2BC7-31A1-87A3-A3CCD9416C09}"/>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209716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9DF63D-3518-6D23-88E8-F9A7C88061D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A09348A3-8E07-DDF9-7382-088521967B2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8E2DA45-3A2D-46F7-A8BB-FBD614FD7685}"/>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5" name="Marcador de pie de página 4">
            <a:extLst>
              <a:ext uri="{FF2B5EF4-FFF2-40B4-BE49-F238E27FC236}">
                <a16:creationId xmlns:a16="http://schemas.microsoft.com/office/drawing/2014/main" id="{C4EE38A3-5368-A4D3-BD8B-F6FD9BAE1D5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C5844A-9150-E6AC-1C17-257B99159E60}"/>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28542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E1D38-2E41-BADE-DD38-E66CB9DE0E2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A7C72AD7-19E3-1ADA-86E5-0F5D429C55C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6542A651-B5D0-20E0-C14C-2EE78E0C09FC}"/>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5" name="Marcador de pie de página 4">
            <a:extLst>
              <a:ext uri="{FF2B5EF4-FFF2-40B4-BE49-F238E27FC236}">
                <a16:creationId xmlns:a16="http://schemas.microsoft.com/office/drawing/2014/main" id="{5541C324-DB05-2A01-E52A-99A738F1180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A4CEC78-9C98-C86F-32E3-647659220B92}"/>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372060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6205E-51DD-3BD2-D0C5-D8DF8D4763F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0C1F0AB1-F235-E0D3-7056-24A1507EA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F290E1A-AA33-663B-6364-52C1F9C4C22E}"/>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5" name="Marcador de pie de página 4">
            <a:extLst>
              <a:ext uri="{FF2B5EF4-FFF2-40B4-BE49-F238E27FC236}">
                <a16:creationId xmlns:a16="http://schemas.microsoft.com/office/drawing/2014/main" id="{56FE821C-2B79-6E12-CC35-EB8ED942743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DF53BC-5D62-9AF5-4082-164F6549E329}"/>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128782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6825-12D1-2312-26DF-170ECF028FD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1204FE62-55D4-7700-27D6-1196CE1F21E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383C0B2E-3437-7375-844B-5CA464975E1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61B2C098-5C43-4446-F3B3-7A8DF397C774}"/>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6" name="Marcador de pie de página 5">
            <a:extLst>
              <a:ext uri="{FF2B5EF4-FFF2-40B4-BE49-F238E27FC236}">
                <a16:creationId xmlns:a16="http://schemas.microsoft.com/office/drawing/2014/main" id="{C3DF905B-9C83-200A-BC70-55E27BBE16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ED4B6C0-B6F6-FF47-203C-EC8866445DEE}"/>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407680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A0D5A-E847-96DA-0632-DC1F809BA11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4DA01C82-C68B-41DC-0A71-4D0852924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BC9438B-DDA0-45BB-56A1-CF26BF90D1F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281FD50E-1153-5AAC-F94C-23CBD59D8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322555C-FB84-D868-B6A1-42EA997B3A7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B5A2773A-41F6-DDEA-6108-9FEA348F3AB1}"/>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8" name="Marcador de pie de página 7">
            <a:extLst>
              <a:ext uri="{FF2B5EF4-FFF2-40B4-BE49-F238E27FC236}">
                <a16:creationId xmlns:a16="http://schemas.microsoft.com/office/drawing/2014/main" id="{6DB0AF07-5FCE-C254-ABE2-F45993DAA98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7968FE6-828E-BBBB-B901-A5C1EEE96BBC}"/>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31333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8C800-BE08-2CB5-8ECD-992407279346}"/>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D2BFB9F1-3A52-C5D5-C3E5-53CAE171C1F6}"/>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4" name="Marcador de pie de página 3">
            <a:extLst>
              <a:ext uri="{FF2B5EF4-FFF2-40B4-BE49-F238E27FC236}">
                <a16:creationId xmlns:a16="http://schemas.microsoft.com/office/drawing/2014/main" id="{EB85B4D6-5523-C4D2-C72D-AA69198D544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47F7809-EA01-2338-498C-D085154F515B}"/>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7096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94F7B-92FB-F557-1C8B-932CECFA8630}"/>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3" name="Marcador de pie de página 2">
            <a:extLst>
              <a:ext uri="{FF2B5EF4-FFF2-40B4-BE49-F238E27FC236}">
                <a16:creationId xmlns:a16="http://schemas.microsoft.com/office/drawing/2014/main" id="{7ACF932E-D7D2-55FB-C6C8-FA9A8570004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7226AEA-C3A1-AD2D-06B2-723488EF005E}"/>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166652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3AEEB-F776-1B84-DD01-52ED86A7F47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7667757E-F795-72F8-63CA-1E541A91A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87477C39-5F13-4104-196D-C293C97FF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D277779-C965-637E-B834-5DC53CC7562C}"/>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6" name="Marcador de pie de página 5">
            <a:extLst>
              <a:ext uri="{FF2B5EF4-FFF2-40B4-BE49-F238E27FC236}">
                <a16:creationId xmlns:a16="http://schemas.microsoft.com/office/drawing/2014/main" id="{F48E4DCE-E734-A301-9AB3-0147792F51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DD8F7DA-93E9-93D5-5FF3-8BE6FCE78701}"/>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9244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35EC5-8CD3-8CFE-24C3-51E6C75AC41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47EF8E95-B7DB-72FD-9D10-23E280D51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A56CBD6-73ED-B18C-103D-53DBA137C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E40E4EF-9B20-F9C9-04C2-C588C4B65186}"/>
              </a:ext>
            </a:extLst>
          </p:cNvPr>
          <p:cNvSpPr>
            <a:spLocks noGrp="1"/>
          </p:cNvSpPr>
          <p:nvPr>
            <p:ph type="dt" sz="half" idx="10"/>
          </p:nvPr>
        </p:nvSpPr>
        <p:spPr/>
        <p:txBody>
          <a:bodyPr/>
          <a:lstStyle/>
          <a:p>
            <a:fld id="{44779F68-0460-094A-B5DB-B422EB2722EB}" type="datetimeFigureOut">
              <a:rPr lang="es-CL" smtClean="0"/>
              <a:t>27-11-23</a:t>
            </a:fld>
            <a:endParaRPr lang="es-CL"/>
          </a:p>
        </p:txBody>
      </p:sp>
      <p:sp>
        <p:nvSpPr>
          <p:cNvPr id="6" name="Marcador de pie de página 5">
            <a:extLst>
              <a:ext uri="{FF2B5EF4-FFF2-40B4-BE49-F238E27FC236}">
                <a16:creationId xmlns:a16="http://schemas.microsoft.com/office/drawing/2014/main" id="{96A976C5-8326-E33A-EB27-04F7B14FC73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26E05D9-7EB8-66AA-1616-FCF9281A1A5F}"/>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31734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226B7D-FC33-5832-724F-DFDEA2938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356002D-F755-B1F9-53A5-7D5A6C98B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25A1FB45-848F-C979-9D21-A0BC7B8C5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9F68-0460-094A-B5DB-B422EB2722EB}" type="datetimeFigureOut">
              <a:rPr lang="es-CL" smtClean="0"/>
              <a:t>27-11-23</a:t>
            </a:fld>
            <a:endParaRPr lang="es-CL"/>
          </a:p>
        </p:txBody>
      </p:sp>
      <p:sp>
        <p:nvSpPr>
          <p:cNvPr id="5" name="Marcador de pie de página 4">
            <a:extLst>
              <a:ext uri="{FF2B5EF4-FFF2-40B4-BE49-F238E27FC236}">
                <a16:creationId xmlns:a16="http://schemas.microsoft.com/office/drawing/2014/main" id="{7F610D79-E925-96FA-8EE1-1B48B67C6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5A93105-7A39-7D22-1DA5-AAE2A01AC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3406F-3F47-0C49-9505-F8BC3B1531E8}" type="slidenum">
              <a:rPr lang="es-CL" smtClean="0"/>
              <a:t>‹Nº›</a:t>
            </a:fld>
            <a:endParaRPr lang="es-CL"/>
          </a:p>
        </p:txBody>
      </p:sp>
    </p:spTree>
    <p:extLst>
      <p:ext uri="{BB962C8B-B14F-4D97-AF65-F5344CB8AC3E}">
        <p14:creationId xmlns:p14="http://schemas.microsoft.com/office/powerpoint/2010/main" val="134854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0AF35A-C20A-267C-F44F-E1CA447FEDDF}"/>
              </a:ext>
            </a:extLst>
          </p:cNvPr>
          <p:cNvSpPr txBox="1"/>
          <p:nvPr/>
        </p:nvSpPr>
        <p:spPr>
          <a:xfrm>
            <a:off x="5313405" y="2681416"/>
            <a:ext cx="7092807" cy="584775"/>
          </a:xfrm>
          <a:prstGeom prst="rect">
            <a:avLst/>
          </a:prstGeom>
          <a:noFill/>
        </p:spPr>
        <p:txBody>
          <a:bodyPr wrap="square" rtlCol="0">
            <a:spAutoFit/>
          </a:bodyPr>
          <a:lstStyle/>
          <a:p>
            <a:r>
              <a:rPr lang="es-CL" sz="3200" dirty="0" err="1"/>
              <a:t>Simondon</a:t>
            </a:r>
            <a:endParaRPr lang="es-CL" sz="3200" dirty="0"/>
          </a:p>
        </p:txBody>
      </p:sp>
    </p:spTree>
    <p:extLst>
      <p:ext uri="{BB962C8B-B14F-4D97-AF65-F5344CB8AC3E}">
        <p14:creationId xmlns:p14="http://schemas.microsoft.com/office/powerpoint/2010/main" val="49219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009069-8DA0-2E3E-440F-708CD1DB9AAB}"/>
              </a:ext>
            </a:extLst>
          </p:cNvPr>
          <p:cNvSpPr txBox="1"/>
          <p:nvPr/>
        </p:nvSpPr>
        <p:spPr>
          <a:xfrm>
            <a:off x="2114549" y="128096"/>
            <a:ext cx="6097656" cy="6601807"/>
          </a:xfrm>
          <a:prstGeom prst="rect">
            <a:avLst/>
          </a:prstGeom>
          <a:noFill/>
        </p:spPr>
        <p:txBody>
          <a:bodyPr wrap="square">
            <a:spAutoFit/>
          </a:bodyPr>
          <a:lstStyle/>
          <a:p>
            <a:pPr marL="449580" algn="just">
              <a:lnSpc>
                <a:spcPct val="150000"/>
              </a:lnSpc>
            </a:pPr>
            <a:r>
              <a:rPr lang="es-ES" dirty="0">
                <a:solidFill>
                  <a:srgbClr val="000000"/>
                </a:solidFill>
                <a:effectLst/>
                <a:latin typeface="Times New Roman" panose="02020603050405020304" pitchFamily="18" charset="0"/>
                <a:ea typeface="Times New Roman" panose="02020603050405020304" pitchFamily="18" charset="0"/>
              </a:rPr>
              <a:t>Un fetiche es una materia que va adquiriendo identidad con el tiempo. Ahí donde se guarda la huella del creador o la reliquia del santo, cada persona quiere agregar su marca. La cosa es la suma de todo lo que le sucede. Pues, aunque en realidad “La Gioconda” no se entere, el hecho de que yo haya venido hasta ella, delante suyo, para presentarme, yo un visitante anónimo, después de varios otros más famosos (la reina Isabel, el camarada Kruschev y su esposa, etc.), es parte de lo que le sucede. Yo espero de esta obra, así como de una estrella esperada a la salida de los camarines del teatro, un autógrafo, una huella “personalizada” que ella me entregue (el autor me dedica mi programa, yo saco un poco de la pintura de Da Vinci…) o que yo le dejo en recuerdo, imprimiendo una huella de mi dedo en la tela.</a:t>
            </a:r>
          </a:p>
          <a:p>
            <a:pPr marL="449580" algn="just">
              <a:lnSpc>
                <a:spcPct val="150000"/>
              </a:lnSpc>
            </a:pPr>
            <a:endParaRPr lang="es-CL" dirty="0">
              <a:effectLst/>
              <a:latin typeface="Times New Roman" panose="02020603050405020304" pitchFamily="18" charset="0"/>
              <a:ea typeface="Times New Roman" panose="02020603050405020304" pitchFamily="18" charset="0"/>
            </a:endParaRPr>
          </a:p>
          <a:p>
            <a:r>
              <a:rPr lang="es-CL"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Bazin, J. 2018 </a:t>
            </a:r>
            <a:r>
              <a:rPr lang="es-ES_tradnl"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Des </a:t>
            </a:r>
            <a:r>
              <a:rPr lang="es-ES_tradnl"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clous</a:t>
            </a:r>
            <a:r>
              <a:rPr lang="es-ES_tradnl"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s-ES_tradnl"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dans</a:t>
            </a:r>
            <a:r>
              <a:rPr lang="es-ES_tradnl"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la </a:t>
            </a:r>
            <a:r>
              <a:rPr lang="es-ES_tradnl"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Joconde</a:t>
            </a:r>
            <a:r>
              <a:rPr lang="es-CL"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s-CL"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op</a:t>
            </a:r>
            <a:r>
              <a:rPr lang="es-CL"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cit.</a:t>
            </a:r>
            <a:r>
              <a:rPr lang="es-CL"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 542. </a:t>
            </a:r>
            <a:endParaRPr lang="es-CL"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8153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1847" y="803888"/>
            <a:ext cx="7829348" cy="5632312"/>
          </a:xfrm>
          <a:prstGeom prst="rect">
            <a:avLst/>
          </a:prstGeom>
        </p:spPr>
        <p:txBody>
          <a:bodyPr wrap="square">
            <a:spAutoFit/>
          </a:bodyPr>
          <a:lstStyle/>
          <a:p>
            <a:r>
              <a:rPr lang="es-ES_tradnl" dirty="0"/>
              <a:t>Desde el momento que uno la notaba, continuaba ocupando la mente. Incluso continuaba no se qué, sin duda su propio quehacer... que sin ser simple, tampoco era realmente compleja, compleja de entrada o por intensión o según un plano complicado. Más bien se </a:t>
            </a:r>
            <a:r>
              <a:rPr lang="es-ES_tradnl" dirty="0" err="1"/>
              <a:t>desimplificaba</a:t>
            </a:r>
            <a:r>
              <a:rPr lang="es-ES_tradnl" dirty="0"/>
              <a:t> a medida que era trabajada... Tal cual era, parecía una mesa hecha de añadidos, como fueron hechos ciertos dibujos de esquizofrénicos llamados abarrotados, y si estaba terminada, era en la medida en que no había forma de añadirle nada más, mesa vuelta cada vez más amontonamiento y menos mesa… No era adecuada para ningún uso, para nada de lo que se espera de una mesa. Pesada, incómoda, apenas se podía transportar. No se sabía por donde agarrarla (ni mental ni manualmente). El tablero, la parte útil de la mesa, progresivamente reducido, desaparecía, terminaba siendo tan poco en relación con el voluminoso armazón, que no se podía pensar en ella como en una mesa, sino que como en un mueble a parte, un instrumento desconocido cuyo empleo se ignoraba. Mesa deshumanizada, desprovista de toda comodidad (…). Que no se prestaba a nada, que rechazaba y se oponía a todo servicio, a toda comunicación. En ella había algo atroz, petrificado. Podría haber evocado un motor detenido.</a:t>
            </a:r>
          </a:p>
          <a:p>
            <a:r>
              <a:rPr lang="es-ES_tradnl" dirty="0"/>
              <a:t>Citado en </a:t>
            </a:r>
            <a:r>
              <a:rPr lang="es-ES_tradnl" dirty="0" err="1"/>
              <a:t>Deleuze</a:t>
            </a:r>
            <a:r>
              <a:rPr lang="es-ES_tradnl" dirty="0"/>
              <a:t>, </a:t>
            </a:r>
            <a:r>
              <a:rPr lang="es-ES_tradnl" dirty="0" err="1"/>
              <a:t>Gilles</a:t>
            </a:r>
            <a:r>
              <a:rPr lang="es-ES_tradnl" dirty="0"/>
              <a:t> y Félix </a:t>
            </a:r>
            <a:r>
              <a:rPr lang="es-ES_tradnl" dirty="0" err="1"/>
              <a:t>Guattari</a:t>
            </a:r>
            <a:r>
              <a:rPr lang="es-ES_tradnl" dirty="0"/>
              <a:t> 1972 </a:t>
            </a:r>
            <a:r>
              <a:rPr lang="es-ES_tradnl" i="1" dirty="0" err="1"/>
              <a:t>L’Antioedipe</a:t>
            </a:r>
            <a:r>
              <a:rPr lang="es-ES_tradnl" i="1" dirty="0"/>
              <a:t>. </a:t>
            </a:r>
            <a:r>
              <a:rPr lang="es-ES_tradnl" i="1" dirty="0" err="1"/>
              <a:t>Capitalisme</a:t>
            </a:r>
            <a:r>
              <a:rPr lang="es-ES_tradnl" i="1" dirty="0"/>
              <a:t> et </a:t>
            </a:r>
            <a:r>
              <a:rPr lang="es-ES_tradnl" i="1" dirty="0" err="1"/>
              <a:t>schizophrénie</a:t>
            </a:r>
            <a:r>
              <a:rPr lang="es-ES_tradnl" i="1" dirty="0"/>
              <a:t> 1</a:t>
            </a:r>
            <a:r>
              <a:rPr lang="es-ES_tradnl" dirty="0"/>
              <a:t>, París: Ed. de </a:t>
            </a:r>
            <a:r>
              <a:rPr lang="es-ES_tradnl" dirty="0" err="1"/>
              <a:t>Minuit</a:t>
            </a:r>
            <a:r>
              <a:rPr lang="es-ES_tradnl" dirty="0"/>
              <a:t>, p. 12-13. [</a:t>
            </a:r>
            <a:r>
              <a:rPr lang="es-ES_tradnl" dirty="0" err="1"/>
              <a:t>versón</a:t>
            </a:r>
            <a:r>
              <a:rPr lang="es-ES_tradnl" dirty="0"/>
              <a:t> en castellano p. 16 traducción modificada]</a:t>
            </a:r>
          </a:p>
        </p:txBody>
      </p:sp>
    </p:spTree>
    <p:extLst>
      <p:ext uri="{BB962C8B-B14F-4D97-AF65-F5344CB8AC3E}">
        <p14:creationId xmlns:p14="http://schemas.microsoft.com/office/powerpoint/2010/main" val="317341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41847" y="803888"/>
            <a:ext cx="7829348" cy="5632312"/>
          </a:xfrm>
          <a:prstGeom prst="rect">
            <a:avLst/>
          </a:prstGeom>
        </p:spPr>
        <p:txBody>
          <a:bodyPr wrap="square">
            <a:spAutoFit/>
          </a:bodyPr>
          <a:lstStyle/>
          <a:p>
            <a:r>
              <a:rPr lang="es-ES_tradnl" dirty="0"/>
              <a:t>Desde el momento que uno la notaba, continuaba ocupando la mente. Incluso continuaba no se qué, sin duda su propio quehacer... que sin ser simple, tampoco era realmente compleja, compleja de entrada o por intensión o según un plano complicado. </a:t>
            </a:r>
            <a:r>
              <a:rPr lang="es-ES_tradnl" dirty="0">
                <a:solidFill>
                  <a:srgbClr val="F79646"/>
                </a:solidFill>
              </a:rPr>
              <a:t>Más bien se </a:t>
            </a:r>
            <a:r>
              <a:rPr lang="es-ES_tradnl" dirty="0" err="1">
                <a:solidFill>
                  <a:srgbClr val="F79646"/>
                </a:solidFill>
              </a:rPr>
              <a:t>desimplificaba</a:t>
            </a:r>
            <a:r>
              <a:rPr lang="es-ES_tradnl" dirty="0">
                <a:solidFill>
                  <a:srgbClr val="F79646"/>
                </a:solidFill>
              </a:rPr>
              <a:t> a medida que era trabajada</a:t>
            </a:r>
            <a:r>
              <a:rPr lang="es-ES_tradnl" dirty="0"/>
              <a:t>... Tal cual era, parecía una mesa hecha de añadidos, como fueron hechos ciertos dibujos de esquizofrénicos llamados abarrotados, y si estaba terminada, era en la medida en que no había forma de añadirle nada más, </a:t>
            </a:r>
            <a:r>
              <a:rPr lang="es-ES_tradnl" dirty="0">
                <a:solidFill>
                  <a:srgbClr val="F79646"/>
                </a:solidFill>
              </a:rPr>
              <a:t>mesa vuelta cada vez más amontonamiento y menos mesa</a:t>
            </a:r>
            <a:r>
              <a:rPr lang="es-ES_tradnl" dirty="0"/>
              <a:t>… No era adecuada para ningún uso, para nada de lo que se espera de una mesa. Pesada, incómoda, apenas se podía transportar. </a:t>
            </a:r>
            <a:r>
              <a:rPr lang="es-ES_tradnl" dirty="0">
                <a:solidFill>
                  <a:srgbClr val="F79646"/>
                </a:solidFill>
              </a:rPr>
              <a:t>No se sabía por donde agarrarla (ni mental ni manualmente). </a:t>
            </a:r>
            <a:r>
              <a:rPr lang="es-ES_tradnl" dirty="0"/>
              <a:t>El tablero, la parte útil de la mesa, progresivamente reducido, desaparecía, terminaba siendo tan poco en relación con el voluminoso armazón, que no se podía pensar en ella como en una mesa, sino que como en un mueble a parte, un instrumento desconocido cuyo empleo se ignoraba. Mesa deshumanizada, desprovista de toda comodidad (…). </a:t>
            </a:r>
            <a:r>
              <a:rPr lang="es-ES_tradnl" dirty="0">
                <a:solidFill>
                  <a:srgbClr val="C00000"/>
                </a:solidFill>
              </a:rPr>
              <a:t>Que no se prestaba a nada, que rechazaba y se oponía a todo servicio, a toda comunicación</a:t>
            </a:r>
            <a:r>
              <a:rPr lang="es-ES_tradnl" dirty="0"/>
              <a:t>. </a:t>
            </a:r>
            <a:r>
              <a:rPr lang="es-ES_tradnl" dirty="0">
                <a:solidFill>
                  <a:srgbClr val="F79646"/>
                </a:solidFill>
              </a:rPr>
              <a:t>En ella había algo atroz, petrificado. Podría haber evocado un motor detenido.</a:t>
            </a:r>
          </a:p>
          <a:p>
            <a:r>
              <a:rPr lang="es-ES_tradnl" dirty="0"/>
              <a:t>Citado en </a:t>
            </a:r>
            <a:r>
              <a:rPr lang="es-ES_tradnl" dirty="0" err="1"/>
              <a:t>Deleuze</a:t>
            </a:r>
            <a:r>
              <a:rPr lang="es-ES_tradnl" dirty="0"/>
              <a:t>, </a:t>
            </a:r>
            <a:r>
              <a:rPr lang="es-ES_tradnl" dirty="0" err="1"/>
              <a:t>Gilles</a:t>
            </a:r>
            <a:r>
              <a:rPr lang="es-ES_tradnl" dirty="0"/>
              <a:t> y Félix </a:t>
            </a:r>
            <a:r>
              <a:rPr lang="es-ES_tradnl" dirty="0" err="1"/>
              <a:t>Guattari</a:t>
            </a:r>
            <a:r>
              <a:rPr lang="es-ES_tradnl" dirty="0"/>
              <a:t> 1972 </a:t>
            </a:r>
            <a:r>
              <a:rPr lang="es-ES_tradnl" i="1" dirty="0" err="1"/>
              <a:t>L’Antioedipe</a:t>
            </a:r>
            <a:r>
              <a:rPr lang="es-ES_tradnl" i="1" dirty="0"/>
              <a:t>. </a:t>
            </a:r>
            <a:r>
              <a:rPr lang="es-ES_tradnl" i="1" dirty="0" err="1"/>
              <a:t>Capitalisme</a:t>
            </a:r>
            <a:r>
              <a:rPr lang="es-ES_tradnl" i="1" dirty="0"/>
              <a:t> et </a:t>
            </a:r>
            <a:r>
              <a:rPr lang="es-ES_tradnl" i="1" dirty="0" err="1"/>
              <a:t>schizophrénie</a:t>
            </a:r>
            <a:r>
              <a:rPr lang="es-ES_tradnl" i="1" dirty="0"/>
              <a:t> 1</a:t>
            </a:r>
            <a:r>
              <a:rPr lang="es-ES_tradnl" dirty="0"/>
              <a:t>, París: Ed. de </a:t>
            </a:r>
            <a:r>
              <a:rPr lang="es-ES_tradnl" dirty="0" err="1"/>
              <a:t>Minuit</a:t>
            </a:r>
            <a:r>
              <a:rPr lang="es-ES_tradnl" dirty="0"/>
              <a:t>, p. 12-13. [</a:t>
            </a:r>
            <a:r>
              <a:rPr lang="es-ES_tradnl" dirty="0" err="1"/>
              <a:t>versón</a:t>
            </a:r>
            <a:r>
              <a:rPr lang="es-ES_tradnl" dirty="0"/>
              <a:t> en castellano p. 16 traducción modificada]</a:t>
            </a:r>
          </a:p>
        </p:txBody>
      </p:sp>
    </p:spTree>
    <p:extLst>
      <p:ext uri="{BB962C8B-B14F-4D97-AF65-F5344CB8AC3E}">
        <p14:creationId xmlns:p14="http://schemas.microsoft.com/office/powerpoint/2010/main" val="40373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DD55EA-0256-D85F-D3DB-C850DA089D7D}"/>
              </a:ext>
            </a:extLst>
          </p:cNvPr>
          <p:cNvSpPr txBox="1"/>
          <p:nvPr/>
        </p:nvSpPr>
        <p:spPr>
          <a:xfrm>
            <a:off x="1719470" y="183016"/>
            <a:ext cx="7605919" cy="6186309"/>
          </a:xfrm>
          <a:prstGeom prst="rect">
            <a:avLst/>
          </a:prstGeom>
          <a:noFill/>
        </p:spPr>
        <p:txBody>
          <a:bodyPr wrap="square">
            <a:spAutoFit/>
          </a:bodyPr>
          <a:lstStyle/>
          <a:p>
            <a:pPr marL="449580">
              <a:lnSpc>
                <a:spcPct val="150000"/>
              </a:lnSpc>
            </a:pPr>
            <a:r>
              <a:rPr lang="es-ES" sz="1600" dirty="0">
                <a:effectLst/>
                <a:latin typeface="Times New Roman" panose="02020603050405020304" pitchFamily="18" charset="0"/>
                <a:ea typeface="Times New Roman" panose="02020603050405020304" pitchFamily="18" charset="0"/>
              </a:rPr>
              <a:t>Si la pintura de la momia cubría el cuerpo del difunto, convertido en momia, y se entendía que este cuerpo estaba vinculado con el principio de la vida, ¿acaso habría sido posible interpretar esta pintura del rostro como algo independiente por sí mismo y que no tuviera relación con el rostro? ¿Acaso en la expresión “pintura del rostro” sería posible poner el acento lógico no en lo que es inmensamente importante, querido y sagrado, que es el “rostro”, sino en lo secundario, en la “pintura” que está sobrepuesta al primero, y que tanto física como metafísicamente es algo vacío? Por supuesto que no; por supuesto que, señalando en dirección a esta pintura, hacia la máscara funeraria, el familiar o el amigo del difunto decía (¡y lo decía justamente!): “He aquí mi padre, hermano, amigo”, y no: “he aquí la pintura en el rostro de mi padre”, o “He aquí la máscara de mi amigo”, etc. Sin duda alguna, para la conciencia religiosa la pintura o la máscara no se distinguía del rostro ni tampoco se contraponía a este, sino que se concebía </a:t>
            </a:r>
            <a:r>
              <a:rPr lang="es-ES" sz="1600" i="1" dirty="0">
                <a:effectLst/>
                <a:latin typeface="Times New Roman" panose="02020603050405020304" pitchFamily="18" charset="0"/>
                <a:ea typeface="Times New Roman" panose="02020603050405020304" pitchFamily="18" charset="0"/>
              </a:rPr>
              <a:t>junto a </a:t>
            </a:r>
            <a:r>
              <a:rPr lang="es-ES" sz="1600" dirty="0">
                <a:effectLst/>
                <a:latin typeface="Times New Roman" panose="02020603050405020304" pitchFamily="18" charset="0"/>
                <a:ea typeface="Times New Roman" panose="02020603050405020304" pitchFamily="18" charset="0"/>
              </a:rPr>
              <a:t>él y </a:t>
            </a:r>
            <a:r>
              <a:rPr lang="es-ES" sz="1600" i="1" dirty="0">
                <a:effectLst/>
                <a:latin typeface="Times New Roman" panose="02020603050405020304" pitchFamily="18" charset="0"/>
                <a:ea typeface="Times New Roman" panose="02020603050405020304" pitchFamily="18" charset="0"/>
              </a:rPr>
              <a:t>con </a:t>
            </a:r>
            <a:r>
              <a:rPr lang="es-ES" sz="1600" dirty="0">
                <a:effectLst/>
                <a:latin typeface="Times New Roman" panose="02020603050405020304" pitchFamily="18" charset="0"/>
                <a:ea typeface="Times New Roman" panose="02020603050405020304" pitchFamily="18" charset="0"/>
              </a:rPr>
              <a:t>él, dotada de sentido y valor por su relación con el rostro. Esta máscara no significaba el ocultamiento del difunto, sino su revelación y además en su esencia espiritual, una revelación más clara y más inmediata que la apariencia empírica del mismo rostro.</a:t>
            </a:r>
            <a:endParaRPr lang="es-CL" sz="1600" dirty="0">
              <a:effectLst/>
              <a:latin typeface="Times New Roman" panose="02020603050405020304" pitchFamily="18" charset="0"/>
              <a:ea typeface="Times New Roman" panose="02020603050405020304" pitchFamily="18" charset="0"/>
            </a:endParaRPr>
          </a:p>
          <a:p>
            <a:r>
              <a:rPr lang="es-CL"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Florenski</a:t>
            </a:r>
            <a:r>
              <a:rPr lang="es-CL"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Pavel 2018 </a:t>
            </a:r>
            <a:r>
              <a:rPr lang="es-CL"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iconostasio. Una teoría de la estética</a:t>
            </a:r>
            <a:r>
              <a:rPr lang="es-CL"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Salamanca: Ed.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Sígueme</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CL" sz="1200" dirty="0">
                <a:effectLst/>
                <a:latin typeface="Times New Roman" panose="02020603050405020304" pitchFamily="18" charset="0"/>
                <a:cs typeface="Times New Roman" panose="02020603050405020304" pitchFamily="18" charset="0"/>
              </a:rPr>
              <a:t> </a:t>
            </a:r>
            <a:r>
              <a:rPr lang="en-US" sz="12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2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 201-202.</a:t>
            </a:r>
            <a:endParaRPr lang="es-CL"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4778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1519D9-D9DB-A41D-8819-29D1022E65E1}"/>
              </a:ext>
            </a:extLst>
          </p:cNvPr>
          <p:cNvSpPr txBox="1"/>
          <p:nvPr/>
        </p:nvSpPr>
        <p:spPr>
          <a:xfrm>
            <a:off x="3048828" y="1420758"/>
            <a:ext cx="6097656" cy="4016484"/>
          </a:xfrm>
          <a:prstGeom prst="rect">
            <a:avLst/>
          </a:prstGeom>
          <a:noFill/>
        </p:spPr>
        <p:txBody>
          <a:bodyPr wrap="square">
            <a:spAutoFit/>
          </a:bodyPr>
          <a:lstStyle/>
          <a:p>
            <a:pPr marL="449580">
              <a:lnSpc>
                <a:spcPct val="150000"/>
              </a:lnSpc>
            </a:pPr>
            <a:r>
              <a:rPr lang="es-ES" sz="1800" dirty="0">
                <a:effectLst/>
                <a:latin typeface="Times New Roman" panose="02020603050405020304" pitchFamily="18" charset="0"/>
                <a:ea typeface="Times New Roman" panose="02020603050405020304" pitchFamily="18" charset="0"/>
              </a:rPr>
              <a:t>Dondequiera que reposen las reliquias del santo, y sea cual sea su estado de conservación, su cuerpo resucitado e iluminado </a:t>
            </a:r>
            <a:r>
              <a:rPr lang="es-ES" sz="1800" i="1" dirty="0">
                <a:effectLst/>
                <a:latin typeface="Times New Roman" panose="02020603050405020304" pitchFamily="18" charset="0"/>
                <a:ea typeface="Times New Roman" panose="02020603050405020304" pitchFamily="18" charset="0"/>
              </a:rPr>
              <a:t>existe</a:t>
            </a:r>
            <a:r>
              <a:rPr lang="es-ES" sz="1800" dirty="0">
                <a:effectLst/>
                <a:latin typeface="Times New Roman" panose="02020603050405020304" pitchFamily="18" charset="0"/>
                <a:ea typeface="Times New Roman" panose="02020603050405020304" pitchFamily="18" charset="0"/>
              </a:rPr>
              <a:t> en la eternidad, y el ícono, que manifiesta este nuevo estado, ya no se limita, por tanto, a </a:t>
            </a:r>
            <a:r>
              <a:rPr lang="es-ES" sz="1800" i="1" dirty="0">
                <a:effectLst/>
                <a:latin typeface="Times New Roman" panose="02020603050405020304" pitchFamily="18" charset="0"/>
                <a:ea typeface="Times New Roman" panose="02020603050405020304" pitchFamily="18" charset="0"/>
              </a:rPr>
              <a:t>representar</a:t>
            </a:r>
            <a:r>
              <a:rPr lang="es-ES" sz="1800" dirty="0">
                <a:effectLst/>
                <a:latin typeface="Times New Roman" panose="02020603050405020304" pitchFamily="18" charset="0"/>
                <a:ea typeface="Times New Roman" panose="02020603050405020304" pitchFamily="18" charset="0"/>
              </a:rPr>
              <a:t> al santo testigo, sino que </a:t>
            </a:r>
            <a:r>
              <a:rPr lang="es-ES" sz="1800" i="1" dirty="0">
                <a:effectLst/>
                <a:latin typeface="Times New Roman" panose="02020603050405020304" pitchFamily="18" charset="0"/>
                <a:ea typeface="Times New Roman" panose="02020603050405020304" pitchFamily="18" charset="0"/>
              </a:rPr>
              <a:t>es </a:t>
            </a:r>
            <a:r>
              <a:rPr lang="es-ES" sz="1800" dirty="0">
                <a:effectLst/>
                <a:latin typeface="Times New Roman" panose="02020603050405020304" pitchFamily="18" charset="0"/>
                <a:ea typeface="Times New Roman" panose="02020603050405020304" pitchFamily="18" charset="0"/>
              </a:rPr>
              <a:t>el mismo testigo. No es el ícono, en cuanto monumento del arte cristiano, lo que se convierte en el objeto de nuestro estudio, sino que es el santo mismo quien, por medio del ícono, nos sigue enseñando.</a:t>
            </a:r>
            <a:endParaRPr lang="es-CL" sz="1800" dirty="0">
              <a:effectLst/>
              <a:latin typeface="Times New Roman" panose="02020603050405020304" pitchFamily="18" charset="0"/>
              <a:ea typeface="Times New Roman" panose="02020603050405020304" pitchFamily="18" charset="0"/>
            </a:endParaRPr>
          </a:p>
          <a:p>
            <a:r>
              <a:rPr lang="es-CL" sz="12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Op</a:t>
            </a:r>
            <a:r>
              <a:rPr lang="es-CL" sz="12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cit.</a:t>
            </a:r>
            <a:r>
              <a:rPr lang="es-CL" sz="12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 203.</a:t>
            </a:r>
            <a:endParaRPr lang="es-CL"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8845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97347"/>
            <a:ext cx="4572000" cy="6463309"/>
          </a:xfrm>
          <a:prstGeom prst="rect">
            <a:avLst/>
          </a:prstGeom>
        </p:spPr>
        <p:txBody>
          <a:bodyPr>
            <a:spAutoFit/>
          </a:bodyPr>
          <a:lstStyle/>
          <a:p>
            <a:r>
              <a:rPr lang="es-ES_tradnl" dirty="0"/>
              <a:t>El universo mágico está estructurado según la organización más primitiva y arraigada: la de la </a:t>
            </a:r>
            <a:r>
              <a:rPr lang="es-ES_tradnl" dirty="0" err="1"/>
              <a:t>reticulación</a:t>
            </a:r>
            <a:r>
              <a:rPr lang="es-ES_tradnl" dirty="0"/>
              <a:t> del mundo en lugares privilegiados y en momentos privilegiados. Un lugar privilegiado, un lugar que tiene un poder, es aquel que drena a través suyo la fuerza y la eficacia del área que delimita; resume y contiene la fuerza de una masa compacta de realidad; la resume y la gobierna, tal como un lugar elevado gobierna y domina un paraje; el pico elevado es señor de la montaña, como el lugar más impenetrable del bosque es aquel en que reside toda su realidad. De esta forma el mundo mágico está hecho de una red de lugares y de cosas que tienen un poder y que están vinculadas a las otras cosas y a los otros lugares que también tienen un poder.</a:t>
            </a:r>
          </a:p>
          <a:p>
            <a:r>
              <a:rPr lang="es-ES" dirty="0" err="1"/>
              <a:t>Simondon</a:t>
            </a:r>
            <a:r>
              <a:rPr lang="es-ES" dirty="0"/>
              <a:t>, Gilbert 1969, </a:t>
            </a:r>
            <a:r>
              <a:rPr lang="es-ES" i="1" dirty="0"/>
              <a:t>Le </a:t>
            </a:r>
            <a:r>
              <a:rPr lang="es-ES" i="1" dirty="0" err="1"/>
              <a:t>mode</a:t>
            </a:r>
            <a:r>
              <a:rPr lang="es-ES" i="1" dirty="0"/>
              <a:t> </a:t>
            </a:r>
            <a:r>
              <a:rPr lang="es-ES" i="1" dirty="0" err="1"/>
              <a:t>d’existence</a:t>
            </a:r>
            <a:r>
              <a:rPr lang="es-ES" i="1" dirty="0"/>
              <a:t> des </a:t>
            </a:r>
            <a:r>
              <a:rPr lang="es-ES" i="1" dirty="0" err="1"/>
              <a:t>objets</a:t>
            </a:r>
            <a:r>
              <a:rPr lang="es-ES" i="1" dirty="0"/>
              <a:t> </a:t>
            </a:r>
            <a:r>
              <a:rPr lang="es-ES" i="1" dirty="0" err="1"/>
              <a:t>techniques</a:t>
            </a:r>
            <a:r>
              <a:rPr lang="es-ES" dirty="0"/>
              <a:t>, París: </a:t>
            </a:r>
            <a:r>
              <a:rPr lang="es-ES" dirty="0" err="1"/>
              <a:t>Aubier</a:t>
            </a:r>
            <a:r>
              <a:rPr lang="es-ES" dirty="0"/>
              <a:t>-Montaigne, p. 164-165. </a:t>
            </a:r>
            <a:r>
              <a:rPr lang="es-ES" dirty="0" err="1"/>
              <a:t>Simondon</a:t>
            </a:r>
            <a:r>
              <a:rPr lang="es-ES" dirty="0"/>
              <a:t>, Gilbert 2007, </a:t>
            </a:r>
            <a:r>
              <a:rPr lang="es-ES" i="1" dirty="0"/>
              <a:t>El modo de existencia de los objetos técnicos, </a:t>
            </a:r>
            <a:r>
              <a:rPr lang="es-ES" dirty="0"/>
              <a:t>Buenos Aires: Prometeo, p. 182 (traducción modificada).</a:t>
            </a:r>
            <a:endParaRPr lang="es-ES_tradnl" dirty="0"/>
          </a:p>
        </p:txBody>
      </p:sp>
    </p:spTree>
    <p:extLst>
      <p:ext uri="{BB962C8B-B14F-4D97-AF65-F5344CB8AC3E}">
        <p14:creationId xmlns:p14="http://schemas.microsoft.com/office/powerpoint/2010/main" val="217333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6507" y="728300"/>
            <a:ext cx="8149918" cy="4524316"/>
          </a:xfrm>
          <a:prstGeom prst="rect">
            <a:avLst/>
          </a:prstGeom>
        </p:spPr>
        <p:txBody>
          <a:bodyPr wrap="square">
            <a:spAutoFit/>
          </a:bodyPr>
          <a:lstStyle/>
          <a:p>
            <a:r>
              <a:rPr lang="es-ES_tradnl" dirty="0"/>
              <a:t>los puntos-clave se objetivan, conservan sólo los caracteres funcionales de mediación, se convierten en instrumentales, móviles, capaces de eficiencia en cualquier lugar y en cualquier momento: en cuanto que figura, </a:t>
            </a:r>
            <a:r>
              <a:rPr lang="es-ES_tradnl" i="1" dirty="0"/>
              <a:t>los puntos-clave, desprendidos del fondo donde eran la clave, se convierten en objetos técnicos, transportables y abstractos respecto del medio. Al mismo tiempo, los puntos-clave pierden su </a:t>
            </a:r>
            <a:r>
              <a:rPr lang="es-ES_tradnl" i="1" dirty="0" err="1"/>
              <a:t>reticulación</a:t>
            </a:r>
            <a:r>
              <a:rPr lang="es-ES_tradnl" i="1" dirty="0"/>
              <a:t> mutua y su poder de influencia a distancia sobre la realidad que los rodeaba; como objetos técnicos, no tienen más que una acción por contacto, punto por punto, instante por instante. </a:t>
            </a:r>
            <a:r>
              <a:rPr lang="es-ES_tradnl" dirty="0"/>
              <a:t>Esta ruptura de la red de los puntos-clave libera los caracteres de fondo que, a su tumo, se desprenden de su propio fondo, estrechamente cualitativo y concreto, para planear sobre todo el universo, en todo el espacio y en toda la duración, bajo la forma de poderes y de fuerzas desprendidas, por encima del mundo. Mientras que los puntos-clave se objetivan bajo la forma de herramientas y de instrumentos concretizados, los poderes de fondo se subjetivan personificándose bajó la forma de lo divino y de lo sagrado (dioses, héroes, sacerdotes).</a:t>
            </a:r>
          </a:p>
          <a:p>
            <a:r>
              <a:rPr lang="es-ES_tradnl" dirty="0" err="1"/>
              <a:t>Op</a:t>
            </a:r>
            <a:r>
              <a:rPr lang="es-ES_tradnl" dirty="0"/>
              <a:t>. cit. p. 185. Mis cursivas.</a:t>
            </a:r>
          </a:p>
        </p:txBody>
      </p:sp>
    </p:spTree>
    <p:extLst>
      <p:ext uri="{BB962C8B-B14F-4D97-AF65-F5344CB8AC3E}">
        <p14:creationId xmlns:p14="http://schemas.microsoft.com/office/powerpoint/2010/main" val="125068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720840"/>
            <a:ext cx="4572000" cy="3416320"/>
          </a:xfrm>
          <a:prstGeom prst="rect">
            <a:avLst/>
          </a:prstGeom>
        </p:spPr>
        <p:txBody>
          <a:bodyPr>
            <a:spAutoFit/>
          </a:bodyPr>
          <a:lstStyle/>
          <a:p>
            <a:r>
              <a:rPr lang="es-ES_tradnl" dirty="0"/>
              <a:t>La impresión estética implica sentimiento de la perfección completa de un acto, perfección que le da objetivamente un resplandor y una autoridad por la cual se convierte en un punto destacable de la realidad vivida, un nudo de la realidad experimentada. Este acto se convierte en un punto destacable de la red de la vida humana inserta en el mundo; de este punto destacable a los demás se crea un parentesco superior que reconstituye un análogo de la red mágica del universo.</a:t>
            </a:r>
          </a:p>
          <a:p>
            <a:r>
              <a:rPr lang="en-US" dirty="0"/>
              <a:t>Op. cit. p. 198-199.</a:t>
            </a:r>
            <a:endParaRPr lang="es-ES_tradnl" dirty="0"/>
          </a:p>
        </p:txBody>
      </p:sp>
    </p:spTree>
    <p:extLst>
      <p:ext uri="{BB962C8B-B14F-4D97-AF65-F5344CB8AC3E}">
        <p14:creationId xmlns:p14="http://schemas.microsoft.com/office/powerpoint/2010/main" val="53752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904943-43C5-F641-AC80-72E71A383F96}"/>
              </a:ext>
            </a:extLst>
          </p:cNvPr>
          <p:cNvSpPr/>
          <p:nvPr/>
        </p:nvSpPr>
        <p:spPr>
          <a:xfrm>
            <a:off x="1720555" y="377711"/>
            <a:ext cx="6383150" cy="4616648"/>
          </a:xfrm>
          <a:prstGeom prst="rect">
            <a:avLst/>
          </a:prstGeom>
        </p:spPr>
        <p:txBody>
          <a:bodyPr wrap="square">
            <a:spAutoFit/>
          </a:bodyPr>
          <a:lstStyle/>
          <a:p>
            <a:r>
              <a:rPr lang="es-ES" sz="1400" dirty="0" err="1">
                <a:latin typeface="Calibri" panose="020F0502020204030204" pitchFamily="34" charset="0"/>
                <a:ea typeface="Calibri" panose="020F0502020204030204" pitchFamily="34" charset="0"/>
                <a:cs typeface="Times New Roman" panose="02020603050405020304" pitchFamily="18" charset="0"/>
              </a:rPr>
              <a:t>Gell</a:t>
            </a:r>
            <a:r>
              <a:rPr lang="es-ES" sz="1400" dirty="0">
                <a:latin typeface="Calibri" panose="020F0502020204030204" pitchFamily="34" charset="0"/>
                <a:ea typeface="Calibri" panose="020F0502020204030204" pitchFamily="34" charset="0"/>
                <a:cs typeface="Times New Roman" panose="02020603050405020304" pitchFamily="18" charset="0"/>
              </a:rPr>
              <a:t> Define persona como: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Todo individuo es la suma de sus relaciones distribuidas en el espacio y el tiempo biográfico, con los demás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a:t>
            </a:r>
            <a:r>
              <a:rPr lang="es-ES" sz="14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organismo bilógico limitado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todos los objetos o sucesos en el entorno del que se puede abducir agencia o personalidad</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 suma de índices que demuestran no solo en vida la existencia biográfica de aquella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objeto distribuido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Tema efectividad social dispersa del fallecido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Se puede adherir a un índice material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de él se abduce efectividad acumulada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K de individualidad (</a:t>
            </a:r>
            <a:r>
              <a:rPr lang="es-ES" sz="1400" dirty="0" err="1">
                <a:latin typeface="Calibri" panose="020F0502020204030204" pitchFamily="34" charset="0"/>
                <a:ea typeface="Calibri" panose="020F0502020204030204" pitchFamily="34" charset="0"/>
                <a:cs typeface="Times New Roman" panose="02020603050405020304" pitchFamily="18" charset="0"/>
              </a:rPr>
              <a:t>Bazin</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pila cargada</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n on New Ireland Art Malangan | Malanggan masks">
            <a:extLst>
              <a:ext uri="{FF2B5EF4-FFF2-40B4-BE49-F238E27FC236}">
                <a16:creationId xmlns:a16="http://schemas.microsoft.com/office/drawing/2014/main" id="{18BD2B95-F912-2818-5DAB-DC197BC75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443" y="745435"/>
            <a:ext cx="1477203" cy="53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9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obriand Islanders">
            <a:extLst>
              <a:ext uri="{FF2B5EF4-FFF2-40B4-BE49-F238E27FC236}">
                <a16:creationId xmlns:a16="http://schemas.microsoft.com/office/drawing/2014/main" id="{0B1B8F70-51A2-03AD-D691-628B18885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018" y="1946792"/>
            <a:ext cx="5681317" cy="426544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45CCD13-A78C-56AA-3F5D-B3F60A8B6936}"/>
              </a:ext>
            </a:extLst>
          </p:cNvPr>
          <p:cNvSpPr txBox="1"/>
          <p:nvPr/>
        </p:nvSpPr>
        <p:spPr>
          <a:xfrm>
            <a:off x="3154017" y="296304"/>
            <a:ext cx="5903844" cy="1200329"/>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Ej. Persona – objetos en </a:t>
            </a:r>
            <a:r>
              <a:rPr lang="es-ES" dirty="0" err="1">
                <a:latin typeface="Calibri" panose="020F0502020204030204" pitchFamily="34" charset="0"/>
                <a:ea typeface="Calibri" panose="020F0502020204030204" pitchFamily="34" charset="0"/>
                <a:cs typeface="Times New Roman" panose="02020603050405020304" pitchFamily="18" charset="0"/>
              </a:rPr>
              <a:t>kula</a:t>
            </a:r>
            <a:r>
              <a:rPr lang="es-ES" dirty="0">
                <a:latin typeface="Calibri" panose="020F0502020204030204" pitchFamily="34" charset="0"/>
                <a:ea typeface="Calibri" panose="020F0502020204030204" pitchFamily="34" charset="0"/>
                <a:cs typeface="Times New Roman" panose="02020603050405020304" pitchFamily="18" charset="0"/>
              </a:rPr>
              <a:t> = ser expandido y distribuido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Su NOMBRE PROPIO está vinculado con objetos que circulan</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Brazalete o collar no representa a persona / son esa persona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97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A4CE75-41AE-D4C1-CE05-93EDDB4B1E12}"/>
              </a:ext>
            </a:extLst>
          </p:cNvPr>
          <p:cNvSpPr txBox="1"/>
          <p:nvPr/>
        </p:nvSpPr>
        <p:spPr>
          <a:xfrm>
            <a:off x="2199861" y="276425"/>
            <a:ext cx="8080513" cy="1477328"/>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Ej. Casa maorí  </a:t>
            </a:r>
            <a:r>
              <a:rPr lang="es-ES" i="1" dirty="0" err="1">
                <a:latin typeface="Calibri" panose="020F0502020204030204" pitchFamily="34" charset="0"/>
                <a:ea typeface="Calibri" panose="020F0502020204030204" pitchFamily="34" charset="0"/>
                <a:cs typeface="Times New Roman" panose="02020603050405020304" pitchFamily="18" charset="0"/>
              </a:rPr>
              <a:t>wharenui</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monumento al ancestro o símbolo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reconstrucción cuerpo del ancestro = lugar de ejercicio de su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índice de su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p>
          <a:p>
            <a:r>
              <a:rPr lang="es-ES" dirty="0">
                <a:latin typeface="Calibri" panose="020F0502020204030204" pitchFamily="34" charset="0"/>
                <a:ea typeface="Calibri" panose="020F0502020204030204" pitchFamily="34" charset="0"/>
                <a:cs typeface="Times New Roman" panose="02020603050405020304" pitchFamily="18" charset="0"/>
              </a:rPr>
              <a:t>Ej. Animita</a:t>
            </a:r>
            <a:endParaRPr lang="es-CL" dirty="0"/>
          </a:p>
        </p:txBody>
      </p:sp>
      <p:pic>
        <p:nvPicPr>
          <p:cNvPr id="4" name="Picture 2">
            <a:extLst>
              <a:ext uri="{FF2B5EF4-FFF2-40B4-BE49-F238E27FC236}">
                <a16:creationId xmlns:a16="http://schemas.microsoft.com/office/drawing/2014/main" id="{539C885E-3019-C508-E661-6582DE1D3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939" y="1935576"/>
            <a:ext cx="4294100" cy="2693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ditional Maori house with carved frame, New Zealand 1850 Fotografía de  noticias - Getty Images">
            <a:extLst>
              <a:ext uri="{FF2B5EF4-FFF2-40B4-BE49-F238E27FC236}">
                <a16:creationId xmlns:a16="http://schemas.microsoft.com/office/drawing/2014/main" id="{85655CF2-5FD5-2731-220B-902856B73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117" y="1935577"/>
            <a:ext cx="4040257" cy="265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7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4000" y="440706"/>
            <a:ext cx="2934490" cy="3738823"/>
          </a:xfrm>
          <a:prstGeom prst="rect">
            <a:avLst/>
          </a:prstGeom>
        </p:spPr>
      </p:pic>
      <p:sp>
        <p:nvSpPr>
          <p:cNvPr id="3" name="CuadroTexto 2"/>
          <p:cNvSpPr txBox="1"/>
          <p:nvPr/>
        </p:nvSpPr>
        <p:spPr>
          <a:xfrm>
            <a:off x="1719138" y="4280238"/>
            <a:ext cx="1135046" cy="369332"/>
          </a:xfrm>
          <a:prstGeom prst="rect">
            <a:avLst/>
          </a:prstGeom>
          <a:noFill/>
        </p:spPr>
        <p:txBody>
          <a:bodyPr wrap="none" rtlCol="0">
            <a:spAutoFit/>
          </a:bodyPr>
          <a:lstStyle/>
          <a:p>
            <a:r>
              <a:rPr lang="es-ES" dirty="0"/>
              <a:t>M. </a:t>
            </a:r>
            <a:r>
              <a:rPr lang="es-ES" dirty="0" err="1"/>
              <a:t>Dargas</a:t>
            </a:r>
            <a:endParaRPr lang="es-ES" dirty="0"/>
          </a:p>
        </p:txBody>
      </p:sp>
      <p:pic>
        <p:nvPicPr>
          <p:cNvPr id="4" name="Imagen 3"/>
          <p:cNvPicPr>
            <a:picLocks noChangeAspect="1"/>
          </p:cNvPicPr>
          <p:nvPr/>
        </p:nvPicPr>
        <p:blipFill rotWithShape="1">
          <a:blip r:embed="rId3"/>
          <a:srcRect b="7106"/>
          <a:stretch/>
        </p:blipFill>
        <p:spPr>
          <a:xfrm>
            <a:off x="4677152" y="258910"/>
            <a:ext cx="2629469" cy="3920618"/>
          </a:xfrm>
          <a:prstGeom prst="rect">
            <a:avLst/>
          </a:prstGeom>
        </p:spPr>
      </p:pic>
      <p:sp>
        <p:nvSpPr>
          <p:cNvPr id="5" name="Rectángulo 4"/>
          <p:cNvSpPr/>
          <p:nvPr/>
        </p:nvSpPr>
        <p:spPr>
          <a:xfrm>
            <a:off x="3856578" y="4242713"/>
            <a:ext cx="4009431" cy="369332"/>
          </a:xfrm>
          <a:prstGeom prst="rect">
            <a:avLst/>
          </a:prstGeom>
        </p:spPr>
        <p:txBody>
          <a:bodyPr wrap="none">
            <a:spAutoFit/>
          </a:bodyPr>
          <a:lstStyle/>
          <a:p>
            <a:r>
              <a:rPr lang="es-ES_tradnl" dirty="0"/>
              <a:t>figura de proa de una piragua melanesia </a:t>
            </a:r>
            <a:endParaRPr lang="es-ES" dirty="0"/>
          </a:p>
        </p:txBody>
      </p:sp>
      <p:pic>
        <p:nvPicPr>
          <p:cNvPr id="6" name="Imagen 5"/>
          <p:cNvPicPr>
            <a:picLocks noChangeAspect="1"/>
          </p:cNvPicPr>
          <p:nvPr/>
        </p:nvPicPr>
        <p:blipFill>
          <a:blip r:embed="rId4"/>
          <a:stretch>
            <a:fillRect/>
          </a:stretch>
        </p:blipFill>
        <p:spPr>
          <a:xfrm>
            <a:off x="7815488" y="440705"/>
            <a:ext cx="2852512" cy="3802008"/>
          </a:xfrm>
          <a:prstGeom prst="rect">
            <a:avLst/>
          </a:prstGeom>
        </p:spPr>
      </p:pic>
      <p:sp>
        <p:nvSpPr>
          <p:cNvPr id="7" name="CuadroTexto 6"/>
          <p:cNvSpPr txBox="1"/>
          <p:nvPr/>
        </p:nvSpPr>
        <p:spPr>
          <a:xfrm>
            <a:off x="7998280" y="4894071"/>
            <a:ext cx="2669721" cy="369332"/>
          </a:xfrm>
          <a:prstGeom prst="rect">
            <a:avLst/>
          </a:prstGeom>
          <a:noFill/>
        </p:spPr>
        <p:txBody>
          <a:bodyPr wrap="none" rtlCol="0">
            <a:spAutoFit/>
          </a:bodyPr>
          <a:lstStyle/>
          <a:p>
            <a:r>
              <a:rPr lang="es-ES" dirty="0"/>
              <a:t>Picasso “babuino con cría”</a:t>
            </a:r>
          </a:p>
        </p:txBody>
      </p:sp>
    </p:spTree>
    <p:extLst>
      <p:ext uri="{BB962C8B-B14F-4D97-AF65-F5344CB8AC3E}">
        <p14:creationId xmlns:p14="http://schemas.microsoft.com/office/powerpoint/2010/main" val="385612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4600" y="736600"/>
            <a:ext cx="7162800" cy="5372100"/>
          </a:xfrm>
          <a:prstGeom prst="rect">
            <a:avLst/>
          </a:prstGeom>
        </p:spPr>
      </p:pic>
    </p:spTree>
    <p:extLst>
      <p:ext uri="{BB962C8B-B14F-4D97-AF65-F5344CB8AC3E}">
        <p14:creationId xmlns:p14="http://schemas.microsoft.com/office/powerpoint/2010/main" val="594834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1853</Words>
  <Application>Microsoft Macintosh PowerPoint</Application>
  <PresentationFormat>Panorámica</PresentationFormat>
  <Paragraphs>47</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 Menard Poupin (menard)</dc:creator>
  <cp:lastModifiedBy>Andre Menard Poupin (menard)</cp:lastModifiedBy>
  <cp:revision>2</cp:revision>
  <dcterms:created xsi:type="dcterms:W3CDTF">2023-11-13T15:04:13Z</dcterms:created>
  <dcterms:modified xsi:type="dcterms:W3CDTF">2023-11-27T20:11:08Z</dcterms:modified>
</cp:coreProperties>
</file>