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264" r:id="rId6"/>
    <p:sldId id="259" r:id="rId7"/>
    <p:sldId id="266" r:id="rId8"/>
    <p:sldId id="267" r:id="rId9"/>
    <p:sldId id="268" r:id="rId10"/>
    <p:sldId id="265" r:id="rId11"/>
    <p:sldId id="271" r:id="rId12"/>
    <p:sldId id="270" r:id="rId13"/>
    <p:sldId id="269" r:id="rId14"/>
    <p:sldId id="274" r:id="rId15"/>
    <p:sldId id="273" r:id="rId16"/>
    <p:sldId id="276" r:id="rId17"/>
    <p:sldId id="279" r:id="rId18"/>
    <p:sldId id="278" r:id="rId19"/>
    <p:sldId id="277" r:id="rId20"/>
    <p:sldId id="275" r:id="rId21"/>
    <p:sldId id="272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3" r:id="rId34"/>
    <p:sldId id="294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C056-AD3E-4796-924D-7847315994B8}" type="datetimeFigureOut">
              <a:rPr lang="es-CL" smtClean="0"/>
              <a:t>26-09-2021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05731-1FC3-4912-8512-410D7BA048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03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5731-1FC3-4912-8512-410D7BA048C7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75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78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4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48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42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24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1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7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00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16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385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59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6EB8-4D36-490E-8BD3-B30B21248D9D}" type="datetimeFigureOut">
              <a:rPr lang="es-CL" smtClean="0"/>
              <a:t>26-09-2021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B07E-43A8-40BB-984F-61A7016EE8A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71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mp"/><Relationship Id="rId4" Type="http://schemas.openxmlformats.org/officeDocument/2006/relationships/image" Target="../media/image2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mp"/><Relationship Id="rId4" Type="http://schemas.openxmlformats.org/officeDocument/2006/relationships/image" Target="../media/image2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904656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7" name="Imagen 6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D6AE83C-D67A-4C6D-ADFD-6BD735A9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32107"/>
            <a:ext cx="7772399" cy="59046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000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b) Tiempo pasado especial o remoto.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amufun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iba, yo había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amufuimi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ibas, tú habías ido  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Singular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amufui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iba, él/ella había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amufuiyu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íbamos, habíamos ido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Dual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(eimu) amufuimu = (ustedes) iban, habían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(feiengu) amufuingu = (ellos/as) iban, habían ido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amufuiñ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íbamos, habíamos ido</a:t>
            </a:r>
            <a:b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amufuimn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iban, habían ido      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Plural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Tercera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amufuingün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iban, habían ido  </a:t>
            </a:r>
            <a:endParaRPr lang="es-CL" sz="15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“fu” entre raíz y terminación. Este tiempo es más lejano que el tiempo pasado natural o reciente.</a:t>
            </a:r>
          </a:p>
          <a:p>
            <a:endParaRPr lang="es-CL" sz="15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7 Cerrar llave"/>
          <p:cNvSpPr/>
          <p:nvPr/>
        </p:nvSpPr>
        <p:spPr>
          <a:xfrm>
            <a:off x="7524328" y="2369191"/>
            <a:ext cx="432048" cy="72008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errar llave"/>
          <p:cNvSpPr/>
          <p:nvPr/>
        </p:nvSpPr>
        <p:spPr>
          <a:xfrm>
            <a:off x="7524328" y="3259930"/>
            <a:ext cx="432048" cy="792088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Cerrar llave"/>
          <p:cNvSpPr/>
          <p:nvPr/>
        </p:nvSpPr>
        <p:spPr>
          <a:xfrm>
            <a:off x="6948264" y="1433087"/>
            <a:ext cx="576064" cy="936104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75" y="4653136"/>
            <a:ext cx="2438741" cy="11471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68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Negativos: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amulafun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(no iba, no yo había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amulafuimi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(no ibas, no habías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amulafui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(no iba, no había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amulafuiyu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(nosotros(D)(no íbamos, no habíamos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amulafuimu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(ustedes(D) (no iban, no habían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amulafuingu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(ellos/as(D) (no iban, no habían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amulafuiñ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 (P)(no íbamos, no habíamos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amulafuimn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(ustedes (P)(no iban, no habían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amulafuingün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(ellos/as(P)(no iban, no habían ido)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“lafu” entre raíz invariable y las terminaciones del modo indicativo. Éste tiempo es más lejano que el tiempo pasado natural o reciente. 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009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C) Tiempo presente: Se conjuga de dos maneras. </a:t>
            </a:r>
          </a:p>
          <a:p>
            <a:pPr marL="133350" lvl="0" indent="0">
              <a:spcBef>
                <a:spcPts val="0"/>
              </a:spcBef>
              <a:buSzPts val="1500"/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1) Intercalando la partícula “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ke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” entre raíz y terminación. 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Afirmativos: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“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ke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” entre raíz y terminación. 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amuken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voy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amukeimi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vas     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amukei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va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amukeiyu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amukeimu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van       D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amukeingu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amukeiñ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amukeimn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van           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amukeingün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van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La partícula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</a:t>
            </a:r>
            <a:r>
              <a:rPr lang="es-CL" sz="1600" b="1" i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ke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”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hace de tiempo presente. Además, indica que estas acciones suceden con frecuencia y siempre.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12</a:t>
            </a:fld>
            <a:endParaRPr lang="es-CL" dirty="0"/>
          </a:p>
        </p:txBody>
      </p:sp>
      <p:pic>
        <p:nvPicPr>
          <p:cNvPr id="7" name="Google Shape;2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312" y="1647603"/>
            <a:ext cx="1285986" cy="322155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8" name="7 Cerrar llave"/>
          <p:cNvSpPr/>
          <p:nvPr/>
        </p:nvSpPr>
        <p:spPr>
          <a:xfrm>
            <a:off x="5887938" y="1988840"/>
            <a:ext cx="432048" cy="79208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errar llave"/>
          <p:cNvSpPr/>
          <p:nvPr/>
        </p:nvSpPr>
        <p:spPr>
          <a:xfrm>
            <a:off x="6570290" y="2992760"/>
            <a:ext cx="216024" cy="79208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Cerrar llave"/>
          <p:cNvSpPr/>
          <p:nvPr/>
        </p:nvSpPr>
        <p:spPr>
          <a:xfrm>
            <a:off x="6786314" y="4005064"/>
            <a:ext cx="432048" cy="86409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365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4546" y="824923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Negativo: se intercala “kela”.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amukelan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no voy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amukelaimi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no vas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amukelai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no va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amukelaiyu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amukelaimu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amukelaingu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amukelaiñ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amukelaimn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van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amukelaingün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van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La partícula intercalada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“kela”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hace el tiempo presente negativo. 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u="sng" dirty="0">
              <a:latin typeface="Kalam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13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2736"/>
            <a:ext cx="1322774" cy="30243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418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45720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sym typeface="Kalam"/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2)Anteponiendo “petu” al tiempo pasado reciente o natural.                   (“Petu” = todavía, aún).</a:t>
            </a:r>
          </a:p>
          <a:p>
            <a:pPr marL="457200" lvl="0" indent="0">
              <a:spcBef>
                <a:spcPts val="0"/>
              </a:spcBef>
              <a:buNone/>
            </a:pPr>
            <a:endParaRPr lang="es-CL" sz="16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Afirmativos: 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petu amun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voy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petu amuimi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vas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petu amui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va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petu amuiyu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petu amuimu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petu amuingu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petu amuiñ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vamos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petu amuimn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petu amuingün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van</a:t>
            </a: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14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56792"/>
            <a:ext cx="1970829" cy="13600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86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Negativo: 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petu amulan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no voy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petu amulaimi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no vas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petu amulai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no va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petu amulaiyu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vamos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petu amulaimu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petu amulaingu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petu amulaiñ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vamos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petu amulaimn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van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petu amulaingün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van</a:t>
            </a: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Kalam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15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052736"/>
            <a:ext cx="1700493" cy="1440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088232" cy="144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738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764704"/>
            <a:ext cx="8256603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Estos 3 tiempos: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Que hacen la diferencia con los estáticos y dinámicos: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Pasado reciente o natural: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→ 9 afirmativos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                      → 9 negativos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Pasado remoto o especial: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→ 9 afirmativos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                     → 9 negativos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Presente de dos maneras: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→ 9 afirmativos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(Intercalando “Ke” y       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→ 9 negativos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anteponiendo “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Petu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)       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→ 9 afirmativos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</a:t>
            </a:r>
            <a:b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                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→ 9 Negativos</a:t>
            </a: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742950" lvl="0" indent="-285750">
              <a:spcBef>
                <a:spcPts val="0"/>
              </a:spcBef>
              <a:buBlip>
                <a:blip r:embed="rId3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Los verbos estáticos no tienen estos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3 tiempos; pero si los verbos dinámicos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o que implican movimiento y vienen en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tiempo pasado natural o reciente.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16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628800"/>
            <a:ext cx="3016787" cy="41044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165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Ejemplos.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petu amulan ni küthau meu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todavía no voy a mi trabajo.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petu amun ni küthau meu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voy a mi trabajo.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petu amulai mi ñuke üwelen wingkul meu 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todavía no ha ido tu madre al cerro üwelen.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petu amui mi ñuke üwelen wingkul meu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tu madre va al cerro üwelen.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spcBef>
                <a:spcPts val="0"/>
              </a:spcBef>
              <a:buSzPts val="1500"/>
              <a:buFont typeface="Kalam"/>
              <a:buAutoNum type="arabicParenR"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akuken tüfachi wa</a:t>
            </a:r>
            <a:r>
              <a:rPr lang="es-CL" sz="1600" b="1" dirty="0">
                <a:latin typeface="Bookman Old Style" panose="02050604050505020204" pitchFamily="18" charset="0"/>
              </a:rPr>
              <a:t>ṝ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ia meu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fill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an</a:t>
            </a:r>
            <a:r>
              <a:rPr lang="es-CL" sz="16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ṯ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llego en esta ciudad todos los días.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6 Elipse"/>
          <p:cNvSpPr/>
          <p:nvPr/>
        </p:nvSpPr>
        <p:spPr>
          <a:xfrm>
            <a:off x="899592" y="4077072"/>
            <a:ext cx="3816424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Küthau = Trabajo.                                 Fill an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</a:rPr>
              <a:t>ṯ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 = todos los días. </a:t>
            </a:r>
          </a:p>
          <a:p>
            <a:pPr lvl="0"/>
            <a:r>
              <a:rPr lang="es-CL" sz="1600" dirty="0" err="1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Komke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 err="1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an</a:t>
            </a:r>
            <a:r>
              <a:rPr lang="es-CL" sz="1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ṯ</a:t>
            </a:r>
            <a:r>
              <a:rPr lang="es-CL" sz="1600" dirty="0" err="1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todos los días. </a:t>
            </a:r>
          </a:p>
        </p:txBody>
      </p:sp>
      <p:pic>
        <p:nvPicPr>
          <p:cNvPr id="8" name="Google Shape;3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768" y="1052736"/>
            <a:ext cx="1613139" cy="1368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33326"/>
            <a:ext cx="3456384" cy="1599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18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Kalam"/>
                <a:ea typeface="Kalam"/>
                <a:cs typeface="Kalam"/>
                <a:sym typeface="Kalam"/>
              </a:rPr>
              <a:t>D)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Tiempo futuro.</a:t>
            </a: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amuan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iré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amuaimi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irás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amuai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irá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amuaiyu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iremos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amuaimu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irán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D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amuaingu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irán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amuaiñ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iremos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amuaimn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irán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amuaingün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irán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1000"/>
              </a:spcBef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“a”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entre raíz y terminación igual que los verbos estáticos o que vienen en tiempo presente.</a:t>
            </a:r>
          </a:p>
          <a:p>
            <a:endParaRPr lang="es-CL" sz="1600" i="1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18</a:t>
            </a:fld>
            <a:endParaRPr lang="es-CL" dirty="0"/>
          </a:p>
        </p:txBody>
      </p:sp>
      <p:pic>
        <p:nvPicPr>
          <p:cNvPr id="7" name="Google Shape;3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328" y="1124744"/>
            <a:ext cx="1144579" cy="25922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7 Cerrar llave"/>
          <p:cNvSpPr/>
          <p:nvPr/>
        </p:nvSpPr>
        <p:spPr>
          <a:xfrm>
            <a:off x="5508104" y="1628800"/>
            <a:ext cx="792088" cy="9361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errar llave"/>
          <p:cNvSpPr/>
          <p:nvPr/>
        </p:nvSpPr>
        <p:spPr>
          <a:xfrm>
            <a:off x="6300192" y="2564904"/>
            <a:ext cx="504056" cy="9361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Cerrar llave"/>
          <p:cNvSpPr/>
          <p:nvPr/>
        </p:nvSpPr>
        <p:spPr>
          <a:xfrm>
            <a:off x="6552220" y="3645024"/>
            <a:ext cx="684076" cy="8640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675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amulaian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no iré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Singular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amulaiaimi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no irás      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amulaiai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no irá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amulaiaiyu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iremos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Dual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:(eimu) amulaiaimu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irán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:(feiengu) amulaiaingu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irán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:(iñchiñ) amulaiaiñ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no iremos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amulaiaimn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irán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Plural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amulaiaingün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irán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entre raíz y terminación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“laa”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laia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“laya”,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igual que los verbos estáticos. </a:t>
            </a:r>
          </a:p>
          <a:p>
            <a:pPr marL="0" lvl="0" indent="0">
              <a:spcBef>
                <a:spcPts val="100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19</a:t>
            </a:fld>
            <a:endParaRPr lang="es-CL" dirty="0"/>
          </a:p>
        </p:txBody>
      </p:sp>
      <p:sp>
        <p:nvSpPr>
          <p:cNvPr id="8" name="7 Cerrar llave"/>
          <p:cNvSpPr/>
          <p:nvPr/>
        </p:nvSpPr>
        <p:spPr>
          <a:xfrm>
            <a:off x="6228184" y="1124744"/>
            <a:ext cx="504056" cy="936104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errar llave"/>
          <p:cNvSpPr/>
          <p:nvPr/>
        </p:nvSpPr>
        <p:spPr>
          <a:xfrm>
            <a:off x="7092280" y="2060848"/>
            <a:ext cx="360040" cy="108012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Cerrar llave"/>
          <p:cNvSpPr/>
          <p:nvPr/>
        </p:nvSpPr>
        <p:spPr>
          <a:xfrm>
            <a:off x="7092280" y="3140968"/>
            <a:ext cx="504056" cy="936104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69160"/>
            <a:ext cx="4680520" cy="9055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609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5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CL" sz="1500" i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	</a:t>
            </a: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7" y="3338500"/>
            <a:ext cx="38105" cy="181000"/>
          </a:xfrm>
          <a:prstGeom prst="rect">
            <a:avLst/>
          </a:prstGeom>
        </p:spPr>
      </p:pic>
      <p:pic>
        <p:nvPicPr>
          <p:cNvPr id="11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214" y="1124744"/>
            <a:ext cx="1765538" cy="46085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2" name="6 Imagen" descr="Recorte de pantalla">
            <a:extLst>
              <a:ext uri="{FF2B5EF4-FFF2-40B4-BE49-F238E27FC236}">
                <a16:creationId xmlns:a16="http://schemas.microsoft.com/office/drawing/2014/main" id="{E0DB9466-61DC-4A6C-BD52-483DE7EC1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6593"/>
            <a:ext cx="6120680" cy="45502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64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E) Tiempo futuro condicionado/pretérito condicionado (Dos equivalentes):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amuafun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iría, habría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amuafuimi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irías, habrías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amuafui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=(él/ella) (iría, habría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amuafuiyu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iríamos, habríamos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amuafuimu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irían, habrían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amuafuingu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irían, habrían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amuafuiñ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iríamos, habríamos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amuafuimn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irían, habrían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amuafuingün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irían, habrían ido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“afu”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igual que el modelo de los verbos estáticos.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20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92536"/>
            <a:ext cx="1402835" cy="10687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04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Wingdings" panose="05000000000000000000" pitchFamily="2" charset="2"/>
              </a:rPr>
              <a:t>:</a:t>
            </a:r>
            <a:endParaRPr lang="es-CL" sz="16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amulaiafun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no iría, no habría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amulaiafuimi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no irías, no habrías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amulaiafui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no iría, no habría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amulaiafuiyu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(nosotros)no iríamos, no habríamos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amulaiafuimu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(ustedes)no irían, no habrían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amulaiafuingu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irían, no habrían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5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:(iñchiñ) amulaiafuiñ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=(nosotros)no iríamos, no habríamos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amulaiafuimn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no irían, no habrían ido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amulaiafuingün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no irían, no habrían ido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</a:t>
            </a:r>
            <a:r>
              <a:rPr lang="es-CL" sz="15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“laafu” </a:t>
            </a: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5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“laiafu” </a:t>
            </a: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5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“layafu”, </a:t>
            </a: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cualquiera de las tres. Pero si se utiliza </a:t>
            </a:r>
            <a:r>
              <a:rPr lang="es-CL" sz="15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“laafu”, </a:t>
            </a:r>
            <a:r>
              <a:rPr lang="es-CL" sz="15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es importante no olvidar las dos </a:t>
            </a:r>
            <a:r>
              <a:rPr lang="es-CL" sz="15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“aa”.</a:t>
            </a:r>
          </a:p>
          <a:p>
            <a:pPr>
              <a:buBlip>
                <a:blip r:embed="rId2"/>
              </a:buBlip>
            </a:pPr>
            <a:r>
              <a:rPr lang="es-CL" sz="1500" b="1" dirty="0">
                <a:latin typeface="Bookman Old Style" panose="02050604050505020204" pitchFamily="18" charset="0"/>
              </a:rPr>
              <a:t>Aquí terminan los 5 tiempos fundaméntales</a:t>
            </a:r>
          </a:p>
          <a:p>
            <a:pPr marL="0" indent="0">
              <a:buNone/>
            </a:pPr>
            <a:r>
              <a:rPr lang="es-CL" sz="1500" b="1" dirty="0">
                <a:latin typeface="Bookman Old Style" panose="02050604050505020204" pitchFamily="18" charset="0"/>
              </a:rPr>
              <a:t>     del verbo dinámico en modo indicativo. </a:t>
            </a:r>
          </a:p>
          <a:p>
            <a:endParaRPr lang="es-CL" sz="1500" dirty="0">
              <a:latin typeface="Bookman Old Style" panose="02050604050505020204" pitchFamily="18" charset="0"/>
            </a:endParaRPr>
          </a:p>
          <a:p>
            <a:endParaRPr lang="es-CL" sz="15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21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3232811" cy="760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15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Verbo 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</a:t>
            </a:r>
            <a:r>
              <a:rPr lang="es-CL" sz="1600" b="1" dirty="0">
                <a:latin typeface="Bookman Old Style" panose="02050604050505020204" pitchFamily="18" charset="0"/>
              </a:rPr>
              <a:t>= pagar, es dinámico;</a:t>
            </a: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pasado natural o reciente: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pague, yo he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pagaste, tu has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ha pagado, el/ella pago.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nosotros(D)pagamos, nosotros(D)hemos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ustedes(D)pagaron, ustedes(D)han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ngu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ellos/as(D)pagaron, ellos/as(D)han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nosotros(P)pagamos, nosotros(P)hemos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ustedes(P)pagaron, ustedes(P)han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ellos/as(P)pagaron, ellos/as(P)han pagado.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>
              <a:buBlip>
                <a:blip r:embed="rId3"/>
              </a:buBlip>
            </a:pP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iiñ= iyiñ : </a:t>
            </a:r>
            <a:r>
              <a:rPr lang="es-CL" sz="1600" b="1" dirty="0">
                <a:latin typeface="Bookman Old Style" panose="02050604050505020204" pitchFamily="18" charset="0"/>
              </a:rPr>
              <a:t>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=</a:t>
            </a:r>
            <a:r>
              <a:rPr lang="es-CL" sz="1600" b="1" dirty="0">
                <a:latin typeface="Bookman Old Style" panose="02050604050505020204" pitchFamily="18" charset="0"/>
              </a:rPr>
              <a:t> 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yiñ</a:t>
            </a:r>
          </a:p>
          <a:p>
            <a:pPr>
              <a:buBlip>
                <a:blip r:embed="rId3"/>
              </a:buBlip>
            </a:pP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Raíz = Kulli.</a:t>
            </a:r>
          </a:p>
          <a:p>
            <a:pPr marL="0" indent="0">
              <a:buNone/>
            </a:pPr>
            <a:endParaRPr lang="es-CL" sz="1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22</a:t>
            </a:fld>
            <a:endParaRPr lang="es-CL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3"/>
            <a:ext cx="3456384" cy="15121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1609950" cy="17444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09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 La”: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no pague, yo no he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no pagaste, tu no has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no pago, el/ella no ha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no pagamos, nosotros(D)no hemos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ustedes(D)no pagaron, ustedes(D)no 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ellos/as(D)no pagaron, ellos/as(D)no 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nosotros(P)no pagamos, nosotros(P)no hemos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ustedes(P)no pagaron, ustedes(P)no han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ellos/as(P)no pagaron, ellos/as(P)no han pagado. </a:t>
            </a: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23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52736"/>
            <a:ext cx="1288595" cy="4536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38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3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pasado especial o remoto: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 se intercala “fu”: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pagaba, yo había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pagabas, tu habías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pagaba, el/ella había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pagábamos, nosotros(D) habíamos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ustedes(D)pagaban, ustedes(D)habían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</a:t>
            </a:r>
            <a:r>
              <a:rPr lang="es-CL" sz="1600" dirty="0" err="1">
                <a:latin typeface="Bookman Old Style" panose="02050604050505020204" pitchFamily="18" charset="0"/>
              </a:rPr>
              <a:t>pagában</a:t>
            </a:r>
            <a:r>
              <a:rPr lang="es-CL" sz="1600" dirty="0">
                <a:latin typeface="Bookman Old Style" panose="02050604050505020204" pitchFamily="18" charset="0"/>
              </a:rPr>
              <a:t>, ellos/as(D)habían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nosotros(P)pagábamos, nosotros(P)habíamos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ustedes(P)pagaban, ustedes(P)habían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ellos/as(P)pagaban, ellos/as(P)habían pagado.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24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71370"/>
            <a:ext cx="1477506" cy="1610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14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pasado especial o remoto: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“lafu”: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no pagaba, (yo) no había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no pagabas, (tu) no habías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no pagaba, (el/ella) no había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nosotros(D)no pagábamos, (nosotros(D)no habíamos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ustedes(D)no pagaban,(ustedes(D)no habían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ellos/as(D)no pagábamos, (ellos/as(D)no habían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nosotros(P)no pagaban, (nosotros(P)no habíamos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ustedes(P)no pagaban, (ustedes(P)no habían pagado</a:t>
            </a:r>
            <a:r>
              <a:rPr lang="es-CL" sz="1600" b="1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ellos/as(P)no pagaban, (ellos/as(P)no habían pagado.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3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Se intercala “lafu” entre la raíz Kulli y la terminación del modo indicativo.</a:t>
            </a: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25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3" y="1052736"/>
            <a:ext cx="1800476" cy="12241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66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presente intercalando “KE”: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 Se intercala “Ke”, entre la raíz y la terminación 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del modo indicativo.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pago, (yo) estoy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pagas, (tu) estas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paga, (el/ella) esta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pagamos, (nosotros(D)estamos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ustedes(D)pagan,(ustedes(D)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ellos/as(D)pagan, (ellos/as(D)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nosotros(P)pagamos, (nosotros(P)estamos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ustedes(P)pagan, (ustedes(P)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ellos/as(P)pagan, (ellos/as(P) están pagando.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26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2736"/>
            <a:ext cx="1288595" cy="16194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099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presente intercalando “KE”: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“kela”: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no pago, (yo) no estoy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no pagas, (tu) no estas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no paga, (el/ella)no esta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no pagamos, (nosotros(D) no 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ustedes(D)no pagan,(ustedes(D) no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ellos/as(D)no pagan, (ellos/as(D) no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nosotros(P)no pagamos, (nosotros(P)no 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ustedes(P)no pagan, (ustedes(P)no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Kullikela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ellos/as(P)no pagan, (ellos/as(P)no están pagando.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27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02" y="1124744"/>
            <a:ext cx="2048161" cy="11521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76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presente anteponiendo “PETU”: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 </a:t>
            </a:r>
          </a:p>
          <a:p>
            <a:pPr marL="0" indent="0">
              <a:buNone/>
            </a:pPr>
            <a:r>
              <a:rPr lang="es-CL" sz="1600" b="1" dirty="0" err="1">
                <a:latin typeface="Bookman Old Style" panose="02050604050505020204" pitchFamily="18" charset="0"/>
              </a:rPr>
              <a:t>Petu</a:t>
            </a:r>
            <a:r>
              <a:rPr lang="es-CL" sz="1600" b="1" dirty="0">
                <a:latin typeface="Bookman Old Style" panose="02050604050505020204" pitchFamily="18" charset="0"/>
              </a:rPr>
              <a:t> 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pago, yo estoy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pagas, tu estas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paga, el/ella esta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pagamos, nosotros(D) 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ustedes(D)pagan, ustedes(D)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ellos/as(D)pagan, ellos/as(D)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nosotros(P)pagamos, nosotros(P)estamos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ustedes(P)pagan, ustedes(P)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ellos/as(P)pagan, ellos/as(P) están pagando.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28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66478"/>
            <a:ext cx="2361690" cy="1426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39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presente anteponiendo “PETU”: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“la” en el tiempo pasado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Del verbo Kullin: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no pago, (yo) no estoy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no pagas, (tu) no estas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no paga, (el/ella) no esta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nosotros(D)no pagamos, (nosotros(D)no 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ustedes(D)no pagan, (ustedes(D) no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ellos/as(D)no pagan, (ellos/as(D)no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nosotros(P)no pagamos, (nosotros(P)estamos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ustedes(P)no pagan, (ustedes(P) están pagando.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Petu Kullila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 no pagan, (ellos/as(P) no están pagando. 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29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2204895" cy="12241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43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4546" y="764704"/>
            <a:ext cx="8229600" cy="5254437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Ejemplos: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</a:t>
            </a:r>
            <a:r>
              <a:rPr lang="es-CL" sz="1600" dirty="0" err="1"/>
              <a:t>ṝ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ülei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kó = está cortada el agua.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küthaukülen Santiago war̅ia meu = estoy trabajando en la ciudad de Santiago.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wa</a:t>
            </a:r>
            <a:r>
              <a:rPr lang="es-CL" sz="1600" dirty="0" err="1"/>
              <a:t>ṝ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ia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Ciudad.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</a:t>
            </a:r>
            <a:r>
              <a:rPr lang="es-CL" sz="1600" dirty="0" err="1"/>
              <a:t>ṝ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üleiyu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nosotros( D) estamos cortados.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</a:t>
            </a:r>
            <a:r>
              <a:rPr lang="es-CL" sz="1600" dirty="0" err="1"/>
              <a:t>ṝ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üleiñ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nosotros(P) estamos cortados.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</a:t>
            </a:r>
            <a:r>
              <a:rPr lang="es-CL" sz="1600" dirty="0" err="1"/>
              <a:t>ṝ</a:t>
            </a:r>
            <a:r>
              <a:rPr lang="es-CL" sz="1600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üle</a:t>
            </a:r>
            <a:r>
              <a:rPr lang="es-CL" sz="1600" dirty="0" err="1">
                <a:latin typeface="Bookman Old Style" panose="02050604050505020204" pitchFamily="18" charset="0"/>
              </a:rPr>
              <a:t>ṉ</a:t>
            </a:r>
            <a:r>
              <a:rPr lang="es-CL" sz="1600" dirty="0">
                <a:latin typeface="Bookman Old Style" panose="02050604050505020204" pitchFamily="18" charset="0"/>
              </a:rPr>
              <a:t> = yo estoy cortado.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Kó = agua.</a:t>
            </a:r>
          </a:p>
          <a:p>
            <a:pPr marL="133350" lvl="0" indent="0">
              <a:spcBef>
                <a:spcPts val="0"/>
              </a:spcBef>
              <a:buSzPts val="1500"/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133350" lvl="0" indent="0">
              <a:spcBef>
                <a:spcPts val="0"/>
              </a:spcBef>
              <a:buSzPts val="1500"/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</a:t>
            </a:fld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971600" y="3717032"/>
            <a:ext cx="4176464" cy="16921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23850">
              <a:buSzPts val="1500"/>
              <a:buFont typeface="Kalam"/>
              <a:buChar char="●"/>
            </a:pPr>
            <a:r>
              <a:rPr lang="es-CL" sz="1600" b="1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Katr̅ülei 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es el verbo </a:t>
            </a:r>
            <a:r>
              <a:rPr lang="es-CL" sz="1600" u="sng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estar cortado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. </a:t>
            </a:r>
            <a:b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i="1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(En tercera persona singular).</a:t>
            </a:r>
            <a:br>
              <a:rPr lang="es-CL" sz="1600" i="1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i="1" dirty="0">
              <a:solidFill>
                <a:schemeClr val="tx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57200" lvl="0" indent="-323850">
              <a:buSzPts val="1500"/>
              <a:buFont typeface="Kalam"/>
              <a:buChar char="●"/>
            </a:pPr>
            <a:r>
              <a:rPr lang="es-CL" sz="1600" b="1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Küthaukülen</a:t>
            </a:r>
            <a: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es el verbo </a:t>
            </a:r>
            <a:r>
              <a:rPr lang="es-CL" sz="1600" u="sng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estar trabajando</a:t>
            </a:r>
            <a:br>
              <a:rPr lang="es-CL" sz="1600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i="1" dirty="0">
                <a:solidFill>
                  <a:schemeClr val="tx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(En primera persona singular).</a:t>
            </a:r>
          </a:p>
        </p:txBody>
      </p:sp>
      <p:pic>
        <p:nvPicPr>
          <p:cNvPr id="9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0112" y="2060848"/>
            <a:ext cx="2611588" cy="35283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85083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Futuro: 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 intercalando “a”: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yo pagare………………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tu pagaras……………..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el/ella pagara…………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nosotros(D)pagaremos……………..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ustedes(D)pagaran…………………..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ellos/as(D)pagaran………………….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nosotros(P)pagaremos……………..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ustedes(P)pagaran…………………..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ellos/as(P)pagaran………………….</a:t>
            </a:r>
            <a:endParaRPr lang="es-CL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30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12959"/>
            <a:ext cx="3349714" cy="36581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072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Futuro 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 laia”: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yo no pagare………………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tu no pagaras……………..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el/ella no pagara…………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nosotros(D)no pagaremos……………..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ustedes(D) no pagaran…………………..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ellos/as(D) no pagaran………………….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nosotros(P)no pagaremos……………..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b="1" dirty="0">
                <a:latin typeface="Bookman Old Style" panose="02050604050505020204" pitchFamily="18" charset="0"/>
              </a:rPr>
              <a:t>ustedes(P) no pagaran…………………..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ellos/as(P)no pagaran………………….</a:t>
            </a:r>
            <a:endParaRPr lang="es-CL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31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728755" cy="43146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7250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Futuro condicionado/ pretérito condicionado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Afirmativo: Se intercala “afu”: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pagaría,(yo) habría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pagarías,(tu) habrías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pagaría, (el/ella) habría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pagaríamos, nosotros(D) habríamos pagado. 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 pagarían, ustedes(D)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 </a:t>
            </a:r>
            <a:r>
              <a:rPr lang="es-CL" sz="1600" dirty="0" err="1">
                <a:latin typeface="Bookman Old Style" panose="02050604050505020204" pitchFamily="18" charset="0"/>
              </a:rPr>
              <a:t>pagarian</a:t>
            </a:r>
            <a:r>
              <a:rPr lang="es-CL" sz="1600" dirty="0">
                <a:latin typeface="Bookman Old Style" panose="02050604050505020204" pitchFamily="18" charset="0"/>
              </a:rPr>
              <a:t>, ellos/as(D)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 pagaríamos, nosotros(P) habríamos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 pagarían, ustedes(P)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 pagarían, ellos/as(P) habrían pagado.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32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052736"/>
            <a:ext cx="1751771" cy="14847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501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</a:rPr>
              <a:t>Tiempo Futuro condicionado/ pretérito condicionado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Negativo: Se intercala “laiafu”: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n   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yo no pagaría,(yo) no habría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imi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tu no pagarías,(tu) no habrías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   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el/ella n pagaría, (el/ella) no habría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iyu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nosotros(D) no pagaríamos, nosotros(D) no habríamos pagado. 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ustedes(D) no pagarían, ustedes(D) no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ingu </a:t>
            </a:r>
            <a:r>
              <a:rPr lang="es-CL" sz="1600" b="1" dirty="0">
                <a:latin typeface="Bookman Old Style" panose="02050604050505020204" pitchFamily="18" charset="0"/>
              </a:rPr>
              <a:t>= </a:t>
            </a:r>
            <a:r>
              <a:rPr lang="es-CL" sz="1600" dirty="0">
                <a:latin typeface="Bookman Old Style" panose="02050604050505020204" pitchFamily="18" charset="0"/>
              </a:rPr>
              <a:t>ellos/as(D) no pagaran, ellos/as(D)no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iñ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nosotros(P) no pagaríamos, nosotros(P) no habríamos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imn  </a:t>
            </a:r>
            <a:r>
              <a:rPr lang="es-CL" sz="1600" b="1" dirty="0">
                <a:latin typeface="Bookman Old Style" panose="02050604050505020204" pitchFamily="18" charset="0"/>
              </a:rPr>
              <a:t>=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s-CL" sz="1600" dirty="0">
                <a:latin typeface="Bookman Old Style" panose="02050604050505020204" pitchFamily="18" charset="0"/>
              </a:rPr>
              <a:t>ustedes(P) no pagarían, ustedes(P) no habrían pagado.</a:t>
            </a:r>
          </a:p>
          <a:p>
            <a:pPr marL="0" indent="0">
              <a:buNone/>
            </a:pPr>
            <a:r>
              <a:rPr lang="es-CL" sz="1600" b="1" dirty="0">
                <a:latin typeface="Bookman Old Style" panose="02050604050505020204" pitchFamily="18" charset="0"/>
              </a:rPr>
              <a:t>Kullilaiafu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ing</a:t>
            </a:r>
            <a:r>
              <a:rPr lang="es-CL" sz="1600" b="1" dirty="0">
                <a:solidFill>
                  <a:srgbClr val="7030A0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ellos/as(P) no pagarían, ellos/as(P) no habrían pagado.</a:t>
            </a:r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33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52735"/>
            <a:ext cx="2034199" cy="13681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468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34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90286"/>
            <a:ext cx="4620275" cy="467742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36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Ejemplos de verbos anteriores: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a) Tiempo presente en modo indicativo del verbo “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” (tener hambre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Presente: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b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tengo hambre.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ngüñüimi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tienes hambre.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tiene hambre.</a:t>
            </a:r>
          </a:p>
          <a:p>
            <a:pPr marL="0" lvl="0" indent="0">
              <a:spcBef>
                <a:spcPts val="0"/>
              </a:spcBef>
              <a:buNone/>
            </a:pP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ngüñüiyu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tenemos hambre.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ngüñüimu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tienen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ngüñüiñgu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tienen hambre.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ngüñüiñ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tenemos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ngüñüimn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tienen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ngüñüingün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tienen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4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88840"/>
            <a:ext cx="1228548" cy="1224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053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Blip>
                <a:blip r:embed="rId2"/>
              </a:buBlip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ngüñülan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no tengo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ngüñülaimi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no tienes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(él/ella)no tiene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ngüñülaiyu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nosotros(D) no tenemos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ngüñülaimu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ustedes(D) no tienen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ngüñülaingu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ellos/as(D) no tienen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ngüñülaiñ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nosotros(P) no tenemos hambre.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ngüñülaimn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ustedes(P) no tienen hambre.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</a:t>
            </a:r>
            <a:r>
              <a:rPr lang="es-CL" sz="1600" b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ngüñülaingün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ellos/as(P) no tienen hambre.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5</a:t>
            </a:fld>
            <a:endParaRPr lang="es-CL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052737"/>
            <a:ext cx="1000563" cy="10801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8 Imagen" descr="Recorte de pantalla">
            <a:extLst>
              <a:ext uri="{FF2B5EF4-FFF2-40B4-BE49-F238E27FC236}">
                <a16:creationId xmlns:a16="http://schemas.microsoft.com/office/drawing/2014/main" id="{998D9A06-F6BC-4AEE-B64F-A4DB10D9A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4536504" cy="11050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47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Ejercicios con verbos estáticos.</a:t>
            </a: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Niean wé sumel  epuwe meu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yo tendré zapatos nuevos pasado mañana o en dos días más.</a:t>
            </a:r>
          </a:p>
          <a:p>
            <a:pPr marL="419100" lvl="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Nielaian wé sumel  epuwe meu 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yo tendré zapatos nuevos en dos días mas.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Niefun kullitu wüya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tenía plata ayer.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Ngüñüai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tami </a:t>
            </a:r>
            <a:r>
              <a:rPr lang="es-CL" sz="1600" b="1" u="sng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kuku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tu abuela paterna tendrá hambre.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Ngüñüai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tami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</a:rPr>
              <a:t>Ḻa</a:t>
            </a:r>
            <a:r>
              <a:rPr lang="es-CL" sz="1600" b="1" u="sng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tu abuela paterna tendrá hambre.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Ngüñüfui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iñche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ñi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600" b="1" dirty="0" err="1">
                <a:latin typeface="Bookman Old Style" panose="02050604050505020204" pitchFamily="18" charset="0"/>
              </a:rPr>
              <a:t>ḻa</a:t>
            </a: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ku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Mi abuelo paterno tuvo hambre</a:t>
            </a:r>
            <a:r>
              <a:rPr lang="es-CL" sz="1600" dirty="0">
                <a:latin typeface="Kalam"/>
                <a:ea typeface="Kalam"/>
                <a:cs typeface="Kalam"/>
                <a:sym typeface="Kalam"/>
              </a:rPr>
              <a:t>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 err="1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Ngüñüafun</a:t>
            </a: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yenoli kofke 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Tendría hambre si no llevo pan.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Yenoli =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si no llevo.</a:t>
            </a:r>
          </a:p>
          <a:p>
            <a:pPr marL="419100" indent="-285750">
              <a:spcBef>
                <a:spcPts val="0"/>
              </a:spcBef>
              <a:buSzPts val="1500"/>
              <a:buBlip>
                <a:blip r:embed="rId2"/>
              </a:buBlip>
            </a:pPr>
            <a:r>
              <a:rPr lang="es-CL" sz="1600" b="1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Kofke = </a:t>
            </a:r>
            <a: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pan.</a:t>
            </a: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133350" lvl="0" indent="0">
              <a:spcBef>
                <a:spcPts val="0"/>
              </a:spcBef>
              <a:buSzPts val="1500"/>
              <a:buNone/>
            </a:pP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133350" lvl="0" indent="0">
              <a:spcBef>
                <a:spcPts val="0"/>
              </a:spcBef>
              <a:buSzPts val="1500"/>
              <a:buNone/>
            </a:pP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133350" lvl="0" indent="0">
              <a:spcBef>
                <a:spcPts val="0"/>
              </a:spcBef>
              <a:buSzPts val="1500"/>
              <a:buNone/>
            </a:pPr>
            <a:br>
              <a:rPr lang="es-CL" sz="1600" dirty="0"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endParaRPr lang="es-CL" sz="1600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6</a:t>
            </a:fld>
            <a:endParaRPr lang="es-CL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2520280" cy="158417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89040"/>
            <a:ext cx="4752528" cy="19695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578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Verbos dinámicos. 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amun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ir, andar 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kofketun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comer pan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akun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llegar (acá)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ilon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carnear, hacer carne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puun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llegar (allá)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kakotun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comer mote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konn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entrar      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ilotun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comer carne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comer           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kat</a:t>
            </a:r>
            <a:r>
              <a:rPr lang="es-CL" sz="1600" b="1" dirty="0">
                <a:latin typeface="Bookman Old Style" panose="02050604050505020204" pitchFamily="18" charset="0"/>
              </a:rPr>
              <a:t>ṝ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ün =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cortar algo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kofken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hacer pan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küthaun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trabajar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Kofke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pan         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kakon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hacer mote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Kellun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ayudar   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kako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mote</a:t>
            </a:r>
          </a:p>
          <a:p>
            <a:pPr marL="0" lvl="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Ngillan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comprar                  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Ilo =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carne 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            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7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83" y="1484784"/>
            <a:ext cx="2143424" cy="374441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017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Modelo de conjugación de los verbos que implican movimiento, dinámico o que vienen en tiempo pasado natural; usaremos el verbo AMUN= ir, andar;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a) Tiempo pasado natural o reciente. </a:t>
            </a:r>
            <a:b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Verbo amun = ir (amu | n → amu: raíz). </a:t>
            </a: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Afirmativos: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fui, (yo) he ido         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</a:t>
            </a:r>
            <a:endParaRPr lang="es-CL" sz="1500" b="1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amuimi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fuiste, (tú) has ido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amui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fue, (él/ella) ha ido 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                                                    </a:t>
            </a:r>
            <a:b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amuiyu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fuimos, (nosotros) hemos ido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amuimu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fueron, (ustedes) han ido         Tercera persona dual: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amuingu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fueron, (ellos/as) han ido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5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amuiñ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fuimos, (nosotros) hemos ido   </a:t>
            </a:r>
            <a:b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amuimn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fueron,(Ustedes) han ido         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5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amuingün </a:t>
            </a: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fueron, (ellos/as) han ido                                                           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s-CL" sz="1500" dirty="0">
                <a:solidFill>
                  <a:schemeClr val="dk1"/>
                </a:solidFill>
                <a:latin typeface="Bookman Old Style" panose="02050604050505020204" pitchFamily="18" charset="0"/>
              </a:rPr>
              <a:t>                                                                                                                                  </a:t>
            </a:r>
            <a:endParaRPr lang="es-CL" sz="15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   </a:t>
            </a: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8</a:t>
            </a:fld>
            <a:endParaRPr lang="es-CL" dirty="0"/>
          </a:p>
        </p:txBody>
      </p:sp>
      <p:sp>
        <p:nvSpPr>
          <p:cNvPr id="7" name="6 Cerrar llave"/>
          <p:cNvSpPr/>
          <p:nvPr/>
        </p:nvSpPr>
        <p:spPr>
          <a:xfrm>
            <a:off x="6595627" y="2492896"/>
            <a:ext cx="504056" cy="864096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Cerrar llave"/>
          <p:cNvSpPr/>
          <p:nvPr/>
        </p:nvSpPr>
        <p:spPr>
          <a:xfrm>
            <a:off x="8044571" y="3556930"/>
            <a:ext cx="291808" cy="792088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Cerrar llave"/>
          <p:cNvSpPr/>
          <p:nvPr/>
        </p:nvSpPr>
        <p:spPr>
          <a:xfrm>
            <a:off x="8153803" y="4509120"/>
            <a:ext cx="361928" cy="864096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568842"/>
            <a:ext cx="2204064" cy="780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99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Clase N°4: Sonidos distintos del Castellano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endParaRPr lang="es-CL" sz="1600" dirty="0">
              <a:latin typeface="Bookman Old Style" panose="02050604050505020204" pitchFamily="18" charset="0"/>
            </a:endParaRPr>
          </a:p>
          <a:p>
            <a:pPr lvl="0">
              <a:spcBef>
                <a:spcPts val="0"/>
              </a:spcBef>
              <a:buBlip>
                <a:blip r:embed="rId2"/>
              </a:buBlip>
            </a:pP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Negativo: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(iñche) amulan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(yo) (no fui, no he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(eimi) amulaimi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(tú) (no fuiste, no has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singular: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(fei) amulai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(él/ella) (no fue, él/ella no ha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b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</a:b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(iñchiu) amulaiyu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(nosotros)(no fuimos, no hemos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(eimu) amulaimu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(no fueron, no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h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an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dual: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(feiengu) amulaingu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(no fueron, no han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Primera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(iñchiñ) amulaiñ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(nosotros) (no fuimos, no hemos ido)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Segunda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(eimn) amulaimn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(ustedes) (no fueron, no han ido)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Tercera persona plural: </a:t>
            </a:r>
            <a:r>
              <a:rPr lang="es-CL" sz="1600" b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(feiengün) amulaingün </a:t>
            </a:r>
            <a:r>
              <a:rPr lang="es-CL" sz="1600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= (ellos/as) (no fueron, no han ido)</a:t>
            </a:r>
          </a:p>
          <a:p>
            <a:pPr marL="0" lvl="0" indent="0">
              <a:spcBef>
                <a:spcPts val="0"/>
              </a:spcBef>
              <a:buNone/>
            </a:pPr>
            <a:endParaRPr lang="es-CL" sz="1600" dirty="0">
              <a:solidFill>
                <a:schemeClr val="dk1"/>
              </a:solidFill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Se intercala la partícula </a:t>
            </a:r>
            <a:r>
              <a:rPr lang="es-CL" sz="1600" b="1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“la” 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entre raíz del verbo que no varía, y las 9 terminaciones del modo indicativo: n, imi, i, iyu, imu, ingu, </a:t>
            </a:r>
            <a:r>
              <a:rPr lang="es-CL" sz="1600" i="1" dirty="0" err="1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iñ</a:t>
            </a:r>
            <a:r>
              <a:rPr lang="es-CL" sz="1600" i="1" dirty="0">
                <a:solidFill>
                  <a:schemeClr val="dk1"/>
                </a:solidFill>
                <a:latin typeface="Bookman Old Style" panose="02050604050505020204" pitchFamily="18" charset="0"/>
                <a:ea typeface="Kalam"/>
                <a:cs typeface="Kalam"/>
                <a:sym typeface="Kalam"/>
              </a:rPr>
              <a:t>, imn, ingün.   </a:t>
            </a:r>
            <a:endParaRPr lang="es-CL" sz="1600" i="1" dirty="0">
              <a:latin typeface="Bookman Old Style" panose="02050604050505020204" pitchFamily="18" charset="0"/>
              <a:ea typeface="Kalam"/>
              <a:cs typeface="Kalam"/>
              <a:sym typeface="Kalam"/>
            </a:endParaRPr>
          </a:p>
          <a:p>
            <a:endParaRPr lang="es-CL" sz="1600" i="1" dirty="0">
              <a:latin typeface="Bookman Old Style" panose="02050604050505020204" pitchFamily="18" charset="0"/>
            </a:endParaRPr>
          </a:p>
          <a:p>
            <a:endParaRPr lang="es-CL" sz="14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  <a:p>
            <a:endParaRPr lang="es-CL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0" y="836712"/>
            <a:ext cx="8208912" cy="988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" y="5877272"/>
            <a:ext cx="8208912" cy="11350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7E07-0541-4D21-B955-334ACC579E84}" type="slidenum">
              <a:rPr lang="es-CL" smtClean="0"/>
              <a:t>9</a:t>
            </a:fld>
            <a:endParaRPr lang="es-CL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77072"/>
            <a:ext cx="893452" cy="17427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625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5128</Words>
  <Application>Microsoft Office PowerPoint</Application>
  <PresentationFormat>Presentación en pantalla (4:3)</PresentationFormat>
  <Paragraphs>938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Bookman Old Style</vt:lpstr>
      <vt:lpstr>Calibri</vt:lpstr>
      <vt:lpstr>Kalam</vt:lpstr>
      <vt:lpstr>Tema de Office</vt:lpstr>
      <vt:lpstr>Presentación de PowerPoint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  <vt:lpstr>Clase N°4: Sonidos distintos del Castellano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CyD</dc:creator>
  <cp:lastModifiedBy>NANCUCHEO NANCULEO, Huentelaf Rupayan</cp:lastModifiedBy>
  <cp:revision>67</cp:revision>
  <dcterms:created xsi:type="dcterms:W3CDTF">2021-08-17T16:54:06Z</dcterms:created>
  <dcterms:modified xsi:type="dcterms:W3CDTF">2021-09-26T23:58:23Z</dcterms:modified>
</cp:coreProperties>
</file>