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 id="2147483768"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7" r:id="rId30"/>
    <p:sldId id="275" r:id="rId31"/>
    <p:sldId id="276"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27" autoAdjust="0"/>
    <p:restoredTop sz="94660"/>
  </p:normalViewPr>
  <p:slideViewPr>
    <p:cSldViewPr>
      <p:cViewPr varScale="1">
        <p:scale>
          <a:sx n="105" d="100"/>
          <a:sy n="105" d="100"/>
        </p:scale>
        <p:origin x="1248"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2.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6.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5"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9.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19826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20089508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4DFA68C0-B772-4BBA-9769-EC479C4C71F3}" type="datetimeFigureOut">
              <a:rPr lang="es-CL" smtClean="0"/>
              <a:pPr/>
              <a:t>18-11-21</a:t>
            </a:fld>
            <a:endParaRPr lang="es-CL"/>
          </a:p>
        </p:txBody>
      </p:sp>
      <p:sp>
        <p:nvSpPr>
          <p:cNvPr id="6" name="Footer Placeholder 5"/>
          <p:cNvSpPr>
            <a:spLocks noGrp="1"/>
          </p:cNvSpPr>
          <p:nvPr>
            <p:ph type="ftr" sz="quarter" idx="11"/>
          </p:nvPr>
        </p:nvSpPr>
        <p:spPr/>
        <p:txBody>
          <a:bodyPr/>
          <a:lstStyle/>
          <a:p>
            <a:endParaRPr lang="es-CL"/>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6EBA0E1-B2C5-4068-A2B9-15F156C1ABF1}" type="slidenum">
              <a:rPr lang="es-CL" smtClean="0"/>
              <a:pPr/>
              <a:t>‹Nº›</a:t>
            </a:fld>
            <a:endParaRPr lang="es-CL"/>
          </a:p>
        </p:txBody>
      </p:sp>
    </p:spTree>
    <p:extLst>
      <p:ext uri="{BB962C8B-B14F-4D97-AF65-F5344CB8AC3E}">
        <p14:creationId xmlns:p14="http://schemas.microsoft.com/office/powerpoint/2010/main" val="18181199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4DFA68C0-B772-4BBA-9769-EC479C4C71F3}" type="datetimeFigureOut">
              <a:rPr lang="es-CL" smtClean="0"/>
              <a:pPr/>
              <a:t>18-11-21</a:t>
            </a:fld>
            <a:endParaRPr lang="es-CL"/>
          </a:p>
        </p:txBody>
      </p:sp>
      <p:sp>
        <p:nvSpPr>
          <p:cNvPr id="6" name="Footer Placeholder 5"/>
          <p:cNvSpPr>
            <a:spLocks noGrp="1"/>
          </p:cNvSpPr>
          <p:nvPr>
            <p:ph type="ftr" sz="quarter" idx="11"/>
          </p:nvPr>
        </p:nvSpPr>
        <p:spPr/>
        <p:txBody>
          <a:bodyPr/>
          <a:lstStyle/>
          <a:p>
            <a:endParaRPr lang="es-CL"/>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6EBA0E1-B2C5-4068-A2B9-15F156C1ABF1}" type="slidenum">
              <a:rPr lang="es-CL" smtClean="0"/>
              <a:pPr/>
              <a:t>‹Nº›</a:t>
            </a:fld>
            <a:endParaRPr lang="es-CL"/>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14804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4DFA68C0-B772-4BBA-9769-EC479C4C71F3}" type="datetimeFigureOut">
              <a:rPr lang="es-CL" smtClean="0"/>
              <a:pPr/>
              <a:t>18-11-21</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6EBA0E1-B2C5-4068-A2B9-15F156C1ABF1}" type="slidenum">
              <a:rPr lang="es-CL" smtClean="0"/>
              <a:pPr/>
              <a:t>‹Nº›</a:t>
            </a:fld>
            <a:endParaRPr lang="es-CL"/>
          </a:p>
        </p:txBody>
      </p:sp>
    </p:spTree>
    <p:extLst>
      <p:ext uri="{BB962C8B-B14F-4D97-AF65-F5344CB8AC3E}">
        <p14:creationId xmlns:p14="http://schemas.microsoft.com/office/powerpoint/2010/main" val="37472368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FA68C0-B772-4BBA-9769-EC479C4C71F3}" type="datetimeFigureOut">
              <a:rPr lang="es-CL" smtClean="0"/>
              <a:t>18-11-21</a:t>
            </a:fld>
            <a:endParaRPr lang="es-CL"/>
          </a:p>
        </p:txBody>
      </p:sp>
      <p:sp>
        <p:nvSpPr>
          <p:cNvPr id="5" name="Footer Placeholder 4"/>
          <p:cNvSpPr>
            <a:spLocks noGrp="1"/>
          </p:cNvSpPr>
          <p:nvPr>
            <p:ph type="ftr" sz="quarter" idx="11"/>
          </p:nvPr>
        </p:nvSpPr>
        <p:spPr/>
        <p:txBody>
          <a:bodyPr/>
          <a:lstStyle/>
          <a:p>
            <a:endParaRPr lang="es-C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EBA0E1-B2C5-4068-A2B9-15F156C1ABF1}" type="slidenum">
              <a:rPr lang="es-CL" smtClean="0"/>
              <a:t>‹Nº›</a:t>
            </a:fld>
            <a:endParaRPr lang="es-CL"/>
          </a:p>
        </p:txBody>
      </p:sp>
    </p:spTree>
    <p:extLst>
      <p:ext uri="{BB962C8B-B14F-4D97-AF65-F5344CB8AC3E}">
        <p14:creationId xmlns:p14="http://schemas.microsoft.com/office/powerpoint/2010/main" val="30359914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FA68C0-B772-4BBA-9769-EC479C4C71F3}" type="datetimeFigureOut">
              <a:rPr lang="es-CL" smtClean="0"/>
              <a:t>18-11-21</a:t>
            </a:fld>
            <a:endParaRPr lang="es-CL"/>
          </a:p>
        </p:txBody>
      </p:sp>
      <p:sp>
        <p:nvSpPr>
          <p:cNvPr id="5" name="Footer Placeholder 4"/>
          <p:cNvSpPr>
            <a:spLocks noGrp="1"/>
          </p:cNvSpPr>
          <p:nvPr>
            <p:ph type="ftr" sz="quarter" idx="11"/>
          </p:nvPr>
        </p:nvSpPr>
        <p:spPr/>
        <p:txBody>
          <a:bodyPr/>
          <a:lstStyle/>
          <a:p>
            <a:endParaRPr lang="es-C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EBA0E1-B2C5-4068-A2B9-15F156C1ABF1}" type="slidenum">
              <a:rPr lang="es-CL" smtClean="0"/>
              <a:t>‹Nº›</a:t>
            </a:fld>
            <a:endParaRPr lang="es-CL"/>
          </a:p>
        </p:txBody>
      </p:sp>
    </p:spTree>
    <p:extLst>
      <p:ext uri="{BB962C8B-B14F-4D97-AF65-F5344CB8AC3E}">
        <p14:creationId xmlns:p14="http://schemas.microsoft.com/office/powerpoint/2010/main" val="107283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164741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15534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101286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135173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1384071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244533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3793481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881949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125644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2457999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4059103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985983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85EC2897-475D-44EC-8EC3-A407FC20DFD4}"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BFEE996-1EB9-4F14-8DDE-83433A401820}" type="slidenum">
              <a:rPr lang="es-MX" smtClean="0"/>
              <a:t>‹Nº›</a:t>
            </a:fld>
            <a:endParaRPr lang="es-MX"/>
          </a:p>
        </p:txBody>
      </p:sp>
    </p:spTree>
    <p:extLst>
      <p:ext uri="{BB962C8B-B14F-4D97-AF65-F5344CB8AC3E}">
        <p14:creationId xmlns:p14="http://schemas.microsoft.com/office/powerpoint/2010/main" val="2190052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428149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1106643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3123641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377399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2405262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3299069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14398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3091085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747478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1259563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196350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F4823C0-4AE0-4D5D-9750-276A326ED043}"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AA2C2D-E30A-4985-BFE9-FC466E596DF9}" type="slidenum">
              <a:rPr lang="es-MX" smtClean="0"/>
              <a:t>‹Nº›</a:t>
            </a:fld>
            <a:endParaRPr lang="es-MX"/>
          </a:p>
        </p:txBody>
      </p:sp>
    </p:spTree>
    <p:extLst>
      <p:ext uri="{BB962C8B-B14F-4D97-AF65-F5344CB8AC3E}">
        <p14:creationId xmlns:p14="http://schemas.microsoft.com/office/powerpoint/2010/main" val="585370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1812840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1336890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917276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4115323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4038608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2955070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2615279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2831231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1448282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3712931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2608583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F5BB542-E99E-4A9D-8589-98DD782ED011}"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C45B7A6-F6AB-464A-AB35-CEB68662F47F}" type="slidenum">
              <a:rPr lang="es-MX" smtClean="0"/>
              <a:t>‹Nº›</a:t>
            </a:fld>
            <a:endParaRPr lang="es-MX"/>
          </a:p>
        </p:txBody>
      </p:sp>
    </p:spTree>
    <p:extLst>
      <p:ext uri="{BB962C8B-B14F-4D97-AF65-F5344CB8AC3E}">
        <p14:creationId xmlns:p14="http://schemas.microsoft.com/office/powerpoint/2010/main" val="3598720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1214990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2360184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2189094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1689326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167729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2022661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3781698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1187251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28856232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976747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914981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986280E-5225-4600-B5B0-7321B8BC5ACF}"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BF420C-07EB-4B22-9D85-1B570D0EAD7B}" type="slidenum">
              <a:rPr lang="es-MX" smtClean="0"/>
              <a:t>‹Nº›</a:t>
            </a:fld>
            <a:endParaRPr lang="es-MX"/>
          </a:p>
        </p:txBody>
      </p:sp>
    </p:spTree>
    <p:extLst>
      <p:ext uri="{BB962C8B-B14F-4D97-AF65-F5344CB8AC3E}">
        <p14:creationId xmlns:p14="http://schemas.microsoft.com/office/powerpoint/2010/main" val="1622970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3543086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828944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274870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249231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8979910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3284937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3374476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27973896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446112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3692659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437828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5D737AB-6ADA-4351-9C94-1EF55584C79C}"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31EF409-1C43-44B6-99D2-6FAB660948F3}" type="slidenum">
              <a:rPr lang="es-MX" smtClean="0"/>
              <a:t>‹Nº›</a:t>
            </a:fld>
            <a:endParaRPr lang="es-MX"/>
          </a:p>
        </p:txBody>
      </p:sp>
    </p:spTree>
    <p:extLst>
      <p:ext uri="{BB962C8B-B14F-4D97-AF65-F5344CB8AC3E}">
        <p14:creationId xmlns:p14="http://schemas.microsoft.com/office/powerpoint/2010/main" val="3944585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900166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22410921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205132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35867614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27348181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36842655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16782636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40606390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17193343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1316593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40056719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C05EF168-5F8F-4ECB-86E9-6C35F4501293}"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A2D6EB5-0C5A-4567-B408-81243A89BEA4}" type="slidenum">
              <a:rPr lang="es-MX" smtClean="0"/>
              <a:t>‹Nº›</a:t>
            </a:fld>
            <a:endParaRPr lang="es-MX"/>
          </a:p>
        </p:txBody>
      </p:sp>
    </p:spTree>
    <p:extLst>
      <p:ext uri="{BB962C8B-B14F-4D97-AF65-F5344CB8AC3E}">
        <p14:creationId xmlns:p14="http://schemas.microsoft.com/office/powerpoint/2010/main" val="21884928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25072213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33287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42352043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33634280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30784992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25982819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38094127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7669336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29666400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3449764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41294137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A020738-D649-4F2B-B4B4-2FB405CF7097}" type="datetimeFigureOut">
              <a:rPr lang="es-MX" smtClean="0"/>
              <a:t>18/11/21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27BDA28-D575-4526-8CB5-3EFB3F924E2C}" type="slidenum">
              <a:rPr lang="es-MX" smtClean="0"/>
              <a:t>‹Nº›</a:t>
            </a:fld>
            <a:endParaRPr lang="es-MX"/>
          </a:p>
        </p:txBody>
      </p:sp>
    </p:spTree>
    <p:extLst>
      <p:ext uri="{BB962C8B-B14F-4D97-AF65-F5344CB8AC3E}">
        <p14:creationId xmlns:p14="http://schemas.microsoft.com/office/powerpoint/2010/main" val="39047901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DFA68C0-B772-4BBA-9769-EC479C4C71F3}" type="datetimeFigureOut">
              <a:rPr lang="es-CL" smtClean="0"/>
              <a:t>18-11-21</a:t>
            </a:fld>
            <a:endParaRPr lang="es-CL"/>
          </a:p>
        </p:txBody>
      </p:sp>
      <p:sp>
        <p:nvSpPr>
          <p:cNvPr id="5" name="Footer Placeholder 4"/>
          <p:cNvSpPr>
            <a:spLocks noGrp="1"/>
          </p:cNvSpPr>
          <p:nvPr>
            <p:ph type="ftr" sz="quarter" idx="11"/>
          </p:nvPr>
        </p:nvSpPr>
        <p:spPr/>
        <p:txBody>
          <a:bodyPr/>
          <a:lstStyle/>
          <a:p>
            <a:endParaRPr lang="es-CL"/>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6EBA0E1-B2C5-4068-A2B9-15F156C1ABF1}" type="slidenum">
              <a:rPr lang="es-CL" smtClean="0"/>
              <a:t>‹Nº›</a:t>
            </a:fld>
            <a:endParaRPr lang="es-CL"/>
          </a:p>
        </p:txBody>
      </p:sp>
    </p:spTree>
    <p:extLst>
      <p:ext uri="{BB962C8B-B14F-4D97-AF65-F5344CB8AC3E}">
        <p14:creationId xmlns:p14="http://schemas.microsoft.com/office/powerpoint/2010/main" val="89062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C2EF3C2-03B0-49C5-9410-490B67B90DBB}" type="datetimeFigureOut">
              <a:rPr lang="es-MX" smtClean="0"/>
              <a:t>18/11/21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55D6148-762E-4FB7-8567-B3C2ED7F68CF}" type="slidenum">
              <a:rPr lang="es-MX" smtClean="0"/>
              <a:t>‹Nº›</a:t>
            </a:fld>
            <a:endParaRPr lang="es-MX"/>
          </a:p>
        </p:txBody>
      </p:sp>
    </p:spTree>
    <p:extLst>
      <p:ext uri="{BB962C8B-B14F-4D97-AF65-F5344CB8AC3E}">
        <p14:creationId xmlns:p14="http://schemas.microsoft.com/office/powerpoint/2010/main" val="15431160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FA68C0-B772-4BBA-9769-EC479C4C71F3}" type="datetimeFigureOut">
              <a:rPr lang="es-CL" smtClean="0"/>
              <a:t>18-11-21</a:t>
            </a:fld>
            <a:endParaRPr lang="es-CL"/>
          </a:p>
        </p:txBody>
      </p:sp>
      <p:sp>
        <p:nvSpPr>
          <p:cNvPr id="5" name="Footer Placeholder 4"/>
          <p:cNvSpPr>
            <a:spLocks noGrp="1"/>
          </p:cNvSpPr>
          <p:nvPr>
            <p:ph type="ftr" sz="quarter" idx="11"/>
          </p:nvPr>
        </p:nvSpPr>
        <p:spPr/>
        <p:txBody>
          <a:bodyPr/>
          <a:lstStyle/>
          <a:p>
            <a:endParaRPr lang="es-C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EBA0E1-B2C5-4068-A2B9-15F156C1ABF1}" type="slidenum">
              <a:rPr lang="es-CL" smtClean="0"/>
              <a:t>‹Nº›</a:t>
            </a:fld>
            <a:endParaRPr lang="es-CL"/>
          </a:p>
        </p:txBody>
      </p:sp>
    </p:spTree>
    <p:extLst>
      <p:ext uri="{BB962C8B-B14F-4D97-AF65-F5344CB8AC3E}">
        <p14:creationId xmlns:p14="http://schemas.microsoft.com/office/powerpoint/2010/main" val="34513870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DFA68C0-B772-4BBA-9769-EC479C4C71F3}" type="datetimeFigureOut">
              <a:rPr lang="es-CL" smtClean="0"/>
              <a:t>18-11-21</a:t>
            </a:fld>
            <a:endParaRPr lang="es-CL"/>
          </a:p>
        </p:txBody>
      </p:sp>
      <p:sp>
        <p:nvSpPr>
          <p:cNvPr id="5" name="Footer Placeholder 4"/>
          <p:cNvSpPr>
            <a:spLocks noGrp="1"/>
          </p:cNvSpPr>
          <p:nvPr>
            <p:ph type="ftr" sz="quarter" idx="11"/>
          </p:nvPr>
        </p:nvSpPr>
        <p:spPr/>
        <p:txBody>
          <a:bodyPr/>
          <a:lstStyle/>
          <a:p>
            <a:endParaRPr lang="es-CL"/>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6EBA0E1-B2C5-4068-A2B9-15F156C1ABF1}" type="slidenum">
              <a:rPr lang="es-CL" smtClean="0"/>
              <a:t>‹Nº›</a:t>
            </a:fld>
            <a:endParaRPr lang="es-CL"/>
          </a:p>
        </p:txBody>
      </p:sp>
    </p:spTree>
    <p:extLst>
      <p:ext uri="{BB962C8B-B14F-4D97-AF65-F5344CB8AC3E}">
        <p14:creationId xmlns:p14="http://schemas.microsoft.com/office/powerpoint/2010/main" val="7832791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DFA68C0-B772-4BBA-9769-EC479C4C71F3}" type="datetimeFigureOut">
              <a:rPr lang="es-CL" smtClean="0"/>
              <a:t>18-11-21</a:t>
            </a:fld>
            <a:endParaRPr lang="es-CL"/>
          </a:p>
        </p:txBody>
      </p:sp>
      <p:sp>
        <p:nvSpPr>
          <p:cNvPr id="6" name="Footer Placeholder 5"/>
          <p:cNvSpPr>
            <a:spLocks noGrp="1"/>
          </p:cNvSpPr>
          <p:nvPr>
            <p:ph type="ftr" sz="quarter" idx="11"/>
          </p:nvPr>
        </p:nvSpPr>
        <p:spPr/>
        <p:txBody>
          <a:bodyPr/>
          <a:lstStyle/>
          <a:p>
            <a:endParaRPr lang="es-CL"/>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6EBA0E1-B2C5-4068-A2B9-15F156C1ABF1}" type="slidenum">
              <a:rPr lang="es-CL" smtClean="0"/>
              <a:t>‹Nº›</a:t>
            </a:fld>
            <a:endParaRPr lang="es-CL"/>
          </a:p>
        </p:txBody>
      </p:sp>
    </p:spTree>
    <p:extLst>
      <p:ext uri="{BB962C8B-B14F-4D97-AF65-F5344CB8AC3E}">
        <p14:creationId xmlns:p14="http://schemas.microsoft.com/office/powerpoint/2010/main" val="3649127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DFA68C0-B772-4BBA-9769-EC479C4C71F3}" type="datetimeFigureOut">
              <a:rPr lang="es-CL" smtClean="0"/>
              <a:t>18-11-21</a:t>
            </a:fld>
            <a:endParaRPr lang="es-CL"/>
          </a:p>
        </p:txBody>
      </p:sp>
      <p:sp>
        <p:nvSpPr>
          <p:cNvPr id="8" name="Footer Placeholder 7"/>
          <p:cNvSpPr>
            <a:spLocks noGrp="1"/>
          </p:cNvSpPr>
          <p:nvPr>
            <p:ph type="ftr" sz="quarter" idx="11"/>
          </p:nvPr>
        </p:nvSpPr>
        <p:spPr/>
        <p:txBody>
          <a:bodyPr/>
          <a:lstStyle/>
          <a:p>
            <a:endParaRPr lang="es-CL"/>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6EBA0E1-B2C5-4068-A2B9-15F156C1ABF1}" type="slidenum">
              <a:rPr lang="es-CL" smtClean="0"/>
              <a:t>‹Nº›</a:t>
            </a:fld>
            <a:endParaRPr lang="es-CL"/>
          </a:p>
        </p:txBody>
      </p:sp>
    </p:spTree>
    <p:extLst>
      <p:ext uri="{BB962C8B-B14F-4D97-AF65-F5344CB8AC3E}">
        <p14:creationId xmlns:p14="http://schemas.microsoft.com/office/powerpoint/2010/main" val="11156299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DFA68C0-B772-4BBA-9769-EC479C4C71F3}" type="datetimeFigureOut">
              <a:rPr lang="es-CL" smtClean="0"/>
              <a:pPr/>
              <a:t>18-11-21</a:t>
            </a:fld>
            <a:endParaRPr lang="es-CL"/>
          </a:p>
        </p:txBody>
      </p:sp>
      <p:sp>
        <p:nvSpPr>
          <p:cNvPr id="4" name="Footer Placeholder 3"/>
          <p:cNvSpPr>
            <a:spLocks noGrp="1"/>
          </p:cNvSpPr>
          <p:nvPr>
            <p:ph type="ftr" sz="quarter" idx="11"/>
          </p:nvPr>
        </p:nvSpPr>
        <p:spPr/>
        <p:txBody>
          <a:bodyPr/>
          <a:lstStyle/>
          <a:p>
            <a:endParaRPr lang="es-CL"/>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6EBA0E1-B2C5-4068-A2B9-15F156C1ABF1}" type="slidenum">
              <a:rPr lang="es-CL" smtClean="0"/>
              <a:pPr/>
              <a:t>‹Nº›</a:t>
            </a:fld>
            <a:endParaRPr lang="es-CL"/>
          </a:p>
        </p:txBody>
      </p:sp>
    </p:spTree>
    <p:extLst>
      <p:ext uri="{BB962C8B-B14F-4D97-AF65-F5344CB8AC3E}">
        <p14:creationId xmlns:p14="http://schemas.microsoft.com/office/powerpoint/2010/main" val="30388565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A68C0-B772-4BBA-9769-EC479C4C71F3}" type="datetimeFigureOut">
              <a:rPr lang="es-CL" smtClean="0"/>
              <a:t>18-11-21</a:t>
            </a:fld>
            <a:endParaRPr lang="es-CL"/>
          </a:p>
        </p:txBody>
      </p:sp>
      <p:sp>
        <p:nvSpPr>
          <p:cNvPr id="3" name="Footer Placeholder 2"/>
          <p:cNvSpPr>
            <a:spLocks noGrp="1"/>
          </p:cNvSpPr>
          <p:nvPr>
            <p:ph type="ftr" sz="quarter" idx="11"/>
          </p:nvPr>
        </p:nvSpPr>
        <p:spPr/>
        <p:txBody>
          <a:bodyPr/>
          <a:lstStyle/>
          <a:p>
            <a:endParaRPr lang="es-CL"/>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6EBA0E1-B2C5-4068-A2B9-15F156C1ABF1}" type="slidenum">
              <a:rPr lang="es-CL" smtClean="0"/>
              <a:t>‹Nº›</a:t>
            </a:fld>
            <a:endParaRPr lang="es-CL"/>
          </a:p>
        </p:txBody>
      </p:sp>
    </p:spTree>
    <p:extLst>
      <p:ext uri="{BB962C8B-B14F-4D97-AF65-F5344CB8AC3E}">
        <p14:creationId xmlns:p14="http://schemas.microsoft.com/office/powerpoint/2010/main" val="28926742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DFA68C0-B772-4BBA-9769-EC479C4C71F3}" type="datetimeFigureOut">
              <a:rPr lang="es-CL" smtClean="0"/>
              <a:t>18-11-21</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6EBA0E1-B2C5-4068-A2B9-15F156C1ABF1}" type="slidenum">
              <a:rPr lang="es-CL" smtClean="0"/>
              <a:t>‹Nº›</a:t>
            </a:fld>
            <a:endParaRPr lang="es-CL"/>
          </a:p>
        </p:txBody>
      </p:sp>
    </p:spTree>
    <p:extLst>
      <p:ext uri="{BB962C8B-B14F-4D97-AF65-F5344CB8AC3E}">
        <p14:creationId xmlns:p14="http://schemas.microsoft.com/office/powerpoint/2010/main" val="13484369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DFA68C0-B772-4BBA-9769-EC479C4C71F3}" type="datetimeFigureOut">
              <a:rPr lang="es-CL" smtClean="0"/>
              <a:t>18-11-21</a:t>
            </a:fld>
            <a:endParaRPr lang="es-CL"/>
          </a:p>
        </p:txBody>
      </p:sp>
      <p:sp>
        <p:nvSpPr>
          <p:cNvPr id="6" name="Footer Placeholder 5"/>
          <p:cNvSpPr>
            <a:spLocks noGrp="1"/>
          </p:cNvSpPr>
          <p:nvPr>
            <p:ph type="ftr" sz="quarter" idx="11"/>
          </p:nvPr>
        </p:nvSpPr>
        <p:spPr/>
        <p:txBody>
          <a:bodyPr/>
          <a:lstStyle/>
          <a:p>
            <a:endParaRPr lang="es-C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6EBA0E1-B2C5-4068-A2B9-15F156C1ABF1}" type="slidenum">
              <a:rPr lang="es-CL" smtClean="0"/>
              <a:t>‹Nº›</a:t>
            </a:fld>
            <a:endParaRPr lang="es-CL"/>
          </a:p>
        </p:txBody>
      </p:sp>
    </p:spTree>
    <p:extLst>
      <p:ext uri="{BB962C8B-B14F-4D97-AF65-F5344CB8AC3E}">
        <p14:creationId xmlns:p14="http://schemas.microsoft.com/office/powerpoint/2010/main" val="20644119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DFA68C0-B772-4BBA-9769-EC479C4C71F3}" type="datetimeFigureOut">
              <a:rPr lang="es-CL" smtClean="0"/>
              <a:pPr/>
              <a:t>18-11-21</a:t>
            </a:fld>
            <a:endParaRPr lang="es-CL"/>
          </a:p>
        </p:txBody>
      </p:sp>
      <p:sp>
        <p:nvSpPr>
          <p:cNvPr id="5" name="Footer Placeholder 4"/>
          <p:cNvSpPr>
            <a:spLocks noGrp="1"/>
          </p:cNvSpPr>
          <p:nvPr>
            <p:ph type="ftr" sz="quarter" idx="11"/>
          </p:nvPr>
        </p:nvSpPr>
        <p:spPr/>
        <p:txBody>
          <a:bodyPr/>
          <a:lstStyle/>
          <a:p>
            <a:endParaRPr lang="es-CL"/>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6EBA0E1-B2C5-4068-A2B9-15F156C1ABF1}" type="slidenum">
              <a:rPr lang="es-CL" smtClean="0"/>
              <a:pPr/>
              <a:t>‹Nº›</a:t>
            </a:fld>
            <a:endParaRPr lang="es-CL"/>
          </a:p>
        </p:txBody>
      </p:sp>
    </p:spTree>
    <p:extLst>
      <p:ext uri="{BB962C8B-B14F-4D97-AF65-F5344CB8AC3E}">
        <p14:creationId xmlns:p14="http://schemas.microsoft.com/office/powerpoint/2010/main" val="25920455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DFA68C0-B772-4BBA-9769-EC479C4C71F3}" type="datetimeFigureOut">
              <a:rPr lang="es-CL" smtClean="0"/>
              <a:pPr/>
              <a:t>18-11-21</a:t>
            </a:fld>
            <a:endParaRPr lang="es-CL"/>
          </a:p>
        </p:txBody>
      </p:sp>
      <p:sp>
        <p:nvSpPr>
          <p:cNvPr id="5" name="Footer Placeholder 4"/>
          <p:cNvSpPr>
            <a:spLocks noGrp="1"/>
          </p:cNvSpPr>
          <p:nvPr>
            <p:ph type="ftr" sz="quarter" idx="11"/>
          </p:nvPr>
        </p:nvSpPr>
        <p:spPr/>
        <p:txBody>
          <a:bodyPr/>
          <a:lstStyle/>
          <a:p>
            <a:endParaRPr lang="es-CL"/>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6EBA0E1-B2C5-4068-A2B9-15F156C1ABF1}" type="slidenum">
              <a:rPr lang="es-CL" smtClean="0"/>
              <a:pPr/>
              <a:t>‹Nº›</a:t>
            </a:fld>
            <a:endParaRPr lang="es-CL"/>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228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0" b="-20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FC2EF3C2-03B0-49C5-9410-490B67B90DBB}" type="datetimeFigureOut">
              <a:rPr lang="es-MX" smtClean="0"/>
              <a:pPr/>
              <a:t>18/11/21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55D6148-762E-4FB7-8567-B3C2ED7F68CF}" type="slidenum">
              <a:rPr lang="es-MX" smtClean="0"/>
              <a:pPr/>
              <a:t>‹Nº›</a:t>
            </a:fld>
            <a:endParaRPr lang="es-MX"/>
          </a:p>
        </p:txBody>
      </p:sp>
    </p:spTree>
    <p:extLst>
      <p:ext uri="{BB962C8B-B14F-4D97-AF65-F5344CB8AC3E}">
        <p14:creationId xmlns:p14="http://schemas.microsoft.com/office/powerpoint/2010/main" val="406611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85EC2897-475D-44EC-8EC3-A407FC20DFD4}" type="datetimeFigureOut">
              <a:rPr lang="es-MX" smtClean="0"/>
              <a:pPr/>
              <a:t>18/11/21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BFEE996-1EB9-4F14-8DDE-83433A401820}" type="slidenum">
              <a:rPr lang="es-MX" smtClean="0"/>
              <a:pPr/>
              <a:t>‹Nº›</a:t>
            </a:fld>
            <a:endParaRPr lang="es-MX"/>
          </a:p>
        </p:txBody>
      </p:sp>
    </p:spTree>
    <p:extLst>
      <p:ext uri="{BB962C8B-B14F-4D97-AF65-F5344CB8AC3E}">
        <p14:creationId xmlns:p14="http://schemas.microsoft.com/office/powerpoint/2010/main" val="3654994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F4823C0-4AE0-4D5D-9750-276A326ED043}" type="datetimeFigureOut">
              <a:rPr lang="es-MX" smtClean="0"/>
              <a:pPr/>
              <a:t>18/11/21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5AA2C2D-E30A-4985-BFE9-FC466E596DF9}" type="slidenum">
              <a:rPr lang="es-MX" smtClean="0"/>
              <a:pPr/>
              <a:t>‹Nº›</a:t>
            </a:fld>
            <a:endParaRPr lang="es-MX"/>
          </a:p>
        </p:txBody>
      </p:sp>
    </p:spTree>
    <p:extLst>
      <p:ext uri="{BB962C8B-B14F-4D97-AF65-F5344CB8AC3E}">
        <p14:creationId xmlns:p14="http://schemas.microsoft.com/office/powerpoint/2010/main" val="10885720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EF5BB542-E99E-4A9D-8589-98DD782ED011}" type="datetimeFigureOut">
              <a:rPr lang="es-MX" smtClean="0"/>
              <a:pPr/>
              <a:t>18/11/21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C45B7A6-F6AB-464A-AB35-CEB68662F47F}" type="slidenum">
              <a:rPr lang="es-MX" smtClean="0"/>
              <a:pPr/>
              <a:t>‹Nº›</a:t>
            </a:fld>
            <a:endParaRPr lang="es-MX"/>
          </a:p>
        </p:txBody>
      </p:sp>
    </p:spTree>
    <p:extLst>
      <p:ext uri="{BB962C8B-B14F-4D97-AF65-F5344CB8AC3E}">
        <p14:creationId xmlns:p14="http://schemas.microsoft.com/office/powerpoint/2010/main" val="35705047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986280E-5225-4600-B5B0-7321B8BC5ACF}" type="datetimeFigureOut">
              <a:rPr lang="es-MX" smtClean="0"/>
              <a:pPr/>
              <a:t>18/11/21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57BF420C-07EB-4B22-9D85-1B570D0EAD7B}" type="slidenum">
              <a:rPr lang="es-MX" smtClean="0"/>
              <a:pPr/>
              <a:t>‹Nº›</a:t>
            </a:fld>
            <a:endParaRPr lang="es-MX"/>
          </a:p>
        </p:txBody>
      </p:sp>
    </p:spTree>
    <p:extLst>
      <p:ext uri="{BB962C8B-B14F-4D97-AF65-F5344CB8AC3E}">
        <p14:creationId xmlns:p14="http://schemas.microsoft.com/office/powerpoint/2010/main" val="3785180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5D737AB-6ADA-4351-9C94-1EF55584C79C}" type="datetimeFigureOut">
              <a:rPr lang="es-MX" smtClean="0"/>
              <a:pPr/>
              <a:t>18/11/21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831EF409-1C43-44B6-99D2-6FAB660948F3}" type="slidenum">
              <a:rPr lang="es-MX" smtClean="0"/>
              <a:pPr/>
              <a:t>‹Nº›</a:t>
            </a:fld>
            <a:endParaRPr lang="es-MX"/>
          </a:p>
        </p:txBody>
      </p:sp>
    </p:spTree>
    <p:extLst>
      <p:ext uri="{BB962C8B-B14F-4D97-AF65-F5344CB8AC3E}">
        <p14:creationId xmlns:p14="http://schemas.microsoft.com/office/powerpoint/2010/main" val="42040239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9000" r="-9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0000"/>
                </a:solidFill>
              </a:defRPr>
            </a:lvl1pPr>
          </a:lstStyle>
          <a:p>
            <a:fld id="{C05EF168-5F8F-4ECB-86E9-6C35F4501293}" type="datetimeFigureOut">
              <a:rPr lang="es-MX" smtClean="0"/>
              <a:pPr/>
              <a:t>18/11/21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9A2D6EB5-0C5A-4567-B408-81243A89BEA4}" type="slidenum">
              <a:rPr lang="es-MX" smtClean="0"/>
              <a:pPr/>
              <a:t>‹Nº›</a:t>
            </a:fld>
            <a:endParaRPr lang="es-MX"/>
          </a:p>
        </p:txBody>
      </p:sp>
    </p:spTree>
    <p:extLst>
      <p:ext uri="{BB962C8B-B14F-4D97-AF65-F5344CB8AC3E}">
        <p14:creationId xmlns:p14="http://schemas.microsoft.com/office/powerpoint/2010/main" val="15404720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A020738-D649-4F2B-B4B4-2FB405CF7097}" type="datetimeFigureOut">
              <a:rPr lang="es-MX" smtClean="0"/>
              <a:pPr/>
              <a:t>18/11/21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27BDA28-D575-4526-8CB5-3EFB3F924E2C}" type="slidenum">
              <a:rPr lang="es-MX" smtClean="0"/>
              <a:pPr/>
              <a:t>‹Nº›</a:t>
            </a:fld>
            <a:endParaRPr lang="es-MX"/>
          </a:p>
        </p:txBody>
      </p:sp>
    </p:spTree>
    <p:extLst>
      <p:ext uri="{BB962C8B-B14F-4D97-AF65-F5344CB8AC3E}">
        <p14:creationId xmlns:p14="http://schemas.microsoft.com/office/powerpoint/2010/main" val="30044536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DFA68C0-B772-4BBA-9769-EC479C4C71F3}" type="datetimeFigureOut">
              <a:rPr lang="es-CL" smtClean="0"/>
              <a:pPr/>
              <a:t>18-11-21</a:t>
            </a:fld>
            <a:endParaRPr lang="es-CL"/>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6EBA0E1-B2C5-4068-A2B9-15F156C1ABF1}" type="slidenum">
              <a:rPr lang="es-CL" smtClean="0"/>
              <a:pPr/>
              <a:t>‹Nº›</a:t>
            </a:fld>
            <a:endParaRPr lang="es-CL"/>
          </a:p>
        </p:txBody>
      </p:sp>
    </p:spTree>
    <p:extLst>
      <p:ext uri="{BB962C8B-B14F-4D97-AF65-F5344CB8AC3E}">
        <p14:creationId xmlns:p14="http://schemas.microsoft.com/office/powerpoint/2010/main" val="11933730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2564904"/>
            <a:ext cx="7772400" cy="1470025"/>
          </a:xfrm>
        </p:spPr>
        <p:txBody>
          <a:bodyPr>
            <a:noAutofit/>
          </a:bodyPr>
          <a:lstStyle/>
          <a:p>
            <a:pPr algn="ctr"/>
            <a:r>
              <a:rPr lang="es-ES" sz="2800" b="1" dirty="0"/>
              <a:t>GÉNEROS Y ESTILOS DURANTE EL SIGLO XVIII</a:t>
            </a:r>
            <a:endParaRPr lang="es-MX" sz="2800" dirty="0"/>
          </a:p>
        </p:txBody>
      </p:sp>
    </p:spTree>
    <p:extLst>
      <p:ext uri="{BB962C8B-B14F-4D97-AF65-F5344CB8AC3E}">
        <p14:creationId xmlns:p14="http://schemas.microsoft.com/office/powerpoint/2010/main" val="183493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55776" y="1484784"/>
            <a:ext cx="4789825" cy="4896544"/>
          </a:xfrm>
        </p:spPr>
        <p:txBody>
          <a:bodyPr/>
          <a:lstStyle/>
          <a:p>
            <a:pPr marL="0" indent="0" algn="just">
              <a:buNone/>
            </a:pPr>
            <a:r>
              <a:rPr lang="es-ES" b="1" dirty="0">
                <a:solidFill>
                  <a:schemeClr val="tx1"/>
                </a:solidFill>
              </a:rPr>
              <a:t>Basados en este ejemplo se concluye:</a:t>
            </a:r>
            <a:endParaRPr lang="es-CL" b="1" dirty="0">
              <a:solidFill>
                <a:schemeClr val="tx1"/>
              </a:solidFill>
            </a:endParaRPr>
          </a:p>
          <a:p>
            <a:pPr marL="0" indent="0" algn="just">
              <a:buNone/>
            </a:pPr>
            <a:r>
              <a:rPr lang="es-ES" b="1" dirty="0">
                <a:solidFill>
                  <a:srgbClr val="FF0000"/>
                </a:solidFill>
              </a:rPr>
              <a:t>1.- que las variaciones se mantienen dentro de un tipo de figuración determinado.</a:t>
            </a:r>
            <a:endParaRPr lang="es-CL" b="1" dirty="0">
              <a:solidFill>
                <a:srgbClr val="FF0000"/>
              </a:solidFill>
            </a:endParaRPr>
          </a:p>
          <a:p>
            <a:pPr marL="0" indent="0" algn="just">
              <a:buNone/>
            </a:pPr>
            <a:r>
              <a:rPr lang="es-ES" b="1" dirty="0">
                <a:solidFill>
                  <a:srgbClr val="0070C0"/>
                </a:solidFill>
              </a:rPr>
              <a:t>2.- que no es necesario conservar todas las notas del tema sino que la sección melódica sea idéntica.</a:t>
            </a:r>
            <a:endParaRPr lang="es-CL" b="1" dirty="0">
              <a:solidFill>
                <a:srgbClr val="0070C0"/>
              </a:solidFill>
            </a:endParaRPr>
          </a:p>
          <a:p>
            <a:pPr marL="0" indent="0" algn="just">
              <a:buNone/>
            </a:pPr>
            <a:r>
              <a:rPr lang="es-ES" b="1" dirty="0">
                <a:solidFill>
                  <a:schemeClr val="accent5">
                    <a:lumMod val="50000"/>
                  </a:schemeClr>
                </a:solidFill>
              </a:rPr>
              <a:t>3.- que la construcción (forma) no sufre modificación.</a:t>
            </a:r>
            <a:endParaRPr lang="es-CL" b="1" dirty="0">
              <a:solidFill>
                <a:schemeClr val="accent5">
                  <a:lumMod val="50000"/>
                </a:schemeClr>
              </a:solidFill>
            </a:endParaRPr>
          </a:p>
          <a:p>
            <a:pPr marL="0" indent="0" algn="just">
              <a:buNone/>
            </a:pPr>
            <a:r>
              <a:rPr lang="es-ES" b="1" dirty="0">
                <a:solidFill>
                  <a:srgbClr val="7030A0"/>
                </a:solidFill>
              </a:rPr>
              <a:t>4.- que la armonía no sufre variación significativa.</a:t>
            </a:r>
            <a:endParaRPr lang="es-CL" b="1" dirty="0">
              <a:solidFill>
                <a:srgbClr val="7030A0"/>
              </a:solidFill>
            </a:endParaRPr>
          </a:p>
          <a:p>
            <a:pPr marL="0" indent="0" algn="just">
              <a:buNone/>
            </a:pPr>
            <a:r>
              <a:rPr lang="es-ES" b="1" dirty="0">
                <a:solidFill>
                  <a:schemeClr val="tx1"/>
                </a:solidFill>
              </a:rPr>
              <a:t>La idea es que el tema sea reconocible en cada una de las </a:t>
            </a:r>
            <a:r>
              <a:rPr lang="es-ES" b="1" dirty="0" err="1">
                <a:solidFill>
                  <a:schemeClr val="tx1"/>
                </a:solidFill>
              </a:rPr>
              <a:t>doubles</a:t>
            </a:r>
            <a:r>
              <a:rPr lang="es-ES" b="1" dirty="0">
                <a:solidFill>
                  <a:schemeClr val="tx1"/>
                </a:solidFill>
              </a:rPr>
              <a:t>.</a:t>
            </a:r>
            <a:endParaRPr lang="es-CL" b="1" dirty="0">
              <a:solidFill>
                <a:schemeClr val="tx1"/>
              </a:solidFill>
            </a:endParaRPr>
          </a:p>
        </p:txBody>
      </p:sp>
    </p:spTree>
    <p:extLst>
      <p:ext uri="{BB962C8B-B14F-4D97-AF65-F5344CB8AC3E}">
        <p14:creationId xmlns:p14="http://schemas.microsoft.com/office/powerpoint/2010/main" val="133989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71800" y="2492896"/>
            <a:ext cx="4824536" cy="3777622"/>
          </a:xfrm>
        </p:spPr>
        <p:txBody>
          <a:bodyPr>
            <a:normAutofit/>
          </a:bodyPr>
          <a:lstStyle/>
          <a:p>
            <a:pPr marL="0" indent="0" algn="just">
              <a:buNone/>
            </a:pPr>
            <a:r>
              <a:rPr lang="es-ES" b="1" dirty="0">
                <a:solidFill>
                  <a:schemeClr val="tx1"/>
                </a:solidFill>
              </a:rPr>
              <a:t>Según VINCENT D’INDY podemos clasificar las “variaciones” de la siguiente forma:</a:t>
            </a:r>
            <a:endParaRPr lang="es-CL" b="1" dirty="0">
              <a:solidFill>
                <a:schemeClr val="tx1"/>
              </a:solidFill>
            </a:endParaRPr>
          </a:p>
          <a:p>
            <a:pPr lvl="0" algn="just"/>
            <a:r>
              <a:rPr lang="es-ES" b="1" dirty="0">
                <a:solidFill>
                  <a:schemeClr val="tx1"/>
                </a:solidFill>
              </a:rPr>
              <a:t>Por ornamentación</a:t>
            </a:r>
            <a:endParaRPr lang="es-CL" b="1" dirty="0">
              <a:solidFill>
                <a:schemeClr val="tx1"/>
              </a:solidFill>
            </a:endParaRPr>
          </a:p>
          <a:p>
            <a:pPr lvl="0" algn="just"/>
            <a:r>
              <a:rPr lang="es-ES" b="1" dirty="0">
                <a:solidFill>
                  <a:schemeClr val="tx1"/>
                </a:solidFill>
              </a:rPr>
              <a:t>Por elaboración, y</a:t>
            </a:r>
            <a:endParaRPr lang="es-CL" b="1" dirty="0">
              <a:solidFill>
                <a:schemeClr val="tx1"/>
              </a:solidFill>
            </a:endParaRPr>
          </a:p>
          <a:p>
            <a:pPr lvl="0" algn="just"/>
            <a:r>
              <a:rPr lang="es-ES" b="1" dirty="0">
                <a:solidFill>
                  <a:schemeClr val="tx1"/>
                </a:solidFill>
              </a:rPr>
              <a:t>Por amplificación</a:t>
            </a:r>
          </a:p>
          <a:p>
            <a:pPr lvl="0" algn="just"/>
            <a:endParaRPr lang="es-CL" dirty="0">
              <a:solidFill>
                <a:schemeClr val="tx1"/>
              </a:solidFill>
            </a:endParaRPr>
          </a:p>
          <a:p>
            <a:pPr marL="0" indent="0">
              <a:buNone/>
            </a:pPr>
            <a:r>
              <a:rPr lang="es-ES" sz="4300" dirty="0"/>
              <a:t> </a:t>
            </a:r>
            <a:endParaRPr lang="es-CL" sz="4300" dirty="0"/>
          </a:p>
          <a:p>
            <a:endParaRPr lang="es-CL" dirty="0"/>
          </a:p>
        </p:txBody>
      </p:sp>
    </p:spTree>
    <p:extLst>
      <p:ext uri="{BB962C8B-B14F-4D97-AF65-F5344CB8AC3E}">
        <p14:creationId xmlns:p14="http://schemas.microsoft.com/office/powerpoint/2010/main" val="316915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LA SONATA</a:t>
            </a:r>
            <a:br>
              <a:rPr lang="es-CL" dirty="0"/>
            </a:br>
            <a:endParaRPr lang="es-CL" dirty="0"/>
          </a:p>
        </p:txBody>
      </p:sp>
      <p:sp>
        <p:nvSpPr>
          <p:cNvPr id="3" name="Marcador de contenido 2"/>
          <p:cNvSpPr>
            <a:spLocks noGrp="1"/>
          </p:cNvSpPr>
          <p:nvPr>
            <p:ph idx="1"/>
          </p:nvPr>
        </p:nvSpPr>
        <p:spPr>
          <a:xfrm>
            <a:off x="611560" y="1628800"/>
            <a:ext cx="8064896" cy="4896544"/>
          </a:xfrm>
        </p:spPr>
        <p:txBody>
          <a:bodyPr>
            <a:normAutofit/>
          </a:bodyPr>
          <a:lstStyle/>
          <a:p>
            <a:pPr algn="just"/>
            <a:r>
              <a:rPr lang="es-ES" b="1" dirty="0"/>
              <a:t>LA PALABRA “SONATA” ES EL PARTICIPIO PASADO DEL VERBO </a:t>
            </a:r>
            <a:r>
              <a:rPr lang="es-ES" b="1" i="1" dirty="0"/>
              <a:t>SONARE</a:t>
            </a:r>
            <a:r>
              <a:rPr lang="es-ES" b="1" dirty="0"/>
              <a:t>, SONAR; LO MISMO QUE  </a:t>
            </a:r>
            <a:r>
              <a:rPr lang="es-ES" b="1" i="1" dirty="0"/>
              <a:t>CANTATA</a:t>
            </a:r>
            <a:r>
              <a:rPr lang="es-ES" b="1" dirty="0"/>
              <a:t> LO ES DE </a:t>
            </a:r>
            <a:r>
              <a:rPr lang="es-ES" b="1" i="1" dirty="0"/>
              <a:t>CANTARE, </a:t>
            </a:r>
            <a:r>
              <a:rPr lang="es-ES" b="1" dirty="0"/>
              <a:t> CANTAR.</a:t>
            </a:r>
            <a:endParaRPr lang="es-CL" b="1" dirty="0"/>
          </a:p>
          <a:p>
            <a:pPr algn="just"/>
            <a:r>
              <a:rPr lang="es-ES" b="1" dirty="0"/>
              <a:t>HASTA FINALES DEL SIGLO XVIII LAS EXPESIONES “SI SUONA Y “SI CANTA” DISTINGUÍAN EN UNA CANCIÓN LOS PASAJES INSTRUMENTALES DE LOS VOCALES.</a:t>
            </a:r>
            <a:endParaRPr lang="es-CL" b="1" dirty="0"/>
          </a:p>
          <a:p>
            <a:pPr algn="just"/>
            <a:r>
              <a:rPr lang="es-ES" b="1" dirty="0"/>
              <a:t>DESDE EL SIGLO XVI SE DISTINGUÍAN: (RECORDAR EL ORIGEN VOCAL DE LA MÚSICA INSTRUMENTAL) CANTATA  COMPOSICIÓN QUE UTILIZABA UN POEMA Y AL MÚSICA FUNCIONABA COMO VEHÍCULO.</a:t>
            </a:r>
          </a:p>
          <a:p>
            <a:pPr algn="just"/>
            <a:r>
              <a:rPr lang="es-ES" b="1" dirty="0"/>
              <a:t>SONATA SE REFERÍA POR TANTO A  MÚSICA  QUE NO SUGERÍA NINGÚN PENSAMIENTO, SINO QUE SONIDO PURO.</a:t>
            </a:r>
            <a:endParaRPr lang="es-CL" b="1" dirty="0"/>
          </a:p>
          <a:p>
            <a:pPr algn="just"/>
            <a:r>
              <a:rPr lang="es-ES" b="1" dirty="0"/>
              <a:t>EL NOMBRE (FEMENINO) SE ORIGINA DE “CANZONA SONATA” (CANZONA TOCADA”. LA PALABRA CANZONA QUEDÓ EN DESUSO</a:t>
            </a:r>
            <a:r>
              <a:rPr lang="es-ES" dirty="0"/>
              <a:t>.</a:t>
            </a:r>
            <a:endParaRPr lang="es-CL" dirty="0"/>
          </a:p>
          <a:p>
            <a:endParaRPr lang="es-CL" dirty="0"/>
          </a:p>
          <a:p>
            <a:endParaRPr lang="es-CL" dirty="0"/>
          </a:p>
        </p:txBody>
      </p:sp>
    </p:spTree>
    <p:extLst>
      <p:ext uri="{BB962C8B-B14F-4D97-AF65-F5344CB8AC3E}">
        <p14:creationId xmlns:p14="http://schemas.microsoft.com/office/powerpoint/2010/main" val="178677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1268760"/>
            <a:ext cx="6480720" cy="792088"/>
          </a:xfrm>
        </p:spPr>
        <p:txBody>
          <a:bodyPr>
            <a:normAutofit fontScale="90000"/>
          </a:bodyPr>
          <a:lstStyle/>
          <a:p>
            <a:pPr algn="ctr"/>
            <a:r>
              <a:rPr lang="es-ES" sz="2200" b="1" dirty="0"/>
              <a:t>SONATA DE CÁMARA Y  SONATA DE IGLESIA </a:t>
            </a:r>
            <a:br>
              <a:rPr lang="es-ES" sz="2200" b="1" dirty="0"/>
            </a:br>
            <a:r>
              <a:rPr lang="es-ES" sz="2200" b="1" dirty="0"/>
              <a:t>SIGLOS XVII Y XVIII</a:t>
            </a:r>
            <a:br>
              <a:rPr lang="es-CL" b="1" dirty="0"/>
            </a:br>
            <a:endParaRPr lang="es-CL" b="1" dirty="0"/>
          </a:p>
        </p:txBody>
      </p:sp>
      <p:sp>
        <p:nvSpPr>
          <p:cNvPr id="3" name="Marcador de contenido 2"/>
          <p:cNvSpPr>
            <a:spLocks noGrp="1"/>
          </p:cNvSpPr>
          <p:nvPr>
            <p:ph idx="1"/>
          </p:nvPr>
        </p:nvSpPr>
        <p:spPr>
          <a:xfrm>
            <a:off x="323528" y="2708920"/>
            <a:ext cx="8496944" cy="3024336"/>
          </a:xfrm>
        </p:spPr>
        <p:txBody>
          <a:bodyPr/>
          <a:lstStyle/>
          <a:p>
            <a:pPr algn="just"/>
            <a:r>
              <a:rPr lang="es-ES" b="1" dirty="0"/>
              <a:t>ESTOS DOS GÉNEROS CONSTABAN DE VARIOS NÚMEROS O SECCIONES  CONTRASTANTES  O “MOVIMIENTOS”, LLAMADOS ASÍ POR SU DIVERSIDAD DE VELOCIDAD Y RITMO.</a:t>
            </a:r>
            <a:endParaRPr lang="es-CL" b="1" dirty="0"/>
          </a:p>
          <a:p>
            <a:pPr algn="just"/>
            <a:r>
              <a:rPr lang="es-ES" b="1" dirty="0"/>
              <a:t>ENTRE ELLAS SE ESTABLECE UNA DIFERENCIA DE ESTILOS. LA PRIMERA SE CARACTERIZABA POR QUE SE COMPONÍA POR LO GENERAL DE UNA SERIE DE RITMOS DE DANZA, Y LA SEGUNDA ERA UNA CADENA DE MOVIMIENTOS DE CARÁCTER MÁS SERIO Y ABSTRACTO, CUATRO POR LO GENERAL: UNA INTRODUCCIÓN LENTA, UN MOVIMIENTO FUGADO RÁPIDO, UN MOVIMIENTO EXPRESIVO Y OTRO RÁPIDO. </a:t>
            </a:r>
            <a:endParaRPr lang="es-CL" b="1" dirty="0"/>
          </a:p>
          <a:p>
            <a:endParaRPr lang="es-CL" dirty="0"/>
          </a:p>
        </p:txBody>
      </p:sp>
    </p:spTree>
    <p:extLst>
      <p:ext uri="{BB962C8B-B14F-4D97-AF65-F5344CB8AC3E}">
        <p14:creationId xmlns:p14="http://schemas.microsoft.com/office/powerpoint/2010/main" val="357559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584" y="2204864"/>
            <a:ext cx="7850832" cy="2664296"/>
          </a:xfrm>
        </p:spPr>
        <p:txBody>
          <a:bodyPr/>
          <a:lstStyle/>
          <a:p>
            <a:pPr algn="just"/>
            <a:r>
              <a:rPr lang="es-ES" b="1" dirty="0"/>
              <a:t>LAS SONATAS PRIMITIVAS SE COMPONÍAN PARA CUERDAS CON BAJO CIFRADO.</a:t>
            </a:r>
            <a:endParaRPr lang="es-CL" b="1" dirty="0"/>
          </a:p>
          <a:p>
            <a:pPr algn="just"/>
            <a:r>
              <a:rPr lang="es-ES" b="1" dirty="0"/>
              <a:t>LAS SONATAS PARA CUATRO INSTRUMENTOS ERAN MUY COMUNES: DOS VIOLINES, VIOLONCELLO Y CLAVE (BAJO CONTINUO) (SONATE A TRE)</a:t>
            </a:r>
            <a:endParaRPr lang="es-CL" b="1" dirty="0"/>
          </a:p>
          <a:p>
            <a:pPr algn="just"/>
            <a:r>
              <a:rPr lang="es-ES" b="1" dirty="0"/>
              <a:t>EL CLAVE ERA REEMPLAZADO POR EL ÓRGANO CUANDO SE TRATABA DE LA VERSIÓN DE IGLESIA.</a:t>
            </a:r>
            <a:endParaRPr lang="es-CL" b="1" dirty="0"/>
          </a:p>
        </p:txBody>
      </p:sp>
    </p:spTree>
    <p:extLst>
      <p:ext uri="{BB962C8B-B14F-4D97-AF65-F5344CB8AC3E}">
        <p14:creationId xmlns:p14="http://schemas.microsoft.com/office/powerpoint/2010/main" val="367788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2" y="2636912"/>
            <a:ext cx="7634808" cy="2519536"/>
          </a:xfrm>
        </p:spPr>
        <p:txBody>
          <a:bodyPr/>
          <a:lstStyle/>
          <a:p>
            <a:pPr algn="just"/>
            <a:r>
              <a:rPr lang="es-ES" b="1" dirty="0"/>
              <a:t>SONATA ES UN TÉRMINO UN POCO IMPRECISO, COMO TODOS LOS TÉRMINOS USADOS EN MÚSICA.</a:t>
            </a:r>
            <a:endParaRPr lang="es-CL" b="1" dirty="0"/>
          </a:p>
          <a:p>
            <a:pPr algn="just"/>
            <a:r>
              <a:rPr lang="es-ES" b="1" dirty="0"/>
              <a:t>ES ASÍ COMO TAMBIÉN PODEMOS OBSERVAR SONATAS DE UN SOLO MOVIMIENTO, COMO LAS DE DOMÉNICO SCARLATTI (545), CONTEMPORÁNEO DE BACH,  PARA CLAVE (CONOCIDAS TAMBIÉN COMO “EXERCICIOS PARA CLAVE”)  DONDE ES EVIDENTE EL VIRTUOSISMO TÉCNICO.  </a:t>
            </a:r>
            <a:endParaRPr lang="es-CL" b="1" dirty="0"/>
          </a:p>
          <a:p>
            <a:endParaRPr lang="es-CL" dirty="0"/>
          </a:p>
        </p:txBody>
      </p:sp>
    </p:spTree>
    <p:extLst>
      <p:ext uri="{BB962C8B-B14F-4D97-AF65-F5344CB8AC3E}">
        <p14:creationId xmlns:p14="http://schemas.microsoft.com/office/powerpoint/2010/main" val="197834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780928"/>
            <a:ext cx="7920880" cy="1280890"/>
          </a:xfrm>
        </p:spPr>
        <p:txBody>
          <a:bodyPr>
            <a:noAutofit/>
          </a:bodyPr>
          <a:lstStyle/>
          <a:p>
            <a:r>
              <a:rPr lang="es-CL" sz="5400" dirty="0">
                <a:latin typeface="AR DARLING" panose="02000000000000000000" pitchFamily="2" charset="0"/>
              </a:rPr>
              <a:t>…EL “PLAN SONATA” ES OTRA COSA…. </a:t>
            </a:r>
          </a:p>
        </p:txBody>
      </p:sp>
    </p:spTree>
    <p:extLst>
      <p:ext uri="{BB962C8B-B14F-4D97-AF65-F5344CB8AC3E}">
        <p14:creationId xmlns:p14="http://schemas.microsoft.com/office/powerpoint/2010/main" val="75833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2132856"/>
            <a:ext cx="8210872" cy="3168352"/>
          </a:xfrm>
        </p:spPr>
        <p:txBody>
          <a:bodyPr/>
          <a:lstStyle/>
          <a:p>
            <a:pPr algn="just"/>
            <a:r>
              <a:rPr lang="es-CL" b="1" dirty="0"/>
              <a:t>ES UNA GÉNERO DRAMÁTICO, QUE SUPONE UN CONFLICTO ENTRE DOS IDEAS MUSICALES, QUE EN LA </a:t>
            </a:r>
            <a:r>
              <a:rPr lang="es-CL" b="1" i="1" dirty="0"/>
              <a:t>TERCERA PARTE</a:t>
            </a:r>
            <a:r>
              <a:rPr lang="es-CL" b="1" dirty="0"/>
              <a:t>  SE RESUELVE; UNA  “TENSIÓN”, “TEÓRICA Y SUBJETIVA” , POR MEDIO DE UNA CONCILIACIÓN “TONAL”.</a:t>
            </a:r>
          </a:p>
          <a:p>
            <a:pPr algn="just"/>
            <a:endParaRPr lang="es-CL" b="1" dirty="0"/>
          </a:p>
          <a:p>
            <a:pPr algn="just"/>
            <a:endParaRPr lang="es-CL" b="1" dirty="0"/>
          </a:p>
          <a:p>
            <a:pPr algn="just"/>
            <a:r>
              <a:rPr lang="es-CL" b="1" dirty="0"/>
              <a:t>UNA SUERTE DE HISTORIA ABSTRACTA, QUE DEL PRIMER MOVIMIENTO DE SONATA, DONDE ES RECURRENTE, IMPREGNA A LOS DEMÁS MOVIMIENTOS: CANCIÓN, RONDÓ.</a:t>
            </a:r>
          </a:p>
        </p:txBody>
      </p:sp>
    </p:spTree>
    <p:extLst>
      <p:ext uri="{BB962C8B-B14F-4D97-AF65-F5344CB8AC3E}">
        <p14:creationId xmlns:p14="http://schemas.microsoft.com/office/powerpoint/2010/main" val="192909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926570" y="1773087"/>
            <a:ext cx="1646820"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L" b="1" dirty="0"/>
              <a:t>EXPOSICION </a:t>
            </a:r>
          </a:p>
        </p:txBody>
      </p:sp>
      <p:sp>
        <p:nvSpPr>
          <p:cNvPr id="9" name="CuadroTexto 8"/>
          <p:cNvSpPr txBox="1"/>
          <p:nvPr/>
        </p:nvSpPr>
        <p:spPr>
          <a:xfrm>
            <a:off x="3737947" y="5157192"/>
            <a:ext cx="1656184"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L" b="1" dirty="0"/>
              <a:t>DESARROLLO</a:t>
            </a:r>
          </a:p>
        </p:txBody>
      </p:sp>
      <p:sp>
        <p:nvSpPr>
          <p:cNvPr id="11" name="CuadroTexto 10"/>
          <p:cNvSpPr txBox="1"/>
          <p:nvPr/>
        </p:nvSpPr>
        <p:spPr>
          <a:xfrm>
            <a:off x="5518788" y="1773087"/>
            <a:ext cx="1872208" cy="369332"/>
          </a:xfrm>
          <a:prstGeom prst="rect">
            <a:avLst/>
          </a:prstGeom>
          <a:solidFill>
            <a:schemeClr val="accent2">
              <a:lumMod val="60000"/>
              <a:lumOff val="40000"/>
            </a:schemeClr>
          </a:solidFill>
          <a:ln>
            <a:solidFill>
              <a:schemeClr val="accent1">
                <a:lumMod val="40000"/>
                <a:lumOff val="60000"/>
              </a:schemeClr>
            </a:solidFill>
          </a:ln>
        </p:spPr>
        <p:txBody>
          <a:bodyPr wrap="square" rtlCol="0">
            <a:spAutoFit/>
          </a:bodyPr>
          <a:lstStyle/>
          <a:p>
            <a:pPr algn="ctr"/>
            <a:r>
              <a:rPr lang="es-CL" b="1" dirty="0"/>
              <a:t>REEXPOSICIÓN</a:t>
            </a:r>
          </a:p>
        </p:txBody>
      </p:sp>
      <p:graphicFrame>
        <p:nvGraphicFramePr>
          <p:cNvPr id="15" name="Tabla 14"/>
          <p:cNvGraphicFramePr>
            <a:graphicFrameLocks noGrp="1"/>
          </p:cNvGraphicFramePr>
          <p:nvPr>
            <p:extLst>
              <p:ext uri="{D42A27DB-BD31-4B8C-83A1-F6EECF244321}">
                <p14:modId xmlns:p14="http://schemas.microsoft.com/office/powerpoint/2010/main" val="2417908227"/>
              </p:ext>
            </p:extLst>
          </p:nvPr>
        </p:nvGraphicFramePr>
        <p:xfrm>
          <a:off x="1488586" y="2582324"/>
          <a:ext cx="6096000" cy="6400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s-CL" dirty="0"/>
                        <a:t>Primera idea</a:t>
                      </a:r>
                    </a:p>
                  </a:txBody>
                  <a:tcPr/>
                </a:tc>
                <a:tc>
                  <a:txBody>
                    <a:bodyPr/>
                    <a:lstStyle/>
                    <a:p>
                      <a:pPr algn="ctr"/>
                      <a:r>
                        <a:rPr lang="es-CL" dirty="0"/>
                        <a:t>Puente</a:t>
                      </a:r>
                    </a:p>
                  </a:txBody>
                  <a:tcPr/>
                </a:tc>
                <a:tc>
                  <a:txBody>
                    <a:bodyPr/>
                    <a:lstStyle/>
                    <a:p>
                      <a:pPr algn="ctr"/>
                      <a:r>
                        <a:rPr lang="es-CL" dirty="0"/>
                        <a:t>Segunda</a:t>
                      </a:r>
                      <a:r>
                        <a:rPr lang="es-CL" baseline="0" dirty="0"/>
                        <a:t> idea</a:t>
                      </a:r>
                      <a:endParaRPr lang="es-CL" dirty="0"/>
                    </a:p>
                  </a:txBody>
                  <a:tcPr/>
                </a:tc>
                <a:tc>
                  <a:txBody>
                    <a:bodyPr/>
                    <a:lstStyle/>
                    <a:p>
                      <a:pPr algn="ctr"/>
                      <a:r>
                        <a:rPr lang="es-CL" dirty="0"/>
                        <a:t>Sección</a:t>
                      </a:r>
                      <a:r>
                        <a:rPr lang="es-CL" baseline="0" dirty="0"/>
                        <a:t> conclusiva</a:t>
                      </a:r>
                      <a:endParaRPr lang="es-CL" dirty="0"/>
                    </a:p>
                  </a:txBody>
                  <a:tcPr/>
                </a:tc>
                <a:extLst>
                  <a:ext uri="{0D108BD9-81ED-4DB2-BD59-A6C34878D82A}">
                    <a16:rowId xmlns:a16="http://schemas.microsoft.com/office/drawing/2014/main" val="10000"/>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1125412133"/>
              </p:ext>
            </p:extLst>
          </p:nvPr>
        </p:nvGraphicFramePr>
        <p:xfrm>
          <a:off x="1508536" y="3584884"/>
          <a:ext cx="6096000" cy="914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es-CL" dirty="0"/>
                        <a:t>Sección</a:t>
                      </a:r>
                      <a:r>
                        <a:rPr lang="es-CL" baseline="0" dirty="0"/>
                        <a:t> inestable. Se desarrollan alguno o varios elementos propios de alguna de las secciones de la exposición</a:t>
                      </a:r>
                      <a:endParaRPr lang="es-CL" dirty="0"/>
                    </a:p>
                  </a:txBody>
                  <a:tcPr/>
                </a:tc>
                <a:extLst>
                  <a:ext uri="{0D108BD9-81ED-4DB2-BD59-A6C34878D82A}">
                    <a16:rowId xmlns:a16="http://schemas.microsoft.com/office/drawing/2014/main" val="10000"/>
                  </a:ext>
                </a:extLst>
              </a:tr>
            </a:tbl>
          </a:graphicData>
        </a:graphic>
      </p:graphicFrame>
      <p:sp>
        <p:nvSpPr>
          <p:cNvPr id="21" name="Flecha izquierda, derecha y arriba 20"/>
          <p:cNvSpPr/>
          <p:nvPr/>
        </p:nvSpPr>
        <p:spPr>
          <a:xfrm rot="10800000">
            <a:off x="3717997" y="1803189"/>
            <a:ext cx="1656184" cy="720080"/>
          </a:xfrm>
          <a:prstGeom prst="leftRightUpArrow">
            <a:avLst/>
          </a:prstGeom>
          <a:solidFill>
            <a:schemeClr val="accent5">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a:ln w="0"/>
              <a:solidFill>
                <a:schemeClr val="tx1"/>
              </a:solidFill>
              <a:effectLst>
                <a:outerShdw blurRad="38100" dist="19050" dir="2700000" algn="tl" rotWithShape="0">
                  <a:schemeClr val="dk1">
                    <a:alpha val="40000"/>
                  </a:schemeClr>
                </a:outerShdw>
              </a:effectLst>
            </a:endParaRPr>
          </a:p>
        </p:txBody>
      </p:sp>
      <p:sp>
        <p:nvSpPr>
          <p:cNvPr id="22" name="Flecha arriba y abajo 21"/>
          <p:cNvSpPr/>
          <p:nvPr/>
        </p:nvSpPr>
        <p:spPr>
          <a:xfrm>
            <a:off x="4404316" y="4499284"/>
            <a:ext cx="323445" cy="621904"/>
          </a:xfrm>
          <a:prstGeom prst="up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30382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627358187"/>
              </p:ext>
            </p:extLst>
          </p:nvPr>
        </p:nvGraphicFramePr>
        <p:xfrm>
          <a:off x="998442" y="692696"/>
          <a:ext cx="7416828" cy="1188720"/>
        </p:xfrm>
        <a:graphic>
          <a:graphicData uri="http://schemas.openxmlformats.org/drawingml/2006/table">
            <a:tbl>
              <a:tblPr firstRow="1" bandRow="1">
                <a:tableStyleId>{5C22544A-7EE6-4342-B048-85BDC9FD1C3A}</a:tableStyleId>
              </a:tblPr>
              <a:tblGrid>
                <a:gridCol w="1854207">
                  <a:extLst>
                    <a:ext uri="{9D8B030D-6E8A-4147-A177-3AD203B41FA5}">
                      <a16:colId xmlns:a16="http://schemas.microsoft.com/office/drawing/2014/main" val="20000"/>
                    </a:ext>
                  </a:extLst>
                </a:gridCol>
                <a:gridCol w="1854207">
                  <a:extLst>
                    <a:ext uri="{9D8B030D-6E8A-4147-A177-3AD203B41FA5}">
                      <a16:colId xmlns:a16="http://schemas.microsoft.com/office/drawing/2014/main" val="20001"/>
                    </a:ext>
                  </a:extLst>
                </a:gridCol>
                <a:gridCol w="1854207">
                  <a:extLst>
                    <a:ext uri="{9D8B030D-6E8A-4147-A177-3AD203B41FA5}">
                      <a16:colId xmlns:a16="http://schemas.microsoft.com/office/drawing/2014/main" val="20002"/>
                    </a:ext>
                  </a:extLst>
                </a:gridCol>
                <a:gridCol w="1854207">
                  <a:extLst>
                    <a:ext uri="{9D8B030D-6E8A-4147-A177-3AD203B41FA5}">
                      <a16:colId xmlns:a16="http://schemas.microsoft.com/office/drawing/2014/main" val="20003"/>
                    </a:ext>
                  </a:extLst>
                </a:gridCol>
              </a:tblGrid>
              <a:tr h="370840">
                <a:tc>
                  <a:txBody>
                    <a:bodyPr/>
                    <a:lstStyle/>
                    <a:p>
                      <a:pPr algn="ctr"/>
                      <a:r>
                        <a:rPr lang="es-CL" dirty="0"/>
                        <a:t>Primera idea</a:t>
                      </a:r>
                    </a:p>
                    <a:p>
                      <a:pPr algn="ctr"/>
                      <a:r>
                        <a:rPr lang="es-CL" dirty="0"/>
                        <a:t>Masculina</a:t>
                      </a:r>
                    </a:p>
                    <a:p>
                      <a:pPr algn="ctr"/>
                      <a:r>
                        <a:rPr lang="es-CL" dirty="0"/>
                        <a:t>  tónica </a:t>
                      </a:r>
                    </a:p>
                    <a:p>
                      <a:pPr algn="ctr"/>
                      <a:endParaRPr lang="es-CL" dirty="0"/>
                    </a:p>
                  </a:txBody>
                  <a:tcPr/>
                </a:tc>
                <a:tc>
                  <a:txBody>
                    <a:bodyPr/>
                    <a:lstStyle/>
                    <a:p>
                      <a:pPr algn="ctr"/>
                      <a:r>
                        <a:rPr lang="es-CL" dirty="0"/>
                        <a:t>Puente</a:t>
                      </a:r>
                    </a:p>
                    <a:p>
                      <a:pPr algn="ctr"/>
                      <a:endParaRPr lang="es-CL" dirty="0"/>
                    </a:p>
                    <a:p>
                      <a:pPr algn="ctr"/>
                      <a:r>
                        <a:rPr lang="es-CL" dirty="0"/>
                        <a:t>modulante</a:t>
                      </a:r>
                    </a:p>
                  </a:txBody>
                  <a:tcPr/>
                </a:tc>
                <a:tc>
                  <a:txBody>
                    <a:bodyPr/>
                    <a:lstStyle/>
                    <a:p>
                      <a:pPr algn="ctr"/>
                      <a:r>
                        <a:rPr lang="es-CL" dirty="0"/>
                        <a:t>Segunda</a:t>
                      </a:r>
                      <a:r>
                        <a:rPr lang="es-CL" baseline="0" dirty="0"/>
                        <a:t> idea</a:t>
                      </a:r>
                    </a:p>
                    <a:p>
                      <a:pPr algn="ctr"/>
                      <a:r>
                        <a:rPr lang="es-CL" baseline="0" dirty="0"/>
                        <a:t>Femenina</a:t>
                      </a:r>
                    </a:p>
                    <a:p>
                      <a:pPr algn="ctr"/>
                      <a:r>
                        <a:rPr lang="es-CL" baseline="0" dirty="0"/>
                        <a:t>Dominante o relativa</a:t>
                      </a:r>
                      <a:endParaRPr lang="es-CL" dirty="0"/>
                    </a:p>
                  </a:txBody>
                  <a:tcPr/>
                </a:tc>
                <a:tc>
                  <a:txBody>
                    <a:bodyPr/>
                    <a:lstStyle/>
                    <a:p>
                      <a:pPr algn="ctr"/>
                      <a:r>
                        <a:rPr lang="es-CL" dirty="0"/>
                        <a:t>Sección</a:t>
                      </a:r>
                      <a:r>
                        <a:rPr lang="es-CL" baseline="0" dirty="0"/>
                        <a:t> conclusiva</a:t>
                      </a:r>
                    </a:p>
                    <a:p>
                      <a:pPr algn="ctr"/>
                      <a:r>
                        <a:rPr lang="es-CL" dirty="0"/>
                        <a:t>Tono</a:t>
                      </a:r>
                      <a:r>
                        <a:rPr lang="es-CL" baseline="0" dirty="0"/>
                        <a:t> de la segunda idea</a:t>
                      </a:r>
                      <a:endParaRPr lang="es-CL" dirty="0"/>
                    </a:p>
                  </a:txBody>
                  <a:tcPr/>
                </a:tc>
                <a:extLst>
                  <a:ext uri="{0D108BD9-81ED-4DB2-BD59-A6C34878D82A}">
                    <a16:rowId xmlns:a16="http://schemas.microsoft.com/office/drawing/2014/main" val="10000"/>
                  </a:ext>
                </a:extLst>
              </a:tr>
            </a:tbl>
          </a:graphicData>
        </a:graphic>
      </p:graphicFrame>
      <p:sp>
        <p:nvSpPr>
          <p:cNvPr id="5" name="CuadroTexto 4"/>
          <p:cNvSpPr txBox="1"/>
          <p:nvPr/>
        </p:nvSpPr>
        <p:spPr>
          <a:xfrm>
            <a:off x="2123728" y="241698"/>
            <a:ext cx="1646820"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L" b="1" dirty="0"/>
              <a:t>EXPOSICION </a:t>
            </a:r>
          </a:p>
        </p:txBody>
      </p:sp>
      <p:graphicFrame>
        <p:nvGraphicFramePr>
          <p:cNvPr id="6" name="Tabla 5"/>
          <p:cNvGraphicFramePr>
            <a:graphicFrameLocks noGrp="1"/>
          </p:cNvGraphicFramePr>
          <p:nvPr>
            <p:extLst>
              <p:ext uri="{D42A27DB-BD31-4B8C-83A1-F6EECF244321}">
                <p14:modId xmlns:p14="http://schemas.microsoft.com/office/powerpoint/2010/main" val="1319602364"/>
              </p:ext>
            </p:extLst>
          </p:nvPr>
        </p:nvGraphicFramePr>
        <p:xfrm>
          <a:off x="998442" y="4869160"/>
          <a:ext cx="7416828" cy="1463040"/>
        </p:xfrm>
        <a:graphic>
          <a:graphicData uri="http://schemas.openxmlformats.org/drawingml/2006/table">
            <a:tbl>
              <a:tblPr firstRow="1" bandRow="1">
                <a:tableStyleId>{5C22544A-7EE6-4342-B048-85BDC9FD1C3A}</a:tableStyleId>
              </a:tblPr>
              <a:tblGrid>
                <a:gridCol w="1854207">
                  <a:extLst>
                    <a:ext uri="{9D8B030D-6E8A-4147-A177-3AD203B41FA5}">
                      <a16:colId xmlns:a16="http://schemas.microsoft.com/office/drawing/2014/main" val="20000"/>
                    </a:ext>
                  </a:extLst>
                </a:gridCol>
                <a:gridCol w="1854207">
                  <a:extLst>
                    <a:ext uri="{9D8B030D-6E8A-4147-A177-3AD203B41FA5}">
                      <a16:colId xmlns:a16="http://schemas.microsoft.com/office/drawing/2014/main" val="20001"/>
                    </a:ext>
                  </a:extLst>
                </a:gridCol>
                <a:gridCol w="1854207">
                  <a:extLst>
                    <a:ext uri="{9D8B030D-6E8A-4147-A177-3AD203B41FA5}">
                      <a16:colId xmlns:a16="http://schemas.microsoft.com/office/drawing/2014/main" val="20002"/>
                    </a:ext>
                  </a:extLst>
                </a:gridCol>
                <a:gridCol w="1854207">
                  <a:extLst>
                    <a:ext uri="{9D8B030D-6E8A-4147-A177-3AD203B41FA5}">
                      <a16:colId xmlns:a16="http://schemas.microsoft.com/office/drawing/2014/main" val="20003"/>
                    </a:ext>
                  </a:extLst>
                </a:gridCol>
              </a:tblGrid>
              <a:tr h="370840">
                <a:tc>
                  <a:txBody>
                    <a:bodyPr/>
                    <a:lstStyle/>
                    <a:p>
                      <a:pPr algn="ctr"/>
                      <a:r>
                        <a:rPr lang="es-CL" dirty="0"/>
                        <a:t>Primera idea</a:t>
                      </a:r>
                    </a:p>
                    <a:p>
                      <a:pPr algn="ctr"/>
                      <a:endParaRPr lang="es-CL" dirty="0"/>
                    </a:p>
                    <a:p>
                      <a:pPr algn="ctr"/>
                      <a:r>
                        <a:rPr lang="es-CL" dirty="0"/>
                        <a:t>tónica o subdominante</a:t>
                      </a:r>
                    </a:p>
                    <a:p>
                      <a:pPr algn="ctr"/>
                      <a:endParaRPr lang="es-CL" dirty="0"/>
                    </a:p>
                  </a:txBody>
                  <a:tcPr/>
                </a:tc>
                <a:tc>
                  <a:txBody>
                    <a:bodyPr/>
                    <a:lstStyle/>
                    <a:p>
                      <a:pPr algn="ctr"/>
                      <a:r>
                        <a:rPr lang="es-CL" dirty="0"/>
                        <a:t>Puente</a:t>
                      </a:r>
                    </a:p>
                    <a:p>
                      <a:pPr algn="ctr"/>
                      <a:endParaRPr lang="es-CL" dirty="0"/>
                    </a:p>
                    <a:p>
                      <a:pPr algn="ctr"/>
                      <a:r>
                        <a:rPr lang="es-CL" sz="1600" dirty="0"/>
                        <a:t> (no) modulante</a:t>
                      </a:r>
                    </a:p>
                  </a:txBody>
                  <a:tcPr/>
                </a:tc>
                <a:tc>
                  <a:txBody>
                    <a:bodyPr/>
                    <a:lstStyle/>
                    <a:p>
                      <a:pPr algn="ctr"/>
                      <a:r>
                        <a:rPr lang="es-CL" dirty="0"/>
                        <a:t>Segunda</a:t>
                      </a:r>
                      <a:r>
                        <a:rPr lang="es-CL" baseline="0" dirty="0"/>
                        <a:t> idea</a:t>
                      </a:r>
                    </a:p>
                    <a:p>
                      <a:pPr algn="ctr"/>
                      <a:endParaRPr lang="es-CL" baseline="0" dirty="0"/>
                    </a:p>
                    <a:p>
                      <a:pPr algn="ctr"/>
                      <a:r>
                        <a:rPr lang="es-CL" baseline="0" dirty="0"/>
                        <a:t>tónica o relativa</a:t>
                      </a:r>
                      <a:endParaRPr lang="es-CL" dirty="0"/>
                    </a:p>
                  </a:txBody>
                  <a:tcPr/>
                </a:tc>
                <a:tc>
                  <a:txBody>
                    <a:bodyPr/>
                    <a:lstStyle/>
                    <a:p>
                      <a:pPr algn="ctr"/>
                      <a:r>
                        <a:rPr lang="es-CL" dirty="0"/>
                        <a:t>Sección</a:t>
                      </a:r>
                      <a:r>
                        <a:rPr lang="es-CL" baseline="0" dirty="0"/>
                        <a:t> conclusiva</a:t>
                      </a:r>
                    </a:p>
                    <a:p>
                      <a:pPr algn="ctr"/>
                      <a:r>
                        <a:rPr lang="es-CL" dirty="0"/>
                        <a:t>Tono</a:t>
                      </a:r>
                      <a:r>
                        <a:rPr lang="es-CL" baseline="0" dirty="0"/>
                        <a:t> de la segunda idea</a:t>
                      </a:r>
                      <a:endParaRPr lang="es-CL" dirty="0"/>
                    </a:p>
                  </a:txBody>
                  <a:tcPr/>
                </a:tc>
                <a:extLst>
                  <a:ext uri="{0D108BD9-81ED-4DB2-BD59-A6C34878D82A}">
                    <a16:rowId xmlns:a16="http://schemas.microsoft.com/office/drawing/2014/main" val="10000"/>
                  </a:ext>
                </a:extLst>
              </a:tr>
            </a:tbl>
          </a:graphicData>
        </a:graphic>
      </p:graphicFrame>
      <p:sp>
        <p:nvSpPr>
          <p:cNvPr id="7" name="CuadroTexto 6"/>
          <p:cNvSpPr txBox="1"/>
          <p:nvPr/>
        </p:nvSpPr>
        <p:spPr>
          <a:xfrm>
            <a:off x="5823554" y="4432121"/>
            <a:ext cx="1872208" cy="369332"/>
          </a:xfrm>
          <a:prstGeom prst="rect">
            <a:avLst/>
          </a:prstGeom>
          <a:solidFill>
            <a:schemeClr val="accent2">
              <a:lumMod val="60000"/>
              <a:lumOff val="40000"/>
            </a:schemeClr>
          </a:solidFill>
          <a:ln>
            <a:solidFill>
              <a:schemeClr val="accent1">
                <a:lumMod val="40000"/>
                <a:lumOff val="60000"/>
              </a:schemeClr>
            </a:solidFill>
          </a:ln>
        </p:spPr>
        <p:txBody>
          <a:bodyPr wrap="square" rtlCol="0">
            <a:spAutoFit/>
          </a:bodyPr>
          <a:lstStyle/>
          <a:p>
            <a:pPr algn="ctr"/>
            <a:r>
              <a:rPr lang="es-CL" b="1" dirty="0"/>
              <a:t>REEXPOSICIÓN</a:t>
            </a:r>
          </a:p>
        </p:txBody>
      </p:sp>
      <p:graphicFrame>
        <p:nvGraphicFramePr>
          <p:cNvPr id="8" name="Tabla 7"/>
          <p:cNvGraphicFramePr>
            <a:graphicFrameLocks noGrp="1"/>
          </p:cNvGraphicFramePr>
          <p:nvPr>
            <p:extLst>
              <p:ext uri="{D42A27DB-BD31-4B8C-83A1-F6EECF244321}">
                <p14:modId xmlns:p14="http://schemas.microsoft.com/office/powerpoint/2010/main" val="4068972511"/>
              </p:ext>
            </p:extLst>
          </p:nvPr>
        </p:nvGraphicFramePr>
        <p:xfrm>
          <a:off x="1619672" y="2847126"/>
          <a:ext cx="6096000" cy="11887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endParaRPr lang="es-CL" dirty="0"/>
                    </a:p>
                    <a:p>
                      <a:pPr algn="ctr"/>
                      <a:r>
                        <a:rPr lang="es-CL" dirty="0"/>
                        <a:t>Inestable tonalmente,</a:t>
                      </a:r>
                      <a:r>
                        <a:rPr lang="es-CL" baseline="0" dirty="0"/>
                        <a:t> proceso migratorio tonal</a:t>
                      </a:r>
                    </a:p>
                    <a:p>
                      <a:pPr algn="ctr"/>
                      <a:r>
                        <a:rPr lang="es-CL" baseline="0" dirty="0"/>
                        <a:t>Diferentes procedimientos</a:t>
                      </a:r>
                    </a:p>
                    <a:p>
                      <a:endParaRPr lang="es-CL" dirty="0"/>
                    </a:p>
                  </a:txBody>
                  <a:tcPr/>
                </a:tc>
                <a:extLst>
                  <a:ext uri="{0D108BD9-81ED-4DB2-BD59-A6C34878D82A}">
                    <a16:rowId xmlns:a16="http://schemas.microsoft.com/office/drawing/2014/main" val="10000"/>
                  </a:ext>
                </a:extLst>
              </a:tr>
            </a:tbl>
          </a:graphicData>
        </a:graphic>
      </p:graphicFrame>
      <p:sp>
        <p:nvSpPr>
          <p:cNvPr id="9" name="CuadroTexto 8"/>
          <p:cNvSpPr txBox="1"/>
          <p:nvPr/>
        </p:nvSpPr>
        <p:spPr>
          <a:xfrm>
            <a:off x="4346612" y="2410432"/>
            <a:ext cx="1656184"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CL" b="1" dirty="0"/>
              <a:t>DESARROLLO</a:t>
            </a:r>
          </a:p>
        </p:txBody>
      </p:sp>
    </p:spTree>
    <p:extLst>
      <p:ext uri="{BB962C8B-B14F-4D97-AF65-F5344CB8AC3E}">
        <p14:creationId xmlns:p14="http://schemas.microsoft.com/office/powerpoint/2010/main" val="30382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19256" cy="4525963"/>
          </a:xfrm>
        </p:spPr>
        <p:txBody>
          <a:bodyPr>
            <a:normAutofit/>
          </a:bodyPr>
          <a:lstStyle/>
          <a:p>
            <a:pPr algn="just"/>
            <a:r>
              <a:rPr lang="es-ES" sz="2400" b="1" dirty="0"/>
              <a:t>DEL BARROCO AL ESTILO CLÁSICO FUE UN PROCESO CONTINUO Y PROGRESIVO, CUYOS ORÍGENES SE REMONTAN A LAS PRIMERAS DÉCADAS DEL SIGLO Y QUE NO MADURÓ, Y QUE FUE UNIVERSALMENTE ACEPTADO HASTA LA DÉCADA DE 1770. POR TANTO SE PUEDE HABLAR DE LA EXISTENCIA DE UN PERÍODO DE “DESFASE” ENTRE BACH Y HÄNDEL, EL CLIMAX DE 150 AÑOS DE DESARROLLO MUSICAL; Y EL COMIENZO DEL NUEVO ESTILO QUE HABRÍA DE DESEMBOCAR EN LAS OBRAS MAESTRAS DE HAYDN, MOZART Y POSTERIORMENTE EN LAS OBRAS DE BEETHOVEN Y SCHUBERT.</a:t>
            </a:r>
            <a:endParaRPr lang="es-CL" sz="2400" b="1" dirty="0"/>
          </a:p>
        </p:txBody>
      </p:sp>
    </p:spTree>
    <p:extLst>
      <p:ext uri="{BB962C8B-B14F-4D97-AF65-F5344CB8AC3E}">
        <p14:creationId xmlns:p14="http://schemas.microsoft.com/office/powerpoint/2010/main" val="348557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usicnetmaterials.files.wordpress.com/2015/03/forma-sonata-opciones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7200799"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039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4425" y="692696"/>
            <a:ext cx="6589199" cy="1280890"/>
          </a:xfrm>
        </p:spPr>
        <p:txBody>
          <a:bodyPr>
            <a:normAutofit fontScale="90000"/>
          </a:bodyPr>
          <a:lstStyle/>
          <a:p>
            <a:pPr algn="ctr"/>
            <a:r>
              <a:rPr lang="es-CL" b="1" dirty="0"/>
              <a:t>La sinfonía</a:t>
            </a:r>
            <a:br>
              <a:rPr lang="es-CL" b="1" dirty="0"/>
            </a:br>
            <a:r>
              <a:rPr lang="es-ES" sz="1600" b="1" dirty="0"/>
              <a:t>Del lat. </a:t>
            </a:r>
            <a:r>
              <a:rPr lang="es-ES" sz="1600" b="1" dirty="0" err="1"/>
              <a:t>simphonia</a:t>
            </a:r>
            <a:r>
              <a:rPr lang="es-ES" sz="1600" b="1" dirty="0"/>
              <a:t>, y este del gr., que une su voz acorde, unánime</a:t>
            </a:r>
            <a:br>
              <a:rPr lang="es-CL" sz="1600" dirty="0"/>
            </a:br>
            <a:endParaRPr lang="es-CL" sz="1600" dirty="0"/>
          </a:p>
        </p:txBody>
      </p:sp>
      <p:sp>
        <p:nvSpPr>
          <p:cNvPr id="3" name="Marcador de contenido 2"/>
          <p:cNvSpPr>
            <a:spLocks noGrp="1"/>
          </p:cNvSpPr>
          <p:nvPr>
            <p:ph idx="1"/>
          </p:nvPr>
        </p:nvSpPr>
        <p:spPr>
          <a:xfrm>
            <a:off x="1403649" y="2133600"/>
            <a:ext cx="7130752" cy="3777622"/>
          </a:xfrm>
        </p:spPr>
        <p:txBody>
          <a:bodyPr>
            <a:normAutofit fontScale="92500" lnSpcReduction="10000"/>
          </a:bodyPr>
          <a:lstStyle/>
          <a:p>
            <a:pPr algn="just"/>
            <a:r>
              <a:rPr lang="es-ES" b="1" dirty="0"/>
              <a:t>La forma Clásica de la Sinfonía derivó de la confluencia de diversos elementos:</a:t>
            </a:r>
            <a:endParaRPr lang="es-CL" b="1" dirty="0"/>
          </a:p>
          <a:p>
            <a:pPr marL="0" indent="0" algn="just">
              <a:buNone/>
            </a:pPr>
            <a:r>
              <a:rPr lang="es-ES" b="1" dirty="0"/>
              <a:t> </a:t>
            </a:r>
            <a:endParaRPr lang="es-CL" b="1" dirty="0"/>
          </a:p>
          <a:p>
            <a:pPr marL="0" lvl="0" indent="0" algn="just">
              <a:buNone/>
            </a:pPr>
            <a:r>
              <a:rPr lang="es-ES" b="1" dirty="0"/>
              <a:t>de la Suite</a:t>
            </a:r>
            <a:endParaRPr lang="es-CL" b="1" dirty="0"/>
          </a:p>
          <a:p>
            <a:pPr marL="0" lvl="0" indent="0" algn="just">
              <a:buNone/>
            </a:pPr>
            <a:r>
              <a:rPr lang="es-ES" b="1" dirty="0"/>
              <a:t>de la Obertura de la Opera Barroca a veces llamada Sinfonía.</a:t>
            </a:r>
            <a:endParaRPr lang="es-CL" b="1" dirty="0"/>
          </a:p>
          <a:p>
            <a:pPr marL="0" lvl="0" indent="0" algn="just">
              <a:buNone/>
            </a:pPr>
            <a:r>
              <a:rPr lang="es-ES" b="1" dirty="0"/>
              <a:t>de algunas introducciones de cantatas y oratorios a veces denominadas también Sinfonías.</a:t>
            </a:r>
            <a:endParaRPr lang="es-CL" b="1" dirty="0"/>
          </a:p>
          <a:p>
            <a:pPr marL="0" lvl="0" indent="0" algn="just">
              <a:buNone/>
            </a:pPr>
            <a:r>
              <a:rPr lang="es-ES" b="1" dirty="0"/>
              <a:t>del “</a:t>
            </a:r>
            <a:r>
              <a:rPr lang="es-ES" b="1" dirty="0" err="1"/>
              <a:t>Concerto</a:t>
            </a:r>
            <a:r>
              <a:rPr lang="es-ES" b="1" dirty="0"/>
              <a:t> Grosso”.</a:t>
            </a:r>
            <a:endParaRPr lang="es-CL" b="1" dirty="0"/>
          </a:p>
          <a:p>
            <a:pPr marL="0" lvl="0" indent="0" algn="just">
              <a:buNone/>
            </a:pPr>
            <a:r>
              <a:rPr lang="es-ES" b="1" dirty="0"/>
              <a:t>del estilo expresivo y pleno de efectos de la Orquesta de </a:t>
            </a:r>
            <a:r>
              <a:rPr lang="es-ES" b="1" dirty="0" err="1"/>
              <a:t>Mannheim</a:t>
            </a:r>
            <a:r>
              <a:rPr lang="es-ES" b="1" dirty="0"/>
              <a:t> dirigida por los músicos de la familia </a:t>
            </a:r>
            <a:r>
              <a:rPr lang="es-ES" b="1" dirty="0" err="1"/>
              <a:t>Stamitz</a:t>
            </a:r>
            <a:r>
              <a:rPr lang="es-ES" b="1" dirty="0"/>
              <a:t>.</a:t>
            </a:r>
            <a:endParaRPr lang="es-CL" b="1" dirty="0"/>
          </a:p>
          <a:p>
            <a:pPr marL="0" lvl="0" indent="0" algn="just">
              <a:buNone/>
            </a:pPr>
            <a:r>
              <a:rPr lang="es-ES" b="1" dirty="0"/>
              <a:t>Y en general del estilo italiano de los siglos XVII y XVIII. </a:t>
            </a:r>
            <a:endParaRPr lang="es-CL" b="1" dirty="0"/>
          </a:p>
          <a:p>
            <a:endParaRPr lang="es-CL" dirty="0"/>
          </a:p>
        </p:txBody>
      </p:sp>
    </p:spTree>
    <p:extLst>
      <p:ext uri="{BB962C8B-B14F-4D97-AF65-F5344CB8AC3E}">
        <p14:creationId xmlns:p14="http://schemas.microsoft.com/office/powerpoint/2010/main" val="4152158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492896"/>
            <a:ext cx="7562800" cy="1993700"/>
          </a:xfrm>
          <a:prstGeom prst="rect">
            <a:avLst/>
          </a:prstGeom>
        </p:spPr>
      </p:pic>
    </p:spTree>
    <p:extLst>
      <p:ext uri="{BB962C8B-B14F-4D97-AF65-F5344CB8AC3E}">
        <p14:creationId xmlns:p14="http://schemas.microsoft.com/office/powerpoint/2010/main" val="150322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b="1" dirty="0"/>
              <a:t>A MEDIADIOS DE SIGLO XVIII:</a:t>
            </a:r>
            <a:endParaRPr lang="es-CL" b="1" dirty="0"/>
          </a:p>
          <a:p>
            <a:pPr marL="0" indent="0" algn="just">
              <a:buNone/>
            </a:pPr>
            <a:r>
              <a:rPr lang="es-ES" dirty="0"/>
              <a:t> </a:t>
            </a:r>
            <a:endParaRPr lang="es-CL" dirty="0"/>
          </a:p>
          <a:p>
            <a:pPr algn="just"/>
            <a:r>
              <a:rPr lang="es-ES" b="1" dirty="0"/>
              <a:t>EL CONCERTO GROSSO SE VE DESPLAZADO POR LA </a:t>
            </a:r>
            <a:r>
              <a:rPr lang="es-ES" b="1" i="1" dirty="0"/>
              <a:t>SINFONÍA</a:t>
            </a:r>
            <a:r>
              <a:rPr lang="es-ES" b="1" dirty="0"/>
              <a:t>.</a:t>
            </a:r>
            <a:endParaRPr lang="es-CL" b="1" dirty="0"/>
          </a:p>
          <a:p>
            <a:pPr algn="just"/>
            <a:r>
              <a:rPr lang="es-ES" b="1" dirty="0"/>
              <a:t>LA SONATA TRIO POR EL CUARTETO DE CUERDAS.</a:t>
            </a:r>
            <a:endParaRPr lang="es-CL" b="1" dirty="0"/>
          </a:p>
          <a:p>
            <a:pPr algn="just"/>
            <a:r>
              <a:rPr lang="es-ES" b="1" dirty="0"/>
              <a:t>LA SUITE ES DESPLAZADA POR LA </a:t>
            </a:r>
            <a:r>
              <a:rPr lang="es-ES" b="1" i="1" dirty="0"/>
              <a:t>SONATA PARA TECLADO.</a:t>
            </a:r>
            <a:endParaRPr lang="es-CL" b="1" i="1" dirty="0"/>
          </a:p>
          <a:p>
            <a:endParaRPr lang="es-CL" dirty="0"/>
          </a:p>
        </p:txBody>
      </p:sp>
    </p:spTree>
    <p:extLst>
      <p:ext uri="{BB962C8B-B14F-4D97-AF65-F5344CB8AC3E}">
        <p14:creationId xmlns:p14="http://schemas.microsoft.com/office/powerpoint/2010/main" val="172120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5617" y="764704"/>
            <a:ext cx="7418784" cy="5146518"/>
          </a:xfrm>
        </p:spPr>
        <p:txBody>
          <a:bodyPr>
            <a:normAutofit fontScale="92500" lnSpcReduction="20000"/>
          </a:bodyPr>
          <a:lstStyle/>
          <a:p>
            <a:pPr marL="0" indent="0">
              <a:buNone/>
            </a:pPr>
            <a:r>
              <a:rPr lang="es-ES" dirty="0"/>
              <a:t> </a:t>
            </a:r>
            <a:endParaRPr lang="es-CL" b="1" dirty="0"/>
          </a:p>
          <a:p>
            <a:pPr algn="just"/>
            <a:r>
              <a:rPr lang="es-ES" b="1" dirty="0"/>
              <a:t>EL GÉNERO SOBREVIVIENTE FUE EL </a:t>
            </a:r>
            <a:r>
              <a:rPr lang="es-ES" b="1" u="sng" dirty="0"/>
              <a:t>CONCIERTO PARA SOLISTA</a:t>
            </a:r>
            <a:r>
              <a:rPr lang="es-ES" b="1" dirty="0"/>
              <a:t> QUE CON MOZART SE CONVIRTIÓ EN UNA DE LAS CREACIONES MÁS SUTILES DE TODA LA HISTORIA DE LA MÚSICA, Y QUE A PARTIR DE BEETHOVEN ADQUIRIÓ UN SENTIMIENTO DRAMÁTICO QUE DIO PASO AL CONCIERTO ROMÁNTICO VIRTUOSO.</a:t>
            </a:r>
            <a:endParaRPr lang="es-CL" b="1" dirty="0"/>
          </a:p>
          <a:p>
            <a:pPr marL="0" indent="0" algn="just">
              <a:buNone/>
            </a:pPr>
            <a:r>
              <a:rPr lang="es-ES" b="1" dirty="0"/>
              <a:t> </a:t>
            </a:r>
            <a:endParaRPr lang="es-CL" b="1" dirty="0"/>
          </a:p>
          <a:p>
            <a:pPr algn="just"/>
            <a:r>
              <a:rPr lang="es-ES" b="1" dirty="0"/>
              <a:t>LA OPERA SERIA ITALIANO COMENZÓ A SER CONSIDERADA COMO ALGO RIDÍCULO, IRREAL Y SIN SENTIDO DANDO PASO A AL “OPERA BUFFA”.</a:t>
            </a:r>
            <a:endParaRPr lang="es-CL" b="1" dirty="0"/>
          </a:p>
          <a:p>
            <a:pPr algn="just"/>
            <a:r>
              <a:rPr lang="es-ES" b="1" dirty="0"/>
              <a:t>GRACIAS A LA REFORMA DE GLUCK, LA OPERA SERIA SE HIZO MUCHO MÁS RESPETABLE.</a:t>
            </a:r>
            <a:endParaRPr lang="es-CL" b="1" dirty="0"/>
          </a:p>
          <a:p>
            <a:pPr algn="just"/>
            <a:r>
              <a:rPr lang="es-ES" b="1" dirty="0"/>
              <a:t>ESTAS DOS TENDENCIAS ALCANZARÁN SU CUMBRE CON LAS ÓPERAS DE MOZART.</a:t>
            </a:r>
            <a:endParaRPr lang="es-CL" b="1" dirty="0"/>
          </a:p>
          <a:p>
            <a:pPr marL="0" indent="0" algn="just">
              <a:buNone/>
            </a:pPr>
            <a:r>
              <a:rPr lang="es-ES" b="1" dirty="0"/>
              <a:t> </a:t>
            </a:r>
            <a:endParaRPr lang="es-CL" b="1" dirty="0"/>
          </a:p>
          <a:p>
            <a:pPr algn="just"/>
            <a:r>
              <a:rPr lang="es-ES" b="1" dirty="0"/>
              <a:t>EMPERO LA MODA DE LA ÓPERA ITALIANA, SE EMPEZARON A ESTABLECER LAS OPERAS EN OTRAS LENGUAS: </a:t>
            </a:r>
            <a:r>
              <a:rPr lang="es-ES" b="1" u="sng" dirty="0"/>
              <a:t>EL SINGSPIEL</a:t>
            </a:r>
            <a:r>
              <a:rPr lang="es-ES" b="1" dirty="0"/>
              <a:t> ALEMÁN, LA O</a:t>
            </a:r>
            <a:r>
              <a:rPr lang="es-ES" b="1" u="sng" dirty="0"/>
              <a:t>PERA COMIQUE</a:t>
            </a:r>
            <a:r>
              <a:rPr lang="es-ES" b="1" dirty="0"/>
              <a:t>, LAS QUE INCLUÍN DIALOGOS HABLADOS.</a:t>
            </a:r>
            <a:endParaRPr lang="es-CL" b="1" dirty="0"/>
          </a:p>
          <a:p>
            <a:endParaRPr lang="es-CL" dirty="0"/>
          </a:p>
        </p:txBody>
      </p:sp>
    </p:spTree>
    <p:extLst>
      <p:ext uri="{BB962C8B-B14F-4D97-AF65-F5344CB8AC3E}">
        <p14:creationId xmlns:p14="http://schemas.microsoft.com/office/powerpoint/2010/main" val="163238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3608" y="1700808"/>
            <a:ext cx="7384073" cy="3777622"/>
          </a:xfrm>
        </p:spPr>
        <p:txBody>
          <a:bodyPr>
            <a:normAutofit fontScale="92500" lnSpcReduction="10000"/>
          </a:bodyPr>
          <a:lstStyle/>
          <a:p>
            <a:pPr algn="just"/>
            <a:r>
              <a:rPr lang="es-ES" b="1" dirty="0"/>
              <a:t>LA MÚSICA RELIGIOSA, EL ORATORIA, LA CANTATA Y LA MISA MANTIENEN SU ESTRUCTURA ANTERIOR, CON LA APLICACIÓN DE LA NUEVA CONCEPCIÓN ESTÉTICA.</a:t>
            </a:r>
            <a:endParaRPr lang="es-CL" b="1" dirty="0"/>
          </a:p>
          <a:p>
            <a:pPr marL="0" indent="0" algn="just">
              <a:buNone/>
            </a:pPr>
            <a:r>
              <a:rPr lang="es-ES" b="1" dirty="0"/>
              <a:t> </a:t>
            </a:r>
            <a:endParaRPr lang="es-CL" b="1" dirty="0"/>
          </a:p>
          <a:p>
            <a:pPr algn="just"/>
            <a:r>
              <a:rPr lang="es-ES" b="1" dirty="0"/>
              <a:t>EL LIED EMPIEZA A MINIFESTARSE CON HAYDN Y MOZART, TAMBIÉN CON C. PH. E. BACH, PERO SU CULMINACIÓN SERÁ EN DEFINITABA CON SCHUBERT.</a:t>
            </a:r>
            <a:endParaRPr lang="es-CL" b="1" dirty="0"/>
          </a:p>
          <a:p>
            <a:pPr marL="0" indent="0" algn="just">
              <a:buNone/>
            </a:pPr>
            <a:r>
              <a:rPr lang="es-ES" b="1" dirty="0"/>
              <a:t> </a:t>
            </a:r>
            <a:endParaRPr lang="es-CL" b="1" dirty="0"/>
          </a:p>
          <a:p>
            <a:pPr algn="just"/>
            <a:r>
              <a:rPr lang="es-ES" b="1" dirty="0"/>
              <a:t>LA ESTRUCTURA DRÁMATICA EN LA MÚSICA CON LA IDEA DE </a:t>
            </a:r>
            <a:r>
              <a:rPr lang="es-ES" b="1" u="sng" dirty="0"/>
              <a:t>“TEMA”</a:t>
            </a:r>
            <a:r>
              <a:rPr lang="es-ES" b="1" dirty="0"/>
              <a:t>, DECIDIDAMENTE MELÓDICO, A DIFERENCIA DE LAS ESTRUCTURA REPETITIVA DEL BARROCO QUE ES MÁS BIEN RÍTMICA, CON REPETICIÓN DE UNA ESTRUCTURA COMPACTA QUE SE VA AFIANZANDO LENTAMENTE.</a:t>
            </a:r>
            <a:endParaRPr lang="es-CL" b="1" dirty="0"/>
          </a:p>
          <a:p>
            <a:endParaRPr lang="es-CL" dirty="0"/>
          </a:p>
        </p:txBody>
      </p:sp>
    </p:spTree>
    <p:extLst>
      <p:ext uri="{BB962C8B-B14F-4D97-AF65-F5344CB8AC3E}">
        <p14:creationId xmlns:p14="http://schemas.microsoft.com/office/powerpoint/2010/main" val="111019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1600" y="1268760"/>
            <a:ext cx="7384073" cy="5040560"/>
          </a:xfrm>
        </p:spPr>
        <p:txBody>
          <a:bodyPr>
            <a:normAutofit fontScale="25000" lnSpcReduction="20000"/>
          </a:bodyPr>
          <a:lstStyle/>
          <a:p>
            <a:pPr algn="just"/>
            <a:r>
              <a:rPr lang="es-ES" sz="6400" b="1" dirty="0"/>
              <a:t>EN EL PERÍODO CLÁSICO EXISTE UNA CLARA DISTINCIÓN ENTRE </a:t>
            </a:r>
            <a:r>
              <a:rPr lang="es-ES" sz="6400" b="1" u="sng" dirty="0"/>
              <a:t>TEMA Y ACOMPAÑAMIENTO</a:t>
            </a:r>
            <a:r>
              <a:rPr lang="es-ES" sz="6400" b="1" dirty="0"/>
              <a:t>. LA MELODÍA ESTÁ EN PRIMER PLANO Y EL ACOMPAÑAMIENTE ES EL SUSTENTO MELÓDICO. EL BAJO DE </a:t>
            </a:r>
            <a:r>
              <a:rPr lang="es-ES" sz="6400" b="1" u="sng" dirty="0"/>
              <a:t>ALBERTI</a:t>
            </a:r>
            <a:r>
              <a:rPr lang="es-ES" sz="6400" b="1" dirty="0"/>
              <a:t> ES UN EJEMPLO CLARO DE ELLO (DOMÉNICO ALBERTI, EN SU USO ENLA MÚSICA PARA TECLADO, PERO TAMBIÉN POSTERIORMENTE UTILIZADO EN LAS CUERDAS Y VIENTOS).</a:t>
            </a:r>
            <a:endParaRPr lang="es-CL" sz="6400" b="1" dirty="0"/>
          </a:p>
          <a:p>
            <a:pPr algn="just"/>
            <a:endParaRPr lang="es-CL" sz="6400" b="1" dirty="0"/>
          </a:p>
          <a:p>
            <a:pPr algn="just"/>
            <a:r>
              <a:rPr lang="es-ES" sz="6400" b="1" dirty="0"/>
              <a:t>LA CONCEPCIÓN DE MELODÍA ACOMPAÑADA O EL ÉNFASIS EN LA ESTRUCTURA TEMÁTICA,  VAN ANULANDO EN FORMA DEFINITIVA  LA IDEA DE POLIFONÍA IMPERANTE EN EL ESTILO ANTERIOR.</a:t>
            </a:r>
            <a:r>
              <a:rPr lang="es-CL" sz="6400" b="1" dirty="0"/>
              <a:t> </a:t>
            </a:r>
          </a:p>
          <a:p>
            <a:pPr algn="just"/>
            <a:endParaRPr lang="es-CL" sz="6400" b="1" dirty="0"/>
          </a:p>
          <a:p>
            <a:pPr algn="just"/>
            <a:endParaRPr lang="es-CL" sz="6400" b="1" dirty="0"/>
          </a:p>
          <a:p>
            <a:pPr marL="0" indent="0" algn="just">
              <a:buNone/>
            </a:pPr>
            <a:r>
              <a:rPr lang="es-ES" sz="6400" dirty="0" err="1"/>
              <a:t>Domenico</a:t>
            </a:r>
            <a:r>
              <a:rPr lang="es-ES" sz="6400" dirty="0"/>
              <a:t> Alberti (</a:t>
            </a:r>
            <a:r>
              <a:rPr lang="es-ES" sz="6400" u="sng" dirty="0"/>
              <a:t>Venecia</a:t>
            </a:r>
            <a:r>
              <a:rPr lang="es-ES" sz="6400" dirty="0"/>
              <a:t>, alrededor de </a:t>
            </a:r>
            <a:r>
              <a:rPr lang="es-ES" sz="6400" u="sng" dirty="0"/>
              <a:t>1710</a:t>
            </a:r>
            <a:r>
              <a:rPr lang="es-ES" sz="6400" dirty="0"/>
              <a:t> - </a:t>
            </a:r>
            <a:r>
              <a:rPr lang="es-ES" sz="6400" u="sng" dirty="0" err="1"/>
              <a:t>Rom</a:t>
            </a:r>
            <a:r>
              <a:rPr lang="es-ES" sz="6400" dirty="0"/>
              <a:t>, </a:t>
            </a:r>
            <a:r>
              <a:rPr lang="es-ES" sz="6400" u="sng" dirty="0"/>
              <a:t>1740</a:t>
            </a:r>
            <a:r>
              <a:rPr lang="es-ES" sz="6400" dirty="0"/>
              <a:t>) fue un </a:t>
            </a:r>
            <a:r>
              <a:rPr lang="es-ES" sz="6400" u="sng" dirty="0"/>
              <a:t>cantante</a:t>
            </a:r>
            <a:r>
              <a:rPr lang="es-ES" sz="6400" dirty="0"/>
              <a:t>, </a:t>
            </a:r>
            <a:r>
              <a:rPr lang="es-ES" sz="6400" u="sng" dirty="0" err="1"/>
              <a:t>clavicordista</a:t>
            </a:r>
            <a:r>
              <a:rPr lang="es-ES" sz="6400" dirty="0"/>
              <a:t> y </a:t>
            </a:r>
            <a:r>
              <a:rPr lang="es-ES" sz="6400" u="sng" dirty="0"/>
              <a:t>compositor</a:t>
            </a:r>
            <a:r>
              <a:rPr lang="es-ES" sz="6400" dirty="0"/>
              <a:t> </a:t>
            </a:r>
            <a:r>
              <a:rPr lang="es-ES" sz="6400" u="sng" dirty="0"/>
              <a:t>italiano</a:t>
            </a:r>
            <a:r>
              <a:rPr lang="es-ES" sz="6400" dirty="0"/>
              <a:t> cuyo trabajo media entre la </a:t>
            </a:r>
            <a:r>
              <a:rPr lang="es-ES" sz="6400" u="sng" dirty="0"/>
              <a:t>Música barroca</a:t>
            </a:r>
            <a:r>
              <a:rPr lang="es-ES" sz="6400" dirty="0"/>
              <a:t> y la </a:t>
            </a:r>
            <a:r>
              <a:rPr lang="es-ES" sz="6400" u="sng" dirty="0"/>
              <a:t>Música </a:t>
            </a:r>
            <a:r>
              <a:rPr lang="es-ES" sz="6400" u="sng" dirty="0" err="1"/>
              <a:t>clásica</a:t>
            </a:r>
            <a:r>
              <a:rPr lang="es-ES" sz="6400" dirty="0" err="1"/>
              <a:t>.</a:t>
            </a:r>
            <a:r>
              <a:rPr lang="es-ES" sz="5600" dirty="0" err="1"/>
              <a:t>Alberti</a:t>
            </a:r>
            <a:r>
              <a:rPr lang="es-ES" sz="5600" dirty="0"/>
              <a:t> estudió </a:t>
            </a:r>
            <a:r>
              <a:rPr lang="es-ES" sz="5600" u="sng" dirty="0"/>
              <a:t>música</a:t>
            </a:r>
            <a:r>
              <a:rPr lang="es-ES" sz="5600" dirty="0"/>
              <a:t> con </a:t>
            </a:r>
            <a:r>
              <a:rPr lang="es-ES" sz="5600" u="sng" dirty="0"/>
              <a:t>Antonio </a:t>
            </a:r>
            <a:r>
              <a:rPr lang="es-ES" sz="5600" u="sng" dirty="0" err="1"/>
              <a:t>Lotti</a:t>
            </a:r>
            <a:r>
              <a:rPr lang="es-ES" sz="5600" dirty="0"/>
              <a:t>. Escribió operas, canciones y sonatas para instrumentos de teclado. Es conocido por el uso frecuente de un tipo de acompañamiento llamado </a:t>
            </a:r>
            <a:r>
              <a:rPr lang="es-ES" sz="5600" i="1" u="sng" dirty="0"/>
              <a:t>bajo de Alberti</a:t>
            </a:r>
            <a:r>
              <a:rPr lang="es-ES" sz="5600" dirty="0"/>
              <a:t>, aún cuando no fue el primero en usarlo. En su propio tiempo, Alberti fue conocido como cantante y frecuentemente se acompañaba a sí mismo con el clavicordio. Hoy, Alberti es considerado un compositor menor y sus obras son muy raramente ejecutadas pero el </a:t>
            </a:r>
            <a:r>
              <a:rPr lang="es-ES" sz="5600" i="1" dirty="0"/>
              <a:t>bajo de Alberti</a:t>
            </a:r>
            <a:r>
              <a:rPr lang="es-ES" sz="5600" dirty="0"/>
              <a:t> fue muy usado posteriormente por los compositores para teclado en la era clásica de la música.</a:t>
            </a:r>
            <a:endParaRPr lang="es-CL" sz="5600" dirty="0"/>
          </a:p>
          <a:p>
            <a:pPr marL="0" indent="0">
              <a:buNone/>
            </a:pPr>
            <a:r>
              <a:rPr lang="es-ES" sz="3200" dirty="0"/>
              <a:t> </a:t>
            </a:r>
            <a:endParaRPr lang="es-CL" sz="3200" dirty="0"/>
          </a:p>
          <a:p>
            <a:endParaRPr lang="es-CL" dirty="0"/>
          </a:p>
        </p:txBody>
      </p:sp>
    </p:spTree>
    <p:extLst>
      <p:ext uri="{BB962C8B-B14F-4D97-AF65-F5344CB8AC3E}">
        <p14:creationId xmlns:p14="http://schemas.microsoft.com/office/powerpoint/2010/main" val="227094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1196752"/>
            <a:ext cx="7850832" cy="5074510"/>
          </a:xfrm>
        </p:spPr>
        <p:txBody>
          <a:bodyPr>
            <a:normAutofit/>
          </a:bodyPr>
          <a:lstStyle/>
          <a:p>
            <a:pPr algn="just"/>
            <a:r>
              <a:rPr lang="es-ES" b="1" dirty="0"/>
              <a:t>DURANTE ESTE PERÍODO SE PRESENTAN INSTRUCCIONES EXPLÍCITAS PARA EL INTÉPRETE, DESDE EL PUNTO DE VISTA DINÁMICO. ANTERIORMENTE ESTOS OCURRÍAN DE UNA SECCIÓN A OTRA QUEDANDO A GUSTO DEL INTÉRPRETE. EL “VOCABULARIO DINÁMICO” (EXPRESIÓN) CRECE DE FORMA SIGNIFICATIVA. POR OTRO LADO LA VARIEDAD EN LA ARTICULACIÓN TAMBIÉN SIGNIFICAN UN NUEVO APORTE.</a:t>
            </a:r>
            <a:endParaRPr lang="es-CL" b="1" dirty="0"/>
          </a:p>
          <a:p>
            <a:pPr marL="0" indent="0" algn="just">
              <a:buNone/>
            </a:pPr>
            <a:r>
              <a:rPr lang="es-ES" b="1" dirty="0"/>
              <a:t>  </a:t>
            </a:r>
            <a:endParaRPr lang="es-CL" b="1" dirty="0"/>
          </a:p>
          <a:p>
            <a:pPr algn="just"/>
            <a:r>
              <a:rPr lang="es-ES" b="1" dirty="0"/>
              <a:t>EN UN COMIENZO DURANTE ESTE PERÍODO </a:t>
            </a:r>
            <a:r>
              <a:rPr lang="es-ES" b="1" u="sng" dirty="0"/>
              <a:t>EL VOCABULARIO ARMÓNICO SE PODRÍA DESCRIBIR COMO  MÁS SIMPLE Y ELEGANTE (STYLE GALANT</a:t>
            </a:r>
            <a:r>
              <a:rPr lang="es-ES" b="1" dirty="0"/>
              <a:t>), LO QUE VA A IR VARIANDO EN LA MEDIDA DE QUE SE EVOLUCIONA Y CRECE EN COMPLEJIDAD.</a:t>
            </a:r>
            <a:endParaRPr lang="es-CL" b="1" dirty="0"/>
          </a:p>
          <a:p>
            <a:pPr algn="just"/>
            <a:endParaRPr lang="es-CL" b="1" dirty="0"/>
          </a:p>
          <a:p>
            <a:pPr algn="just"/>
            <a:r>
              <a:rPr lang="es-ES" b="1" dirty="0"/>
              <a:t>EL USO DEL BAJO CONTINUO FUE DEBILITÁNDOSE HATA SU EXTINCIÓN TOTAL.</a:t>
            </a:r>
            <a:endParaRPr lang="es-CL" b="1" dirty="0"/>
          </a:p>
          <a:p>
            <a:endParaRPr lang="es-CL" dirty="0"/>
          </a:p>
        </p:txBody>
      </p:sp>
    </p:spTree>
    <p:extLst>
      <p:ext uri="{BB962C8B-B14F-4D97-AF65-F5344CB8AC3E}">
        <p14:creationId xmlns:p14="http://schemas.microsoft.com/office/powerpoint/2010/main" val="7777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9792" y="984150"/>
            <a:ext cx="3562903" cy="356618"/>
          </a:xfrm>
        </p:spPr>
        <p:txBody>
          <a:bodyPr>
            <a:normAutofit fontScale="90000"/>
          </a:bodyPr>
          <a:lstStyle/>
          <a:p>
            <a:pPr algn="ctr"/>
            <a:r>
              <a:rPr lang="es-ES" sz="2200" b="1" dirty="0"/>
              <a:t>NUEVOS INSTRUMENTOS</a:t>
            </a:r>
            <a:br>
              <a:rPr lang="es-CL" dirty="0"/>
            </a:br>
            <a:endParaRPr lang="es-CL" dirty="0"/>
          </a:p>
        </p:txBody>
      </p:sp>
      <p:sp>
        <p:nvSpPr>
          <p:cNvPr id="3" name="Marcador de contenido 2"/>
          <p:cNvSpPr>
            <a:spLocks noGrp="1"/>
          </p:cNvSpPr>
          <p:nvPr>
            <p:ph idx="1"/>
          </p:nvPr>
        </p:nvSpPr>
        <p:spPr>
          <a:xfrm>
            <a:off x="755577" y="1340768"/>
            <a:ext cx="7778824" cy="4570454"/>
          </a:xfrm>
        </p:spPr>
        <p:txBody>
          <a:bodyPr>
            <a:normAutofit fontScale="92500" lnSpcReduction="20000"/>
          </a:bodyPr>
          <a:lstStyle/>
          <a:p>
            <a:pPr marL="0" indent="0">
              <a:buNone/>
            </a:pPr>
            <a:r>
              <a:rPr lang="es-ES" dirty="0"/>
              <a:t> </a:t>
            </a:r>
            <a:endParaRPr lang="es-CL" dirty="0"/>
          </a:p>
          <a:p>
            <a:pPr algn="just"/>
            <a:r>
              <a:rPr lang="es-ES" b="1" u="sng" dirty="0"/>
              <a:t>EL PIANO</a:t>
            </a:r>
            <a:r>
              <a:rPr lang="es-ES" b="1" dirty="0"/>
              <a:t>  DE CRISTOFORI DE GRAN IMPORTANCIA QUE DESEMBOCARÁ EN EL ROMANTICISMO CON LA EXTENSA LITERATURA ESCRITA PARA ESE INSTRUMENTO.</a:t>
            </a:r>
            <a:endParaRPr lang="es-CL" b="1" dirty="0"/>
          </a:p>
          <a:p>
            <a:pPr marL="0" indent="0" algn="just">
              <a:buNone/>
            </a:pPr>
            <a:r>
              <a:rPr lang="es-ES" b="1" dirty="0"/>
              <a:t> </a:t>
            </a:r>
            <a:endParaRPr lang="es-CL" b="1" dirty="0"/>
          </a:p>
          <a:p>
            <a:pPr algn="just"/>
            <a:r>
              <a:rPr lang="es-ES" b="1" dirty="0"/>
              <a:t>LA INCLUSIÓN DEL </a:t>
            </a:r>
            <a:r>
              <a:rPr lang="es-ES" b="1" u="sng" dirty="0"/>
              <a:t>CLARINETE</a:t>
            </a:r>
            <a:r>
              <a:rPr lang="es-ES" b="1" dirty="0"/>
              <a:t> EN FORMA DEFINITIVA SE ESTABLECIÓ EN LA SEGUNDO MITAD DEL SIGLO XVIII (STAMITZ Y LA ESCUELA DE MANNHEIM, CA. 1745)</a:t>
            </a:r>
            <a:endParaRPr lang="es-CL" b="1" dirty="0"/>
          </a:p>
          <a:p>
            <a:pPr algn="just"/>
            <a:endParaRPr lang="es-CL" b="1" dirty="0"/>
          </a:p>
          <a:p>
            <a:pPr algn="just"/>
            <a:r>
              <a:rPr lang="es-ES" b="1" dirty="0"/>
              <a:t>LA UTILIZACIÓN DE REGISTROS MEDIOS Y GRAVES DE INSTRUMENTOS   COMO LA TROMPETA Y EL CORNO FRANCÉS, COMPRENDEN ALGÚN TPO DE INNOVACIÓN.</a:t>
            </a:r>
            <a:endParaRPr lang="es-CL" b="1" dirty="0"/>
          </a:p>
          <a:p>
            <a:pPr algn="just"/>
            <a:endParaRPr lang="es-CL" b="1" dirty="0"/>
          </a:p>
          <a:p>
            <a:pPr algn="just"/>
            <a:r>
              <a:rPr lang="es-ES" b="1" dirty="0"/>
              <a:t>UNA CLARA DIFERENCIACIÓN DE LA ORQUESTACIÓN ENTRE EL ESTILO CLÁSICO Y EL BARROCO ES LA DUPLICACIÓN DE LAS VOCES POR SOBRE LA INDEPEDENCIA DE LAS MISMAS.</a:t>
            </a:r>
            <a:endParaRPr lang="es-CL" b="1" dirty="0"/>
          </a:p>
          <a:p>
            <a:endParaRPr lang="es-CL" dirty="0"/>
          </a:p>
        </p:txBody>
      </p:sp>
    </p:spTree>
    <p:extLst>
      <p:ext uri="{BB962C8B-B14F-4D97-AF65-F5344CB8AC3E}">
        <p14:creationId xmlns:p14="http://schemas.microsoft.com/office/powerpoint/2010/main" val="299876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1196752"/>
            <a:ext cx="6589199" cy="716658"/>
          </a:xfrm>
        </p:spPr>
        <p:txBody>
          <a:bodyPr>
            <a:normAutofit fontScale="90000"/>
          </a:bodyPr>
          <a:lstStyle/>
          <a:p>
            <a:pPr algn="ctr"/>
            <a:r>
              <a:rPr lang="es-ES" dirty="0"/>
              <a:t>TEMA CON VARIACIONES</a:t>
            </a:r>
            <a:br>
              <a:rPr lang="es-CL" dirty="0"/>
            </a:br>
            <a:endParaRPr lang="es-CL" dirty="0"/>
          </a:p>
        </p:txBody>
      </p:sp>
      <p:sp>
        <p:nvSpPr>
          <p:cNvPr id="3" name="Marcador de contenido 2"/>
          <p:cNvSpPr>
            <a:spLocks noGrp="1"/>
          </p:cNvSpPr>
          <p:nvPr>
            <p:ph idx="1"/>
          </p:nvPr>
        </p:nvSpPr>
        <p:spPr>
          <a:xfrm>
            <a:off x="1331640" y="2564904"/>
            <a:ext cx="6768752" cy="2376264"/>
          </a:xfrm>
        </p:spPr>
        <p:txBody>
          <a:bodyPr>
            <a:normAutofit/>
          </a:bodyPr>
          <a:lstStyle/>
          <a:p>
            <a:pPr algn="just"/>
            <a:r>
              <a:rPr lang="es-ES" b="1" dirty="0">
                <a:solidFill>
                  <a:schemeClr val="tx1"/>
                </a:solidFill>
              </a:rPr>
              <a:t>“</a:t>
            </a:r>
            <a:r>
              <a:rPr lang="es-ES" b="1" dirty="0" err="1">
                <a:solidFill>
                  <a:schemeClr val="tx1"/>
                </a:solidFill>
              </a:rPr>
              <a:t>Doubles</a:t>
            </a:r>
            <a:r>
              <a:rPr lang="es-ES" b="1" dirty="0">
                <a:solidFill>
                  <a:schemeClr val="tx1"/>
                </a:solidFill>
              </a:rPr>
              <a:t>” , “Diferencias”, en especial en la música de teclado del siglo XVII y principios del siglo XVIII.</a:t>
            </a:r>
          </a:p>
          <a:p>
            <a:pPr algn="just"/>
            <a:r>
              <a:rPr lang="es-ES" b="1" dirty="0">
                <a:solidFill>
                  <a:schemeClr val="tx1"/>
                </a:solidFill>
              </a:rPr>
              <a:t>Pasacalle o </a:t>
            </a:r>
            <a:r>
              <a:rPr lang="es-ES" b="1" dirty="0" err="1">
                <a:solidFill>
                  <a:schemeClr val="tx1"/>
                </a:solidFill>
              </a:rPr>
              <a:t>Pasacaglia</a:t>
            </a:r>
            <a:r>
              <a:rPr lang="es-ES" b="1" dirty="0">
                <a:solidFill>
                  <a:schemeClr val="tx1"/>
                </a:solidFill>
              </a:rPr>
              <a:t> -bajo </a:t>
            </a:r>
            <a:r>
              <a:rPr lang="es-ES" b="1" dirty="0" err="1">
                <a:solidFill>
                  <a:schemeClr val="tx1"/>
                </a:solidFill>
              </a:rPr>
              <a:t>ostinato</a:t>
            </a:r>
            <a:r>
              <a:rPr lang="es-ES" b="1" dirty="0">
                <a:solidFill>
                  <a:schemeClr val="tx1"/>
                </a:solidFill>
              </a:rPr>
              <a:t>- y Chacona -con una base armónica definida-.</a:t>
            </a:r>
          </a:p>
          <a:p>
            <a:pPr algn="just"/>
            <a:r>
              <a:rPr lang="es-ES" b="1" dirty="0" err="1">
                <a:solidFill>
                  <a:schemeClr val="tx1"/>
                </a:solidFill>
              </a:rPr>
              <a:t>Harmonius</a:t>
            </a:r>
            <a:r>
              <a:rPr lang="es-ES" b="1" dirty="0">
                <a:solidFill>
                  <a:schemeClr val="tx1"/>
                </a:solidFill>
              </a:rPr>
              <a:t> </a:t>
            </a:r>
            <a:r>
              <a:rPr lang="es-ES" b="1" dirty="0" err="1">
                <a:solidFill>
                  <a:schemeClr val="tx1"/>
                </a:solidFill>
              </a:rPr>
              <a:t>Blacksmith</a:t>
            </a:r>
            <a:r>
              <a:rPr lang="es-ES" b="1" dirty="0">
                <a:solidFill>
                  <a:schemeClr val="tx1"/>
                </a:solidFill>
              </a:rPr>
              <a:t> </a:t>
            </a:r>
            <a:r>
              <a:rPr lang="es-ES" b="1" dirty="0" err="1">
                <a:solidFill>
                  <a:schemeClr val="tx1"/>
                </a:solidFill>
              </a:rPr>
              <a:t>Variations</a:t>
            </a:r>
            <a:r>
              <a:rPr lang="es-ES" b="1" dirty="0">
                <a:solidFill>
                  <a:schemeClr val="tx1"/>
                </a:solidFill>
              </a:rPr>
              <a:t>, </a:t>
            </a:r>
            <a:r>
              <a:rPr lang="it-IT" b="1" dirty="0">
                <a:solidFill>
                  <a:schemeClr val="tx1"/>
                </a:solidFill>
              </a:rPr>
              <a:t> Suite No. 5, en Mi mayor  HWV 430.</a:t>
            </a:r>
            <a:r>
              <a:rPr lang="es-ES" b="1" dirty="0">
                <a:solidFill>
                  <a:schemeClr val="tx1"/>
                </a:solidFill>
              </a:rPr>
              <a:t> </a:t>
            </a:r>
            <a:r>
              <a:rPr lang="es-ES" b="1" dirty="0" err="1">
                <a:solidFill>
                  <a:schemeClr val="tx1"/>
                </a:solidFill>
              </a:rPr>
              <a:t>Händel</a:t>
            </a:r>
            <a:r>
              <a:rPr lang="es-ES" b="1" dirty="0">
                <a:solidFill>
                  <a:schemeClr val="tx1"/>
                </a:solidFill>
              </a:rPr>
              <a:t>.</a:t>
            </a:r>
            <a:endParaRPr lang="es-CL" b="1" dirty="0">
              <a:solidFill>
                <a:schemeClr val="tx1"/>
              </a:solidFill>
            </a:endParaRPr>
          </a:p>
        </p:txBody>
      </p:sp>
    </p:spTree>
    <p:extLst>
      <p:ext uri="{BB962C8B-B14F-4D97-AF65-F5344CB8AC3E}">
        <p14:creationId xmlns:p14="http://schemas.microsoft.com/office/powerpoint/2010/main" val="1009287875"/>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63A799-39BC-40E5-94DF-511EE7334A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planetas3</Template>
  <TotalTime>235</TotalTime>
  <Words>1566</Words>
  <Application>Microsoft Macintosh PowerPoint</Application>
  <PresentationFormat>Presentación en pantalla (4:3)</PresentationFormat>
  <Paragraphs>121</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9</vt:i4>
      </vt:variant>
      <vt:variant>
        <vt:lpstr>Títulos de diapositiva</vt:lpstr>
      </vt:variant>
      <vt:variant>
        <vt:i4>22</vt:i4>
      </vt:variant>
    </vt:vector>
  </HeadingPairs>
  <TitlesOfParts>
    <vt:vector size="36" baseType="lpstr">
      <vt:lpstr>AR DARLING</vt:lpstr>
      <vt:lpstr>Arial</vt:lpstr>
      <vt:lpstr>Calibri</vt:lpstr>
      <vt:lpstr>Century Gothic</vt:lpstr>
      <vt:lpstr>Wingdings 3</vt:lpstr>
      <vt:lpstr>Diseño personalizado</vt:lpstr>
      <vt:lpstr>1_Diseño personalizado</vt:lpstr>
      <vt:lpstr>2_Diseño personalizado</vt:lpstr>
      <vt:lpstr>3_Diseño personalizado</vt:lpstr>
      <vt:lpstr>4_Diseño personalizado</vt:lpstr>
      <vt:lpstr>6_Diseño personalizado</vt:lpstr>
      <vt:lpstr>7_Diseño personalizado</vt:lpstr>
      <vt:lpstr>8_Diseño personalizado</vt:lpstr>
      <vt:lpstr>Espiral</vt:lpstr>
      <vt:lpstr>GÉNEROS Y ESTILOS DURANTE EL SIGLO XVIII</vt:lpstr>
      <vt:lpstr>Presentación de PowerPoint</vt:lpstr>
      <vt:lpstr>Presentación de PowerPoint</vt:lpstr>
      <vt:lpstr>Presentación de PowerPoint</vt:lpstr>
      <vt:lpstr>Presentación de PowerPoint</vt:lpstr>
      <vt:lpstr>Presentación de PowerPoint</vt:lpstr>
      <vt:lpstr>Presentación de PowerPoint</vt:lpstr>
      <vt:lpstr>NUEVOS INSTRUMENTOS </vt:lpstr>
      <vt:lpstr>TEMA CON VARIACIONES </vt:lpstr>
      <vt:lpstr>Presentación de PowerPoint</vt:lpstr>
      <vt:lpstr>Presentación de PowerPoint</vt:lpstr>
      <vt:lpstr>LA SONATA </vt:lpstr>
      <vt:lpstr>SONATA DE CÁMARA Y  SONATA DE IGLESIA  SIGLOS XVII Y XVIII </vt:lpstr>
      <vt:lpstr>Presentación de PowerPoint</vt:lpstr>
      <vt:lpstr>Presentación de PowerPoint</vt:lpstr>
      <vt:lpstr>…EL “PLAN SONATA” ES OTRA COSA…. </vt:lpstr>
      <vt:lpstr>Presentación de PowerPoint</vt:lpstr>
      <vt:lpstr>Presentación de PowerPoint</vt:lpstr>
      <vt:lpstr>Presentación de PowerPoint</vt:lpstr>
      <vt:lpstr>Presentación de PowerPoint</vt:lpstr>
      <vt:lpstr>La sinfonía Del lat. simphonia, y este del gr., que une su voz acorde, unánime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GÉNEROS Y ESTILOS DURANTE EL SIGLO XVIII</dc:title>
  <dc:creator>Claudio Merino  Castro</dc:creator>
  <cp:keywords/>
  <cp:lastModifiedBy>C M</cp:lastModifiedBy>
  <cp:revision>28</cp:revision>
  <dcterms:created xsi:type="dcterms:W3CDTF">2015-10-29T01:18:01Z</dcterms:created>
  <dcterms:modified xsi:type="dcterms:W3CDTF">2021-11-18T17:59:07Z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TC019447459991</vt:lpwstr>
  </property>
</Properties>
</file>