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41"/>
  </p:notesMasterIdLst>
  <p:handoutMasterIdLst>
    <p:handoutMasterId r:id="rId42"/>
  </p:handoutMasterIdLst>
  <p:sldIdLst>
    <p:sldId id="265" r:id="rId5"/>
    <p:sldId id="310" r:id="rId6"/>
    <p:sldId id="317" r:id="rId7"/>
    <p:sldId id="320" r:id="rId8"/>
    <p:sldId id="321" r:id="rId9"/>
    <p:sldId id="322" r:id="rId10"/>
    <p:sldId id="323" r:id="rId11"/>
    <p:sldId id="324" r:id="rId12"/>
    <p:sldId id="325" r:id="rId13"/>
    <p:sldId id="326" r:id="rId14"/>
    <p:sldId id="327" r:id="rId15"/>
    <p:sldId id="351" r:id="rId16"/>
    <p:sldId id="352" r:id="rId17"/>
    <p:sldId id="328" r:id="rId18"/>
    <p:sldId id="330" r:id="rId19"/>
    <p:sldId id="332" r:id="rId20"/>
    <p:sldId id="331" r:id="rId21"/>
    <p:sldId id="329" r:id="rId22"/>
    <p:sldId id="333" r:id="rId23"/>
    <p:sldId id="336" r:id="rId24"/>
    <p:sldId id="340" r:id="rId25"/>
    <p:sldId id="341" r:id="rId26"/>
    <p:sldId id="334" r:id="rId27"/>
    <p:sldId id="335" r:id="rId28"/>
    <p:sldId id="337" r:id="rId29"/>
    <p:sldId id="338" r:id="rId30"/>
    <p:sldId id="339" r:id="rId31"/>
    <p:sldId id="342" r:id="rId32"/>
    <p:sldId id="343" r:id="rId33"/>
    <p:sldId id="344" r:id="rId34"/>
    <p:sldId id="345" r:id="rId35"/>
    <p:sldId id="346" r:id="rId36"/>
    <p:sldId id="347" r:id="rId37"/>
    <p:sldId id="348" r:id="rId38"/>
    <p:sldId id="349" r:id="rId39"/>
    <p:sldId id="350" r:id="rId40"/>
  </p:sldIdLst>
  <p:sldSz cx="12188825" cy="6858000"/>
  <p:notesSz cx="6858000" cy="9144000"/>
  <p:custDataLst>
    <p:tags r:id="rId4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2" autoAdjust="0"/>
    <p:restoredTop sz="81116" autoAdjust="0"/>
  </p:normalViewPr>
  <p:slideViewPr>
    <p:cSldViewPr showGuides="1">
      <p:cViewPr varScale="1">
        <p:scale>
          <a:sx n="39" d="100"/>
          <a:sy n="39" d="100"/>
        </p:scale>
        <p:origin x="942" y="54"/>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100" d="100"/>
          <a:sy n="100" d="100"/>
        </p:scale>
        <p:origin x="280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s-ES" dirty="0"/>
          </a:p>
        </p:txBody>
      </p:sp>
      <p:sp>
        <p:nvSpPr>
          <p:cNvPr id="3" name="Marcador de posición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DA61EFE9-9F30-4528-BDDA-C859CD15CA56}" type="datetime1">
              <a:rPr lang="es-ES" smtClean="0"/>
              <a:t>13/05/2019</a:t>
            </a:fld>
            <a:endParaRPr lang="es-ES" dirty="0"/>
          </a:p>
        </p:txBody>
      </p:sp>
      <p:sp>
        <p:nvSpPr>
          <p:cNvPr id="4" name="Marcador de posición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D9F912AB-2776-42F2-A957-313FC7EFEDB9}" type="slidenum">
              <a:rPr lang="es-ES"/>
              <a:pPr algn="r" rtl="0"/>
              <a:t>‹Nº›</a:t>
            </a:fld>
            <a:endParaRPr lang="es-ES"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27373BEA-F5F3-4B6E-BA6B-D76E24101839}" type="datetime1">
              <a:rPr lang="es-ES" smtClean="0"/>
              <a:pPr/>
              <a:t>13/05/2019</a:t>
            </a:fld>
            <a:endParaRPr lang="es-ES" dirty="0"/>
          </a:p>
        </p:txBody>
      </p:sp>
      <p:sp>
        <p:nvSpPr>
          <p:cNvPr id="4" name="Marcador de posición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F93199CD-3E1B-4AE6-990F-76F925F5EA9F}" type="slidenum">
              <a:rPr lang="es-ES" smtClean="0"/>
              <a:pPr/>
              <a:t>‹Nº›</a:t>
            </a:fld>
            <a:endParaRPr lang="es-ES"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F93199CD-3E1B-4AE6-990F-76F925F5EA9F}" type="slidenum">
              <a:rPr lang="es-ES" smtClean="0"/>
              <a:pPr/>
              <a:t>26</a:t>
            </a:fld>
            <a:endParaRPr lang="es-ES" dirty="0"/>
          </a:p>
        </p:txBody>
      </p:sp>
    </p:spTree>
    <p:extLst>
      <p:ext uri="{BB962C8B-B14F-4D97-AF65-F5344CB8AC3E}">
        <p14:creationId xmlns:p14="http://schemas.microsoft.com/office/powerpoint/2010/main" val="426681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150" y="802299"/>
            <a:ext cx="8634824" cy="2541431"/>
          </a:xfrm>
        </p:spPr>
        <p:txBody>
          <a:bodyPr bIns="0" anchor="b">
            <a:normAutofit/>
          </a:bodyPr>
          <a:lstStyle>
            <a:lvl1pPr algn="l">
              <a:defRPr sz="6598"/>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150" y="3531205"/>
            <a:ext cx="8634823" cy="977621"/>
          </a:xfrm>
        </p:spPr>
        <p:txBody>
          <a:bodyPr tIns="91440" bIns="91440">
            <a:normAutofit/>
          </a:bodyPr>
          <a:lstStyle>
            <a:lvl1pPr marL="0" indent="0" algn="l">
              <a:buNone/>
              <a:defRPr sz="1799" b="0" cap="all" baseline="0">
                <a:solidFill>
                  <a:schemeClr val="tx1"/>
                </a:solidFill>
              </a:defRPr>
            </a:lvl1pPr>
            <a:lvl2pPr marL="457063" indent="0" algn="ctr">
              <a:buNone/>
              <a:defRPr sz="17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5/13/2019</a:t>
            </a:fld>
            <a:endParaRPr lang="en-US" dirty="0"/>
          </a:p>
        </p:txBody>
      </p:sp>
      <p:sp>
        <p:nvSpPr>
          <p:cNvPr id="5" name="Footer Placeholder 4"/>
          <p:cNvSpPr>
            <a:spLocks noGrp="1"/>
          </p:cNvSpPr>
          <p:nvPr>
            <p:ph type="ftr" sz="quarter" idx="11"/>
          </p:nvPr>
        </p:nvSpPr>
        <p:spPr>
          <a:xfrm>
            <a:off x="2415871" y="329308"/>
            <a:ext cx="4972620" cy="309201"/>
          </a:xfrm>
        </p:spPr>
        <p:txBody>
          <a:bodyPr/>
          <a:lstStyle/>
          <a:p>
            <a:endParaRPr lang="en-US" dirty="0"/>
          </a:p>
        </p:txBody>
      </p:sp>
      <p:sp>
        <p:nvSpPr>
          <p:cNvPr id="6" name="Slide Number Placeholder 5"/>
          <p:cNvSpPr>
            <a:spLocks noGrp="1"/>
          </p:cNvSpPr>
          <p:nvPr>
            <p:ph type="sldNum" sz="quarter" idx="12"/>
          </p:nvPr>
        </p:nvSpPr>
        <p:spPr>
          <a:xfrm>
            <a:off x="1437290" y="798973"/>
            <a:ext cx="810808" cy="503578"/>
          </a:xfrm>
        </p:spPr>
        <p:txBody>
          <a:bodyPr/>
          <a:lstStyle/>
          <a:p>
            <a:fld id="{6D22F896-40B5-4ADD-8801-0D06FADFA095}" type="slidenum">
              <a:rPr lang="en-US" dirty="0"/>
              <a:t>‹Nº›</a:t>
            </a:fld>
            <a:endParaRPr lang="en-US" dirty="0"/>
          </a:p>
        </p:txBody>
      </p:sp>
      <p:cxnSp>
        <p:nvCxnSpPr>
          <p:cNvPr id="15" name="Straight Connector 14"/>
          <p:cNvCxnSpPr/>
          <p:nvPr/>
        </p:nvCxnSpPr>
        <p:spPr>
          <a:xfrm>
            <a:off x="2417150" y="3528542"/>
            <a:ext cx="86348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6227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1AC609F-0362-4067-A47A-9F1CA2E45A65}" type="datetime1">
              <a:rPr lang="es-ES" smtClean="0"/>
              <a:pPr/>
              <a:t>13/05/2019</a:t>
            </a:fld>
            <a:endParaRPr lang="es-ES"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2A013F82-EE5E-44EE-A61D-E31C6657F26F}" type="slidenum">
              <a:rPr lang="es-ES" noProof="0" smtClean="0"/>
              <a:t>‹Nº›</a:t>
            </a:fld>
            <a:endParaRPr lang="es-ES" noProof="0" dirty="0"/>
          </a:p>
        </p:txBody>
      </p:sp>
      <p:cxnSp>
        <p:nvCxnSpPr>
          <p:cNvPr id="26" name="Straight Connector 25"/>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0726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6653" y="798974"/>
            <a:ext cx="1615321"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296" y="798974"/>
            <a:ext cx="7826791" cy="465988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2AED9F-A6BB-400D-8F4D-616EB46A9405}" type="datetime1">
              <a:rPr lang="es-ES" smtClean="0"/>
              <a:pPr/>
              <a:t>13/05/2019</a:t>
            </a:fld>
            <a:endParaRPr lang="es-ES"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2A013F82-EE5E-44EE-A61D-E31C6657F26F}" type="slidenum">
              <a:rPr lang="es-ES" noProof="0" smtClean="0"/>
              <a:t>‹Nº›</a:t>
            </a:fld>
            <a:endParaRPr lang="es-ES" noProof="0" dirty="0"/>
          </a:p>
        </p:txBody>
      </p:sp>
      <p:cxnSp>
        <p:nvCxnSpPr>
          <p:cNvPr id="15" name="Straight Connector 14"/>
          <p:cNvCxnSpPr/>
          <p:nvPr/>
        </p:nvCxnSpPr>
        <p:spPr>
          <a:xfrm>
            <a:off x="9436653"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2823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lgn="r"/>
            <a:fld id="{7170E197-1079-4777-8273-53286CD6A787}" type="datetime1">
              <a:rPr lang="es-ES" smtClean="0"/>
              <a:pPr algn="r"/>
              <a:t>13/05/2019</a:t>
            </a:fld>
            <a:endParaRPr lang="es-ES"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fld id="{2A013F82-EE5E-44EE-A61D-E31C6657F26F}" type="slidenum">
              <a:rPr lang="es-ES" smtClean="0"/>
              <a:pPr/>
              <a:t>‹Nº›</a:t>
            </a:fld>
            <a:endParaRPr lang="es-ES" dirty="0"/>
          </a:p>
        </p:txBody>
      </p:sp>
      <p:cxnSp>
        <p:nvCxnSpPr>
          <p:cNvPr id="33" name="Straight Connector 32"/>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45627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3860" y="1756130"/>
            <a:ext cx="8640903" cy="1887950"/>
          </a:xfrm>
        </p:spPr>
        <p:txBody>
          <a:bodyPr anchor="b">
            <a:normAutofit/>
          </a:bodyPr>
          <a:lstStyle>
            <a:lvl1pPr algn="l">
              <a:defRPr sz="3599"/>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3861" y="3806196"/>
            <a:ext cx="8628198" cy="1012929"/>
          </a:xfrm>
        </p:spPr>
        <p:txBody>
          <a:bodyPr tIns="91440">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A12EF1AF-E5B2-41DB-BFF8-672C5BBF646A}" type="datetime1">
              <a:rPr lang="es-ES" smtClean="0"/>
              <a:pPr/>
              <a:t>13/05/2019</a:t>
            </a:fld>
            <a:endParaRPr lang="es-ES"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2A013F82-EE5E-44EE-A61D-E31C6657F26F}" type="slidenum">
              <a:rPr lang="es-ES" noProof="0" smtClean="0"/>
              <a:t>‹Nº›</a:t>
            </a:fld>
            <a:endParaRPr lang="es-ES" noProof="0" dirty="0"/>
          </a:p>
        </p:txBody>
      </p:sp>
      <p:cxnSp>
        <p:nvCxnSpPr>
          <p:cNvPr id="15" name="Straight Connector 14"/>
          <p:cNvCxnSpPr/>
          <p:nvPr/>
        </p:nvCxnSpPr>
        <p:spPr>
          <a:xfrm>
            <a:off x="1453861" y="3804985"/>
            <a:ext cx="862819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3420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8840" y="804890"/>
            <a:ext cx="9603134"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6954" y="2010879"/>
            <a:ext cx="4643942" cy="344859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2101" y="2017343"/>
            <a:ext cx="4643942" cy="344152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lgn="r"/>
            <a:fld id="{8E17C630-F8FA-4DCB-87FA-91D30885A2FD}" type="datetime1">
              <a:rPr lang="es-ES" smtClean="0"/>
              <a:pPr algn="r"/>
              <a:t>13/05/2019</a:t>
            </a:fld>
            <a:endParaRPr lang="es-ES" dirty="0"/>
          </a:p>
        </p:txBody>
      </p:sp>
      <p:sp>
        <p:nvSpPr>
          <p:cNvPr id="6" name="Footer Placeholder 5"/>
          <p:cNvSpPr>
            <a:spLocks noGrp="1"/>
          </p:cNvSpPr>
          <p:nvPr>
            <p:ph type="ftr" sz="quarter" idx="11"/>
          </p:nvPr>
        </p:nvSpPr>
        <p:spPr/>
        <p:txBody>
          <a:bodyPr/>
          <a:lstStyle/>
          <a:p>
            <a:pPr rtl="0"/>
            <a:endParaRPr lang="es-ES" noProof="0" dirty="0"/>
          </a:p>
        </p:txBody>
      </p:sp>
      <p:sp>
        <p:nvSpPr>
          <p:cNvPr id="7" name="Slide Number Placeholder 6"/>
          <p:cNvSpPr>
            <a:spLocks noGrp="1"/>
          </p:cNvSpPr>
          <p:nvPr>
            <p:ph type="sldNum" sz="quarter" idx="12"/>
          </p:nvPr>
        </p:nvSpPr>
        <p:spPr/>
        <p:txBody>
          <a:bodyPr/>
          <a:lstStyle/>
          <a:p>
            <a:pPr rtl="0"/>
            <a:fld id="{2A013F82-EE5E-44EE-A61D-E31C6657F26F}" type="slidenum">
              <a:rPr lang="es-ES" noProof="0" smtClean="0"/>
              <a:t>‹Nº›</a:t>
            </a:fld>
            <a:endParaRPr lang="es-ES" noProof="0" dirty="0"/>
          </a:p>
        </p:txBody>
      </p:sp>
      <p:cxnSp>
        <p:nvCxnSpPr>
          <p:cNvPr id="35" name="Straight Connector 34"/>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5432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6815" y="804164"/>
            <a:ext cx="9605159"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6814" y="2019550"/>
            <a:ext cx="4643942" cy="801943"/>
          </a:xfrm>
        </p:spPr>
        <p:txBody>
          <a:bodyPr anchor="b">
            <a:normAutofit/>
          </a:bodyPr>
          <a:lstStyle>
            <a:lvl1pPr marL="0" indent="0">
              <a:lnSpc>
                <a:spcPct val="100000"/>
              </a:lnSpc>
              <a:buNone/>
              <a:defRPr sz="2199" b="0" cap="all" baseline="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446814" y="2824270"/>
            <a:ext cx="4643942" cy="264445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0692" y="2023004"/>
            <a:ext cx="4643942" cy="802237"/>
          </a:xfrm>
        </p:spPr>
        <p:txBody>
          <a:bodyPr anchor="b">
            <a:normAutofit/>
          </a:bodyPr>
          <a:lstStyle>
            <a:lvl1pPr marL="0" indent="0">
              <a:lnSpc>
                <a:spcPct val="100000"/>
              </a:lnSpc>
              <a:buNone/>
              <a:defRPr sz="2199" b="0" cap="all" baseline="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410692" y="2821491"/>
            <a:ext cx="4643942" cy="2637371"/>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24076C6-356A-48AB-A8EF-572AE4A11929}" type="datetime1">
              <a:rPr lang="es-ES" smtClean="0"/>
              <a:pPr/>
              <a:t>13/05/2019</a:t>
            </a:fld>
            <a:endParaRPr lang="es-ES" dirty="0"/>
          </a:p>
        </p:txBody>
      </p:sp>
      <p:sp>
        <p:nvSpPr>
          <p:cNvPr id="8" name="Footer Placeholder 7"/>
          <p:cNvSpPr>
            <a:spLocks noGrp="1"/>
          </p:cNvSpPr>
          <p:nvPr>
            <p:ph type="ftr" sz="quarter" idx="11"/>
          </p:nvPr>
        </p:nvSpPr>
        <p:spPr/>
        <p:txBody>
          <a:bodyPr/>
          <a:lstStyle/>
          <a:p>
            <a:pPr rtl="0"/>
            <a:endParaRPr lang="es-ES" noProof="0" dirty="0"/>
          </a:p>
        </p:txBody>
      </p:sp>
      <p:sp>
        <p:nvSpPr>
          <p:cNvPr id="9" name="Slide Number Placeholder 8"/>
          <p:cNvSpPr>
            <a:spLocks noGrp="1"/>
          </p:cNvSpPr>
          <p:nvPr>
            <p:ph type="sldNum" sz="quarter" idx="12"/>
          </p:nvPr>
        </p:nvSpPr>
        <p:spPr/>
        <p:txBody>
          <a:bodyPr/>
          <a:lstStyle/>
          <a:p>
            <a:pPr rtl="0"/>
            <a:fld id="{2A013F82-EE5E-44EE-A61D-E31C6657F26F}" type="slidenum">
              <a:rPr lang="es-ES" noProof="0" smtClean="0"/>
              <a:t>‹Nº›</a:t>
            </a:fld>
            <a:endParaRPr lang="es-ES" noProof="0" dirty="0"/>
          </a:p>
        </p:txBody>
      </p:sp>
      <p:cxnSp>
        <p:nvCxnSpPr>
          <p:cNvPr id="29" name="Straight Connector 28"/>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4150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4A686D9-BDBD-4090-B19D-04E04F3CB648}" type="datetime1">
              <a:rPr lang="es-ES" smtClean="0"/>
              <a:pPr/>
              <a:t>13/05/2019</a:t>
            </a:fld>
            <a:endParaRPr lang="es-ES" dirty="0"/>
          </a:p>
        </p:txBody>
      </p:sp>
      <p:sp>
        <p:nvSpPr>
          <p:cNvPr id="4" name="Footer Placeholder 3"/>
          <p:cNvSpPr>
            <a:spLocks noGrp="1"/>
          </p:cNvSpPr>
          <p:nvPr>
            <p:ph type="ftr" sz="quarter" idx="11"/>
          </p:nvPr>
        </p:nvSpPr>
        <p:spPr/>
        <p:txBody>
          <a:bodyPr/>
          <a:lstStyle/>
          <a:p>
            <a:pPr rtl="0"/>
            <a:endParaRPr lang="es-ES" noProof="0" dirty="0"/>
          </a:p>
        </p:txBody>
      </p:sp>
      <p:sp>
        <p:nvSpPr>
          <p:cNvPr id="5" name="Slide Number Placeholder 4"/>
          <p:cNvSpPr>
            <a:spLocks noGrp="1"/>
          </p:cNvSpPr>
          <p:nvPr>
            <p:ph type="sldNum" sz="quarter" idx="12"/>
          </p:nvPr>
        </p:nvSpPr>
        <p:spPr/>
        <p:txBody>
          <a:bodyPr/>
          <a:lstStyle/>
          <a:p>
            <a:pPr rtl="0"/>
            <a:fld id="{2A013F82-EE5E-44EE-A61D-E31C6657F26F}" type="slidenum">
              <a:rPr lang="es-ES" noProof="0" smtClean="0"/>
              <a:t>‹Nº›</a:t>
            </a:fld>
            <a:endParaRPr lang="es-ES" noProof="0" dirty="0"/>
          </a:p>
        </p:txBody>
      </p:sp>
      <p:cxnSp>
        <p:nvCxnSpPr>
          <p:cNvPr id="25" name="Straight Connector 24"/>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0512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B4D0FB-1285-4974-8D4E-BCFCC0FA7978}" type="datetime1">
              <a:rPr lang="es-ES" smtClean="0"/>
              <a:pPr/>
              <a:t>13/05/2019</a:t>
            </a:fld>
            <a:endParaRPr lang="es-ES" dirty="0"/>
          </a:p>
        </p:txBody>
      </p:sp>
      <p:sp>
        <p:nvSpPr>
          <p:cNvPr id="3" name="Footer Placeholder 2"/>
          <p:cNvSpPr>
            <a:spLocks noGrp="1"/>
          </p:cNvSpPr>
          <p:nvPr>
            <p:ph type="ftr" sz="quarter" idx="11"/>
          </p:nvPr>
        </p:nvSpPr>
        <p:spPr/>
        <p:txBody>
          <a:bodyPr/>
          <a:lstStyle/>
          <a:p>
            <a:pPr rtl="0"/>
            <a:endParaRPr lang="es-ES" noProof="0" dirty="0"/>
          </a:p>
        </p:txBody>
      </p:sp>
      <p:sp>
        <p:nvSpPr>
          <p:cNvPr id="4" name="Slide Number Placeholder 3"/>
          <p:cNvSpPr>
            <a:spLocks noGrp="1"/>
          </p:cNvSpPr>
          <p:nvPr>
            <p:ph type="sldNum" sz="quarter" idx="12"/>
          </p:nvPr>
        </p:nvSpPr>
        <p:spPr/>
        <p:txBody>
          <a:bodyPr/>
          <a:lstStyle/>
          <a:p>
            <a:pPr rtl="0"/>
            <a:fld id="{2A013F82-EE5E-44EE-A61D-E31C6657F26F}" type="slidenum">
              <a:rPr lang="es-ES" noProof="0" smtClean="0"/>
              <a:t>‹Nº›</a:t>
            </a:fld>
            <a:endParaRPr lang="es-ES" noProof="0" dirty="0"/>
          </a:p>
        </p:txBody>
      </p:sp>
    </p:spTree>
    <p:extLst>
      <p:ext uri="{BB962C8B-B14F-4D97-AF65-F5344CB8AC3E}">
        <p14:creationId xmlns:p14="http://schemas.microsoft.com/office/powerpoint/2010/main" val="345408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295" y="798973"/>
            <a:ext cx="3272247" cy="2247117"/>
          </a:xfrm>
        </p:spPr>
        <p:txBody>
          <a:bodyPr anchor="b">
            <a:normAutofit/>
          </a:bodyPr>
          <a:lstStyle>
            <a:lvl1pPr algn="l">
              <a:defRPr sz="2399"/>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2401" y="798974"/>
            <a:ext cx="6010904" cy="4658826"/>
          </a:xfrm>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295" y="3205492"/>
            <a:ext cx="3274160" cy="2248181"/>
          </a:xfrm>
        </p:spPr>
        <p:txBody>
          <a:bodyPr/>
          <a:lstStyle>
            <a:lvl1pPr marL="0" indent="0" algn="l">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9C3D96D5-80C9-4ED7-89C2-CE590C3C6CB2}" type="datetime1">
              <a:rPr lang="es-ES" smtClean="0"/>
              <a:pPr/>
              <a:t>13/05/2019</a:t>
            </a:fld>
            <a:endParaRPr lang="es-ES" dirty="0"/>
          </a:p>
        </p:txBody>
      </p:sp>
      <p:sp>
        <p:nvSpPr>
          <p:cNvPr id="6" name="Footer Placeholder 5"/>
          <p:cNvSpPr>
            <a:spLocks noGrp="1"/>
          </p:cNvSpPr>
          <p:nvPr>
            <p:ph type="ftr" sz="quarter" idx="11"/>
          </p:nvPr>
        </p:nvSpPr>
        <p:spPr/>
        <p:txBody>
          <a:bodyPr/>
          <a:lstStyle/>
          <a:p>
            <a:pPr rtl="0"/>
            <a:endParaRPr lang="es-ES" noProof="0" dirty="0"/>
          </a:p>
        </p:txBody>
      </p:sp>
      <p:sp>
        <p:nvSpPr>
          <p:cNvPr id="7" name="Slide Number Placeholder 6"/>
          <p:cNvSpPr>
            <a:spLocks noGrp="1"/>
          </p:cNvSpPr>
          <p:nvPr>
            <p:ph type="sldNum" sz="quarter" idx="12"/>
          </p:nvPr>
        </p:nvSpPr>
        <p:spPr/>
        <p:txBody>
          <a:bodyPr/>
          <a:lstStyle/>
          <a:p>
            <a:pPr rtl="0"/>
            <a:fld id="{2A013F82-EE5E-44EE-A61D-E31C6657F26F}" type="slidenum">
              <a:rPr lang="es-ES" noProof="0" smtClean="0"/>
              <a:t>‹Nº›</a:t>
            </a:fld>
            <a:endParaRPr lang="es-ES" noProof="0" dirty="0"/>
          </a:p>
        </p:txBody>
      </p:sp>
      <p:cxnSp>
        <p:nvCxnSpPr>
          <p:cNvPr id="17" name="Straight Connector 16"/>
          <p:cNvCxnSpPr/>
          <p:nvPr/>
        </p:nvCxnSpPr>
        <p:spPr>
          <a:xfrm>
            <a:off x="1447903" y="3205491"/>
            <a:ext cx="326863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0553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5440" y="482171"/>
            <a:ext cx="4073472"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0828" y="1129513"/>
            <a:ext cx="5530887" cy="1830584"/>
          </a:xfrm>
        </p:spPr>
        <p:txBody>
          <a:bodyPr anchor="b">
            <a:normAutofit/>
          </a:bodyPr>
          <a:lstStyle>
            <a:lvl1pPr>
              <a:defRPr sz="3199"/>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2274" y="1122543"/>
            <a:ext cx="2790444" cy="3866327"/>
          </a:xfrm>
          <a:solidFill>
            <a:schemeClr val="bg1">
              <a:lumMod val="85000"/>
            </a:schemeClr>
          </a:solidFill>
          <a:ln w="9525" cap="sq">
            <a:noFill/>
            <a:miter lim="800000"/>
          </a:ln>
          <a:effectLst/>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49951" y="3145992"/>
            <a:ext cx="5522965" cy="2003742"/>
          </a:xfrm>
        </p:spPr>
        <p:txBody>
          <a:bodyPr>
            <a:normAutofit/>
          </a:bodyPr>
          <a:lstStyle>
            <a:lvl1pPr marL="0" indent="0" algn="l">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1447005" y="5469857"/>
            <a:ext cx="5525912" cy="320123"/>
          </a:xfrm>
        </p:spPr>
        <p:txBody>
          <a:bodyPr/>
          <a:lstStyle>
            <a:lvl1pPr algn="l">
              <a:defRPr/>
            </a:lvl1pPr>
          </a:lstStyle>
          <a:p>
            <a:fld id="{DA911BAB-2490-48FD-81BA-E5EB85DA87AE}" type="datetime1">
              <a:rPr lang="es-ES" smtClean="0"/>
              <a:pPr/>
              <a:t>13/05/2019</a:t>
            </a:fld>
            <a:endParaRPr lang="es-ES" dirty="0"/>
          </a:p>
        </p:txBody>
      </p:sp>
      <p:sp>
        <p:nvSpPr>
          <p:cNvPr id="6" name="Footer Placeholder 5"/>
          <p:cNvSpPr>
            <a:spLocks noGrp="1"/>
          </p:cNvSpPr>
          <p:nvPr>
            <p:ph type="ftr" sz="quarter" idx="11"/>
          </p:nvPr>
        </p:nvSpPr>
        <p:spPr>
          <a:xfrm>
            <a:off x="1447005" y="318641"/>
            <a:ext cx="5539561" cy="320931"/>
          </a:xfrm>
        </p:spPr>
        <p:txBody>
          <a:bodyPr/>
          <a:lstStyle/>
          <a:p>
            <a:pPr rtl="0"/>
            <a:endParaRPr lang="es-ES" noProof="0" dirty="0"/>
          </a:p>
        </p:txBody>
      </p:sp>
      <p:sp>
        <p:nvSpPr>
          <p:cNvPr id="7" name="Slide Number Placeholder 6"/>
          <p:cNvSpPr>
            <a:spLocks noGrp="1"/>
          </p:cNvSpPr>
          <p:nvPr>
            <p:ph type="sldNum" sz="quarter" idx="12"/>
          </p:nvPr>
        </p:nvSpPr>
        <p:spPr/>
        <p:txBody>
          <a:bodyPr/>
          <a:lstStyle/>
          <a:p>
            <a:pPr rtl="0"/>
            <a:fld id="{2A013F82-EE5E-44EE-A61D-E31C6657F26F}" type="slidenum">
              <a:rPr lang="es-ES" noProof="0" smtClean="0"/>
              <a:pPr rtl="0"/>
              <a:t>‹Nº›</a:t>
            </a:fld>
            <a:endParaRPr lang="es-ES" noProof="0" dirty="0"/>
          </a:p>
        </p:txBody>
      </p:sp>
      <p:cxnSp>
        <p:nvCxnSpPr>
          <p:cNvPr id="31" name="Straight Connector 30"/>
          <p:cNvCxnSpPr/>
          <p:nvPr/>
        </p:nvCxnSpPr>
        <p:spPr>
          <a:xfrm>
            <a:off x="1447005" y="3143605"/>
            <a:ext cx="552591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2324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7"/>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sp>
        <p:nvSpPr>
          <p:cNvPr id="2" name="Title Placeholder 1"/>
          <p:cNvSpPr>
            <a:spLocks noGrp="1"/>
          </p:cNvSpPr>
          <p:nvPr>
            <p:ph type="title"/>
          </p:nvPr>
        </p:nvSpPr>
        <p:spPr>
          <a:xfrm>
            <a:off x="1451202" y="804520"/>
            <a:ext cx="9600774"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202" y="2015733"/>
            <a:ext cx="9600774"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2171" y="330370"/>
            <a:ext cx="3499803"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algn="r"/>
            <a:fld id="{7170E197-1079-4777-8273-53286CD6A787}" type="datetime1">
              <a:rPr lang="es-ES" smtClean="0"/>
              <a:pPr algn="r"/>
              <a:t>13/05/2019</a:t>
            </a:fld>
            <a:endParaRPr lang="es-ES" dirty="0"/>
          </a:p>
        </p:txBody>
      </p:sp>
      <p:sp>
        <p:nvSpPr>
          <p:cNvPr id="5" name="Footer Placeholder 4"/>
          <p:cNvSpPr>
            <a:spLocks noGrp="1"/>
          </p:cNvSpPr>
          <p:nvPr>
            <p:ph type="ftr" sz="quarter" idx="3"/>
          </p:nvPr>
        </p:nvSpPr>
        <p:spPr>
          <a:xfrm>
            <a:off x="1451201" y="329308"/>
            <a:ext cx="5937289"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rtl="0"/>
            <a:endParaRPr lang="es-ES" noProof="0" dirty="0"/>
          </a:p>
        </p:txBody>
      </p:sp>
      <p:sp>
        <p:nvSpPr>
          <p:cNvPr id="6" name="Slide Number Placeholder 5"/>
          <p:cNvSpPr>
            <a:spLocks noGrp="1"/>
          </p:cNvSpPr>
          <p:nvPr>
            <p:ph type="sldNum" sz="quarter" idx="4"/>
          </p:nvPr>
        </p:nvSpPr>
        <p:spPr>
          <a:xfrm>
            <a:off x="479935" y="798973"/>
            <a:ext cx="810808" cy="503578"/>
          </a:xfrm>
          <a:prstGeom prst="rect">
            <a:avLst/>
          </a:prstGeom>
        </p:spPr>
        <p:txBody>
          <a:bodyPr vert="horz" lIns="91440" tIns="45720" rIns="91440" bIns="45720" rtlCol="0" anchor="t"/>
          <a:lstStyle>
            <a:lvl1pPr algn="r">
              <a:defRPr sz="2799">
                <a:solidFill>
                  <a:schemeClr val="accent1"/>
                </a:solidFill>
              </a:defRPr>
            </a:lvl1pPr>
          </a:lstStyle>
          <a:p>
            <a:fld id="{2A013F82-EE5E-44EE-A61D-E31C6657F26F}" type="slidenum">
              <a:rPr lang="es-ES" smtClean="0"/>
              <a:pPr/>
              <a:t>‹Nº›</a:t>
            </a:fld>
            <a:endParaRPr lang="es-ES" dirty="0"/>
          </a:p>
        </p:txBody>
      </p:sp>
      <p:cxnSp>
        <p:nvCxnSpPr>
          <p:cNvPr id="10" name="Straight Connector 9"/>
          <p:cNvCxnSpPr/>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348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3199" b="0" i="0" kern="1200" cap="all">
          <a:solidFill>
            <a:schemeClr val="tx1"/>
          </a:solidFill>
          <a:effectLst/>
          <a:latin typeface="+mj-lt"/>
          <a:ea typeface="+mj-ea"/>
          <a:cs typeface="+mj-cs"/>
        </a:defRPr>
      </a:lvl1pPr>
    </p:titleStyle>
    <p:bodyStyle>
      <a:lvl1pPr marL="228531" indent="-228531" algn="l" defTabSz="914126" rtl="0" eaLnBrk="1" latinLnBrk="0" hangingPunct="1">
        <a:lnSpc>
          <a:spcPct val="120000"/>
        </a:lnSpc>
        <a:spcBef>
          <a:spcPts val="1000"/>
        </a:spcBef>
        <a:buClr>
          <a:schemeClr val="accent1"/>
        </a:buClr>
        <a:buSzPct val="100000"/>
        <a:buFont typeface="Arial" panose="020B0604020202020204" pitchFamily="34" charset="0"/>
        <a:buChar char="•"/>
        <a:defRPr sz="19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799" kern="1200" cap="none"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1125860" y="2924944"/>
            <a:ext cx="8634824" cy="2541431"/>
          </a:xfrm>
        </p:spPr>
        <p:txBody>
          <a:bodyPr rtlCol="0">
            <a:normAutofit/>
          </a:bodyPr>
          <a:lstStyle/>
          <a:p>
            <a:r>
              <a:rPr lang="es-ES" dirty="0"/>
              <a:t>Monodia profana</a:t>
            </a:r>
            <a:br>
              <a:rPr lang="es-ES" dirty="0"/>
            </a:br>
            <a:r>
              <a:rPr lang="es-ES" sz="2200" dirty="0"/>
              <a:t>trovadores y troveros</a:t>
            </a:r>
          </a:p>
        </p:txBody>
      </p:sp>
      <p:pic>
        <p:nvPicPr>
          <p:cNvPr id="1026" name="Picture 2" descr="Resultado de imagen para notre dame de pa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4132" y="188640"/>
            <a:ext cx="600075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97868" y="836712"/>
            <a:ext cx="10225136" cy="2554545"/>
          </a:xfrm>
          <a:prstGeom prst="rect">
            <a:avLst/>
          </a:prstGeom>
        </p:spPr>
        <p:txBody>
          <a:bodyPr wrap="square">
            <a:spAutoFit/>
          </a:bodyPr>
          <a:lstStyle/>
          <a:p>
            <a:pPr algn="just">
              <a:spcAft>
                <a:spcPts val="0"/>
              </a:spcAft>
            </a:pPr>
            <a:r>
              <a:rPr lang="es-ES" sz="2000" dirty="0">
                <a:ea typeface="Times New Roman" panose="02020603050405020304" pitchFamily="18" charset="0"/>
              </a:rPr>
              <a:t> La música profana en Francia: </a:t>
            </a:r>
          </a:p>
          <a:p>
            <a:pPr algn="just">
              <a:spcAft>
                <a:spcPts val="0"/>
              </a:spcAft>
            </a:pPr>
            <a:endParaRPr lang="es-ES" sz="2000" dirty="0">
              <a:ea typeface="Times New Roman" panose="02020603050405020304" pitchFamily="18" charset="0"/>
            </a:endParaRPr>
          </a:p>
          <a:p>
            <a:pPr marL="285750" indent="-285750" algn="just">
              <a:spcAft>
                <a:spcPts val="0"/>
              </a:spcAft>
              <a:buFont typeface="Arial" panose="020B0604020202020204" pitchFamily="34" charset="0"/>
              <a:buChar char="•"/>
            </a:pPr>
            <a:r>
              <a:rPr lang="es-ES" sz="2000" b="1" dirty="0">
                <a:ea typeface="Times New Roman" panose="02020603050405020304" pitchFamily="18" charset="0"/>
              </a:rPr>
              <a:t>Trovadores</a:t>
            </a:r>
            <a:r>
              <a:rPr lang="es-ES" sz="2000" dirty="0">
                <a:ea typeface="Times New Roman" panose="02020603050405020304" pitchFamily="18" charset="0"/>
              </a:rPr>
              <a:t> originarios del sur de Francia, alrededor de Provenza, que usaban la “</a:t>
            </a:r>
            <a:r>
              <a:rPr lang="es-ES" sz="2000" dirty="0" err="1">
                <a:ea typeface="Times New Roman" panose="02020603050405020304" pitchFamily="18" charset="0"/>
              </a:rPr>
              <a:t>langue</a:t>
            </a:r>
            <a:r>
              <a:rPr lang="es-ES" sz="2000" dirty="0">
                <a:ea typeface="Times New Roman" panose="02020603050405020304" pitchFamily="18" charset="0"/>
              </a:rPr>
              <a:t> </a:t>
            </a:r>
            <a:r>
              <a:rPr lang="es-ES" sz="2000" dirty="0" err="1">
                <a:ea typeface="Times New Roman" panose="02020603050405020304" pitchFamily="18" charset="0"/>
              </a:rPr>
              <a:t>d’oc</a:t>
            </a:r>
            <a:r>
              <a:rPr lang="es-ES" sz="2000" dirty="0">
                <a:ea typeface="Times New Roman" panose="02020603050405020304" pitchFamily="18" charset="0"/>
              </a:rPr>
              <a:t>” (provenzal), y los</a:t>
            </a:r>
          </a:p>
          <a:p>
            <a:pPr marL="285750" indent="-285750" algn="just">
              <a:spcAft>
                <a:spcPts val="0"/>
              </a:spcAft>
              <a:buFont typeface="Arial" panose="020B0604020202020204" pitchFamily="34" charset="0"/>
              <a:buChar char="•"/>
            </a:pPr>
            <a:endParaRPr lang="es-ES" sz="2000" dirty="0">
              <a:ea typeface="Times New Roman" panose="02020603050405020304" pitchFamily="18" charset="0"/>
            </a:endParaRPr>
          </a:p>
          <a:p>
            <a:pPr marL="285750" indent="-285750" algn="just">
              <a:spcAft>
                <a:spcPts val="0"/>
              </a:spcAft>
              <a:buFont typeface="Arial" panose="020B0604020202020204" pitchFamily="34" charset="0"/>
              <a:buChar char="•"/>
            </a:pPr>
            <a:r>
              <a:rPr lang="es-ES" sz="2000" dirty="0">
                <a:ea typeface="Times New Roman" panose="02020603050405020304" pitchFamily="18" charset="0"/>
              </a:rPr>
              <a:t> </a:t>
            </a:r>
            <a:r>
              <a:rPr lang="es-ES" sz="2000" b="1" dirty="0">
                <a:ea typeface="Times New Roman" panose="02020603050405020304" pitchFamily="18" charset="0"/>
              </a:rPr>
              <a:t>Troveros</a:t>
            </a:r>
            <a:r>
              <a:rPr lang="es-ES" sz="2000" dirty="0">
                <a:ea typeface="Times New Roman" panose="02020603050405020304" pitchFamily="18" charset="0"/>
              </a:rPr>
              <a:t> que eran de las regiones del norte y empleaban la </a:t>
            </a:r>
            <a:r>
              <a:rPr lang="es-ES" sz="2000" dirty="0" err="1">
                <a:ea typeface="Times New Roman" panose="02020603050405020304" pitchFamily="18" charset="0"/>
              </a:rPr>
              <a:t>langue</a:t>
            </a:r>
            <a:r>
              <a:rPr lang="es-ES" sz="2000" dirty="0">
                <a:ea typeface="Times New Roman" panose="02020603050405020304" pitchFamily="18" charset="0"/>
              </a:rPr>
              <a:t> </a:t>
            </a:r>
            <a:r>
              <a:rPr lang="es-ES" sz="2000" dirty="0" err="1">
                <a:ea typeface="Times New Roman" panose="02020603050405020304" pitchFamily="18" charset="0"/>
              </a:rPr>
              <a:t>d’oil</a:t>
            </a:r>
            <a:r>
              <a:rPr lang="es-ES" sz="2000" dirty="0">
                <a:ea typeface="Times New Roman" panose="02020603050405020304" pitchFamily="18" charset="0"/>
              </a:rPr>
              <a:t> (francés antiguo); “</a:t>
            </a:r>
            <a:r>
              <a:rPr lang="es-ES" sz="2000" dirty="0" err="1">
                <a:ea typeface="Times New Roman" panose="02020603050405020304" pitchFamily="18" charset="0"/>
              </a:rPr>
              <a:t>oc</a:t>
            </a:r>
            <a:r>
              <a:rPr lang="es-ES" sz="2000" dirty="0">
                <a:ea typeface="Times New Roman" panose="02020603050405020304" pitchFamily="18" charset="0"/>
              </a:rPr>
              <a:t>” y “</a:t>
            </a:r>
            <a:r>
              <a:rPr lang="es-ES" sz="2000" dirty="0" err="1">
                <a:ea typeface="Times New Roman" panose="02020603050405020304" pitchFamily="18" charset="0"/>
              </a:rPr>
              <a:t>oil</a:t>
            </a:r>
            <a:r>
              <a:rPr lang="es-ES" sz="2000" dirty="0">
                <a:ea typeface="Times New Roman" panose="02020603050405020304" pitchFamily="18" charset="0"/>
              </a:rPr>
              <a:t>” eran formas distintas de decir “si” que servían para diferenciar las dos lenguas. Como división geográfica para estas lenguas podemos considerar al río Loire.</a:t>
            </a:r>
            <a:endParaRPr lang="es-CL" sz="2000" dirty="0">
              <a:ea typeface="Times New Roman" panose="02020603050405020304" pitchFamily="18" charset="0"/>
            </a:endParaRPr>
          </a:p>
        </p:txBody>
      </p:sp>
      <p:sp>
        <p:nvSpPr>
          <p:cNvPr id="3" name="Rectángulo 2"/>
          <p:cNvSpPr/>
          <p:nvPr/>
        </p:nvSpPr>
        <p:spPr>
          <a:xfrm>
            <a:off x="2494011" y="3573016"/>
            <a:ext cx="7632849" cy="1938992"/>
          </a:xfrm>
          <a:prstGeom prst="rect">
            <a:avLst/>
          </a:prstGeom>
        </p:spPr>
        <p:txBody>
          <a:bodyPr wrap="square">
            <a:spAutoFit/>
          </a:bodyPr>
          <a:lstStyle/>
          <a:p>
            <a:pPr algn="just"/>
            <a:r>
              <a:rPr lang="es-ES" sz="2000" dirty="0">
                <a:solidFill>
                  <a:srgbClr val="000000"/>
                </a:solidFill>
                <a:ea typeface="Times New Roman" panose="02020603050405020304" pitchFamily="18" charset="0"/>
              </a:rPr>
              <a:t>Los trovadores, afincados en la región de Provenza, se inspiraron en el antiguo concepto griego de poema lírico como composición vocal. La poesía de los trovadores figura entre las primeras muestras literarias en una lengua distinta del latín, lengua literaria por excelencia durante la edad media. Sus poemas emplean nuevas formas, melodías y ritmos, originales o copiados, de la música popular</a:t>
            </a:r>
            <a:r>
              <a:rPr lang="es-ES" dirty="0">
                <a:solidFill>
                  <a:srgbClr val="000000"/>
                </a:solidFill>
                <a:latin typeface="Times New Roman" panose="02020603050405020304" pitchFamily="18" charset="0"/>
                <a:ea typeface="Times New Roman" panose="02020603050405020304" pitchFamily="18" charset="0"/>
              </a:rPr>
              <a:t>.</a:t>
            </a:r>
            <a:endParaRPr lang="es-CL" dirty="0"/>
          </a:p>
        </p:txBody>
      </p:sp>
    </p:spTree>
    <p:extLst>
      <p:ext uri="{BB962C8B-B14F-4D97-AF65-F5344CB8AC3E}">
        <p14:creationId xmlns:p14="http://schemas.microsoft.com/office/powerpoint/2010/main" val="417456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5780" y="1408261"/>
            <a:ext cx="7992888" cy="3477875"/>
          </a:xfrm>
          <a:prstGeom prst="rect">
            <a:avLst/>
          </a:prstGeom>
        </p:spPr>
        <p:txBody>
          <a:bodyPr wrap="square">
            <a:spAutoFit/>
          </a:bodyPr>
          <a:lstStyle/>
          <a:p>
            <a:pPr marL="285750" indent="-285750" algn="just">
              <a:spcAft>
                <a:spcPts val="0"/>
              </a:spcAft>
              <a:buFont typeface="Arial" panose="020B0604020202020204" pitchFamily="34" charset="0"/>
              <a:buChar char="•"/>
            </a:pPr>
            <a:r>
              <a:rPr lang="es-ES" sz="2000" dirty="0">
                <a:solidFill>
                  <a:srgbClr val="000000"/>
                </a:solidFill>
                <a:ea typeface="Times New Roman" panose="02020603050405020304" pitchFamily="18" charset="0"/>
              </a:rPr>
              <a:t>El primer </a:t>
            </a:r>
            <a:r>
              <a:rPr lang="es-ES" sz="2000" b="1" dirty="0">
                <a:solidFill>
                  <a:srgbClr val="000000"/>
                </a:solidFill>
                <a:ea typeface="Times New Roman" panose="02020603050405020304" pitchFamily="18" charset="0"/>
              </a:rPr>
              <a:t>trovador</a:t>
            </a:r>
            <a:r>
              <a:rPr lang="es-ES" sz="2000" dirty="0">
                <a:solidFill>
                  <a:srgbClr val="000000"/>
                </a:solidFill>
                <a:ea typeface="Times New Roman" panose="02020603050405020304" pitchFamily="18" charset="0"/>
              </a:rPr>
              <a:t> del que se tiene noticia fue Guillermo IX de Aquitania. </a:t>
            </a:r>
          </a:p>
          <a:p>
            <a:pPr marL="285750" indent="-285750" algn="just">
              <a:spcAft>
                <a:spcPts val="0"/>
              </a:spcAft>
              <a:buFont typeface="Arial" panose="020B0604020202020204" pitchFamily="34" charset="0"/>
              <a:buChar char="•"/>
            </a:pPr>
            <a:endParaRPr lang="es-ES" sz="2000" dirty="0">
              <a:solidFill>
                <a:srgbClr val="000000"/>
              </a:solidFill>
              <a:ea typeface="Times New Roman" panose="02020603050405020304" pitchFamily="18" charset="0"/>
            </a:endParaRPr>
          </a:p>
          <a:p>
            <a:pPr marL="285750" indent="-285750" algn="just">
              <a:spcAft>
                <a:spcPts val="0"/>
              </a:spcAft>
              <a:buFont typeface="Arial" panose="020B0604020202020204" pitchFamily="34" charset="0"/>
              <a:buChar char="•"/>
            </a:pPr>
            <a:r>
              <a:rPr lang="es-ES" sz="2000" dirty="0">
                <a:solidFill>
                  <a:srgbClr val="000000"/>
                </a:solidFill>
                <a:ea typeface="Times New Roman" panose="02020603050405020304" pitchFamily="18" charset="0"/>
              </a:rPr>
              <a:t>La mayoría de los 400 trovadores que vivieron en esta época fueron nobles o reyes para quienes componer e interpretar canciones era una manifestación más del ideal caballeresco. </a:t>
            </a:r>
          </a:p>
          <a:p>
            <a:pPr marL="285750" indent="-285750" algn="just">
              <a:spcAft>
                <a:spcPts val="0"/>
              </a:spcAft>
              <a:buFont typeface="Arial" panose="020B0604020202020204" pitchFamily="34" charset="0"/>
              <a:buChar char="•"/>
            </a:pPr>
            <a:endParaRPr lang="es-ES" sz="2000" dirty="0">
              <a:solidFill>
                <a:srgbClr val="000000"/>
              </a:solidFill>
              <a:ea typeface="Times New Roman" panose="02020603050405020304" pitchFamily="18" charset="0"/>
            </a:endParaRPr>
          </a:p>
          <a:p>
            <a:pPr marL="285750" indent="-285750" algn="just">
              <a:spcAft>
                <a:spcPts val="0"/>
              </a:spcAft>
              <a:buFont typeface="Arial" panose="020B0604020202020204" pitchFamily="34" charset="0"/>
              <a:buChar char="•"/>
            </a:pPr>
            <a:r>
              <a:rPr lang="es-ES" sz="2000" dirty="0">
                <a:solidFill>
                  <a:srgbClr val="000000"/>
                </a:solidFill>
                <a:ea typeface="Times New Roman" panose="02020603050405020304" pitchFamily="18" charset="0"/>
              </a:rPr>
              <a:t>La música de los trovadores desapareció progresivamente a lo largo del siglo XIII con la destrucción de los reinos del sur de Francia durante las guerras religiosas, que culminaron con la derrota de los albigenses por el poder papal.</a:t>
            </a:r>
            <a:endParaRPr lang="es-CL" sz="2000" dirty="0">
              <a:ea typeface="Times New Roman" panose="02020603050405020304" pitchFamily="18" charset="0"/>
            </a:endParaRPr>
          </a:p>
        </p:txBody>
      </p:sp>
      <p:pic>
        <p:nvPicPr>
          <p:cNvPr id="5122" name="Picture 2" descr="Resultado de imagen para guillermo IX de aquita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700" y="1124744"/>
            <a:ext cx="2857500" cy="363855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8243242" y="4869160"/>
            <a:ext cx="3744416" cy="523220"/>
          </a:xfrm>
          <a:prstGeom prst="rect">
            <a:avLst/>
          </a:prstGeom>
        </p:spPr>
        <p:txBody>
          <a:bodyPr wrap="square">
            <a:spAutoFit/>
          </a:bodyPr>
          <a:lstStyle/>
          <a:p>
            <a:pPr algn="ctr"/>
            <a:r>
              <a:rPr lang="es-CL" sz="1400" i="1" dirty="0">
                <a:solidFill>
                  <a:srgbClr val="222222"/>
                </a:solidFill>
              </a:rPr>
              <a:t>Guillermo IX </a:t>
            </a:r>
          </a:p>
          <a:p>
            <a:pPr algn="ctr"/>
            <a:r>
              <a:rPr lang="es-CL" sz="1400" i="1" dirty="0">
                <a:solidFill>
                  <a:srgbClr val="222222"/>
                </a:solidFill>
              </a:rPr>
              <a:t>Guillaume le </a:t>
            </a:r>
            <a:r>
              <a:rPr lang="es-CL" sz="1400" i="1" dirty="0" err="1">
                <a:solidFill>
                  <a:srgbClr val="222222"/>
                </a:solidFill>
              </a:rPr>
              <a:t>Troubadour</a:t>
            </a:r>
            <a:r>
              <a:rPr lang="es-CL" sz="1400" dirty="0">
                <a:solidFill>
                  <a:srgbClr val="222222"/>
                </a:solidFill>
              </a:rPr>
              <a:t>  (</a:t>
            </a:r>
            <a:r>
              <a:rPr lang="es-CL" sz="1400" dirty="0">
                <a:solidFill>
                  <a:srgbClr val="0B0080"/>
                </a:solidFill>
              </a:rPr>
              <a:t>1071</a:t>
            </a:r>
            <a:r>
              <a:rPr lang="es-CL" sz="1400" dirty="0">
                <a:solidFill>
                  <a:srgbClr val="222222"/>
                </a:solidFill>
              </a:rPr>
              <a:t>-</a:t>
            </a:r>
            <a:r>
              <a:rPr lang="es-CL" sz="1400" dirty="0">
                <a:solidFill>
                  <a:srgbClr val="0B0080"/>
                </a:solidFill>
              </a:rPr>
              <a:t>10 -</a:t>
            </a:r>
            <a:r>
              <a:rPr lang="es-CL" sz="1400" dirty="0">
                <a:solidFill>
                  <a:srgbClr val="222222"/>
                </a:solidFill>
              </a:rPr>
              <a:t> </a:t>
            </a:r>
            <a:r>
              <a:rPr lang="es-CL" sz="1400" dirty="0">
                <a:solidFill>
                  <a:srgbClr val="0B0080"/>
                </a:solidFill>
              </a:rPr>
              <a:t>1126</a:t>
            </a:r>
            <a:r>
              <a:rPr lang="es-CL" sz="1400" dirty="0">
                <a:solidFill>
                  <a:srgbClr val="222222"/>
                </a:solidFill>
              </a:rPr>
              <a:t>)</a:t>
            </a:r>
            <a:endParaRPr lang="es-CL" sz="1400" dirty="0"/>
          </a:p>
        </p:txBody>
      </p:sp>
    </p:spTree>
    <p:extLst>
      <p:ext uri="{BB962C8B-B14F-4D97-AF65-F5344CB8AC3E}">
        <p14:creationId xmlns:p14="http://schemas.microsoft.com/office/powerpoint/2010/main" val="183860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701924" y="116632"/>
            <a:ext cx="3334444" cy="6001643"/>
          </a:xfrm>
          <a:prstGeom prst="rect">
            <a:avLst/>
          </a:prstGeom>
        </p:spPr>
        <p:txBody>
          <a:bodyPr wrap="square">
            <a:spAutoFit/>
          </a:bodyPr>
          <a:lstStyle/>
          <a:p>
            <a:r>
              <a:rPr lang="es-CL" sz="1600" b="1" dirty="0" err="1">
                <a:solidFill>
                  <a:srgbClr val="000000"/>
                </a:solidFill>
                <a:latin typeface="Times New Roman" panose="02020603050405020304" pitchFamily="18" charset="0"/>
              </a:rPr>
              <a:t>Pos</a:t>
            </a:r>
            <a:r>
              <a:rPr lang="es-CL" sz="1600" b="1" dirty="0">
                <a:solidFill>
                  <a:srgbClr val="000000"/>
                </a:solidFill>
                <a:latin typeface="Times New Roman" panose="02020603050405020304" pitchFamily="18" charset="0"/>
              </a:rPr>
              <a:t> de chantar </a:t>
            </a:r>
            <a:r>
              <a:rPr lang="es-CL" sz="1600" b="1" dirty="0" err="1">
                <a:solidFill>
                  <a:srgbClr val="000000"/>
                </a:solidFill>
                <a:latin typeface="Times New Roman" panose="02020603050405020304" pitchFamily="18" charset="0"/>
              </a:rPr>
              <a:t>m'es</a:t>
            </a:r>
            <a:r>
              <a:rPr lang="es-CL" sz="1600" b="1" dirty="0">
                <a:solidFill>
                  <a:srgbClr val="000000"/>
                </a:solidFill>
                <a:latin typeface="Times New Roman" panose="02020603050405020304" pitchFamily="18" charset="0"/>
              </a:rPr>
              <a:t> pres </a:t>
            </a:r>
            <a:r>
              <a:rPr lang="es-CL" sz="1600" b="1" dirty="0" err="1">
                <a:solidFill>
                  <a:srgbClr val="000000"/>
                </a:solidFill>
                <a:latin typeface="Times New Roman" panose="02020603050405020304" pitchFamily="18" charset="0"/>
              </a:rPr>
              <a:t>talenz</a:t>
            </a:r>
            <a:r>
              <a:rPr lang="es-CL" sz="1600" dirty="0">
                <a:solidFill>
                  <a:srgbClr val="000000"/>
                </a:solidFill>
                <a:latin typeface="Times New Roman" panose="02020603050405020304" pitchFamily="18" charset="0"/>
              </a:rPr>
              <a:t>,</a:t>
            </a:r>
            <a:br>
              <a:rPr lang="es-CL" sz="1600" dirty="0"/>
            </a:br>
            <a:r>
              <a:rPr lang="es-CL" sz="1600" dirty="0" err="1">
                <a:solidFill>
                  <a:srgbClr val="000000"/>
                </a:solidFill>
                <a:latin typeface="Times New Roman" panose="02020603050405020304" pitchFamily="18" charset="0"/>
              </a:rPr>
              <a:t>Farai</a:t>
            </a:r>
            <a:r>
              <a:rPr lang="es-CL" sz="1600" dirty="0">
                <a:solidFill>
                  <a:srgbClr val="000000"/>
                </a:solidFill>
                <a:latin typeface="Times New Roman" panose="02020603050405020304" pitchFamily="18" charset="0"/>
              </a:rPr>
              <a:t> un </a:t>
            </a:r>
            <a:r>
              <a:rPr lang="es-CL" sz="1600" dirty="0" err="1">
                <a:solidFill>
                  <a:srgbClr val="000000"/>
                </a:solidFill>
                <a:latin typeface="Times New Roman" panose="02020603050405020304" pitchFamily="18" charset="0"/>
              </a:rPr>
              <a:t>vers</a:t>
            </a:r>
            <a:r>
              <a:rPr lang="es-CL" sz="1600" dirty="0">
                <a:solidFill>
                  <a:srgbClr val="000000"/>
                </a:solidFill>
                <a:latin typeface="Times New Roman" panose="02020603050405020304" pitchFamily="18" charset="0"/>
              </a:rPr>
              <a:t>, don sui </a:t>
            </a:r>
            <a:r>
              <a:rPr lang="es-CL" sz="1600" dirty="0" err="1">
                <a:solidFill>
                  <a:srgbClr val="000000"/>
                </a:solidFill>
                <a:latin typeface="Times New Roman" panose="02020603050405020304" pitchFamily="18" charset="0"/>
              </a:rPr>
              <a:t>dolenz</a:t>
            </a:r>
            <a:r>
              <a:rPr lang="es-CL" sz="1600" dirty="0">
                <a:solidFill>
                  <a:srgbClr val="000000"/>
                </a:solidFill>
                <a:latin typeface="Times New Roman" panose="02020603050405020304" pitchFamily="18" charset="0"/>
              </a:rPr>
              <a:t>:</a:t>
            </a:r>
            <a:br>
              <a:rPr lang="es-CL" sz="1600" dirty="0"/>
            </a:br>
            <a:r>
              <a:rPr lang="es-CL" sz="1600" dirty="0" err="1">
                <a:solidFill>
                  <a:srgbClr val="000000"/>
                </a:solidFill>
                <a:latin typeface="Times New Roman" panose="02020603050405020304" pitchFamily="18" charset="0"/>
              </a:rPr>
              <a:t>Mais</a:t>
            </a:r>
            <a:r>
              <a:rPr lang="es-CL" sz="1600" dirty="0">
                <a:solidFill>
                  <a:srgbClr val="000000"/>
                </a:solidFill>
                <a:latin typeface="Times New Roman" panose="02020603050405020304" pitchFamily="18" charset="0"/>
              </a:rPr>
              <a:t> non </a:t>
            </a:r>
            <a:r>
              <a:rPr lang="es-CL" sz="1600" dirty="0" err="1">
                <a:solidFill>
                  <a:srgbClr val="000000"/>
                </a:solidFill>
                <a:latin typeface="Times New Roman" panose="02020603050405020304" pitchFamily="18" charset="0"/>
              </a:rPr>
              <a:t>serai</a:t>
            </a:r>
            <a:r>
              <a:rPr lang="es-CL" sz="1600" dirty="0">
                <a:solidFill>
                  <a:srgbClr val="000000"/>
                </a:solidFill>
                <a:latin typeface="Times New Roman" panose="02020603050405020304" pitchFamily="18" charset="0"/>
              </a:rPr>
              <a:t> </a:t>
            </a:r>
            <a:r>
              <a:rPr lang="es-CL" sz="1600" dirty="0" err="1">
                <a:solidFill>
                  <a:srgbClr val="000000"/>
                </a:solidFill>
                <a:latin typeface="Times New Roman" panose="02020603050405020304" pitchFamily="18" charset="0"/>
              </a:rPr>
              <a:t>obedienz</a:t>
            </a:r>
            <a:br>
              <a:rPr lang="es-CL" sz="1600" dirty="0"/>
            </a:br>
            <a:r>
              <a:rPr lang="es-CL" sz="1600" dirty="0">
                <a:solidFill>
                  <a:srgbClr val="000000"/>
                </a:solidFill>
                <a:latin typeface="Times New Roman" panose="02020603050405020304" pitchFamily="18" charset="0"/>
              </a:rPr>
              <a:t>En </a:t>
            </a:r>
            <a:r>
              <a:rPr lang="es-CL" sz="1600" dirty="0" err="1">
                <a:solidFill>
                  <a:srgbClr val="000000"/>
                </a:solidFill>
                <a:latin typeface="Times New Roman" panose="02020603050405020304" pitchFamily="18" charset="0"/>
              </a:rPr>
              <a:t>Peitau</a:t>
            </a:r>
            <a:r>
              <a:rPr lang="es-CL" sz="1600" dirty="0">
                <a:solidFill>
                  <a:srgbClr val="000000"/>
                </a:solidFill>
                <a:latin typeface="Times New Roman" panose="02020603050405020304" pitchFamily="18" charset="0"/>
              </a:rPr>
              <a:t> ni en </a:t>
            </a:r>
            <a:r>
              <a:rPr lang="es-CL" sz="1600" dirty="0" err="1">
                <a:solidFill>
                  <a:srgbClr val="000000"/>
                </a:solidFill>
                <a:latin typeface="Times New Roman" panose="02020603050405020304" pitchFamily="18" charset="0"/>
              </a:rPr>
              <a:t>Lemozi</a:t>
            </a:r>
            <a:r>
              <a:rPr lang="es-CL" sz="1600" dirty="0">
                <a:solidFill>
                  <a:srgbClr val="000000"/>
                </a:solidFill>
                <a:latin typeface="Times New Roman" panose="02020603050405020304" pitchFamily="18" charset="0"/>
              </a:rPr>
              <a:t>.</a:t>
            </a:r>
            <a:br>
              <a:rPr lang="es-CL" sz="1600" dirty="0"/>
            </a:br>
            <a:br>
              <a:rPr lang="es-CL" sz="1600" dirty="0"/>
            </a:br>
            <a:r>
              <a:rPr lang="es-CL" sz="1600" dirty="0" err="1">
                <a:solidFill>
                  <a:srgbClr val="000000"/>
                </a:solidFill>
                <a:latin typeface="Times New Roman" panose="02020603050405020304" pitchFamily="18" charset="0"/>
              </a:rPr>
              <a:t>Qu'era</a:t>
            </a:r>
            <a:r>
              <a:rPr lang="es-CL" sz="1600" dirty="0">
                <a:solidFill>
                  <a:srgbClr val="000000"/>
                </a:solidFill>
                <a:latin typeface="Times New Roman" panose="02020603050405020304" pitchFamily="18" charset="0"/>
              </a:rPr>
              <a:t> </a:t>
            </a:r>
            <a:r>
              <a:rPr lang="es-CL" sz="1600" dirty="0" err="1">
                <a:solidFill>
                  <a:srgbClr val="000000"/>
                </a:solidFill>
                <a:latin typeface="Times New Roman" panose="02020603050405020304" pitchFamily="18" charset="0"/>
              </a:rPr>
              <a:t>m'en</a:t>
            </a:r>
            <a:r>
              <a:rPr lang="es-CL" sz="1600" dirty="0">
                <a:solidFill>
                  <a:srgbClr val="000000"/>
                </a:solidFill>
                <a:latin typeface="Times New Roman" panose="02020603050405020304" pitchFamily="18" charset="0"/>
              </a:rPr>
              <a:t> </a:t>
            </a:r>
            <a:r>
              <a:rPr lang="es-CL" sz="1600" dirty="0" err="1">
                <a:solidFill>
                  <a:srgbClr val="000000"/>
                </a:solidFill>
                <a:latin typeface="Times New Roman" panose="02020603050405020304" pitchFamily="18" charset="0"/>
              </a:rPr>
              <a:t>irai</a:t>
            </a:r>
            <a:r>
              <a:rPr lang="es-CL" sz="1600" dirty="0">
                <a:solidFill>
                  <a:srgbClr val="000000"/>
                </a:solidFill>
                <a:latin typeface="Times New Roman" panose="02020603050405020304" pitchFamily="18" charset="0"/>
              </a:rPr>
              <a:t> en </a:t>
            </a:r>
            <a:r>
              <a:rPr lang="es-CL" sz="1600" dirty="0" err="1">
                <a:solidFill>
                  <a:srgbClr val="000000"/>
                </a:solidFill>
                <a:latin typeface="Times New Roman" panose="02020603050405020304" pitchFamily="18" charset="0"/>
              </a:rPr>
              <a:t>eisil</a:t>
            </a:r>
            <a:r>
              <a:rPr lang="es-CL" sz="1600" dirty="0">
                <a:solidFill>
                  <a:srgbClr val="000000"/>
                </a:solidFill>
                <a:latin typeface="Times New Roman" panose="02020603050405020304" pitchFamily="18" charset="0"/>
              </a:rPr>
              <a:t>:</a:t>
            </a:r>
            <a:br>
              <a:rPr lang="es-CL" sz="1600" dirty="0"/>
            </a:br>
            <a:r>
              <a:rPr lang="es-CL" sz="1600" dirty="0">
                <a:solidFill>
                  <a:srgbClr val="000000"/>
                </a:solidFill>
                <a:latin typeface="Times New Roman" panose="02020603050405020304" pitchFamily="18" charset="0"/>
              </a:rPr>
              <a:t>En gran </a:t>
            </a:r>
            <a:r>
              <a:rPr lang="es-CL" sz="1600" dirty="0" err="1">
                <a:solidFill>
                  <a:srgbClr val="000000"/>
                </a:solidFill>
                <a:latin typeface="Times New Roman" panose="02020603050405020304" pitchFamily="18" charset="0"/>
              </a:rPr>
              <a:t>paor</a:t>
            </a:r>
            <a:r>
              <a:rPr lang="es-CL" sz="1600" dirty="0">
                <a:solidFill>
                  <a:srgbClr val="000000"/>
                </a:solidFill>
                <a:latin typeface="Times New Roman" panose="02020603050405020304" pitchFamily="18" charset="0"/>
              </a:rPr>
              <a:t>, en gran </a:t>
            </a:r>
            <a:r>
              <a:rPr lang="es-CL" sz="1600" dirty="0" err="1">
                <a:solidFill>
                  <a:srgbClr val="000000"/>
                </a:solidFill>
                <a:latin typeface="Times New Roman" panose="02020603050405020304" pitchFamily="18" charset="0"/>
              </a:rPr>
              <a:t>peril</a:t>
            </a:r>
            <a:r>
              <a:rPr lang="es-CL" sz="1600" dirty="0">
                <a:solidFill>
                  <a:srgbClr val="000000"/>
                </a:solidFill>
                <a:latin typeface="Times New Roman" panose="02020603050405020304" pitchFamily="18" charset="0"/>
              </a:rPr>
              <a:t>,</a:t>
            </a:r>
            <a:br>
              <a:rPr lang="es-CL" sz="1600" dirty="0"/>
            </a:br>
            <a:r>
              <a:rPr lang="es-CL" sz="1600" dirty="0">
                <a:solidFill>
                  <a:srgbClr val="000000"/>
                </a:solidFill>
                <a:latin typeface="Times New Roman" panose="02020603050405020304" pitchFamily="18" charset="0"/>
              </a:rPr>
              <a:t>En guerra, </a:t>
            </a:r>
            <a:r>
              <a:rPr lang="es-CL" sz="1600" dirty="0" err="1">
                <a:solidFill>
                  <a:srgbClr val="000000"/>
                </a:solidFill>
                <a:latin typeface="Times New Roman" panose="02020603050405020304" pitchFamily="18" charset="0"/>
              </a:rPr>
              <a:t>laisserai</a:t>
            </a:r>
            <a:r>
              <a:rPr lang="es-CL" sz="1600" dirty="0">
                <a:solidFill>
                  <a:srgbClr val="000000"/>
                </a:solidFill>
                <a:latin typeface="Times New Roman" panose="02020603050405020304" pitchFamily="18" charset="0"/>
              </a:rPr>
              <a:t> </a:t>
            </a:r>
            <a:r>
              <a:rPr lang="es-CL" sz="1600" dirty="0" err="1">
                <a:solidFill>
                  <a:srgbClr val="000000"/>
                </a:solidFill>
                <a:latin typeface="Times New Roman" panose="02020603050405020304" pitchFamily="18" charset="0"/>
              </a:rPr>
              <a:t>mon</a:t>
            </a:r>
            <a:r>
              <a:rPr lang="es-CL" sz="1600" dirty="0">
                <a:solidFill>
                  <a:srgbClr val="000000"/>
                </a:solidFill>
                <a:latin typeface="Times New Roman" panose="02020603050405020304" pitchFamily="18" charset="0"/>
              </a:rPr>
              <a:t> fil,</a:t>
            </a:r>
            <a:br>
              <a:rPr lang="es-CL" sz="1600" dirty="0"/>
            </a:br>
            <a:r>
              <a:rPr lang="es-CL" sz="1600" dirty="0" err="1">
                <a:solidFill>
                  <a:srgbClr val="000000"/>
                </a:solidFill>
                <a:latin typeface="Times New Roman" panose="02020603050405020304" pitchFamily="18" charset="0"/>
              </a:rPr>
              <a:t>Faran</a:t>
            </a:r>
            <a:r>
              <a:rPr lang="es-CL" sz="1600" dirty="0">
                <a:solidFill>
                  <a:srgbClr val="000000"/>
                </a:solidFill>
                <a:latin typeface="Times New Roman" panose="02020603050405020304" pitchFamily="18" charset="0"/>
              </a:rPr>
              <a:t> li mal </a:t>
            </a:r>
            <a:r>
              <a:rPr lang="es-CL" sz="1600" dirty="0" err="1">
                <a:solidFill>
                  <a:srgbClr val="000000"/>
                </a:solidFill>
                <a:latin typeface="Times New Roman" panose="02020603050405020304" pitchFamily="18" charset="0"/>
              </a:rPr>
              <a:t>siei</a:t>
            </a:r>
            <a:r>
              <a:rPr lang="es-CL" sz="1600" dirty="0">
                <a:solidFill>
                  <a:srgbClr val="000000"/>
                </a:solidFill>
                <a:latin typeface="Times New Roman" panose="02020603050405020304" pitchFamily="18" charset="0"/>
              </a:rPr>
              <a:t> </a:t>
            </a:r>
            <a:r>
              <a:rPr lang="es-CL" sz="1600" dirty="0" err="1">
                <a:solidFill>
                  <a:srgbClr val="000000"/>
                </a:solidFill>
                <a:latin typeface="Times New Roman" panose="02020603050405020304" pitchFamily="18" charset="0"/>
              </a:rPr>
              <a:t>vezi</a:t>
            </a:r>
            <a:r>
              <a:rPr lang="es-CL" sz="1600" dirty="0">
                <a:solidFill>
                  <a:srgbClr val="000000"/>
                </a:solidFill>
                <a:latin typeface="Times New Roman" panose="02020603050405020304" pitchFamily="18" charset="0"/>
              </a:rPr>
              <a:t>.</a:t>
            </a:r>
            <a:br>
              <a:rPr lang="es-CL" sz="1600" dirty="0"/>
            </a:br>
            <a:br>
              <a:rPr lang="es-CL" sz="1600" dirty="0"/>
            </a:br>
            <a:r>
              <a:rPr lang="es-CL" sz="1600" dirty="0">
                <a:solidFill>
                  <a:srgbClr val="000000"/>
                </a:solidFill>
                <a:latin typeface="Times New Roman" panose="02020603050405020304" pitchFamily="18" charset="0"/>
              </a:rPr>
              <a:t>Lo </a:t>
            </a:r>
            <a:r>
              <a:rPr lang="es-CL" sz="1600" dirty="0" err="1">
                <a:solidFill>
                  <a:srgbClr val="000000"/>
                </a:solidFill>
                <a:latin typeface="Times New Roman" panose="02020603050405020304" pitchFamily="18" charset="0"/>
              </a:rPr>
              <a:t>departirs</a:t>
            </a:r>
            <a:r>
              <a:rPr lang="es-CL" sz="1600" dirty="0">
                <a:solidFill>
                  <a:srgbClr val="000000"/>
                </a:solidFill>
                <a:latin typeface="Times New Roman" panose="02020603050405020304" pitchFamily="18" charset="0"/>
              </a:rPr>
              <a:t> </a:t>
            </a:r>
            <a:r>
              <a:rPr lang="es-CL" sz="1600" dirty="0" err="1">
                <a:solidFill>
                  <a:srgbClr val="000000"/>
                </a:solidFill>
                <a:latin typeface="Times New Roman" panose="02020603050405020304" pitchFamily="18" charset="0"/>
              </a:rPr>
              <a:t>m'es</a:t>
            </a:r>
            <a:r>
              <a:rPr lang="es-CL" sz="1600" dirty="0">
                <a:solidFill>
                  <a:srgbClr val="000000"/>
                </a:solidFill>
                <a:latin typeface="Times New Roman" panose="02020603050405020304" pitchFamily="18" charset="0"/>
              </a:rPr>
              <a:t> </a:t>
            </a:r>
            <a:r>
              <a:rPr lang="es-CL" sz="1600" dirty="0" err="1">
                <a:solidFill>
                  <a:srgbClr val="000000"/>
                </a:solidFill>
                <a:latin typeface="Times New Roman" panose="02020603050405020304" pitchFamily="18" charset="0"/>
              </a:rPr>
              <a:t>aitan</a:t>
            </a:r>
            <a:r>
              <a:rPr lang="es-CL" sz="1600" dirty="0">
                <a:solidFill>
                  <a:srgbClr val="000000"/>
                </a:solidFill>
                <a:latin typeface="Times New Roman" panose="02020603050405020304" pitchFamily="18" charset="0"/>
              </a:rPr>
              <a:t> </a:t>
            </a:r>
            <a:r>
              <a:rPr lang="es-CL" sz="1600" dirty="0" err="1">
                <a:solidFill>
                  <a:srgbClr val="000000"/>
                </a:solidFill>
                <a:latin typeface="Times New Roman" panose="02020603050405020304" pitchFamily="18" charset="0"/>
              </a:rPr>
              <a:t>greus</a:t>
            </a:r>
            <a:br>
              <a:rPr lang="es-CL" sz="1600" dirty="0"/>
            </a:br>
            <a:r>
              <a:rPr lang="es-CL" sz="1600" dirty="0">
                <a:solidFill>
                  <a:srgbClr val="000000"/>
                </a:solidFill>
                <a:latin typeface="Times New Roman" panose="02020603050405020304" pitchFamily="18" charset="0"/>
              </a:rPr>
              <a:t>Del </a:t>
            </a:r>
            <a:r>
              <a:rPr lang="es-CL" sz="1600" dirty="0" err="1">
                <a:solidFill>
                  <a:srgbClr val="000000"/>
                </a:solidFill>
                <a:latin typeface="Times New Roman" panose="02020603050405020304" pitchFamily="18" charset="0"/>
              </a:rPr>
              <a:t>seignorage</a:t>
            </a:r>
            <a:r>
              <a:rPr lang="es-CL" sz="1600" dirty="0">
                <a:solidFill>
                  <a:srgbClr val="000000"/>
                </a:solidFill>
                <a:latin typeface="Times New Roman" panose="02020603050405020304" pitchFamily="18" charset="0"/>
              </a:rPr>
              <a:t> de </a:t>
            </a:r>
            <a:r>
              <a:rPr lang="es-CL" sz="1600" dirty="0" err="1">
                <a:solidFill>
                  <a:srgbClr val="000000"/>
                </a:solidFill>
                <a:latin typeface="Times New Roman" panose="02020603050405020304" pitchFamily="18" charset="0"/>
              </a:rPr>
              <a:t>Peitieus</a:t>
            </a:r>
            <a:br>
              <a:rPr lang="es-CL" sz="1600" dirty="0"/>
            </a:br>
            <a:r>
              <a:rPr lang="es-CL" sz="1600" dirty="0">
                <a:solidFill>
                  <a:srgbClr val="000000"/>
                </a:solidFill>
                <a:latin typeface="Times New Roman" panose="02020603050405020304" pitchFamily="18" charset="0"/>
              </a:rPr>
              <a:t>En </a:t>
            </a:r>
            <a:r>
              <a:rPr lang="es-CL" sz="1600" dirty="0" err="1">
                <a:solidFill>
                  <a:srgbClr val="000000"/>
                </a:solidFill>
                <a:latin typeface="Times New Roman" panose="02020603050405020304" pitchFamily="18" charset="0"/>
              </a:rPr>
              <a:t>garda</a:t>
            </a:r>
            <a:r>
              <a:rPr lang="es-CL" sz="1600" dirty="0">
                <a:solidFill>
                  <a:srgbClr val="000000"/>
                </a:solidFill>
                <a:latin typeface="Times New Roman" panose="02020603050405020304" pitchFamily="18" charset="0"/>
              </a:rPr>
              <a:t> </a:t>
            </a:r>
            <a:r>
              <a:rPr lang="es-CL" sz="1600" dirty="0" err="1">
                <a:solidFill>
                  <a:srgbClr val="000000"/>
                </a:solidFill>
                <a:latin typeface="Times New Roman" panose="02020603050405020304" pitchFamily="18" charset="0"/>
              </a:rPr>
              <a:t>lais</a:t>
            </a:r>
            <a:r>
              <a:rPr lang="es-CL" sz="1600" dirty="0">
                <a:solidFill>
                  <a:srgbClr val="000000"/>
                </a:solidFill>
                <a:latin typeface="Times New Roman" panose="02020603050405020304" pitchFamily="18" charset="0"/>
              </a:rPr>
              <a:t> </a:t>
            </a:r>
            <a:r>
              <a:rPr lang="es-CL" sz="1600" dirty="0" err="1">
                <a:solidFill>
                  <a:srgbClr val="000000"/>
                </a:solidFill>
                <a:latin typeface="Times New Roman" panose="02020603050405020304" pitchFamily="18" charset="0"/>
              </a:rPr>
              <a:t>Folcon</a:t>
            </a:r>
            <a:r>
              <a:rPr lang="es-CL" sz="1600" dirty="0">
                <a:solidFill>
                  <a:srgbClr val="000000"/>
                </a:solidFill>
                <a:latin typeface="Times New Roman" panose="02020603050405020304" pitchFamily="18" charset="0"/>
              </a:rPr>
              <a:t> </a:t>
            </a:r>
            <a:r>
              <a:rPr lang="es-CL" sz="1600" dirty="0" err="1">
                <a:solidFill>
                  <a:srgbClr val="000000"/>
                </a:solidFill>
                <a:latin typeface="Times New Roman" panose="02020603050405020304" pitchFamily="18" charset="0"/>
              </a:rPr>
              <a:t>d'Angieus</a:t>
            </a:r>
            <a:br>
              <a:rPr lang="es-CL" sz="1600" dirty="0"/>
            </a:br>
            <a:r>
              <a:rPr lang="es-CL" sz="1600" dirty="0">
                <a:solidFill>
                  <a:srgbClr val="000000"/>
                </a:solidFill>
                <a:latin typeface="Times New Roman" panose="02020603050405020304" pitchFamily="18" charset="0"/>
              </a:rPr>
              <a:t>Tota la </a:t>
            </a:r>
            <a:r>
              <a:rPr lang="es-CL" sz="1600" dirty="0" err="1">
                <a:solidFill>
                  <a:srgbClr val="000000"/>
                </a:solidFill>
                <a:latin typeface="Times New Roman" panose="02020603050405020304" pitchFamily="18" charset="0"/>
              </a:rPr>
              <a:t>terra</a:t>
            </a:r>
            <a:r>
              <a:rPr lang="es-CL" sz="1600" dirty="0">
                <a:solidFill>
                  <a:srgbClr val="000000"/>
                </a:solidFill>
                <a:latin typeface="Times New Roman" panose="02020603050405020304" pitchFamily="18" charset="0"/>
              </a:rPr>
              <a:t> e son </a:t>
            </a:r>
            <a:r>
              <a:rPr lang="es-CL" sz="1600" dirty="0" err="1">
                <a:solidFill>
                  <a:srgbClr val="000000"/>
                </a:solidFill>
                <a:latin typeface="Times New Roman" panose="02020603050405020304" pitchFamily="18" charset="0"/>
              </a:rPr>
              <a:t>cozi</a:t>
            </a:r>
            <a:r>
              <a:rPr lang="es-CL" sz="1600" dirty="0">
                <a:solidFill>
                  <a:srgbClr val="000000"/>
                </a:solidFill>
                <a:latin typeface="Times New Roman" panose="02020603050405020304" pitchFamily="18" charset="0"/>
              </a:rPr>
              <a:t>.</a:t>
            </a:r>
            <a:br>
              <a:rPr lang="es-CL" sz="1600" dirty="0"/>
            </a:br>
            <a:br>
              <a:rPr lang="es-CL" sz="1600" dirty="0"/>
            </a:br>
            <a:r>
              <a:rPr lang="es-CL" sz="1600" dirty="0">
                <a:solidFill>
                  <a:srgbClr val="000000"/>
                </a:solidFill>
                <a:latin typeface="Times New Roman" panose="02020603050405020304" pitchFamily="18" charset="0"/>
              </a:rPr>
              <a:t>Si </a:t>
            </a:r>
            <a:r>
              <a:rPr lang="es-CL" sz="1600" dirty="0" err="1">
                <a:solidFill>
                  <a:srgbClr val="000000"/>
                </a:solidFill>
                <a:latin typeface="Times New Roman" panose="02020603050405020304" pitchFamily="18" charset="0"/>
              </a:rPr>
              <a:t>Folcos</a:t>
            </a:r>
            <a:r>
              <a:rPr lang="es-CL" sz="1600" dirty="0">
                <a:solidFill>
                  <a:srgbClr val="000000"/>
                </a:solidFill>
                <a:latin typeface="Times New Roman" panose="02020603050405020304" pitchFamily="18" charset="0"/>
              </a:rPr>
              <a:t> </a:t>
            </a:r>
            <a:r>
              <a:rPr lang="es-CL" sz="1600" dirty="0" err="1">
                <a:solidFill>
                  <a:srgbClr val="000000"/>
                </a:solidFill>
                <a:latin typeface="Times New Roman" panose="02020603050405020304" pitchFamily="18" charset="0"/>
              </a:rPr>
              <a:t>d'Angieus</a:t>
            </a:r>
            <a:r>
              <a:rPr lang="es-CL" sz="1600" dirty="0">
                <a:solidFill>
                  <a:srgbClr val="000000"/>
                </a:solidFill>
                <a:latin typeface="Times New Roman" panose="02020603050405020304" pitchFamily="18" charset="0"/>
              </a:rPr>
              <a:t> no-l </a:t>
            </a:r>
            <a:r>
              <a:rPr lang="es-CL" sz="1600" dirty="0" err="1">
                <a:solidFill>
                  <a:srgbClr val="000000"/>
                </a:solidFill>
                <a:latin typeface="Times New Roman" panose="02020603050405020304" pitchFamily="18" charset="0"/>
              </a:rPr>
              <a:t>socor</a:t>
            </a:r>
            <a:r>
              <a:rPr lang="es-CL" sz="1600" dirty="0">
                <a:solidFill>
                  <a:srgbClr val="000000"/>
                </a:solidFill>
                <a:latin typeface="Times New Roman" panose="02020603050405020304" pitchFamily="18" charset="0"/>
              </a:rPr>
              <a:t>,</a:t>
            </a:r>
            <a:br>
              <a:rPr lang="es-CL" sz="1600" dirty="0"/>
            </a:br>
            <a:r>
              <a:rPr lang="es-CL" sz="1600" dirty="0">
                <a:solidFill>
                  <a:srgbClr val="000000"/>
                </a:solidFill>
                <a:latin typeface="Times New Roman" panose="02020603050405020304" pitchFamily="18" charset="0"/>
              </a:rPr>
              <a:t>E-l reis de cui </a:t>
            </a:r>
            <a:r>
              <a:rPr lang="es-CL" sz="1600" dirty="0" err="1">
                <a:solidFill>
                  <a:srgbClr val="000000"/>
                </a:solidFill>
                <a:latin typeface="Times New Roman" panose="02020603050405020304" pitchFamily="18" charset="0"/>
              </a:rPr>
              <a:t>ieu</a:t>
            </a:r>
            <a:r>
              <a:rPr lang="es-CL" sz="1600" dirty="0">
                <a:solidFill>
                  <a:srgbClr val="000000"/>
                </a:solidFill>
                <a:latin typeface="Times New Roman" panose="02020603050405020304" pitchFamily="18" charset="0"/>
              </a:rPr>
              <a:t> </a:t>
            </a:r>
            <a:r>
              <a:rPr lang="es-CL" sz="1600" dirty="0" err="1">
                <a:solidFill>
                  <a:srgbClr val="000000"/>
                </a:solidFill>
                <a:latin typeface="Times New Roman" panose="02020603050405020304" pitchFamily="18" charset="0"/>
              </a:rPr>
              <a:t>tenc</a:t>
            </a:r>
            <a:r>
              <a:rPr lang="es-CL" sz="1600" dirty="0">
                <a:solidFill>
                  <a:srgbClr val="000000"/>
                </a:solidFill>
                <a:latin typeface="Times New Roman" panose="02020603050405020304" pitchFamily="18" charset="0"/>
              </a:rPr>
              <a:t> </a:t>
            </a:r>
            <a:r>
              <a:rPr lang="es-CL" sz="1600" dirty="0" err="1">
                <a:solidFill>
                  <a:srgbClr val="000000"/>
                </a:solidFill>
                <a:latin typeface="Times New Roman" panose="02020603050405020304" pitchFamily="18" charset="0"/>
              </a:rPr>
              <a:t>m'onor</a:t>
            </a:r>
            <a:r>
              <a:rPr lang="es-CL" sz="1600" dirty="0">
                <a:solidFill>
                  <a:srgbClr val="000000"/>
                </a:solidFill>
                <a:latin typeface="Times New Roman" panose="02020603050405020304" pitchFamily="18" charset="0"/>
              </a:rPr>
              <a:t>,</a:t>
            </a:r>
            <a:br>
              <a:rPr lang="es-CL" sz="1600" dirty="0"/>
            </a:br>
            <a:r>
              <a:rPr lang="es-CL" sz="1600" dirty="0" err="1">
                <a:solidFill>
                  <a:srgbClr val="000000"/>
                </a:solidFill>
                <a:latin typeface="Times New Roman" panose="02020603050405020304" pitchFamily="18" charset="0"/>
              </a:rPr>
              <a:t>Guerrejar</a:t>
            </a:r>
            <a:r>
              <a:rPr lang="es-CL" sz="1600" dirty="0">
                <a:solidFill>
                  <a:srgbClr val="000000"/>
                </a:solidFill>
                <a:latin typeface="Times New Roman" panose="02020603050405020304" pitchFamily="18" charset="0"/>
              </a:rPr>
              <a:t> </a:t>
            </a:r>
            <a:r>
              <a:rPr lang="es-CL" sz="1600" dirty="0" err="1">
                <a:solidFill>
                  <a:srgbClr val="000000"/>
                </a:solidFill>
                <a:latin typeface="Times New Roman" panose="02020603050405020304" pitchFamily="18" charset="0"/>
              </a:rPr>
              <a:t>l'an</a:t>
            </a:r>
            <a:r>
              <a:rPr lang="es-CL" sz="1600" dirty="0">
                <a:solidFill>
                  <a:srgbClr val="000000"/>
                </a:solidFill>
                <a:latin typeface="Times New Roman" panose="02020603050405020304" pitchFamily="18" charset="0"/>
              </a:rPr>
              <a:t> </a:t>
            </a:r>
            <a:r>
              <a:rPr lang="es-CL" sz="1600" dirty="0" err="1">
                <a:solidFill>
                  <a:srgbClr val="000000"/>
                </a:solidFill>
                <a:latin typeface="Times New Roman" panose="02020603050405020304" pitchFamily="18" charset="0"/>
              </a:rPr>
              <a:t>tut</a:t>
            </a:r>
            <a:r>
              <a:rPr lang="es-CL" sz="1600" dirty="0">
                <a:solidFill>
                  <a:srgbClr val="000000"/>
                </a:solidFill>
                <a:latin typeface="Times New Roman" panose="02020603050405020304" pitchFamily="18" charset="0"/>
              </a:rPr>
              <a:t> li </a:t>
            </a:r>
            <a:r>
              <a:rPr lang="es-CL" sz="1600" dirty="0" err="1">
                <a:solidFill>
                  <a:srgbClr val="000000"/>
                </a:solidFill>
                <a:latin typeface="Times New Roman" panose="02020603050405020304" pitchFamily="18" charset="0"/>
              </a:rPr>
              <a:t>plusor</a:t>
            </a:r>
            <a:r>
              <a:rPr lang="es-CL" sz="1600" dirty="0">
                <a:solidFill>
                  <a:srgbClr val="000000"/>
                </a:solidFill>
                <a:latin typeface="Times New Roman" panose="02020603050405020304" pitchFamily="18" charset="0"/>
              </a:rPr>
              <a:t>,</a:t>
            </a:r>
            <a:br>
              <a:rPr lang="es-CL" sz="1600" dirty="0"/>
            </a:br>
            <a:r>
              <a:rPr lang="es-CL" sz="1600" dirty="0" err="1">
                <a:solidFill>
                  <a:srgbClr val="000000"/>
                </a:solidFill>
                <a:latin typeface="Times New Roman" panose="02020603050405020304" pitchFamily="18" charset="0"/>
              </a:rPr>
              <a:t>Felon</a:t>
            </a:r>
            <a:r>
              <a:rPr lang="es-CL" sz="1600" dirty="0">
                <a:solidFill>
                  <a:srgbClr val="000000"/>
                </a:solidFill>
                <a:latin typeface="Times New Roman" panose="02020603050405020304" pitchFamily="18" charset="0"/>
              </a:rPr>
              <a:t> </a:t>
            </a:r>
            <a:r>
              <a:rPr lang="es-CL" sz="1600" dirty="0" err="1">
                <a:solidFill>
                  <a:srgbClr val="000000"/>
                </a:solidFill>
                <a:latin typeface="Times New Roman" panose="02020603050405020304" pitchFamily="18" charset="0"/>
              </a:rPr>
              <a:t>Gascon</a:t>
            </a:r>
            <a:r>
              <a:rPr lang="es-CL" sz="1600" dirty="0">
                <a:solidFill>
                  <a:srgbClr val="000000"/>
                </a:solidFill>
                <a:latin typeface="Times New Roman" panose="02020603050405020304" pitchFamily="18" charset="0"/>
              </a:rPr>
              <a:t> et </a:t>
            </a:r>
            <a:r>
              <a:rPr lang="es-CL" sz="1600" dirty="0" err="1">
                <a:solidFill>
                  <a:srgbClr val="000000"/>
                </a:solidFill>
                <a:latin typeface="Times New Roman" panose="02020603050405020304" pitchFamily="18" charset="0"/>
              </a:rPr>
              <a:t>Angevi</a:t>
            </a:r>
            <a:r>
              <a:rPr lang="es-CL" sz="1600" dirty="0">
                <a:solidFill>
                  <a:srgbClr val="000000"/>
                </a:solidFill>
                <a:latin typeface="Times New Roman" panose="02020603050405020304" pitchFamily="18" charset="0"/>
              </a:rPr>
              <a:t>.</a:t>
            </a:r>
            <a:br>
              <a:rPr lang="es-CL" sz="1600" dirty="0"/>
            </a:br>
            <a:br>
              <a:rPr lang="es-CL" sz="1600" dirty="0"/>
            </a:br>
            <a:r>
              <a:rPr lang="es-CL" sz="1600" dirty="0">
                <a:solidFill>
                  <a:srgbClr val="000000"/>
                </a:solidFill>
                <a:latin typeface="Times New Roman" panose="02020603050405020304" pitchFamily="18" charset="0"/>
              </a:rPr>
              <a:t>Si ben non es </a:t>
            </a:r>
            <a:r>
              <a:rPr lang="es-CL" sz="1600" dirty="0" err="1">
                <a:solidFill>
                  <a:srgbClr val="000000"/>
                </a:solidFill>
                <a:latin typeface="Times New Roman" panose="02020603050405020304" pitchFamily="18" charset="0"/>
              </a:rPr>
              <a:t>savis</a:t>
            </a:r>
            <a:r>
              <a:rPr lang="es-CL" sz="1600" dirty="0">
                <a:solidFill>
                  <a:srgbClr val="000000"/>
                </a:solidFill>
                <a:latin typeface="Times New Roman" panose="02020603050405020304" pitchFamily="18" charset="0"/>
              </a:rPr>
              <a:t> ni pros,</a:t>
            </a:r>
            <a:br>
              <a:rPr lang="es-CL" sz="1600" dirty="0"/>
            </a:br>
            <a:r>
              <a:rPr lang="es-CL" sz="1600" dirty="0" err="1">
                <a:solidFill>
                  <a:srgbClr val="000000"/>
                </a:solidFill>
                <a:latin typeface="Times New Roman" panose="02020603050405020304" pitchFamily="18" charset="0"/>
              </a:rPr>
              <a:t>Cant</a:t>
            </a:r>
            <a:r>
              <a:rPr lang="es-CL" sz="1600" dirty="0">
                <a:solidFill>
                  <a:srgbClr val="000000"/>
                </a:solidFill>
                <a:latin typeface="Times New Roman" panose="02020603050405020304" pitchFamily="18" charset="0"/>
              </a:rPr>
              <a:t> </a:t>
            </a:r>
            <a:r>
              <a:rPr lang="es-CL" sz="1600" dirty="0" err="1">
                <a:solidFill>
                  <a:srgbClr val="000000"/>
                </a:solidFill>
                <a:latin typeface="Times New Roman" panose="02020603050405020304" pitchFamily="18" charset="0"/>
              </a:rPr>
              <a:t>ieu</a:t>
            </a:r>
            <a:r>
              <a:rPr lang="es-CL" sz="1600" dirty="0">
                <a:solidFill>
                  <a:srgbClr val="000000"/>
                </a:solidFill>
                <a:latin typeface="Times New Roman" panose="02020603050405020304" pitchFamily="18" charset="0"/>
              </a:rPr>
              <a:t> </a:t>
            </a:r>
            <a:r>
              <a:rPr lang="es-CL" sz="1600" dirty="0" err="1">
                <a:solidFill>
                  <a:srgbClr val="000000"/>
                </a:solidFill>
                <a:latin typeface="Times New Roman" panose="02020603050405020304" pitchFamily="18" charset="0"/>
              </a:rPr>
              <a:t>serai</a:t>
            </a:r>
            <a:r>
              <a:rPr lang="es-CL" sz="1600" dirty="0">
                <a:solidFill>
                  <a:srgbClr val="000000"/>
                </a:solidFill>
                <a:latin typeface="Times New Roman" panose="02020603050405020304" pitchFamily="18" charset="0"/>
              </a:rPr>
              <a:t> </a:t>
            </a:r>
            <a:r>
              <a:rPr lang="es-CL" sz="1600" dirty="0" err="1">
                <a:solidFill>
                  <a:srgbClr val="000000"/>
                </a:solidFill>
                <a:latin typeface="Times New Roman" panose="02020603050405020304" pitchFamily="18" charset="0"/>
              </a:rPr>
              <a:t>partitz</a:t>
            </a:r>
            <a:r>
              <a:rPr lang="es-CL" sz="1600" dirty="0">
                <a:solidFill>
                  <a:srgbClr val="000000"/>
                </a:solidFill>
                <a:latin typeface="Times New Roman" panose="02020603050405020304" pitchFamily="18" charset="0"/>
              </a:rPr>
              <a:t> de vos,</a:t>
            </a:r>
            <a:br>
              <a:rPr lang="es-CL" sz="1600" dirty="0"/>
            </a:br>
            <a:r>
              <a:rPr lang="es-CL" sz="1600" dirty="0" err="1">
                <a:solidFill>
                  <a:srgbClr val="000000"/>
                </a:solidFill>
                <a:latin typeface="Times New Roman" panose="02020603050405020304" pitchFamily="18" charset="0"/>
              </a:rPr>
              <a:t>Vias</a:t>
            </a:r>
            <a:r>
              <a:rPr lang="es-CL" sz="1600" dirty="0">
                <a:solidFill>
                  <a:srgbClr val="000000"/>
                </a:solidFill>
                <a:latin typeface="Times New Roman" panose="02020603050405020304" pitchFamily="18" charset="0"/>
              </a:rPr>
              <a:t> </a:t>
            </a:r>
            <a:r>
              <a:rPr lang="es-CL" sz="1600" dirty="0" err="1">
                <a:solidFill>
                  <a:srgbClr val="000000"/>
                </a:solidFill>
                <a:latin typeface="Times New Roman" panose="02020603050405020304" pitchFamily="18" charset="0"/>
              </a:rPr>
              <a:t>l'auran</a:t>
            </a:r>
            <a:r>
              <a:rPr lang="es-CL" sz="1600" dirty="0">
                <a:solidFill>
                  <a:srgbClr val="000000"/>
                </a:solidFill>
                <a:latin typeface="Times New Roman" panose="02020603050405020304" pitchFamily="18" charset="0"/>
              </a:rPr>
              <a:t> </a:t>
            </a:r>
            <a:r>
              <a:rPr lang="es-CL" sz="1600" dirty="0" err="1">
                <a:solidFill>
                  <a:srgbClr val="000000"/>
                </a:solidFill>
                <a:latin typeface="Times New Roman" panose="02020603050405020304" pitchFamily="18" charset="0"/>
              </a:rPr>
              <a:t>tornat</a:t>
            </a:r>
            <a:r>
              <a:rPr lang="es-CL" sz="1600" dirty="0">
                <a:solidFill>
                  <a:srgbClr val="000000"/>
                </a:solidFill>
                <a:latin typeface="Times New Roman" panose="02020603050405020304" pitchFamily="18" charset="0"/>
              </a:rPr>
              <a:t> en </a:t>
            </a:r>
            <a:r>
              <a:rPr lang="es-CL" sz="1600" dirty="0" err="1">
                <a:solidFill>
                  <a:srgbClr val="000000"/>
                </a:solidFill>
                <a:latin typeface="Times New Roman" panose="02020603050405020304" pitchFamily="18" charset="0"/>
              </a:rPr>
              <a:t>jos</a:t>
            </a:r>
            <a:r>
              <a:rPr lang="es-CL" sz="1600" dirty="0">
                <a:solidFill>
                  <a:srgbClr val="000000"/>
                </a:solidFill>
                <a:latin typeface="Times New Roman" panose="02020603050405020304" pitchFamily="18" charset="0"/>
              </a:rPr>
              <a:t>,</a:t>
            </a:r>
            <a:br>
              <a:rPr lang="es-CL" sz="1600" dirty="0"/>
            </a:br>
            <a:r>
              <a:rPr lang="es-CL" sz="1600" dirty="0">
                <a:solidFill>
                  <a:srgbClr val="000000"/>
                </a:solidFill>
                <a:latin typeface="Times New Roman" panose="02020603050405020304" pitchFamily="18" charset="0"/>
              </a:rPr>
              <a:t>Car lo </a:t>
            </a:r>
            <a:r>
              <a:rPr lang="es-CL" sz="1600" dirty="0" err="1">
                <a:solidFill>
                  <a:srgbClr val="000000"/>
                </a:solidFill>
                <a:latin typeface="Times New Roman" panose="02020603050405020304" pitchFamily="18" charset="0"/>
              </a:rPr>
              <a:t>veiran</a:t>
            </a:r>
            <a:r>
              <a:rPr lang="es-CL" sz="1600" dirty="0">
                <a:solidFill>
                  <a:srgbClr val="000000"/>
                </a:solidFill>
                <a:latin typeface="Times New Roman" panose="02020603050405020304" pitchFamily="18" charset="0"/>
              </a:rPr>
              <a:t> </a:t>
            </a:r>
            <a:r>
              <a:rPr lang="es-CL" sz="1600" dirty="0" err="1">
                <a:solidFill>
                  <a:srgbClr val="000000"/>
                </a:solidFill>
                <a:latin typeface="Times New Roman" panose="02020603050405020304" pitchFamily="18" charset="0"/>
              </a:rPr>
              <a:t>jov'e</a:t>
            </a:r>
            <a:r>
              <a:rPr lang="es-CL" sz="1600" dirty="0">
                <a:solidFill>
                  <a:srgbClr val="000000"/>
                </a:solidFill>
                <a:latin typeface="Times New Roman" panose="02020603050405020304" pitchFamily="18" charset="0"/>
              </a:rPr>
              <a:t> </a:t>
            </a:r>
            <a:r>
              <a:rPr lang="es-CL" sz="1600" dirty="0" err="1">
                <a:solidFill>
                  <a:srgbClr val="000000"/>
                </a:solidFill>
                <a:latin typeface="Times New Roman" panose="02020603050405020304" pitchFamily="18" charset="0"/>
              </a:rPr>
              <a:t>mesqui</a:t>
            </a:r>
            <a:r>
              <a:rPr lang="es-CL" sz="1600" dirty="0">
                <a:solidFill>
                  <a:srgbClr val="000000"/>
                </a:solidFill>
                <a:latin typeface="Times New Roman" panose="02020603050405020304" pitchFamily="18" charset="0"/>
              </a:rPr>
              <a:t>.</a:t>
            </a:r>
            <a:endParaRPr lang="es-CL" sz="1600" dirty="0"/>
          </a:p>
        </p:txBody>
      </p:sp>
      <p:sp>
        <p:nvSpPr>
          <p:cNvPr id="4" name="Rectángulo 3"/>
          <p:cNvSpPr/>
          <p:nvPr/>
        </p:nvSpPr>
        <p:spPr>
          <a:xfrm>
            <a:off x="5590357" y="142885"/>
            <a:ext cx="4464496" cy="6001643"/>
          </a:xfrm>
          <a:prstGeom prst="rect">
            <a:avLst/>
          </a:prstGeom>
        </p:spPr>
        <p:txBody>
          <a:bodyPr wrap="square">
            <a:spAutoFit/>
          </a:bodyPr>
          <a:lstStyle/>
          <a:p>
            <a:r>
              <a:rPr lang="en-US" sz="1600" i="1" dirty="0">
                <a:solidFill>
                  <a:srgbClr val="000000"/>
                </a:solidFill>
                <a:latin typeface="Times New Roman" panose="02020603050405020304" pitchFamily="18" charset="0"/>
              </a:rPr>
              <a:t>Since I feel like singing,</a:t>
            </a:r>
            <a:br>
              <a:rPr lang="en-US" sz="1600" i="1" dirty="0">
                <a:solidFill>
                  <a:srgbClr val="000000"/>
                </a:solidFill>
                <a:latin typeface="Times New Roman" panose="02020603050405020304" pitchFamily="18" charset="0"/>
              </a:rPr>
            </a:br>
            <a:r>
              <a:rPr lang="en-US" sz="1600" i="1" dirty="0">
                <a:solidFill>
                  <a:srgbClr val="000000"/>
                </a:solidFill>
                <a:latin typeface="Times New Roman" panose="02020603050405020304" pitchFamily="18" charset="0"/>
              </a:rPr>
              <a:t>I'll write a verse I grieve over:</a:t>
            </a:r>
            <a:br>
              <a:rPr lang="en-US" sz="1600" i="1" dirty="0">
                <a:solidFill>
                  <a:srgbClr val="000000"/>
                </a:solidFill>
                <a:latin typeface="Times New Roman" panose="02020603050405020304" pitchFamily="18" charset="0"/>
              </a:rPr>
            </a:br>
            <a:r>
              <a:rPr lang="en-US" sz="1600" i="1" dirty="0">
                <a:solidFill>
                  <a:srgbClr val="000000"/>
                </a:solidFill>
                <a:latin typeface="Times New Roman" panose="02020603050405020304" pitchFamily="18" charset="0"/>
              </a:rPr>
              <a:t>I shall never be a vassal anymore</a:t>
            </a:r>
            <a:br>
              <a:rPr lang="en-US" sz="1600" i="1" dirty="0">
                <a:solidFill>
                  <a:srgbClr val="000000"/>
                </a:solidFill>
                <a:latin typeface="Times New Roman" panose="02020603050405020304" pitchFamily="18" charset="0"/>
              </a:rPr>
            </a:br>
            <a:r>
              <a:rPr lang="en-US" sz="1600" i="1" dirty="0">
                <a:solidFill>
                  <a:srgbClr val="000000"/>
                </a:solidFill>
                <a:latin typeface="Times New Roman" panose="02020603050405020304" pitchFamily="18" charset="0"/>
              </a:rPr>
              <a:t>in Poitiers nor in Limoges</a:t>
            </a:r>
            <a:br>
              <a:rPr lang="en-US" sz="1600" i="1" dirty="0">
                <a:solidFill>
                  <a:srgbClr val="000000"/>
                </a:solidFill>
                <a:latin typeface="Times New Roman" panose="02020603050405020304" pitchFamily="18" charset="0"/>
              </a:rPr>
            </a:br>
            <a:br>
              <a:rPr lang="en-US" sz="1600" i="1" dirty="0">
                <a:solidFill>
                  <a:srgbClr val="000000"/>
                </a:solidFill>
                <a:latin typeface="Times New Roman" panose="02020603050405020304" pitchFamily="18" charset="0"/>
              </a:rPr>
            </a:br>
            <a:r>
              <a:rPr lang="en-US" sz="1600" i="1" dirty="0">
                <a:solidFill>
                  <a:srgbClr val="000000"/>
                </a:solidFill>
                <a:latin typeface="Times New Roman" panose="02020603050405020304" pitchFamily="18" charset="0"/>
              </a:rPr>
              <a:t>For now I shall be exiled:</a:t>
            </a:r>
            <a:br>
              <a:rPr lang="en-US" sz="1600" i="1" dirty="0">
                <a:solidFill>
                  <a:srgbClr val="000000"/>
                </a:solidFill>
                <a:latin typeface="Times New Roman" panose="02020603050405020304" pitchFamily="18" charset="0"/>
              </a:rPr>
            </a:br>
            <a:r>
              <a:rPr lang="en-US" sz="1600" i="1" dirty="0">
                <a:solidFill>
                  <a:srgbClr val="000000"/>
                </a:solidFill>
                <a:latin typeface="Times New Roman" panose="02020603050405020304" pitchFamily="18" charset="0"/>
              </a:rPr>
              <a:t>in a dreadful fright, in great peril,</a:t>
            </a:r>
            <a:br>
              <a:rPr lang="en-US" sz="1600" i="1" dirty="0">
                <a:solidFill>
                  <a:srgbClr val="000000"/>
                </a:solidFill>
                <a:latin typeface="Times New Roman" panose="02020603050405020304" pitchFamily="18" charset="0"/>
              </a:rPr>
            </a:br>
            <a:r>
              <a:rPr lang="en-US" sz="1600" i="1" dirty="0">
                <a:solidFill>
                  <a:srgbClr val="000000"/>
                </a:solidFill>
                <a:latin typeface="Times New Roman" panose="02020603050405020304" pitchFamily="18" charset="0"/>
              </a:rPr>
              <a:t>in war, shall I leave my son,</a:t>
            </a:r>
            <a:br>
              <a:rPr lang="en-US" sz="1600" i="1" dirty="0">
                <a:solidFill>
                  <a:srgbClr val="000000"/>
                </a:solidFill>
                <a:latin typeface="Times New Roman" panose="02020603050405020304" pitchFamily="18" charset="0"/>
              </a:rPr>
            </a:br>
            <a:r>
              <a:rPr lang="en-US" sz="1600" i="1" dirty="0">
                <a:solidFill>
                  <a:srgbClr val="000000"/>
                </a:solidFill>
                <a:latin typeface="Times New Roman" panose="02020603050405020304" pitchFamily="18" charset="0"/>
              </a:rPr>
              <a:t>and his </a:t>
            </a:r>
            <a:r>
              <a:rPr lang="en-US" sz="1600" i="1" dirty="0" err="1">
                <a:solidFill>
                  <a:srgbClr val="000000"/>
                </a:solidFill>
                <a:latin typeface="Times New Roman" panose="02020603050405020304" pitchFamily="18" charset="0"/>
              </a:rPr>
              <a:t>neighbours</a:t>
            </a:r>
            <a:r>
              <a:rPr lang="en-US" sz="1600" i="1" dirty="0">
                <a:solidFill>
                  <a:srgbClr val="000000"/>
                </a:solidFill>
                <a:latin typeface="Times New Roman" panose="02020603050405020304" pitchFamily="18" charset="0"/>
              </a:rPr>
              <a:t> shall turn on him.</a:t>
            </a:r>
            <a:br>
              <a:rPr lang="en-US" sz="1600" i="1" dirty="0">
                <a:solidFill>
                  <a:srgbClr val="000000"/>
                </a:solidFill>
                <a:latin typeface="Times New Roman" panose="02020603050405020304" pitchFamily="18" charset="0"/>
              </a:rPr>
            </a:br>
            <a:br>
              <a:rPr lang="en-US" sz="1600" i="1" dirty="0">
                <a:solidFill>
                  <a:srgbClr val="000000"/>
                </a:solidFill>
                <a:latin typeface="Times New Roman" panose="02020603050405020304" pitchFamily="18" charset="0"/>
              </a:rPr>
            </a:br>
            <a:r>
              <a:rPr lang="en-US" sz="1600" i="1" dirty="0">
                <a:solidFill>
                  <a:srgbClr val="000000"/>
                </a:solidFill>
                <a:latin typeface="Times New Roman" panose="02020603050405020304" pitchFamily="18" charset="0"/>
              </a:rPr>
              <a:t>It is hard for me to abandon</a:t>
            </a:r>
            <a:br>
              <a:rPr lang="en-US" sz="1600" i="1" dirty="0">
                <a:solidFill>
                  <a:srgbClr val="000000"/>
                </a:solidFill>
                <a:latin typeface="Times New Roman" panose="02020603050405020304" pitchFamily="18" charset="0"/>
              </a:rPr>
            </a:br>
            <a:r>
              <a:rPr lang="en-US" sz="1600" i="1" dirty="0">
                <a:solidFill>
                  <a:srgbClr val="000000"/>
                </a:solidFill>
                <a:latin typeface="Times New Roman" panose="02020603050405020304" pitchFamily="18" charset="0"/>
              </a:rPr>
              <a:t>the rule of Poitiers</a:t>
            </a:r>
            <a:br>
              <a:rPr lang="en-US" sz="1600" i="1" dirty="0">
                <a:solidFill>
                  <a:srgbClr val="000000"/>
                </a:solidFill>
                <a:latin typeface="Times New Roman" panose="02020603050405020304" pitchFamily="18" charset="0"/>
              </a:rPr>
            </a:br>
            <a:r>
              <a:rPr lang="en-US" sz="1600" i="1" dirty="0">
                <a:solidFill>
                  <a:srgbClr val="000000"/>
                </a:solidFill>
                <a:latin typeface="Times New Roman" panose="02020603050405020304" pitchFamily="18" charset="0"/>
              </a:rPr>
              <a:t>I leave </a:t>
            </a:r>
            <a:r>
              <a:rPr lang="en-US" sz="1600" i="1" dirty="0" err="1">
                <a:solidFill>
                  <a:srgbClr val="000000"/>
                </a:solidFill>
                <a:latin typeface="Times New Roman" panose="02020603050405020304" pitchFamily="18" charset="0"/>
              </a:rPr>
              <a:t>Folcon</a:t>
            </a:r>
            <a:r>
              <a:rPr lang="en-US" sz="1600" i="1" dirty="0">
                <a:solidFill>
                  <a:srgbClr val="000000"/>
                </a:solidFill>
                <a:latin typeface="Times New Roman" panose="02020603050405020304" pitchFamily="18" charset="0"/>
              </a:rPr>
              <a:t> of </a:t>
            </a:r>
            <a:r>
              <a:rPr lang="en-US" sz="1600" i="1" dirty="0" err="1">
                <a:solidFill>
                  <a:srgbClr val="000000"/>
                </a:solidFill>
                <a:latin typeface="Times New Roman" panose="02020603050405020304" pitchFamily="18" charset="0"/>
              </a:rPr>
              <a:t>Angiers</a:t>
            </a:r>
            <a:r>
              <a:rPr lang="en-US" sz="1600" i="1" dirty="0">
                <a:solidFill>
                  <a:srgbClr val="000000"/>
                </a:solidFill>
                <a:latin typeface="Times New Roman" panose="02020603050405020304" pitchFamily="18" charset="0"/>
              </a:rPr>
              <a:t> as a keeper</a:t>
            </a:r>
            <a:br>
              <a:rPr lang="en-US" sz="1600" i="1" dirty="0">
                <a:solidFill>
                  <a:srgbClr val="000000"/>
                </a:solidFill>
                <a:latin typeface="Times New Roman" panose="02020603050405020304" pitchFamily="18" charset="0"/>
              </a:rPr>
            </a:br>
            <a:r>
              <a:rPr lang="en-US" sz="1600" i="1" dirty="0">
                <a:solidFill>
                  <a:srgbClr val="000000"/>
                </a:solidFill>
                <a:latin typeface="Times New Roman" panose="02020603050405020304" pitchFamily="18" charset="0"/>
              </a:rPr>
              <a:t>of the whole country and of his cousin.</a:t>
            </a:r>
            <a:br>
              <a:rPr lang="en-US" sz="1600" i="1" dirty="0">
                <a:solidFill>
                  <a:srgbClr val="000000"/>
                </a:solidFill>
                <a:latin typeface="Times New Roman" panose="02020603050405020304" pitchFamily="18" charset="0"/>
              </a:rPr>
            </a:br>
            <a:br>
              <a:rPr lang="en-US" sz="1600" i="1" dirty="0">
                <a:solidFill>
                  <a:srgbClr val="000000"/>
                </a:solidFill>
                <a:latin typeface="Times New Roman" panose="02020603050405020304" pitchFamily="18" charset="0"/>
              </a:rPr>
            </a:br>
            <a:r>
              <a:rPr lang="en-US" sz="1600" i="1" dirty="0">
                <a:solidFill>
                  <a:srgbClr val="000000"/>
                </a:solidFill>
                <a:latin typeface="Times New Roman" panose="02020603050405020304" pitchFamily="18" charset="0"/>
              </a:rPr>
              <a:t>If </a:t>
            </a:r>
            <a:r>
              <a:rPr lang="en-US" sz="1600" i="1" dirty="0" err="1">
                <a:solidFill>
                  <a:srgbClr val="000000"/>
                </a:solidFill>
                <a:latin typeface="Times New Roman" panose="02020603050405020304" pitchFamily="18" charset="0"/>
              </a:rPr>
              <a:t>Folcon</a:t>
            </a:r>
            <a:r>
              <a:rPr lang="en-US" sz="1600" i="1" dirty="0">
                <a:solidFill>
                  <a:srgbClr val="000000"/>
                </a:solidFill>
                <a:latin typeface="Times New Roman" panose="02020603050405020304" pitchFamily="18" charset="0"/>
              </a:rPr>
              <a:t> of </a:t>
            </a:r>
            <a:r>
              <a:rPr lang="en-US" sz="1600" i="1" dirty="0" err="1">
                <a:solidFill>
                  <a:srgbClr val="000000"/>
                </a:solidFill>
                <a:latin typeface="Times New Roman" panose="02020603050405020304" pitchFamily="18" charset="0"/>
              </a:rPr>
              <a:t>Angiers</a:t>
            </a:r>
            <a:r>
              <a:rPr lang="en-US" sz="1600" i="1" dirty="0">
                <a:solidFill>
                  <a:srgbClr val="000000"/>
                </a:solidFill>
                <a:latin typeface="Times New Roman" panose="02020603050405020304" pitchFamily="18" charset="0"/>
              </a:rPr>
              <a:t> doesn't aid him</a:t>
            </a:r>
            <a:br>
              <a:rPr lang="en-US" sz="1600" i="1" dirty="0">
                <a:solidFill>
                  <a:srgbClr val="000000"/>
                </a:solidFill>
                <a:latin typeface="Times New Roman" panose="02020603050405020304" pitchFamily="18" charset="0"/>
              </a:rPr>
            </a:br>
            <a:r>
              <a:rPr lang="en-US" sz="1600" i="1" dirty="0">
                <a:solidFill>
                  <a:srgbClr val="000000"/>
                </a:solidFill>
                <a:latin typeface="Times New Roman" panose="02020603050405020304" pitchFamily="18" charset="0"/>
              </a:rPr>
              <a:t>(and the king I owe my title to doesn't do likewise)</a:t>
            </a:r>
            <a:br>
              <a:rPr lang="en-US" sz="1600" i="1" dirty="0">
                <a:solidFill>
                  <a:srgbClr val="000000"/>
                </a:solidFill>
                <a:latin typeface="Times New Roman" panose="02020603050405020304" pitchFamily="18" charset="0"/>
              </a:rPr>
            </a:br>
            <a:r>
              <a:rPr lang="en-US" sz="1600" i="1" dirty="0">
                <a:solidFill>
                  <a:srgbClr val="000000"/>
                </a:solidFill>
                <a:latin typeface="Times New Roman" panose="02020603050405020304" pitchFamily="18" charset="0"/>
              </a:rPr>
              <a:t>most of them will attack him,</a:t>
            </a:r>
            <a:br>
              <a:rPr lang="en-US" sz="1600" i="1" dirty="0">
                <a:solidFill>
                  <a:srgbClr val="000000"/>
                </a:solidFill>
                <a:latin typeface="Times New Roman" panose="02020603050405020304" pitchFamily="18" charset="0"/>
              </a:rPr>
            </a:br>
            <a:r>
              <a:rPr lang="en-US" sz="1600" i="1" dirty="0">
                <a:solidFill>
                  <a:srgbClr val="000000"/>
                </a:solidFill>
                <a:latin typeface="Times New Roman" panose="02020603050405020304" pitchFamily="18" charset="0"/>
              </a:rPr>
              <a:t>those villainous Gascons and Angevins.</a:t>
            </a:r>
            <a:br>
              <a:rPr lang="en-US" sz="1600" i="1" dirty="0">
                <a:solidFill>
                  <a:srgbClr val="000000"/>
                </a:solidFill>
                <a:latin typeface="Times New Roman" panose="02020603050405020304" pitchFamily="18" charset="0"/>
              </a:rPr>
            </a:br>
            <a:br>
              <a:rPr lang="en-US" sz="1600" i="1" dirty="0">
                <a:solidFill>
                  <a:srgbClr val="000000"/>
                </a:solidFill>
                <a:latin typeface="Times New Roman" panose="02020603050405020304" pitchFamily="18" charset="0"/>
              </a:rPr>
            </a:br>
            <a:r>
              <a:rPr lang="en-US" sz="1600" i="1" dirty="0">
                <a:solidFill>
                  <a:srgbClr val="000000"/>
                </a:solidFill>
                <a:latin typeface="Times New Roman" panose="02020603050405020304" pitchFamily="18" charset="0"/>
              </a:rPr>
              <a:t>If he isn't very wise and valiant,</a:t>
            </a:r>
            <a:br>
              <a:rPr lang="en-US" sz="1600" i="1" dirty="0">
                <a:solidFill>
                  <a:srgbClr val="000000"/>
                </a:solidFill>
                <a:latin typeface="Times New Roman" panose="02020603050405020304" pitchFamily="18" charset="0"/>
              </a:rPr>
            </a:br>
            <a:r>
              <a:rPr lang="en-US" sz="1600" i="1" dirty="0">
                <a:solidFill>
                  <a:srgbClr val="000000"/>
                </a:solidFill>
                <a:latin typeface="Times New Roman" panose="02020603050405020304" pitchFamily="18" charset="0"/>
              </a:rPr>
              <a:t>as soon as I have left you,</a:t>
            </a:r>
            <a:br>
              <a:rPr lang="en-US" sz="1600" i="1" dirty="0">
                <a:solidFill>
                  <a:srgbClr val="000000"/>
                </a:solidFill>
                <a:latin typeface="Times New Roman" panose="02020603050405020304" pitchFamily="18" charset="0"/>
              </a:rPr>
            </a:br>
            <a:r>
              <a:rPr lang="en-US" sz="1600" i="1" dirty="0">
                <a:solidFill>
                  <a:srgbClr val="000000"/>
                </a:solidFill>
                <a:latin typeface="Times New Roman" panose="02020603050405020304" pitchFamily="18" charset="0"/>
              </a:rPr>
              <a:t>they will upturn him,</a:t>
            </a:r>
            <a:br>
              <a:rPr lang="en-US" sz="1600" i="1" dirty="0">
                <a:solidFill>
                  <a:srgbClr val="000000"/>
                </a:solidFill>
                <a:latin typeface="Times New Roman" panose="02020603050405020304" pitchFamily="18" charset="0"/>
              </a:rPr>
            </a:br>
            <a:r>
              <a:rPr lang="en-US" sz="1600" i="1" dirty="0">
                <a:solidFill>
                  <a:srgbClr val="000000"/>
                </a:solidFill>
                <a:latin typeface="Times New Roman" panose="02020603050405020304" pitchFamily="18" charset="0"/>
              </a:rPr>
              <a:t>because they will see him young and </a:t>
            </a:r>
            <a:r>
              <a:rPr lang="en-US" sz="1600" i="1" dirty="0" err="1">
                <a:solidFill>
                  <a:srgbClr val="000000"/>
                </a:solidFill>
                <a:latin typeface="Times New Roman" panose="02020603050405020304" pitchFamily="18" charset="0"/>
              </a:rPr>
              <a:t>defenceless</a:t>
            </a:r>
            <a:r>
              <a:rPr lang="en-US" sz="1600" i="1" dirty="0">
                <a:solidFill>
                  <a:srgbClr val="000000"/>
                </a:solidFill>
                <a:latin typeface="Times New Roman" panose="02020603050405020304" pitchFamily="18" charset="0"/>
              </a:rPr>
              <a:t>.</a:t>
            </a:r>
            <a:endParaRPr lang="es-CL" sz="1600" dirty="0"/>
          </a:p>
        </p:txBody>
      </p:sp>
    </p:spTree>
    <p:extLst>
      <p:ext uri="{BB962C8B-B14F-4D97-AF65-F5344CB8AC3E}">
        <p14:creationId xmlns:p14="http://schemas.microsoft.com/office/powerpoint/2010/main" val="366254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61964" y="97963"/>
            <a:ext cx="3096344" cy="5909310"/>
          </a:xfrm>
          <a:prstGeom prst="rect">
            <a:avLst/>
          </a:prstGeom>
        </p:spPr>
        <p:txBody>
          <a:bodyPr wrap="square">
            <a:spAutoFit/>
          </a:bodyPr>
          <a:lstStyle/>
          <a:p>
            <a:r>
              <a:rPr lang="es-CL" sz="1400" dirty="0" err="1">
                <a:solidFill>
                  <a:srgbClr val="000000"/>
                </a:solidFill>
                <a:latin typeface="Times New Roman" panose="02020603050405020304" pitchFamily="18" charset="0"/>
              </a:rPr>
              <a:t>Merce</a:t>
            </a:r>
            <a:r>
              <a:rPr lang="es-CL" sz="1400" dirty="0">
                <a:solidFill>
                  <a:srgbClr val="000000"/>
                </a:solidFill>
                <a:latin typeface="Times New Roman" panose="02020603050405020304" pitchFamily="18" charset="0"/>
              </a:rPr>
              <a:t> </a:t>
            </a:r>
            <a:r>
              <a:rPr lang="es-CL" sz="1400" dirty="0" err="1">
                <a:solidFill>
                  <a:srgbClr val="000000"/>
                </a:solidFill>
                <a:latin typeface="Times New Roman" panose="02020603050405020304" pitchFamily="18" charset="0"/>
              </a:rPr>
              <a:t>clam</a:t>
            </a:r>
            <a:r>
              <a:rPr lang="es-CL" sz="1400" dirty="0">
                <a:solidFill>
                  <a:srgbClr val="000000"/>
                </a:solidFill>
                <a:latin typeface="Times New Roman" panose="02020603050405020304" pitchFamily="18" charset="0"/>
              </a:rPr>
              <a:t> a </a:t>
            </a:r>
            <a:r>
              <a:rPr lang="es-CL" sz="1400" dirty="0" err="1">
                <a:solidFill>
                  <a:srgbClr val="000000"/>
                </a:solidFill>
                <a:latin typeface="Times New Roman" panose="02020603050405020304" pitchFamily="18" charset="0"/>
              </a:rPr>
              <a:t>mon</a:t>
            </a:r>
            <a:r>
              <a:rPr lang="es-CL" sz="1400" dirty="0">
                <a:solidFill>
                  <a:srgbClr val="000000"/>
                </a:solidFill>
                <a:latin typeface="Times New Roman" panose="02020603050405020304" pitchFamily="18" charset="0"/>
              </a:rPr>
              <a:t> </a:t>
            </a:r>
            <a:r>
              <a:rPr lang="es-CL" sz="1400" dirty="0" err="1">
                <a:solidFill>
                  <a:srgbClr val="000000"/>
                </a:solidFill>
                <a:latin typeface="Times New Roman" panose="02020603050405020304" pitchFamily="18" charset="0"/>
              </a:rPr>
              <a:t>conpaignon</a:t>
            </a:r>
            <a:r>
              <a:rPr lang="es-CL" sz="1400" dirty="0">
                <a:solidFill>
                  <a:srgbClr val="000000"/>
                </a:solidFill>
                <a:latin typeface="Times New Roman" panose="02020603050405020304" pitchFamily="18" charset="0"/>
              </a:rPr>
              <a:t>,</a:t>
            </a:r>
            <a:br>
              <a:rPr lang="es-CL" sz="1400" dirty="0"/>
            </a:br>
            <a:r>
              <a:rPr lang="es-CL" sz="1400" dirty="0" err="1">
                <a:solidFill>
                  <a:srgbClr val="000000"/>
                </a:solidFill>
                <a:latin typeface="Times New Roman" panose="02020603050405020304" pitchFamily="18" charset="0"/>
              </a:rPr>
              <a:t>S'anc</a:t>
            </a:r>
            <a:r>
              <a:rPr lang="es-CL" sz="1400" dirty="0">
                <a:solidFill>
                  <a:srgbClr val="000000"/>
                </a:solidFill>
                <a:latin typeface="Times New Roman" panose="02020603050405020304" pitchFamily="18" charset="0"/>
              </a:rPr>
              <a:t> li fi </a:t>
            </a:r>
            <a:r>
              <a:rPr lang="es-CL" sz="1400" dirty="0" err="1">
                <a:solidFill>
                  <a:srgbClr val="000000"/>
                </a:solidFill>
                <a:latin typeface="Times New Roman" panose="02020603050405020304" pitchFamily="18" charset="0"/>
              </a:rPr>
              <a:t>tort</a:t>
            </a:r>
            <a:r>
              <a:rPr lang="es-CL" sz="1400" dirty="0">
                <a:solidFill>
                  <a:srgbClr val="000000"/>
                </a:solidFill>
                <a:latin typeface="Times New Roman" panose="02020603050405020304" pitchFamily="18" charset="0"/>
              </a:rPr>
              <a:t>, </a:t>
            </a:r>
            <a:r>
              <a:rPr lang="es-CL" sz="1400" dirty="0" err="1">
                <a:solidFill>
                  <a:srgbClr val="000000"/>
                </a:solidFill>
                <a:latin typeface="Times New Roman" panose="02020603050405020304" pitchFamily="18" charset="0"/>
              </a:rPr>
              <a:t>qu'il</a:t>
            </a:r>
            <a:r>
              <a:rPr lang="es-CL" sz="1400" dirty="0">
                <a:solidFill>
                  <a:srgbClr val="000000"/>
                </a:solidFill>
                <a:latin typeface="Times New Roman" panose="02020603050405020304" pitchFamily="18" charset="0"/>
              </a:rPr>
              <a:t> </a:t>
            </a:r>
            <a:r>
              <a:rPr lang="es-CL" sz="1400" dirty="0" err="1">
                <a:solidFill>
                  <a:srgbClr val="000000"/>
                </a:solidFill>
                <a:latin typeface="Times New Roman" panose="02020603050405020304" pitchFamily="18" charset="0"/>
              </a:rPr>
              <a:t>m'o</a:t>
            </a:r>
            <a:r>
              <a:rPr lang="es-CL" sz="1400" dirty="0">
                <a:solidFill>
                  <a:srgbClr val="000000"/>
                </a:solidFill>
                <a:latin typeface="Times New Roman" panose="02020603050405020304" pitchFamily="18" charset="0"/>
              </a:rPr>
              <a:t> </a:t>
            </a:r>
            <a:r>
              <a:rPr lang="es-CL" sz="1400" dirty="0" err="1">
                <a:solidFill>
                  <a:srgbClr val="000000"/>
                </a:solidFill>
                <a:latin typeface="Times New Roman" panose="02020603050405020304" pitchFamily="18" charset="0"/>
              </a:rPr>
              <a:t>perdon</a:t>
            </a:r>
            <a:r>
              <a:rPr lang="es-CL" sz="1400" dirty="0">
                <a:solidFill>
                  <a:srgbClr val="000000"/>
                </a:solidFill>
                <a:latin typeface="Times New Roman" panose="02020603050405020304" pitchFamily="18" charset="0"/>
              </a:rPr>
              <a:t>,</a:t>
            </a:r>
            <a:br>
              <a:rPr lang="es-CL" sz="1400" dirty="0"/>
            </a:br>
            <a:r>
              <a:rPr lang="es-CL" sz="1400" dirty="0">
                <a:solidFill>
                  <a:srgbClr val="000000"/>
                </a:solidFill>
                <a:latin typeface="Times New Roman" panose="02020603050405020304" pitchFamily="18" charset="0"/>
              </a:rPr>
              <a:t>Et </a:t>
            </a:r>
            <a:r>
              <a:rPr lang="es-CL" sz="1400" dirty="0" err="1">
                <a:solidFill>
                  <a:srgbClr val="000000"/>
                </a:solidFill>
                <a:latin typeface="Times New Roman" panose="02020603050405020304" pitchFamily="18" charset="0"/>
              </a:rPr>
              <a:t>il</a:t>
            </a:r>
            <a:r>
              <a:rPr lang="es-CL" sz="1400" dirty="0">
                <a:solidFill>
                  <a:srgbClr val="000000"/>
                </a:solidFill>
                <a:latin typeface="Times New Roman" panose="02020603050405020304" pitchFamily="18" charset="0"/>
              </a:rPr>
              <a:t> </a:t>
            </a:r>
            <a:r>
              <a:rPr lang="es-CL" sz="1400" dirty="0" err="1">
                <a:solidFill>
                  <a:srgbClr val="000000"/>
                </a:solidFill>
                <a:latin typeface="Times New Roman" panose="02020603050405020304" pitchFamily="18" charset="0"/>
              </a:rPr>
              <a:t>prec</a:t>
            </a:r>
            <a:r>
              <a:rPr lang="es-CL" sz="1400" dirty="0">
                <a:solidFill>
                  <a:srgbClr val="000000"/>
                </a:solidFill>
                <a:latin typeface="Times New Roman" panose="02020603050405020304" pitchFamily="18" charset="0"/>
              </a:rPr>
              <a:t> en </a:t>
            </a:r>
            <a:r>
              <a:rPr lang="es-CL" sz="1400" dirty="0" err="1">
                <a:solidFill>
                  <a:srgbClr val="000000"/>
                </a:solidFill>
                <a:latin typeface="Times New Roman" panose="02020603050405020304" pitchFamily="18" charset="0"/>
              </a:rPr>
              <a:t>Jezu</a:t>
            </a:r>
            <a:r>
              <a:rPr lang="es-CL" sz="1400" dirty="0">
                <a:solidFill>
                  <a:srgbClr val="000000"/>
                </a:solidFill>
                <a:latin typeface="Times New Roman" panose="02020603050405020304" pitchFamily="18" charset="0"/>
              </a:rPr>
              <a:t> del </a:t>
            </a:r>
            <a:r>
              <a:rPr lang="es-CL" sz="1400" dirty="0" err="1">
                <a:solidFill>
                  <a:srgbClr val="000000"/>
                </a:solidFill>
                <a:latin typeface="Times New Roman" panose="02020603050405020304" pitchFamily="18" charset="0"/>
              </a:rPr>
              <a:t>tron</a:t>
            </a:r>
            <a:br>
              <a:rPr lang="es-CL" sz="1400" dirty="0"/>
            </a:br>
            <a:r>
              <a:rPr lang="es-CL" sz="1400" dirty="0">
                <a:solidFill>
                  <a:srgbClr val="000000"/>
                </a:solidFill>
                <a:latin typeface="Times New Roman" panose="02020603050405020304" pitchFamily="18" charset="0"/>
              </a:rPr>
              <a:t>En </a:t>
            </a:r>
            <a:r>
              <a:rPr lang="es-CL" sz="1400" dirty="0" err="1">
                <a:solidFill>
                  <a:srgbClr val="000000"/>
                </a:solidFill>
                <a:latin typeface="Times New Roman" panose="02020603050405020304" pitchFamily="18" charset="0"/>
              </a:rPr>
              <a:t>romans</a:t>
            </a:r>
            <a:r>
              <a:rPr lang="es-CL" sz="1400" dirty="0">
                <a:solidFill>
                  <a:srgbClr val="000000"/>
                </a:solidFill>
                <a:latin typeface="Times New Roman" panose="02020603050405020304" pitchFamily="18" charset="0"/>
              </a:rPr>
              <a:t> et en son </a:t>
            </a:r>
            <a:r>
              <a:rPr lang="es-CL" sz="1400" dirty="0" err="1">
                <a:solidFill>
                  <a:srgbClr val="000000"/>
                </a:solidFill>
                <a:latin typeface="Times New Roman" panose="02020603050405020304" pitchFamily="18" charset="0"/>
              </a:rPr>
              <a:t>lati</a:t>
            </a:r>
            <a:r>
              <a:rPr lang="es-CL" sz="1400" dirty="0">
                <a:solidFill>
                  <a:srgbClr val="000000"/>
                </a:solidFill>
                <a:latin typeface="Times New Roman" panose="02020603050405020304" pitchFamily="18" charset="0"/>
              </a:rPr>
              <a:t>.</a:t>
            </a:r>
            <a:br>
              <a:rPr lang="es-CL" sz="1400" dirty="0"/>
            </a:br>
            <a:br>
              <a:rPr lang="es-CL" sz="1400" dirty="0"/>
            </a:br>
            <a:r>
              <a:rPr lang="es-CL" sz="1400" dirty="0">
                <a:solidFill>
                  <a:srgbClr val="000000"/>
                </a:solidFill>
                <a:latin typeface="Times New Roman" panose="02020603050405020304" pitchFamily="18" charset="0"/>
              </a:rPr>
              <a:t>De </a:t>
            </a:r>
            <a:r>
              <a:rPr lang="es-CL" sz="1400" dirty="0" err="1">
                <a:solidFill>
                  <a:srgbClr val="000000"/>
                </a:solidFill>
                <a:latin typeface="Times New Roman" panose="02020603050405020304" pitchFamily="18" charset="0"/>
              </a:rPr>
              <a:t>proez'e</a:t>
            </a:r>
            <a:r>
              <a:rPr lang="es-CL" sz="1400" dirty="0">
                <a:solidFill>
                  <a:srgbClr val="000000"/>
                </a:solidFill>
                <a:latin typeface="Times New Roman" panose="02020603050405020304" pitchFamily="18" charset="0"/>
              </a:rPr>
              <a:t> de joven fui,</a:t>
            </a:r>
            <a:br>
              <a:rPr lang="es-CL" sz="1400" dirty="0"/>
            </a:br>
            <a:r>
              <a:rPr lang="es-CL" sz="1400" dirty="0" err="1">
                <a:solidFill>
                  <a:srgbClr val="000000"/>
                </a:solidFill>
                <a:latin typeface="Times New Roman" panose="02020603050405020304" pitchFamily="18" charset="0"/>
              </a:rPr>
              <a:t>Mais</a:t>
            </a:r>
            <a:r>
              <a:rPr lang="es-CL" sz="1400" dirty="0">
                <a:solidFill>
                  <a:srgbClr val="000000"/>
                </a:solidFill>
                <a:latin typeface="Times New Roman" panose="02020603050405020304" pitchFamily="18" charset="0"/>
              </a:rPr>
              <a:t> ara </a:t>
            </a:r>
            <a:r>
              <a:rPr lang="es-CL" sz="1400" dirty="0" err="1">
                <a:solidFill>
                  <a:srgbClr val="000000"/>
                </a:solidFill>
                <a:latin typeface="Times New Roman" panose="02020603050405020304" pitchFamily="18" charset="0"/>
              </a:rPr>
              <a:t>partem</a:t>
            </a:r>
            <a:r>
              <a:rPr lang="es-CL" sz="1400" dirty="0">
                <a:solidFill>
                  <a:srgbClr val="000000"/>
                </a:solidFill>
                <a:latin typeface="Times New Roman" panose="02020603050405020304" pitchFamily="18" charset="0"/>
              </a:rPr>
              <a:t> </a:t>
            </a:r>
            <a:r>
              <a:rPr lang="es-CL" sz="1400" dirty="0" err="1">
                <a:solidFill>
                  <a:srgbClr val="000000"/>
                </a:solidFill>
                <a:latin typeface="Times New Roman" panose="02020603050405020304" pitchFamily="18" charset="0"/>
              </a:rPr>
              <a:t>ambedui</a:t>
            </a:r>
            <a:r>
              <a:rPr lang="es-CL" sz="1400" dirty="0">
                <a:solidFill>
                  <a:srgbClr val="000000"/>
                </a:solidFill>
                <a:latin typeface="Times New Roman" panose="02020603050405020304" pitchFamily="18" charset="0"/>
              </a:rPr>
              <a:t>,</a:t>
            </a:r>
            <a:br>
              <a:rPr lang="es-CL" sz="1400" dirty="0"/>
            </a:br>
            <a:r>
              <a:rPr lang="es-CL" sz="1400" dirty="0">
                <a:solidFill>
                  <a:srgbClr val="000000"/>
                </a:solidFill>
                <a:latin typeface="Times New Roman" panose="02020603050405020304" pitchFamily="18" charset="0"/>
              </a:rPr>
              <a:t>Et </a:t>
            </a:r>
            <a:r>
              <a:rPr lang="es-CL" sz="1400" dirty="0" err="1">
                <a:solidFill>
                  <a:srgbClr val="000000"/>
                </a:solidFill>
                <a:latin typeface="Times New Roman" panose="02020603050405020304" pitchFamily="18" charset="0"/>
              </a:rPr>
              <a:t>ieu</a:t>
            </a:r>
            <a:r>
              <a:rPr lang="es-CL" sz="1400" dirty="0">
                <a:solidFill>
                  <a:srgbClr val="000000"/>
                </a:solidFill>
                <a:latin typeface="Times New Roman" panose="02020603050405020304" pitchFamily="18" charset="0"/>
              </a:rPr>
              <a:t> </a:t>
            </a:r>
            <a:r>
              <a:rPr lang="es-CL" sz="1400" dirty="0" err="1">
                <a:solidFill>
                  <a:srgbClr val="000000"/>
                </a:solidFill>
                <a:latin typeface="Times New Roman" panose="02020603050405020304" pitchFamily="18" charset="0"/>
              </a:rPr>
              <a:t>irai</a:t>
            </a:r>
            <a:r>
              <a:rPr lang="es-CL" sz="1400" dirty="0">
                <a:solidFill>
                  <a:srgbClr val="000000"/>
                </a:solidFill>
                <a:latin typeface="Times New Roman" panose="02020603050405020304" pitchFamily="18" charset="0"/>
              </a:rPr>
              <a:t> </a:t>
            </a:r>
            <a:r>
              <a:rPr lang="es-CL" sz="1400" dirty="0" err="1">
                <a:solidFill>
                  <a:srgbClr val="000000"/>
                </a:solidFill>
                <a:latin typeface="Times New Roman" panose="02020603050405020304" pitchFamily="18" charset="0"/>
              </a:rPr>
              <a:t>m'en</a:t>
            </a:r>
            <a:r>
              <a:rPr lang="es-CL" sz="1400" dirty="0">
                <a:solidFill>
                  <a:srgbClr val="000000"/>
                </a:solidFill>
                <a:latin typeface="Times New Roman" panose="02020603050405020304" pitchFamily="18" charset="0"/>
              </a:rPr>
              <a:t> a </a:t>
            </a:r>
            <a:r>
              <a:rPr lang="es-CL" sz="1400" dirty="0" err="1">
                <a:solidFill>
                  <a:srgbClr val="000000"/>
                </a:solidFill>
                <a:latin typeface="Times New Roman" panose="02020603050405020304" pitchFamily="18" charset="0"/>
              </a:rPr>
              <a:t>Cellui</a:t>
            </a:r>
            <a:br>
              <a:rPr lang="es-CL" sz="1400" dirty="0"/>
            </a:br>
            <a:r>
              <a:rPr lang="es-CL" sz="1400" dirty="0" err="1">
                <a:solidFill>
                  <a:srgbClr val="000000"/>
                </a:solidFill>
                <a:latin typeface="Times New Roman" panose="02020603050405020304" pitchFamily="18" charset="0"/>
              </a:rPr>
              <a:t>On</a:t>
            </a:r>
            <a:r>
              <a:rPr lang="es-CL" sz="1400" dirty="0">
                <a:solidFill>
                  <a:srgbClr val="000000"/>
                </a:solidFill>
                <a:latin typeface="Times New Roman" panose="02020603050405020304" pitchFamily="18" charset="0"/>
              </a:rPr>
              <a:t> </a:t>
            </a:r>
            <a:r>
              <a:rPr lang="es-CL" sz="1400" dirty="0" err="1">
                <a:solidFill>
                  <a:srgbClr val="000000"/>
                </a:solidFill>
                <a:latin typeface="Times New Roman" panose="02020603050405020304" pitchFamily="18" charset="0"/>
              </a:rPr>
              <a:t>tut</a:t>
            </a:r>
            <a:r>
              <a:rPr lang="es-CL" sz="1400" dirty="0">
                <a:solidFill>
                  <a:srgbClr val="000000"/>
                </a:solidFill>
                <a:latin typeface="Times New Roman" panose="02020603050405020304" pitchFamily="18" charset="0"/>
              </a:rPr>
              <a:t> </a:t>
            </a:r>
            <a:r>
              <a:rPr lang="es-CL" sz="1400" dirty="0" err="1">
                <a:solidFill>
                  <a:srgbClr val="000000"/>
                </a:solidFill>
                <a:latin typeface="Times New Roman" panose="02020603050405020304" pitchFamily="18" charset="0"/>
              </a:rPr>
              <a:t>peccador</a:t>
            </a:r>
            <a:r>
              <a:rPr lang="es-CL" sz="1400" dirty="0">
                <a:solidFill>
                  <a:srgbClr val="000000"/>
                </a:solidFill>
                <a:latin typeface="Times New Roman" panose="02020603050405020304" pitchFamily="18" charset="0"/>
              </a:rPr>
              <a:t> </a:t>
            </a:r>
            <a:r>
              <a:rPr lang="es-CL" sz="1400" dirty="0" err="1">
                <a:solidFill>
                  <a:srgbClr val="000000"/>
                </a:solidFill>
                <a:latin typeface="Times New Roman" panose="02020603050405020304" pitchFamily="18" charset="0"/>
              </a:rPr>
              <a:t>troban</a:t>
            </a:r>
            <a:r>
              <a:rPr lang="es-CL" sz="1400" dirty="0">
                <a:solidFill>
                  <a:srgbClr val="000000"/>
                </a:solidFill>
                <a:latin typeface="Times New Roman" panose="02020603050405020304" pitchFamily="18" charset="0"/>
              </a:rPr>
              <a:t> fi.</a:t>
            </a:r>
            <a:br>
              <a:rPr lang="es-CL" sz="1400" dirty="0"/>
            </a:br>
            <a:br>
              <a:rPr lang="es-CL" sz="1400" dirty="0"/>
            </a:br>
            <a:r>
              <a:rPr lang="es-CL" sz="1400" dirty="0" err="1">
                <a:solidFill>
                  <a:srgbClr val="000000"/>
                </a:solidFill>
                <a:latin typeface="Times New Roman" panose="02020603050405020304" pitchFamily="18" charset="0"/>
              </a:rPr>
              <a:t>Mout</a:t>
            </a:r>
            <a:r>
              <a:rPr lang="es-CL" sz="1400" dirty="0">
                <a:solidFill>
                  <a:srgbClr val="000000"/>
                </a:solidFill>
                <a:latin typeface="Times New Roman" panose="02020603050405020304" pitchFamily="18" charset="0"/>
              </a:rPr>
              <a:t> </a:t>
            </a:r>
            <a:r>
              <a:rPr lang="es-CL" sz="1400" dirty="0" err="1">
                <a:solidFill>
                  <a:srgbClr val="000000"/>
                </a:solidFill>
                <a:latin typeface="Times New Roman" panose="02020603050405020304" pitchFamily="18" charset="0"/>
              </a:rPr>
              <a:t>ai</a:t>
            </a:r>
            <a:r>
              <a:rPr lang="es-CL" sz="1400" dirty="0">
                <a:solidFill>
                  <a:srgbClr val="000000"/>
                </a:solidFill>
                <a:latin typeface="Times New Roman" panose="02020603050405020304" pitchFamily="18" charset="0"/>
              </a:rPr>
              <a:t> </a:t>
            </a:r>
            <a:r>
              <a:rPr lang="es-CL" sz="1400" dirty="0" err="1">
                <a:solidFill>
                  <a:srgbClr val="000000"/>
                </a:solidFill>
                <a:latin typeface="Times New Roman" panose="02020603050405020304" pitchFamily="18" charset="0"/>
              </a:rPr>
              <a:t>estat</a:t>
            </a:r>
            <a:r>
              <a:rPr lang="es-CL" sz="1400" dirty="0">
                <a:solidFill>
                  <a:srgbClr val="000000"/>
                </a:solidFill>
                <a:latin typeface="Times New Roman" panose="02020603050405020304" pitchFamily="18" charset="0"/>
              </a:rPr>
              <a:t> </a:t>
            </a:r>
            <a:r>
              <a:rPr lang="es-CL" sz="1400" dirty="0" err="1">
                <a:solidFill>
                  <a:srgbClr val="000000"/>
                </a:solidFill>
                <a:latin typeface="Times New Roman" panose="02020603050405020304" pitchFamily="18" charset="0"/>
              </a:rPr>
              <a:t>cuendes</a:t>
            </a:r>
            <a:r>
              <a:rPr lang="es-CL" sz="1400" dirty="0">
                <a:solidFill>
                  <a:srgbClr val="000000"/>
                </a:solidFill>
                <a:latin typeface="Times New Roman" panose="02020603050405020304" pitchFamily="18" charset="0"/>
              </a:rPr>
              <a:t> e gais,</a:t>
            </a:r>
            <a:br>
              <a:rPr lang="es-CL" sz="1400" dirty="0"/>
            </a:br>
            <a:r>
              <a:rPr lang="es-CL" sz="1400" dirty="0">
                <a:solidFill>
                  <a:srgbClr val="000000"/>
                </a:solidFill>
                <a:latin typeface="Times New Roman" panose="02020603050405020304" pitchFamily="18" charset="0"/>
              </a:rPr>
              <a:t>Mas </a:t>
            </a:r>
            <a:r>
              <a:rPr lang="es-CL" sz="1400" dirty="0" err="1">
                <a:solidFill>
                  <a:srgbClr val="000000"/>
                </a:solidFill>
                <a:latin typeface="Times New Roman" panose="02020603050405020304" pitchFamily="18" charset="0"/>
              </a:rPr>
              <a:t>Nostre</a:t>
            </a:r>
            <a:r>
              <a:rPr lang="es-CL" sz="1400" dirty="0">
                <a:solidFill>
                  <a:srgbClr val="000000"/>
                </a:solidFill>
                <a:latin typeface="Times New Roman" panose="02020603050405020304" pitchFamily="18" charset="0"/>
              </a:rPr>
              <a:t> </a:t>
            </a:r>
            <a:r>
              <a:rPr lang="es-CL" sz="1400" dirty="0" err="1">
                <a:solidFill>
                  <a:srgbClr val="000000"/>
                </a:solidFill>
                <a:latin typeface="Times New Roman" panose="02020603050405020304" pitchFamily="18" charset="0"/>
              </a:rPr>
              <a:t>Seigner</a:t>
            </a:r>
            <a:r>
              <a:rPr lang="es-CL" sz="1400" dirty="0">
                <a:solidFill>
                  <a:srgbClr val="000000"/>
                </a:solidFill>
                <a:latin typeface="Times New Roman" panose="02020603050405020304" pitchFamily="18" charset="0"/>
              </a:rPr>
              <a:t> no-l </a:t>
            </a:r>
            <a:r>
              <a:rPr lang="es-CL" sz="1400" dirty="0" err="1">
                <a:solidFill>
                  <a:srgbClr val="000000"/>
                </a:solidFill>
                <a:latin typeface="Times New Roman" panose="02020603050405020304" pitchFamily="18" charset="0"/>
              </a:rPr>
              <a:t>vol</a:t>
            </a:r>
            <a:r>
              <a:rPr lang="es-CL" sz="1400" dirty="0">
                <a:solidFill>
                  <a:srgbClr val="000000"/>
                </a:solidFill>
                <a:latin typeface="Times New Roman" panose="02020603050405020304" pitchFamily="18" charset="0"/>
              </a:rPr>
              <a:t> </a:t>
            </a:r>
            <a:r>
              <a:rPr lang="es-CL" sz="1400" dirty="0" err="1">
                <a:solidFill>
                  <a:srgbClr val="000000"/>
                </a:solidFill>
                <a:latin typeface="Times New Roman" panose="02020603050405020304" pitchFamily="18" charset="0"/>
              </a:rPr>
              <a:t>mais</a:t>
            </a:r>
            <a:r>
              <a:rPr lang="es-CL" sz="1400" dirty="0">
                <a:solidFill>
                  <a:srgbClr val="000000"/>
                </a:solidFill>
                <a:latin typeface="Times New Roman" panose="02020603050405020304" pitchFamily="18" charset="0"/>
              </a:rPr>
              <a:t>;</a:t>
            </a:r>
            <a:br>
              <a:rPr lang="es-CL" sz="1400" dirty="0"/>
            </a:br>
            <a:r>
              <a:rPr lang="es-CL" sz="1400" dirty="0">
                <a:solidFill>
                  <a:srgbClr val="000000"/>
                </a:solidFill>
                <a:latin typeface="Times New Roman" panose="02020603050405020304" pitchFamily="18" charset="0"/>
              </a:rPr>
              <a:t>Ar non </a:t>
            </a:r>
            <a:r>
              <a:rPr lang="es-CL" sz="1400" dirty="0" err="1">
                <a:solidFill>
                  <a:srgbClr val="000000"/>
                </a:solidFill>
                <a:latin typeface="Times New Roman" panose="02020603050405020304" pitchFamily="18" charset="0"/>
              </a:rPr>
              <a:t>puesc</a:t>
            </a:r>
            <a:r>
              <a:rPr lang="es-CL" sz="1400" dirty="0">
                <a:solidFill>
                  <a:srgbClr val="000000"/>
                </a:solidFill>
                <a:latin typeface="Times New Roman" panose="02020603050405020304" pitchFamily="18" charset="0"/>
              </a:rPr>
              <a:t> plus </a:t>
            </a:r>
            <a:r>
              <a:rPr lang="es-CL" sz="1400" dirty="0" err="1">
                <a:solidFill>
                  <a:srgbClr val="000000"/>
                </a:solidFill>
                <a:latin typeface="Times New Roman" panose="02020603050405020304" pitchFamily="18" charset="0"/>
              </a:rPr>
              <a:t>soffrir</a:t>
            </a:r>
            <a:r>
              <a:rPr lang="es-CL" sz="1400" dirty="0">
                <a:solidFill>
                  <a:srgbClr val="000000"/>
                </a:solidFill>
                <a:latin typeface="Times New Roman" panose="02020603050405020304" pitchFamily="18" charset="0"/>
              </a:rPr>
              <a:t> lo </a:t>
            </a:r>
            <a:r>
              <a:rPr lang="es-CL" sz="1400" dirty="0" err="1">
                <a:solidFill>
                  <a:srgbClr val="000000"/>
                </a:solidFill>
                <a:latin typeface="Times New Roman" panose="02020603050405020304" pitchFamily="18" charset="0"/>
              </a:rPr>
              <a:t>fais</a:t>
            </a:r>
            <a:br>
              <a:rPr lang="es-CL" sz="1400" dirty="0"/>
            </a:br>
            <a:r>
              <a:rPr lang="es-CL" sz="1400" dirty="0" err="1">
                <a:solidFill>
                  <a:srgbClr val="000000"/>
                </a:solidFill>
                <a:latin typeface="Times New Roman" panose="02020603050405020304" pitchFamily="18" charset="0"/>
              </a:rPr>
              <a:t>Tant</a:t>
            </a:r>
            <a:r>
              <a:rPr lang="es-CL" sz="1400" dirty="0">
                <a:solidFill>
                  <a:srgbClr val="000000"/>
                </a:solidFill>
                <a:latin typeface="Times New Roman" panose="02020603050405020304" pitchFamily="18" charset="0"/>
              </a:rPr>
              <a:t> </a:t>
            </a:r>
            <a:r>
              <a:rPr lang="es-CL" sz="1400" dirty="0" err="1">
                <a:solidFill>
                  <a:srgbClr val="000000"/>
                </a:solidFill>
                <a:latin typeface="Times New Roman" panose="02020603050405020304" pitchFamily="18" charset="0"/>
              </a:rPr>
              <a:t>soi</a:t>
            </a:r>
            <a:r>
              <a:rPr lang="es-CL" sz="1400" dirty="0">
                <a:solidFill>
                  <a:srgbClr val="000000"/>
                </a:solidFill>
                <a:latin typeface="Times New Roman" panose="02020603050405020304" pitchFamily="18" charset="0"/>
              </a:rPr>
              <a:t> </a:t>
            </a:r>
            <a:r>
              <a:rPr lang="es-CL" sz="1400" dirty="0" err="1">
                <a:solidFill>
                  <a:srgbClr val="000000"/>
                </a:solidFill>
                <a:latin typeface="Times New Roman" panose="02020603050405020304" pitchFamily="18" charset="0"/>
              </a:rPr>
              <a:t>aprochatz</a:t>
            </a:r>
            <a:r>
              <a:rPr lang="es-CL" sz="1400" dirty="0">
                <a:solidFill>
                  <a:srgbClr val="000000"/>
                </a:solidFill>
                <a:latin typeface="Times New Roman" panose="02020603050405020304" pitchFamily="18" charset="0"/>
              </a:rPr>
              <a:t> de la fi.</a:t>
            </a:r>
            <a:br>
              <a:rPr lang="es-CL" sz="1400" dirty="0"/>
            </a:br>
            <a:br>
              <a:rPr lang="es-CL" sz="1400" dirty="0"/>
            </a:br>
            <a:r>
              <a:rPr lang="es-CL" sz="1400" dirty="0" err="1">
                <a:solidFill>
                  <a:srgbClr val="000000"/>
                </a:solidFill>
                <a:latin typeface="Times New Roman" panose="02020603050405020304" pitchFamily="18" charset="0"/>
              </a:rPr>
              <a:t>Tot</a:t>
            </a:r>
            <a:r>
              <a:rPr lang="es-CL" sz="1400" dirty="0">
                <a:solidFill>
                  <a:srgbClr val="000000"/>
                </a:solidFill>
                <a:latin typeface="Times New Roman" panose="02020603050405020304" pitchFamily="18" charset="0"/>
              </a:rPr>
              <a:t> </a:t>
            </a:r>
            <a:r>
              <a:rPr lang="es-CL" sz="1400" dirty="0" err="1">
                <a:solidFill>
                  <a:srgbClr val="000000"/>
                </a:solidFill>
                <a:latin typeface="Times New Roman" panose="02020603050405020304" pitchFamily="18" charset="0"/>
              </a:rPr>
              <a:t>ai</a:t>
            </a:r>
            <a:r>
              <a:rPr lang="es-CL" sz="1400" dirty="0">
                <a:solidFill>
                  <a:srgbClr val="000000"/>
                </a:solidFill>
                <a:latin typeface="Times New Roman" panose="02020603050405020304" pitchFamily="18" charset="0"/>
              </a:rPr>
              <a:t> </a:t>
            </a:r>
            <a:r>
              <a:rPr lang="es-CL" sz="1400" dirty="0" err="1">
                <a:solidFill>
                  <a:srgbClr val="000000"/>
                </a:solidFill>
                <a:latin typeface="Times New Roman" panose="02020603050405020304" pitchFamily="18" charset="0"/>
              </a:rPr>
              <a:t>guerpit</a:t>
            </a:r>
            <a:r>
              <a:rPr lang="es-CL" sz="1400" dirty="0">
                <a:solidFill>
                  <a:srgbClr val="000000"/>
                </a:solidFill>
                <a:latin typeface="Times New Roman" panose="02020603050405020304" pitchFamily="18" charset="0"/>
              </a:rPr>
              <a:t> </a:t>
            </a:r>
            <a:r>
              <a:rPr lang="es-CL" sz="1400" dirty="0" err="1">
                <a:solidFill>
                  <a:srgbClr val="000000"/>
                </a:solidFill>
                <a:latin typeface="Times New Roman" panose="02020603050405020304" pitchFamily="18" charset="0"/>
              </a:rPr>
              <a:t>cant</a:t>
            </a:r>
            <a:r>
              <a:rPr lang="es-CL" sz="1400" dirty="0">
                <a:solidFill>
                  <a:srgbClr val="000000"/>
                </a:solidFill>
                <a:latin typeface="Times New Roman" panose="02020603050405020304" pitchFamily="18" charset="0"/>
              </a:rPr>
              <a:t> amar </a:t>
            </a:r>
            <a:r>
              <a:rPr lang="es-CL" sz="1400" dirty="0" err="1">
                <a:solidFill>
                  <a:srgbClr val="000000"/>
                </a:solidFill>
                <a:latin typeface="Times New Roman" panose="02020603050405020304" pitchFamily="18" charset="0"/>
              </a:rPr>
              <a:t>sueill</a:t>
            </a:r>
            <a:r>
              <a:rPr lang="es-CL" sz="1400" dirty="0">
                <a:solidFill>
                  <a:srgbClr val="000000"/>
                </a:solidFill>
                <a:latin typeface="Times New Roman" panose="02020603050405020304" pitchFamily="18" charset="0"/>
              </a:rPr>
              <a:t>:</a:t>
            </a:r>
            <a:br>
              <a:rPr lang="es-CL" sz="1400" dirty="0"/>
            </a:br>
            <a:r>
              <a:rPr lang="es-CL" sz="1400" dirty="0" err="1">
                <a:solidFill>
                  <a:srgbClr val="000000"/>
                </a:solidFill>
                <a:latin typeface="Times New Roman" panose="02020603050405020304" pitchFamily="18" charset="0"/>
              </a:rPr>
              <a:t>Cavalaria</a:t>
            </a:r>
            <a:r>
              <a:rPr lang="es-CL" sz="1400" dirty="0">
                <a:solidFill>
                  <a:srgbClr val="000000"/>
                </a:solidFill>
                <a:latin typeface="Times New Roman" panose="02020603050405020304" pitchFamily="18" charset="0"/>
              </a:rPr>
              <a:t> et </a:t>
            </a:r>
            <a:r>
              <a:rPr lang="es-CL" sz="1400" dirty="0" err="1">
                <a:solidFill>
                  <a:srgbClr val="000000"/>
                </a:solidFill>
                <a:latin typeface="Times New Roman" panose="02020603050405020304" pitchFamily="18" charset="0"/>
              </a:rPr>
              <a:t>orgueill</a:t>
            </a:r>
            <a:br>
              <a:rPr lang="es-CL" sz="1400" dirty="0"/>
            </a:br>
            <a:r>
              <a:rPr lang="es-CL" sz="1400" dirty="0">
                <a:solidFill>
                  <a:srgbClr val="000000"/>
                </a:solidFill>
                <a:latin typeface="Times New Roman" panose="02020603050405020304" pitchFamily="18" charset="0"/>
              </a:rPr>
              <a:t>E </a:t>
            </a:r>
            <a:r>
              <a:rPr lang="es-CL" sz="1400" dirty="0" err="1">
                <a:solidFill>
                  <a:srgbClr val="000000"/>
                </a:solidFill>
                <a:latin typeface="Times New Roman" panose="02020603050405020304" pitchFamily="18" charset="0"/>
              </a:rPr>
              <a:t>pos</a:t>
            </a:r>
            <a:r>
              <a:rPr lang="es-CL" sz="1400" dirty="0">
                <a:solidFill>
                  <a:srgbClr val="000000"/>
                </a:solidFill>
                <a:latin typeface="Times New Roman" panose="02020603050405020304" pitchFamily="18" charset="0"/>
              </a:rPr>
              <a:t> </a:t>
            </a:r>
            <a:r>
              <a:rPr lang="es-CL" sz="1400" dirty="0" err="1">
                <a:solidFill>
                  <a:srgbClr val="000000"/>
                </a:solidFill>
                <a:latin typeface="Times New Roman" panose="02020603050405020304" pitchFamily="18" charset="0"/>
              </a:rPr>
              <a:t>Dieu</a:t>
            </a:r>
            <a:r>
              <a:rPr lang="es-CL" sz="1400" dirty="0">
                <a:solidFill>
                  <a:srgbClr val="000000"/>
                </a:solidFill>
                <a:latin typeface="Times New Roman" panose="02020603050405020304" pitchFamily="18" charset="0"/>
              </a:rPr>
              <a:t> </a:t>
            </a:r>
            <a:r>
              <a:rPr lang="es-CL" sz="1400" dirty="0" err="1">
                <a:solidFill>
                  <a:srgbClr val="000000"/>
                </a:solidFill>
                <a:latin typeface="Times New Roman" panose="02020603050405020304" pitchFamily="18" charset="0"/>
              </a:rPr>
              <a:t>platz</a:t>
            </a:r>
            <a:r>
              <a:rPr lang="es-CL" sz="1400" dirty="0">
                <a:solidFill>
                  <a:srgbClr val="000000"/>
                </a:solidFill>
                <a:latin typeface="Times New Roman" panose="02020603050405020304" pitchFamily="18" charset="0"/>
              </a:rPr>
              <a:t>, </a:t>
            </a:r>
            <a:r>
              <a:rPr lang="es-CL" sz="1400" dirty="0" err="1">
                <a:solidFill>
                  <a:srgbClr val="000000"/>
                </a:solidFill>
                <a:latin typeface="Times New Roman" panose="02020603050405020304" pitchFamily="18" charset="0"/>
              </a:rPr>
              <a:t>tot</a:t>
            </a:r>
            <a:r>
              <a:rPr lang="es-CL" sz="1400" dirty="0">
                <a:solidFill>
                  <a:srgbClr val="000000"/>
                </a:solidFill>
                <a:latin typeface="Times New Roman" panose="02020603050405020304" pitchFamily="18" charset="0"/>
              </a:rPr>
              <a:t> o </a:t>
            </a:r>
            <a:r>
              <a:rPr lang="es-CL" sz="1400" dirty="0" err="1">
                <a:solidFill>
                  <a:srgbClr val="000000"/>
                </a:solidFill>
                <a:latin typeface="Times New Roman" panose="02020603050405020304" pitchFamily="18" charset="0"/>
              </a:rPr>
              <a:t>acueill</a:t>
            </a:r>
            <a:r>
              <a:rPr lang="es-CL" sz="1400" dirty="0">
                <a:solidFill>
                  <a:srgbClr val="000000"/>
                </a:solidFill>
                <a:latin typeface="Times New Roman" panose="02020603050405020304" pitchFamily="18" charset="0"/>
              </a:rPr>
              <a:t>,</a:t>
            </a:r>
            <a:br>
              <a:rPr lang="es-CL" sz="1400" dirty="0"/>
            </a:br>
            <a:r>
              <a:rPr lang="es-CL" sz="1400" dirty="0">
                <a:solidFill>
                  <a:srgbClr val="000000"/>
                </a:solidFill>
                <a:latin typeface="Times New Roman" panose="02020603050405020304" pitchFamily="18" charset="0"/>
              </a:rPr>
              <a:t>E El que-m </a:t>
            </a:r>
            <a:r>
              <a:rPr lang="es-CL" sz="1400" dirty="0" err="1">
                <a:solidFill>
                  <a:srgbClr val="000000"/>
                </a:solidFill>
                <a:latin typeface="Times New Roman" panose="02020603050405020304" pitchFamily="18" charset="0"/>
              </a:rPr>
              <a:t>reteigna</a:t>
            </a:r>
            <a:r>
              <a:rPr lang="es-CL" sz="1400" dirty="0">
                <a:solidFill>
                  <a:srgbClr val="000000"/>
                </a:solidFill>
                <a:latin typeface="Times New Roman" panose="02020603050405020304" pitchFamily="18" charset="0"/>
              </a:rPr>
              <a:t> ab Si.</a:t>
            </a:r>
            <a:br>
              <a:rPr lang="es-CL" sz="1400" dirty="0"/>
            </a:br>
            <a:br>
              <a:rPr lang="es-CL" sz="1400" dirty="0"/>
            </a:br>
            <a:r>
              <a:rPr lang="es-CL" sz="1400" dirty="0" err="1">
                <a:solidFill>
                  <a:srgbClr val="000000"/>
                </a:solidFill>
                <a:latin typeface="Times New Roman" panose="02020603050405020304" pitchFamily="18" charset="0"/>
              </a:rPr>
              <a:t>Totz</a:t>
            </a:r>
            <a:r>
              <a:rPr lang="es-CL" sz="1400" dirty="0">
                <a:solidFill>
                  <a:srgbClr val="000000"/>
                </a:solidFill>
                <a:latin typeface="Times New Roman" panose="02020603050405020304" pitchFamily="18" charset="0"/>
              </a:rPr>
              <a:t> </a:t>
            </a:r>
            <a:r>
              <a:rPr lang="es-CL" sz="1400" dirty="0" err="1">
                <a:solidFill>
                  <a:srgbClr val="000000"/>
                </a:solidFill>
                <a:latin typeface="Times New Roman" panose="02020603050405020304" pitchFamily="18" charset="0"/>
              </a:rPr>
              <a:t>mos</a:t>
            </a:r>
            <a:r>
              <a:rPr lang="es-CL" sz="1400" dirty="0">
                <a:solidFill>
                  <a:srgbClr val="000000"/>
                </a:solidFill>
                <a:latin typeface="Times New Roman" panose="02020603050405020304" pitchFamily="18" charset="0"/>
              </a:rPr>
              <a:t> </a:t>
            </a:r>
            <a:r>
              <a:rPr lang="es-CL" sz="1400" dirty="0" err="1">
                <a:solidFill>
                  <a:srgbClr val="000000"/>
                </a:solidFill>
                <a:latin typeface="Times New Roman" panose="02020603050405020304" pitchFamily="18" charset="0"/>
              </a:rPr>
              <a:t>amics</a:t>
            </a:r>
            <a:r>
              <a:rPr lang="es-CL" sz="1400" dirty="0">
                <a:solidFill>
                  <a:srgbClr val="000000"/>
                </a:solidFill>
                <a:latin typeface="Times New Roman" panose="02020603050405020304" pitchFamily="18" charset="0"/>
              </a:rPr>
              <a:t> </a:t>
            </a:r>
            <a:r>
              <a:rPr lang="es-CL" sz="1400" dirty="0" err="1">
                <a:solidFill>
                  <a:srgbClr val="000000"/>
                </a:solidFill>
                <a:latin typeface="Times New Roman" panose="02020603050405020304" pitchFamily="18" charset="0"/>
              </a:rPr>
              <a:t>prec</a:t>
            </a:r>
            <a:r>
              <a:rPr lang="es-CL" sz="1400" dirty="0">
                <a:solidFill>
                  <a:srgbClr val="000000"/>
                </a:solidFill>
                <a:latin typeface="Times New Roman" panose="02020603050405020304" pitchFamily="18" charset="0"/>
              </a:rPr>
              <a:t> a la </a:t>
            </a:r>
            <a:r>
              <a:rPr lang="es-CL" sz="1400" dirty="0" err="1">
                <a:solidFill>
                  <a:srgbClr val="000000"/>
                </a:solidFill>
                <a:latin typeface="Times New Roman" panose="02020603050405020304" pitchFamily="18" charset="0"/>
              </a:rPr>
              <a:t>mort</a:t>
            </a:r>
            <a:r>
              <a:rPr lang="es-CL" sz="1400" dirty="0">
                <a:solidFill>
                  <a:srgbClr val="000000"/>
                </a:solidFill>
                <a:latin typeface="Times New Roman" panose="02020603050405020304" pitchFamily="18" charset="0"/>
              </a:rPr>
              <a:t>,</a:t>
            </a:r>
            <a:br>
              <a:rPr lang="es-CL" sz="1400" dirty="0"/>
            </a:br>
            <a:r>
              <a:rPr lang="es-CL" sz="1400" dirty="0" err="1">
                <a:solidFill>
                  <a:srgbClr val="000000"/>
                </a:solidFill>
                <a:latin typeface="Times New Roman" panose="02020603050405020304" pitchFamily="18" charset="0"/>
              </a:rPr>
              <a:t>Qu-il</a:t>
            </a:r>
            <a:r>
              <a:rPr lang="es-CL" sz="1400" dirty="0">
                <a:solidFill>
                  <a:srgbClr val="000000"/>
                </a:solidFill>
                <a:latin typeface="Times New Roman" panose="02020603050405020304" pitchFamily="18" charset="0"/>
              </a:rPr>
              <a:t> vengan tuit e </a:t>
            </a:r>
            <a:r>
              <a:rPr lang="es-CL" sz="1400" dirty="0" err="1">
                <a:solidFill>
                  <a:srgbClr val="000000"/>
                </a:solidFill>
                <a:latin typeface="Times New Roman" panose="02020603050405020304" pitchFamily="18" charset="0"/>
              </a:rPr>
              <a:t>m'onren</a:t>
            </a:r>
            <a:r>
              <a:rPr lang="es-CL" sz="1400" dirty="0">
                <a:solidFill>
                  <a:srgbClr val="000000"/>
                </a:solidFill>
                <a:latin typeface="Times New Roman" panose="02020603050405020304" pitchFamily="18" charset="0"/>
              </a:rPr>
              <a:t> </a:t>
            </a:r>
            <a:r>
              <a:rPr lang="es-CL" sz="1400" dirty="0" err="1">
                <a:solidFill>
                  <a:srgbClr val="000000"/>
                </a:solidFill>
                <a:latin typeface="Times New Roman" panose="02020603050405020304" pitchFamily="18" charset="0"/>
              </a:rPr>
              <a:t>fort</a:t>
            </a:r>
            <a:r>
              <a:rPr lang="es-CL" sz="1400" dirty="0">
                <a:solidFill>
                  <a:srgbClr val="000000"/>
                </a:solidFill>
                <a:latin typeface="Times New Roman" panose="02020603050405020304" pitchFamily="18" charset="0"/>
              </a:rPr>
              <a:t>,</a:t>
            </a:r>
            <a:br>
              <a:rPr lang="es-CL" sz="1400" dirty="0"/>
            </a:br>
            <a:r>
              <a:rPr lang="es-CL" sz="1400" dirty="0" err="1">
                <a:solidFill>
                  <a:srgbClr val="000000"/>
                </a:solidFill>
                <a:latin typeface="Times New Roman" panose="02020603050405020304" pitchFamily="18" charset="0"/>
              </a:rPr>
              <a:t>Qu'eu</a:t>
            </a:r>
            <a:r>
              <a:rPr lang="es-CL" sz="1400" dirty="0">
                <a:solidFill>
                  <a:srgbClr val="000000"/>
                </a:solidFill>
                <a:latin typeface="Times New Roman" panose="02020603050405020304" pitchFamily="18" charset="0"/>
              </a:rPr>
              <a:t> </a:t>
            </a:r>
            <a:r>
              <a:rPr lang="es-CL" sz="1400" dirty="0" err="1">
                <a:solidFill>
                  <a:srgbClr val="000000"/>
                </a:solidFill>
                <a:latin typeface="Times New Roman" panose="02020603050405020304" pitchFamily="18" charset="0"/>
              </a:rPr>
              <a:t>ai</a:t>
            </a:r>
            <a:r>
              <a:rPr lang="es-CL" sz="1400" dirty="0">
                <a:solidFill>
                  <a:srgbClr val="000000"/>
                </a:solidFill>
                <a:latin typeface="Times New Roman" panose="02020603050405020304" pitchFamily="18" charset="0"/>
              </a:rPr>
              <a:t> </a:t>
            </a:r>
            <a:r>
              <a:rPr lang="es-CL" sz="1400" dirty="0" err="1">
                <a:solidFill>
                  <a:srgbClr val="000000"/>
                </a:solidFill>
                <a:latin typeface="Times New Roman" panose="02020603050405020304" pitchFamily="18" charset="0"/>
              </a:rPr>
              <a:t>agut</a:t>
            </a:r>
            <a:r>
              <a:rPr lang="es-CL" sz="1400" dirty="0">
                <a:solidFill>
                  <a:srgbClr val="000000"/>
                </a:solidFill>
                <a:latin typeface="Times New Roman" panose="02020603050405020304" pitchFamily="18" charset="0"/>
              </a:rPr>
              <a:t> </a:t>
            </a:r>
            <a:r>
              <a:rPr lang="es-CL" sz="1400" dirty="0" err="1">
                <a:solidFill>
                  <a:srgbClr val="000000"/>
                </a:solidFill>
                <a:latin typeface="Times New Roman" panose="02020603050405020304" pitchFamily="18" charset="0"/>
              </a:rPr>
              <a:t>joi</a:t>
            </a:r>
            <a:r>
              <a:rPr lang="es-CL" sz="1400" dirty="0">
                <a:solidFill>
                  <a:srgbClr val="000000"/>
                </a:solidFill>
                <a:latin typeface="Times New Roman" panose="02020603050405020304" pitchFamily="18" charset="0"/>
              </a:rPr>
              <a:t> e </a:t>
            </a:r>
            <a:r>
              <a:rPr lang="es-CL" sz="1400" dirty="0" err="1">
                <a:solidFill>
                  <a:srgbClr val="000000"/>
                </a:solidFill>
                <a:latin typeface="Times New Roman" panose="02020603050405020304" pitchFamily="18" charset="0"/>
              </a:rPr>
              <a:t>deport</a:t>
            </a:r>
            <a:br>
              <a:rPr lang="es-CL" sz="1400" dirty="0"/>
            </a:br>
            <a:r>
              <a:rPr lang="es-CL" sz="1400" dirty="0" err="1">
                <a:solidFill>
                  <a:srgbClr val="000000"/>
                </a:solidFill>
                <a:latin typeface="Times New Roman" panose="02020603050405020304" pitchFamily="18" charset="0"/>
              </a:rPr>
              <a:t>Loing</a:t>
            </a:r>
            <a:r>
              <a:rPr lang="es-CL" sz="1400" dirty="0">
                <a:solidFill>
                  <a:srgbClr val="000000"/>
                </a:solidFill>
                <a:latin typeface="Times New Roman" panose="02020603050405020304" pitchFamily="18" charset="0"/>
              </a:rPr>
              <a:t> e pres et e </a:t>
            </a:r>
            <a:r>
              <a:rPr lang="es-CL" sz="1400" dirty="0" err="1">
                <a:solidFill>
                  <a:srgbClr val="000000"/>
                </a:solidFill>
                <a:latin typeface="Times New Roman" panose="02020603050405020304" pitchFamily="18" charset="0"/>
              </a:rPr>
              <a:t>mon</a:t>
            </a:r>
            <a:r>
              <a:rPr lang="es-CL" sz="1400" dirty="0">
                <a:solidFill>
                  <a:srgbClr val="000000"/>
                </a:solidFill>
                <a:latin typeface="Times New Roman" panose="02020603050405020304" pitchFamily="18" charset="0"/>
              </a:rPr>
              <a:t> </a:t>
            </a:r>
            <a:r>
              <a:rPr lang="es-CL" sz="1400" dirty="0" err="1">
                <a:solidFill>
                  <a:srgbClr val="000000"/>
                </a:solidFill>
                <a:latin typeface="Times New Roman" panose="02020603050405020304" pitchFamily="18" charset="0"/>
              </a:rPr>
              <a:t>aizi</a:t>
            </a:r>
            <a:r>
              <a:rPr lang="es-CL" sz="1400" dirty="0">
                <a:solidFill>
                  <a:srgbClr val="000000"/>
                </a:solidFill>
                <a:latin typeface="Times New Roman" panose="02020603050405020304" pitchFamily="18" charset="0"/>
              </a:rPr>
              <a:t>.</a:t>
            </a:r>
            <a:br>
              <a:rPr lang="es-CL" sz="1400" dirty="0"/>
            </a:br>
            <a:br>
              <a:rPr lang="es-CL" sz="1400" dirty="0"/>
            </a:br>
            <a:r>
              <a:rPr lang="es-CL" sz="1400" dirty="0" err="1">
                <a:solidFill>
                  <a:srgbClr val="000000"/>
                </a:solidFill>
                <a:latin typeface="Times New Roman" panose="02020603050405020304" pitchFamily="18" charset="0"/>
              </a:rPr>
              <a:t>Aissi</a:t>
            </a:r>
            <a:r>
              <a:rPr lang="es-CL" sz="1400" dirty="0">
                <a:solidFill>
                  <a:srgbClr val="000000"/>
                </a:solidFill>
                <a:latin typeface="Times New Roman" panose="02020603050405020304" pitchFamily="18" charset="0"/>
              </a:rPr>
              <a:t> </a:t>
            </a:r>
            <a:r>
              <a:rPr lang="es-CL" sz="1400" dirty="0" err="1">
                <a:solidFill>
                  <a:srgbClr val="000000"/>
                </a:solidFill>
                <a:latin typeface="Times New Roman" panose="02020603050405020304" pitchFamily="18" charset="0"/>
              </a:rPr>
              <a:t>guerpisc</a:t>
            </a:r>
            <a:r>
              <a:rPr lang="es-CL" sz="1400" dirty="0">
                <a:solidFill>
                  <a:srgbClr val="000000"/>
                </a:solidFill>
                <a:latin typeface="Times New Roman" panose="02020603050405020304" pitchFamily="18" charset="0"/>
              </a:rPr>
              <a:t> </a:t>
            </a:r>
            <a:r>
              <a:rPr lang="es-CL" sz="1400" dirty="0" err="1">
                <a:solidFill>
                  <a:srgbClr val="000000"/>
                </a:solidFill>
                <a:latin typeface="Times New Roman" panose="02020603050405020304" pitchFamily="18" charset="0"/>
              </a:rPr>
              <a:t>joi</a:t>
            </a:r>
            <a:r>
              <a:rPr lang="es-CL" sz="1400" dirty="0">
                <a:solidFill>
                  <a:srgbClr val="000000"/>
                </a:solidFill>
                <a:latin typeface="Times New Roman" panose="02020603050405020304" pitchFamily="18" charset="0"/>
              </a:rPr>
              <a:t> e </a:t>
            </a:r>
            <a:r>
              <a:rPr lang="es-CL" sz="1400" dirty="0" err="1">
                <a:solidFill>
                  <a:srgbClr val="000000"/>
                </a:solidFill>
                <a:latin typeface="Times New Roman" panose="02020603050405020304" pitchFamily="18" charset="0"/>
              </a:rPr>
              <a:t>deport</a:t>
            </a:r>
            <a:r>
              <a:rPr lang="es-CL" sz="1400" dirty="0">
                <a:solidFill>
                  <a:srgbClr val="000000"/>
                </a:solidFill>
                <a:latin typeface="Times New Roman" panose="02020603050405020304" pitchFamily="18" charset="0"/>
              </a:rPr>
              <a:t>,</a:t>
            </a:r>
            <a:br>
              <a:rPr lang="es-CL" sz="1400" dirty="0"/>
            </a:br>
            <a:r>
              <a:rPr lang="es-CL" sz="1400" dirty="0">
                <a:solidFill>
                  <a:srgbClr val="000000"/>
                </a:solidFill>
                <a:latin typeface="Times New Roman" panose="02020603050405020304" pitchFamily="18" charset="0"/>
              </a:rPr>
              <a:t>E </a:t>
            </a:r>
            <a:r>
              <a:rPr lang="es-CL" sz="1400" dirty="0" err="1">
                <a:solidFill>
                  <a:srgbClr val="000000"/>
                </a:solidFill>
                <a:latin typeface="Times New Roman" panose="02020603050405020304" pitchFamily="18" charset="0"/>
              </a:rPr>
              <a:t>vair</a:t>
            </a:r>
            <a:r>
              <a:rPr lang="es-CL" sz="1400" dirty="0">
                <a:solidFill>
                  <a:srgbClr val="000000"/>
                </a:solidFill>
                <a:latin typeface="Times New Roman" panose="02020603050405020304" pitchFamily="18" charset="0"/>
              </a:rPr>
              <a:t> e gris e </a:t>
            </a:r>
            <a:r>
              <a:rPr lang="es-CL" sz="1400" dirty="0" err="1">
                <a:solidFill>
                  <a:srgbClr val="000000"/>
                </a:solidFill>
                <a:latin typeface="Times New Roman" panose="02020603050405020304" pitchFamily="18" charset="0"/>
              </a:rPr>
              <a:t>sembeli</a:t>
            </a:r>
            <a:r>
              <a:rPr lang="es-CL" sz="1400" dirty="0">
                <a:solidFill>
                  <a:srgbClr val="000000"/>
                </a:solidFill>
                <a:latin typeface="Times New Roman" panose="02020603050405020304" pitchFamily="18" charset="0"/>
              </a:rPr>
              <a:t>.</a:t>
            </a:r>
            <a:endParaRPr lang="es-CL" sz="1400" dirty="0"/>
          </a:p>
        </p:txBody>
      </p:sp>
      <p:sp>
        <p:nvSpPr>
          <p:cNvPr id="3" name="Rectángulo 2"/>
          <p:cNvSpPr/>
          <p:nvPr/>
        </p:nvSpPr>
        <p:spPr>
          <a:xfrm>
            <a:off x="6382444" y="36408"/>
            <a:ext cx="4320480" cy="5970865"/>
          </a:xfrm>
          <a:prstGeom prst="rect">
            <a:avLst/>
          </a:prstGeom>
        </p:spPr>
        <p:txBody>
          <a:bodyPr wrap="square">
            <a:spAutoFit/>
          </a:bodyPr>
          <a:lstStyle/>
          <a:p>
            <a:r>
              <a:rPr lang="en-US" sz="1400" i="1" dirty="0">
                <a:solidFill>
                  <a:srgbClr val="000000"/>
                </a:solidFill>
                <a:latin typeface="Times New Roman" panose="02020603050405020304" pitchFamily="18" charset="0"/>
              </a:rPr>
              <a:t>I beg my companion for mercy:</a:t>
            </a:r>
            <a:br>
              <a:rPr lang="en-US" sz="1400" i="1" dirty="0">
                <a:solidFill>
                  <a:srgbClr val="000000"/>
                </a:solidFill>
                <a:latin typeface="Times New Roman" panose="02020603050405020304" pitchFamily="18" charset="0"/>
              </a:rPr>
            </a:br>
            <a:r>
              <a:rPr lang="en-US" sz="1400" i="1" dirty="0">
                <a:solidFill>
                  <a:srgbClr val="000000"/>
                </a:solidFill>
                <a:latin typeface="Times New Roman" panose="02020603050405020304" pitchFamily="18" charset="0"/>
              </a:rPr>
              <a:t>if I ever wronged him, let him forgive me,</a:t>
            </a:r>
            <a:br>
              <a:rPr lang="en-US" sz="1400" i="1" dirty="0">
                <a:solidFill>
                  <a:srgbClr val="000000"/>
                </a:solidFill>
                <a:latin typeface="Times New Roman" panose="02020603050405020304" pitchFamily="18" charset="0"/>
              </a:rPr>
            </a:br>
            <a:r>
              <a:rPr lang="en-US" sz="1400" i="1" dirty="0">
                <a:solidFill>
                  <a:srgbClr val="000000"/>
                </a:solidFill>
                <a:latin typeface="Times New Roman" panose="02020603050405020304" pitchFamily="18" charset="0"/>
              </a:rPr>
              <a:t>and let him praise lord Jesus in his throne</a:t>
            </a:r>
            <a:br>
              <a:rPr lang="en-US" sz="1400" i="1" dirty="0">
                <a:solidFill>
                  <a:srgbClr val="000000"/>
                </a:solidFill>
                <a:latin typeface="Times New Roman" panose="02020603050405020304" pitchFamily="18" charset="0"/>
              </a:rPr>
            </a:br>
            <a:r>
              <a:rPr lang="en-US" sz="1400" i="1" dirty="0">
                <a:solidFill>
                  <a:srgbClr val="000000"/>
                </a:solidFill>
                <a:latin typeface="Times New Roman" panose="02020603050405020304" pitchFamily="18" charset="0"/>
              </a:rPr>
              <a:t>both in the common tongue and in his.</a:t>
            </a:r>
            <a:br>
              <a:rPr lang="en-US" sz="1400" i="1" dirty="0">
                <a:solidFill>
                  <a:srgbClr val="000000"/>
                </a:solidFill>
                <a:latin typeface="Times New Roman" panose="02020603050405020304" pitchFamily="18" charset="0"/>
              </a:rPr>
            </a:br>
            <a:br>
              <a:rPr lang="en-US" sz="1400" i="1" dirty="0">
                <a:solidFill>
                  <a:srgbClr val="000000"/>
                </a:solidFill>
                <a:latin typeface="Times New Roman" panose="02020603050405020304" pitchFamily="18" charset="0"/>
              </a:rPr>
            </a:br>
            <a:r>
              <a:rPr lang="en-US" sz="1400" i="1" dirty="0">
                <a:solidFill>
                  <a:srgbClr val="000000"/>
                </a:solidFill>
                <a:latin typeface="Times New Roman" panose="02020603050405020304" pitchFamily="18" charset="0"/>
              </a:rPr>
              <a:t>I lived with youth and </a:t>
            </a:r>
            <a:r>
              <a:rPr lang="en-US" sz="1400" i="1" dirty="0" err="1">
                <a:solidFill>
                  <a:srgbClr val="000000"/>
                </a:solidFill>
                <a:latin typeface="Times New Roman" panose="02020603050405020304" pitchFamily="18" charset="0"/>
              </a:rPr>
              <a:t>valour</a:t>
            </a:r>
            <a:r>
              <a:rPr lang="en-US" sz="1400" i="1" dirty="0">
                <a:solidFill>
                  <a:srgbClr val="000000"/>
                </a:solidFill>
                <a:latin typeface="Times New Roman" panose="02020603050405020304" pitchFamily="18" charset="0"/>
              </a:rPr>
              <a:t>,</a:t>
            </a:r>
            <a:br>
              <a:rPr lang="en-US" sz="1400" i="1" dirty="0">
                <a:solidFill>
                  <a:srgbClr val="000000"/>
                </a:solidFill>
                <a:latin typeface="Times New Roman" panose="02020603050405020304" pitchFamily="18" charset="0"/>
              </a:rPr>
            </a:br>
            <a:r>
              <a:rPr lang="en-US" sz="1400" i="1" dirty="0">
                <a:solidFill>
                  <a:srgbClr val="000000"/>
                </a:solidFill>
                <a:latin typeface="Times New Roman" panose="02020603050405020304" pitchFamily="18" charset="0"/>
              </a:rPr>
              <a:t>but now they are both gone,</a:t>
            </a:r>
            <a:br>
              <a:rPr lang="en-US" sz="1400" i="1" dirty="0">
                <a:solidFill>
                  <a:srgbClr val="000000"/>
                </a:solidFill>
                <a:latin typeface="Times New Roman" panose="02020603050405020304" pitchFamily="18" charset="0"/>
              </a:rPr>
            </a:br>
            <a:r>
              <a:rPr lang="en-US" sz="1400" i="1" dirty="0">
                <a:solidFill>
                  <a:srgbClr val="000000"/>
                </a:solidFill>
                <a:latin typeface="Times New Roman" panose="02020603050405020304" pitchFamily="18" charset="0"/>
              </a:rPr>
              <a:t>and I shall go to the One</a:t>
            </a:r>
            <a:br>
              <a:rPr lang="en-US" sz="1400" i="1" dirty="0">
                <a:solidFill>
                  <a:srgbClr val="000000"/>
                </a:solidFill>
                <a:latin typeface="Times New Roman" panose="02020603050405020304" pitchFamily="18" charset="0"/>
              </a:rPr>
            </a:br>
            <a:r>
              <a:rPr lang="en-US" sz="1400" i="1" dirty="0">
                <a:solidFill>
                  <a:srgbClr val="000000"/>
                </a:solidFill>
                <a:latin typeface="Times New Roman" panose="02020603050405020304" pitchFamily="18" charset="0"/>
              </a:rPr>
              <a:t>by whom all sinners find peace.</a:t>
            </a:r>
            <a:br>
              <a:rPr lang="en-US" sz="1400" i="1" dirty="0">
                <a:solidFill>
                  <a:srgbClr val="000000"/>
                </a:solidFill>
                <a:latin typeface="Times New Roman" panose="02020603050405020304" pitchFamily="18" charset="0"/>
              </a:rPr>
            </a:br>
            <a:br>
              <a:rPr lang="en-US" sz="1400" i="1" dirty="0">
                <a:solidFill>
                  <a:srgbClr val="000000"/>
                </a:solidFill>
                <a:latin typeface="Times New Roman" panose="02020603050405020304" pitchFamily="18" charset="0"/>
              </a:rPr>
            </a:br>
            <a:r>
              <a:rPr lang="en-US" sz="1400" i="1" dirty="0">
                <a:solidFill>
                  <a:srgbClr val="000000"/>
                </a:solidFill>
                <a:latin typeface="Times New Roman" panose="02020603050405020304" pitchFamily="18" charset="0"/>
              </a:rPr>
              <a:t>I have been agreeable and gay,</a:t>
            </a:r>
            <a:br>
              <a:rPr lang="en-US" sz="1400" i="1" dirty="0">
                <a:solidFill>
                  <a:srgbClr val="000000"/>
                </a:solidFill>
                <a:latin typeface="Times New Roman" panose="02020603050405020304" pitchFamily="18" charset="0"/>
              </a:rPr>
            </a:br>
            <a:r>
              <a:rPr lang="en-US" sz="1400" i="1" dirty="0">
                <a:solidFill>
                  <a:srgbClr val="000000"/>
                </a:solidFill>
                <a:latin typeface="Times New Roman" panose="02020603050405020304" pitchFamily="18" charset="0"/>
              </a:rPr>
              <a:t>but Our Lord doesn't allow it anymore;</a:t>
            </a:r>
            <a:br>
              <a:rPr lang="en-US" sz="1400" i="1" dirty="0">
                <a:solidFill>
                  <a:srgbClr val="000000"/>
                </a:solidFill>
                <a:latin typeface="Times New Roman" panose="02020603050405020304" pitchFamily="18" charset="0"/>
              </a:rPr>
            </a:br>
            <a:r>
              <a:rPr lang="en-US" sz="1400" i="1" dirty="0">
                <a:solidFill>
                  <a:srgbClr val="000000"/>
                </a:solidFill>
                <a:latin typeface="Times New Roman" panose="02020603050405020304" pitchFamily="18" charset="0"/>
              </a:rPr>
              <a:t>now I can't bear the burden anymore,</a:t>
            </a:r>
            <a:br>
              <a:rPr lang="en-US" sz="1400" i="1" dirty="0">
                <a:solidFill>
                  <a:srgbClr val="000000"/>
                </a:solidFill>
                <a:latin typeface="Times New Roman" panose="02020603050405020304" pitchFamily="18" charset="0"/>
              </a:rPr>
            </a:br>
            <a:r>
              <a:rPr lang="en-US" sz="1400" i="1" dirty="0">
                <a:solidFill>
                  <a:srgbClr val="000000"/>
                </a:solidFill>
                <a:latin typeface="Times New Roman" panose="02020603050405020304" pitchFamily="18" charset="0"/>
              </a:rPr>
              <a:t>so close I am to the end.</a:t>
            </a:r>
            <a:br>
              <a:rPr lang="en-US" sz="1400" i="1" dirty="0">
                <a:solidFill>
                  <a:srgbClr val="000000"/>
                </a:solidFill>
                <a:latin typeface="Times New Roman" panose="02020603050405020304" pitchFamily="18" charset="0"/>
              </a:rPr>
            </a:br>
            <a:br>
              <a:rPr lang="en-US" sz="1400" i="1" dirty="0">
                <a:solidFill>
                  <a:srgbClr val="000000"/>
                </a:solidFill>
                <a:latin typeface="Times New Roman" panose="02020603050405020304" pitchFamily="18" charset="0"/>
              </a:rPr>
            </a:br>
            <a:r>
              <a:rPr lang="en-US" sz="1400" i="1" dirty="0">
                <a:solidFill>
                  <a:srgbClr val="000000"/>
                </a:solidFill>
                <a:latin typeface="Times New Roman" panose="02020603050405020304" pitchFamily="18" charset="0"/>
              </a:rPr>
              <a:t>I have left all I used to love:</a:t>
            </a:r>
            <a:br>
              <a:rPr lang="en-US" sz="1400" i="1" dirty="0">
                <a:solidFill>
                  <a:srgbClr val="000000"/>
                </a:solidFill>
                <a:latin typeface="Times New Roman" panose="02020603050405020304" pitchFamily="18" charset="0"/>
              </a:rPr>
            </a:br>
            <a:r>
              <a:rPr lang="en-US" sz="1400" i="1" dirty="0">
                <a:solidFill>
                  <a:srgbClr val="000000"/>
                </a:solidFill>
                <a:latin typeface="Times New Roman" panose="02020603050405020304" pitchFamily="18" charset="0"/>
              </a:rPr>
              <a:t>knighthood and pride;</a:t>
            </a:r>
            <a:br>
              <a:rPr lang="en-US" sz="1400" i="1" dirty="0">
                <a:solidFill>
                  <a:srgbClr val="000000"/>
                </a:solidFill>
                <a:latin typeface="Times New Roman" panose="02020603050405020304" pitchFamily="18" charset="0"/>
              </a:rPr>
            </a:br>
            <a:r>
              <a:rPr lang="en-US" sz="1400" i="1" dirty="0">
                <a:solidFill>
                  <a:srgbClr val="000000"/>
                </a:solidFill>
                <a:latin typeface="Times New Roman" panose="02020603050405020304" pitchFamily="18" charset="0"/>
              </a:rPr>
              <a:t>and since this pleases god, I accept it wholly,</a:t>
            </a:r>
            <a:br>
              <a:rPr lang="en-US" sz="1400" i="1" dirty="0">
                <a:solidFill>
                  <a:srgbClr val="000000"/>
                </a:solidFill>
                <a:latin typeface="Times New Roman" panose="02020603050405020304" pitchFamily="18" charset="0"/>
              </a:rPr>
            </a:br>
            <a:r>
              <a:rPr lang="en-US" sz="1400" i="1" dirty="0">
                <a:solidFill>
                  <a:srgbClr val="000000"/>
                </a:solidFill>
                <a:latin typeface="Times New Roman" panose="02020603050405020304" pitchFamily="18" charset="0"/>
              </a:rPr>
              <a:t>and let him keep me with him.</a:t>
            </a:r>
            <a:br>
              <a:rPr lang="en-US" sz="1400" i="1" dirty="0">
                <a:solidFill>
                  <a:srgbClr val="000000"/>
                </a:solidFill>
                <a:latin typeface="Times New Roman" panose="02020603050405020304" pitchFamily="18" charset="0"/>
              </a:rPr>
            </a:br>
            <a:br>
              <a:rPr lang="en-US" sz="1400" i="1" dirty="0">
                <a:solidFill>
                  <a:srgbClr val="000000"/>
                </a:solidFill>
                <a:latin typeface="Times New Roman" panose="02020603050405020304" pitchFamily="18" charset="0"/>
              </a:rPr>
            </a:br>
            <a:r>
              <a:rPr lang="en-US" sz="1400" i="1" dirty="0">
                <a:solidFill>
                  <a:srgbClr val="000000"/>
                </a:solidFill>
                <a:latin typeface="Times New Roman" panose="02020603050405020304" pitchFamily="18" charset="0"/>
              </a:rPr>
              <a:t>I endear all my friends to come to my death</a:t>
            </a:r>
            <a:br>
              <a:rPr lang="en-US" sz="1400" i="1" dirty="0">
                <a:solidFill>
                  <a:srgbClr val="000000"/>
                </a:solidFill>
                <a:latin typeface="Times New Roman" panose="02020603050405020304" pitchFamily="18" charset="0"/>
              </a:rPr>
            </a:br>
            <a:r>
              <a:rPr lang="en-US" sz="1400" i="1" dirty="0">
                <a:solidFill>
                  <a:srgbClr val="000000"/>
                </a:solidFill>
                <a:latin typeface="Times New Roman" panose="02020603050405020304" pitchFamily="18" charset="0"/>
              </a:rPr>
              <a:t>and to </a:t>
            </a:r>
            <a:r>
              <a:rPr lang="en-US" sz="1400" i="1" dirty="0" err="1">
                <a:solidFill>
                  <a:srgbClr val="000000"/>
                </a:solidFill>
                <a:latin typeface="Times New Roman" panose="02020603050405020304" pitchFamily="18" charset="0"/>
              </a:rPr>
              <a:t>honour</a:t>
            </a:r>
            <a:r>
              <a:rPr lang="en-US" sz="1400" i="1" dirty="0">
                <a:solidFill>
                  <a:srgbClr val="000000"/>
                </a:solidFill>
                <a:latin typeface="Times New Roman" panose="02020603050405020304" pitchFamily="18" charset="0"/>
              </a:rPr>
              <a:t> me greatly</a:t>
            </a:r>
            <a:br>
              <a:rPr lang="en-US" sz="1400" i="1" dirty="0">
                <a:solidFill>
                  <a:srgbClr val="000000"/>
                </a:solidFill>
                <a:latin typeface="Times New Roman" panose="02020603050405020304" pitchFamily="18" charset="0"/>
              </a:rPr>
            </a:br>
            <a:r>
              <a:rPr lang="en-US" sz="1400" i="1" dirty="0">
                <a:solidFill>
                  <a:srgbClr val="000000"/>
                </a:solidFill>
                <a:latin typeface="Times New Roman" panose="02020603050405020304" pitchFamily="18" charset="0"/>
              </a:rPr>
              <a:t>since I had and kept joy and disport</a:t>
            </a:r>
            <a:br>
              <a:rPr lang="en-US" sz="1400" i="1" dirty="0">
                <a:solidFill>
                  <a:srgbClr val="000000"/>
                </a:solidFill>
                <a:latin typeface="Times New Roman" panose="02020603050405020304" pitchFamily="18" charset="0"/>
              </a:rPr>
            </a:br>
            <a:r>
              <a:rPr lang="en-US" sz="1400" i="1" dirty="0">
                <a:solidFill>
                  <a:srgbClr val="000000"/>
                </a:solidFill>
                <a:latin typeface="Times New Roman" panose="02020603050405020304" pitchFamily="18" charset="0"/>
              </a:rPr>
              <a:t>far and wide, and in my own abode.</a:t>
            </a:r>
            <a:br>
              <a:rPr lang="en-US" sz="1400" i="1" dirty="0">
                <a:solidFill>
                  <a:srgbClr val="000000"/>
                </a:solidFill>
                <a:latin typeface="Times New Roman" panose="02020603050405020304" pitchFamily="18" charset="0"/>
              </a:rPr>
            </a:br>
            <a:br>
              <a:rPr lang="en-US" sz="1400" i="1" dirty="0">
                <a:solidFill>
                  <a:srgbClr val="000000"/>
                </a:solidFill>
                <a:latin typeface="Times New Roman" panose="02020603050405020304" pitchFamily="18" charset="0"/>
              </a:rPr>
            </a:br>
            <a:r>
              <a:rPr lang="en-US" sz="1400" i="1" dirty="0">
                <a:solidFill>
                  <a:srgbClr val="000000"/>
                </a:solidFill>
                <a:latin typeface="Times New Roman" panose="02020603050405020304" pitchFamily="18" charset="0"/>
              </a:rPr>
              <a:t>So I leave joy and disport,</a:t>
            </a:r>
            <a:br>
              <a:rPr lang="en-US" sz="1400" i="1" dirty="0">
                <a:solidFill>
                  <a:srgbClr val="000000"/>
                </a:solidFill>
                <a:latin typeface="Times New Roman" panose="02020603050405020304" pitchFamily="18" charset="0"/>
              </a:rPr>
            </a:br>
            <a:r>
              <a:rPr lang="en-US" sz="1400" i="1" dirty="0">
                <a:solidFill>
                  <a:srgbClr val="000000"/>
                </a:solidFill>
                <a:latin typeface="Times New Roman" panose="02020603050405020304" pitchFamily="18" charset="0"/>
              </a:rPr>
              <a:t>and </a:t>
            </a:r>
            <a:r>
              <a:rPr lang="en-US" sz="1400" i="1" dirty="0" err="1">
                <a:solidFill>
                  <a:srgbClr val="000000"/>
                </a:solidFill>
                <a:latin typeface="Times New Roman" panose="02020603050405020304" pitchFamily="18" charset="0"/>
              </a:rPr>
              <a:t>vair</a:t>
            </a:r>
            <a:r>
              <a:rPr lang="en-US" sz="1400" i="1" dirty="0">
                <a:solidFill>
                  <a:srgbClr val="000000"/>
                </a:solidFill>
                <a:latin typeface="Times New Roman" panose="02020603050405020304" pitchFamily="18" charset="0"/>
              </a:rPr>
              <a:t> and grey squirrel and sable furs</a:t>
            </a:r>
            <a:r>
              <a:rPr lang="en-US" i="1" dirty="0">
                <a:solidFill>
                  <a:srgbClr val="000000"/>
                </a:solidFill>
                <a:latin typeface="Times New Roman" panose="02020603050405020304" pitchFamily="18" charset="0"/>
              </a:rPr>
              <a:t>.</a:t>
            </a:r>
            <a:endParaRPr lang="es-CL" dirty="0"/>
          </a:p>
        </p:txBody>
      </p:sp>
    </p:spTree>
    <p:extLst>
      <p:ext uri="{BB962C8B-B14F-4D97-AF65-F5344CB8AC3E}">
        <p14:creationId xmlns:p14="http://schemas.microsoft.com/office/powerpoint/2010/main" val="3406993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5780" y="1556792"/>
            <a:ext cx="8158981" cy="2823850"/>
          </a:xfrm>
          <a:prstGeom prst="rect">
            <a:avLst/>
          </a:prstGeom>
        </p:spPr>
        <p:txBody>
          <a:bodyPr wrap="square">
            <a:spAutoFit/>
          </a:bodyPr>
          <a:lstStyle/>
          <a:p>
            <a:pPr marL="285750" indent="-285750" algn="just">
              <a:spcAft>
                <a:spcPts val="700"/>
              </a:spcAft>
              <a:buFont typeface="Arial" panose="020B0604020202020204" pitchFamily="34" charset="0"/>
              <a:buChar char="•"/>
            </a:pPr>
            <a:r>
              <a:rPr lang="es-ES" sz="2000" dirty="0">
                <a:solidFill>
                  <a:srgbClr val="000000"/>
                </a:solidFill>
                <a:ea typeface="Times New Roman" panose="02020603050405020304" pitchFamily="18" charset="0"/>
              </a:rPr>
              <a:t>Los </a:t>
            </a:r>
            <a:r>
              <a:rPr lang="es-ES" sz="2000" b="1" dirty="0">
                <a:solidFill>
                  <a:srgbClr val="000000"/>
                </a:solidFill>
                <a:ea typeface="Times New Roman" panose="02020603050405020304" pitchFamily="18" charset="0"/>
              </a:rPr>
              <a:t>troveros</a:t>
            </a:r>
            <a:r>
              <a:rPr lang="es-ES" sz="2000" dirty="0">
                <a:solidFill>
                  <a:srgbClr val="000000"/>
                </a:solidFill>
                <a:ea typeface="Times New Roman" panose="02020603050405020304" pitchFamily="18" charset="0"/>
              </a:rPr>
              <a:t> desarrollaron su actividad en el norte de Francia y su obra incluye canciones de gesta y poesía cortesana. </a:t>
            </a:r>
          </a:p>
          <a:p>
            <a:pPr marL="285750" indent="-285750" algn="just">
              <a:spcAft>
                <a:spcPts val="700"/>
              </a:spcAft>
              <a:buFont typeface="Arial" panose="020B0604020202020204" pitchFamily="34" charset="0"/>
              <a:buChar char="•"/>
            </a:pPr>
            <a:r>
              <a:rPr lang="es-ES" sz="2000" dirty="0">
                <a:solidFill>
                  <a:srgbClr val="000000"/>
                </a:solidFill>
                <a:ea typeface="Times New Roman" panose="02020603050405020304" pitchFamily="18" charset="0"/>
              </a:rPr>
              <a:t>Sus canciones estaban muy influidas por los trovadores.</a:t>
            </a:r>
          </a:p>
          <a:p>
            <a:pPr marL="285750" indent="-285750" algn="just">
              <a:spcAft>
                <a:spcPts val="700"/>
              </a:spcAft>
              <a:buFont typeface="Arial" panose="020B0604020202020204" pitchFamily="34" charset="0"/>
              <a:buChar char="•"/>
            </a:pPr>
            <a:r>
              <a:rPr lang="es-ES" sz="2000" dirty="0">
                <a:solidFill>
                  <a:srgbClr val="000000"/>
                </a:solidFill>
                <a:ea typeface="Times New Roman" panose="02020603050405020304" pitchFamily="18" charset="0"/>
              </a:rPr>
              <a:t>Los troveros empezaron por copiar y adaptar las obras de los trovadores y más tarde desarrollaron un género propio, similar en su temática y su forma musical al de los trovadores, aunque de carácter más épico. </a:t>
            </a:r>
          </a:p>
          <a:p>
            <a:pPr marL="285750" indent="-285750" algn="just">
              <a:spcAft>
                <a:spcPts val="700"/>
              </a:spcAft>
              <a:buFont typeface="Arial" panose="020B0604020202020204" pitchFamily="34" charset="0"/>
              <a:buChar char="•"/>
            </a:pPr>
            <a:r>
              <a:rPr lang="es-ES" sz="2000" dirty="0">
                <a:solidFill>
                  <a:srgbClr val="000000"/>
                </a:solidFill>
                <a:ea typeface="Times New Roman" panose="02020603050405020304" pitchFamily="18" charset="0"/>
              </a:rPr>
              <a:t>Se conservan cerca de 1.400 melodías y 4.000 poemas escritos por los troveros, el más famoso de los cuales fue Adam de la Halle.</a:t>
            </a:r>
            <a:endParaRPr lang="es-CL" sz="2000" dirty="0">
              <a:ea typeface="Times New Roman" panose="02020603050405020304" pitchFamily="18" charset="0"/>
            </a:endParaRPr>
          </a:p>
        </p:txBody>
      </p:sp>
      <p:sp>
        <p:nvSpPr>
          <p:cNvPr id="3" name="Rectángulo 2"/>
          <p:cNvSpPr/>
          <p:nvPr/>
        </p:nvSpPr>
        <p:spPr>
          <a:xfrm>
            <a:off x="8682184" y="4221088"/>
            <a:ext cx="3140497" cy="954107"/>
          </a:xfrm>
          <a:prstGeom prst="rect">
            <a:avLst/>
          </a:prstGeom>
        </p:spPr>
        <p:txBody>
          <a:bodyPr wrap="square">
            <a:spAutoFit/>
          </a:bodyPr>
          <a:lstStyle/>
          <a:p>
            <a:pPr algn="just"/>
            <a:r>
              <a:rPr lang="es-CL" sz="1400" dirty="0"/>
              <a:t>Adam de la Halle, también conocido como Adam le </a:t>
            </a:r>
            <a:r>
              <a:rPr lang="es-CL" sz="1400" dirty="0" err="1"/>
              <a:t>Bossu</a:t>
            </a:r>
            <a:r>
              <a:rPr lang="es-CL" sz="1400" dirty="0"/>
              <a:t> (Adam el jorobado) y le </a:t>
            </a:r>
            <a:r>
              <a:rPr lang="es-CL" sz="1400" dirty="0" err="1"/>
              <a:t>boiteux</a:t>
            </a:r>
            <a:r>
              <a:rPr lang="es-CL" sz="1400" dirty="0"/>
              <a:t> (El Cojo) (c. 1240 – </a:t>
            </a:r>
            <a:r>
              <a:rPr lang="es-CL" sz="1400" dirty="0">
                <a:solidFill>
                  <a:srgbClr val="222222"/>
                </a:solidFill>
              </a:rPr>
              <a:t>c. </a:t>
            </a:r>
            <a:r>
              <a:rPr lang="es-CL" sz="1400" dirty="0"/>
              <a:t>1287)</a:t>
            </a:r>
          </a:p>
        </p:txBody>
      </p:sp>
      <p:pic>
        <p:nvPicPr>
          <p:cNvPr id="7170" name="Picture 2" descr="https://upload.wikimedia.org/wikipedia/commons/thumb/e/ed/Adam_de_la_halle.jpg/220px-Adam_de_la_hal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8708" y="188640"/>
            <a:ext cx="2987451" cy="3625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03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90156" y="548680"/>
            <a:ext cx="8280920" cy="5070619"/>
          </a:xfrm>
          <a:prstGeom prst="rect">
            <a:avLst/>
          </a:prstGeom>
        </p:spPr>
        <p:txBody>
          <a:bodyPr wrap="square">
            <a:spAutoFit/>
          </a:bodyPr>
          <a:lstStyle/>
          <a:p>
            <a:pPr algn="just">
              <a:spcAft>
                <a:spcPts val="700"/>
              </a:spcAft>
            </a:pPr>
            <a:r>
              <a:rPr lang="es-ES" dirty="0">
                <a:solidFill>
                  <a:srgbClr val="000000"/>
                </a:solidFill>
                <a:latin typeface="Times New Roman" panose="02020603050405020304" pitchFamily="18" charset="0"/>
                <a:ea typeface="Times New Roman" panose="02020603050405020304" pitchFamily="18" charset="0"/>
              </a:rPr>
              <a:t>Los </a:t>
            </a:r>
            <a:r>
              <a:rPr lang="es-ES" b="1" dirty="0">
                <a:solidFill>
                  <a:srgbClr val="000000"/>
                </a:solidFill>
                <a:latin typeface="Times New Roman" panose="02020603050405020304" pitchFamily="18" charset="0"/>
                <a:ea typeface="Times New Roman" panose="02020603050405020304" pitchFamily="18" charset="0"/>
              </a:rPr>
              <a:t>juglares</a:t>
            </a:r>
            <a:r>
              <a:rPr lang="es-ES" dirty="0">
                <a:solidFill>
                  <a:srgbClr val="000000"/>
                </a:solidFill>
                <a:latin typeface="Times New Roman" panose="02020603050405020304" pitchFamily="18" charset="0"/>
                <a:ea typeface="Times New Roman" panose="02020603050405020304" pitchFamily="18" charset="0"/>
              </a:rPr>
              <a:t>, de clase social inferior, fueron los artistas populares por excelencia, los verdaderos músicos ambulantes, los que buscaban por necesidad la compensación material y cuyo ámbito de acción, además de castillos y hosterías, era la plaza pública, la “plaza del mercado” como se llamaba invariablemente en las ciudades medievales. Estos primitivos artistas usaron para acompañar sus cantos toda clase de instrumentos de la época.</a:t>
            </a:r>
          </a:p>
          <a:p>
            <a:pPr algn="just">
              <a:spcAft>
                <a:spcPts val="700"/>
              </a:spcAft>
            </a:pPr>
            <a:r>
              <a:rPr lang="es-ES" dirty="0">
                <a:solidFill>
                  <a:srgbClr val="000000"/>
                </a:solidFill>
                <a:latin typeface="Times New Roman" panose="02020603050405020304" pitchFamily="18" charset="0"/>
                <a:ea typeface="Times New Roman" panose="02020603050405020304" pitchFamily="18" charset="0"/>
              </a:rPr>
              <a:t>Los </a:t>
            </a:r>
            <a:r>
              <a:rPr lang="es-ES" b="1" dirty="0">
                <a:solidFill>
                  <a:srgbClr val="000000"/>
                </a:solidFill>
                <a:latin typeface="Times New Roman" panose="02020603050405020304" pitchFamily="18" charset="0"/>
                <a:ea typeface="Times New Roman" panose="02020603050405020304" pitchFamily="18" charset="0"/>
              </a:rPr>
              <a:t>ministriles</a:t>
            </a:r>
            <a:r>
              <a:rPr lang="es-ES" dirty="0">
                <a:solidFill>
                  <a:srgbClr val="000000"/>
                </a:solidFill>
                <a:latin typeface="Times New Roman" panose="02020603050405020304" pitchFamily="18" charset="0"/>
                <a:ea typeface="Times New Roman" panose="02020603050405020304" pitchFamily="18" charset="0"/>
              </a:rPr>
              <a:t> o </a:t>
            </a:r>
            <a:r>
              <a:rPr lang="es-ES" b="1" dirty="0">
                <a:solidFill>
                  <a:srgbClr val="000000"/>
                </a:solidFill>
                <a:latin typeface="Times New Roman" panose="02020603050405020304" pitchFamily="18" charset="0"/>
                <a:ea typeface="Times New Roman" panose="02020603050405020304" pitchFamily="18" charset="0"/>
              </a:rPr>
              <a:t>menestrales</a:t>
            </a:r>
            <a:r>
              <a:rPr lang="es-ES" dirty="0">
                <a:solidFill>
                  <a:srgbClr val="000000"/>
                </a:solidFill>
                <a:latin typeface="Times New Roman" panose="02020603050405020304" pitchFamily="18" charset="0"/>
                <a:ea typeface="Times New Roman" panose="02020603050405020304" pitchFamily="18" charset="0"/>
              </a:rPr>
              <a:t> pueden ser considerados como sinónimos de juglar.</a:t>
            </a:r>
            <a:endParaRPr lang="es-CL" dirty="0">
              <a:latin typeface="Times New Roman" panose="02020603050405020304" pitchFamily="18" charset="0"/>
              <a:ea typeface="Times New Roman" panose="02020603050405020304" pitchFamily="18" charset="0"/>
            </a:endParaRPr>
          </a:p>
          <a:p>
            <a:pPr algn="just">
              <a:spcAft>
                <a:spcPts val="700"/>
              </a:spcAft>
            </a:pPr>
            <a:r>
              <a:rPr lang="es-ES" dirty="0">
                <a:solidFill>
                  <a:srgbClr val="000000"/>
                </a:solidFill>
                <a:latin typeface="Times New Roman" panose="02020603050405020304" pitchFamily="18" charset="0"/>
                <a:ea typeface="Times New Roman" panose="02020603050405020304" pitchFamily="18" charset="0"/>
              </a:rPr>
              <a:t>Además presentaban un espectáculo variado, del cual la música era solo una parte. La etimología de la palabra juglar deriva del latín “</a:t>
            </a:r>
            <a:r>
              <a:rPr lang="es-ES" dirty="0" err="1">
                <a:solidFill>
                  <a:srgbClr val="000000"/>
                </a:solidFill>
                <a:latin typeface="Times New Roman" panose="02020603050405020304" pitchFamily="18" charset="0"/>
                <a:ea typeface="Times New Roman" panose="02020603050405020304" pitchFamily="18" charset="0"/>
              </a:rPr>
              <a:t>jocus</a:t>
            </a:r>
            <a:r>
              <a:rPr lang="es-ES" dirty="0">
                <a:solidFill>
                  <a:srgbClr val="000000"/>
                </a:solidFill>
                <a:latin typeface="Times New Roman" panose="02020603050405020304" pitchFamily="18" charset="0"/>
                <a:ea typeface="Times New Roman" panose="02020603050405020304" pitchFamily="18" charset="0"/>
              </a:rPr>
              <a:t>” que significa chanza, o burla y fiesta; la cual ya explica por sí misma el carácter un tanto inferior de ciertas artes que practicaban, que descendía a veces a la grosería para entretener a un heterogéneo auditorio.  De cualquier modo, fueron los “cronistas”, los “diarios vivientes” de una época que necesitó  de ellos para la difusión de artes, danzas, costumbres, noticias, etc. </a:t>
            </a:r>
            <a:endParaRPr lang="es-CL" dirty="0">
              <a:latin typeface="Times New Roman" panose="02020603050405020304" pitchFamily="18" charset="0"/>
              <a:ea typeface="Times New Roman" panose="02020603050405020304" pitchFamily="18" charset="0"/>
            </a:endParaRPr>
          </a:p>
          <a:p>
            <a:pPr algn="just">
              <a:spcAft>
                <a:spcPts val="700"/>
              </a:spcAft>
            </a:pPr>
            <a:r>
              <a:rPr lang="es-ES" dirty="0">
                <a:solidFill>
                  <a:srgbClr val="000000"/>
                </a:solidFill>
                <a:latin typeface="Times New Roman" panose="02020603050405020304" pitchFamily="18" charset="0"/>
                <a:ea typeface="Times New Roman" panose="02020603050405020304" pitchFamily="18" charset="0"/>
              </a:rPr>
              <a:t>La nobleza solía utilizar a muchos juglares, pero la mayoría eran itinerantes. A partir de 1300 empezaron a formar gremios en los pueblos. Recibieron este nombre alrededor de 1100, y a menudo se les contrataba para interpretar canciones escritas de trovadores y troveros.</a:t>
            </a:r>
            <a:endParaRPr lang="es-CL" dirty="0">
              <a:latin typeface="Times New Roman" panose="02020603050405020304" pitchFamily="18" charset="0"/>
              <a:ea typeface="Times New Roman" panose="02020603050405020304" pitchFamily="18" charset="0"/>
            </a:endParaRPr>
          </a:p>
        </p:txBody>
      </p:sp>
      <p:pic>
        <p:nvPicPr>
          <p:cNvPr id="8194" name="Picture 2" descr="Resultado de imagen para jugla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780" y="1427805"/>
            <a:ext cx="3114193"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70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1764" y="260647"/>
            <a:ext cx="8208912" cy="5286062"/>
          </a:xfrm>
          <a:prstGeom prst="rect">
            <a:avLst/>
          </a:prstGeom>
        </p:spPr>
        <p:txBody>
          <a:bodyPr wrap="square">
            <a:spAutoFit/>
          </a:bodyPr>
          <a:lstStyle/>
          <a:p>
            <a:pPr algn="just">
              <a:spcAft>
                <a:spcPts val="700"/>
              </a:spcAft>
            </a:pPr>
            <a:r>
              <a:rPr lang="es-ES" sz="2000" dirty="0">
                <a:solidFill>
                  <a:srgbClr val="000000"/>
                </a:solidFill>
                <a:ea typeface="Times New Roman" panose="02020603050405020304" pitchFamily="18" charset="0"/>
              </a:rPr>
              <a:t>Los </a:t>
            </a:r>
            <a:r>
              <a:rPr lang="es-ES" sz="2000" b="1" dirty="0">
                <a:solidFill>
                  <a:srgbClr val="000000"/>
                </a:solidFill>
                <a:ea typeface="Times New Roman" panose="02020603050405020304" pitchFamily="18" charset="0"/>
              </a:rPr>
              <a:t>goliardos</a:t>
            </a:r>
            <a:r>
              <a:rPr lang="es-ES" sz="2000" dirty="0">
                <a:solidFill>
                  <a:srgbClr val="000000"/>
                </a:solidFill>
                <a:ea typeface="Times New Roman" panose="02020603050405020304" pitchFamily="18" charset="0"/>
              </a:rPr>
              <a:t>, término despectivo con que se distinguió un tipo especial de religiosos, eran monjes que vivían de la limosna, frailes que habían colgado los hábitos y vagaban por el mundo llevando una vida licenciosa. </a:t>
            </a:r>
          </a:p>
          <a:p>
            <a:pPr algn="just">
              <a:spcAft>
                <a:spcPts val="700"/>
              </a:spcAft>
            </a:pPr>
            <a:r>
              <a:rPr lang="es-ES" sz="2000" dirty="0">
                <a:solidFill>
                  <a:srgbClr val="000000"/>
                </a:solidFill>
                <a:ea typeface="Times New Roman" panose="02020603050405020304" pitchFamily="18" charset="0"/>
              </a:rPr>
              <a:t>En sus canciones dedicadas a la alabanza del vino, del buen comer y del amor, empleaban un latín macarrónico, con el cual, a la vez que imitaban los cantos religiosos, se mofaban y burlaban de las cosas más santas y, en general, de lo que constituían la cultura oficial. </a:t>
            </a:r>
          </a:p>
          <a:p>
            <a:pPr algn="just">
              <a:spcAft>
                <a:spcPts val="700"/>
              </a:spcAft>
            </a:pPr>
            <a:r>
              <a:rPr lang="es-ES" sz="2000" dirty="0">
                <a:solidFill>
                  <a:srgbClr val="000000"/>
                </a:solidFill>
                <a:ea typeface="Times New Roman" panose="02020603050405020304" pitchFamily="18" charset="0"/>
              </a:rPr>
              <a:t>El goliardo no es un inculto. Dotado de una formación humanística aprendida en el convento o en las universidades conoce también la técnica musical. </a:t>
            </a:r>
          </a:p>
          <a:p>
            <a:pPr algn="just">
              <a:spcAft>
                <a:spcPts val="700"/>
              </a:spcAft>
            </a:pPr>
            <a:r>
              <a:rPr lang="es-ES" sz="2000" dirty="0">
                <a:solidFill>
                  <a:srgbClr val="000000"/>
                </a:solidFill>
                <a:ea typeface="Times New Roman" panose="02020603050405020304" pitchFamily="18" charset="0"/>
              </a:rPr>
              <a:t>No obstante, debido a su actitud vital tira por la borda su bagaje de conocimientos teológicos y las sutilidades de sus distingos, y se lanza a vagar por el mundo, conservando, sin embargo, el </a:t>
            </a:r>
            <a:r>
              <a:rPr lang="es-ES" sz="2000" i="1" dirty="0">
                <a:solidFill>
                  <a:srgbClr val="000000"/>
                </a:solidFill>
                <a:ea typeface="Times New Roman" panose="02020603050405020304" pitchFamily="18" charset="0"/>
              </a:rPr>
              <a:t>hábito. </a:t>
            </a:r>
            <a:r>
              <a:rPr lang="es-ES" sz="2000" i="1" dirty="0" err="1">
                <a:solidFill>
                  <a:srgbClr val="000000"/>
                </a:solidFill>
                <a:ea typeface="Times New Roman" panose="02020603050405020304" pitchFamily="18" charset="0"/>
              </a:rPr>
              <a:t>Clerici</a:t>
            </a:r>
            <a:r>
              <a:rPr lang="es-ES" sz="2000" i="1" dirty="0">
                <a:solidFill>
                  <a:srgbClr val="000000"/>
                </a:solidFill>
                <a:ea typeface="Times New Roman" panose="02020603050405020304" pitchFamily="18" charset="0"/>
              </a:rPr>
              <a:t> Vagante </a:t>
            </a:r>
            <a:r>
              <a:rPr lang="es-ES" sz="2000" dirty="0">
                <a:solidFill>
                  <a:srgbClr val="000000"/>
                </a:solidFill>
                <a:ea typeface="Times New Roman" panose="02020603050405020304" pitchFamily="18" charset="0"/>
              </a:rPr>
              <a:t>es el nombre con el que se distingue a estos primeros agentes de propagación cultural y de una nueva forma de entender la vida y, por ende, de sus fundamentales manifestaciones, y, entre éstas, la cultura. Ellos fueron los primeros que, extrayéndola de las funciones litúrgicas, independizaron la música.</a:t>
            </a:r>
            <a:endParaRPr lang="es-CL" sz="2000" dirty="0">
              <a:ea typeface="Times New Roman" panose="02020603050405020304" pitchFamily="18" charset="0"/>
            </a:endParaRPr>
          </a:p>
        </p:txBody>
      </p:sp>
      <p:pic>
        <p:nvPicPr>
          <p:cNvPr id="9218" name="Picture 2" descr="Codex Buranus (Carmina Burana), 12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700" y="635426"/>
            <a:ext cx="3081043" cy="4536504"/>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8850701" y="5171930"/>
            <a:ext cx="2753039" cy="523220"/>
          </a:xfrm>
          <a:prstGeom prst="rect">
            <a:avLst/>
          </a:prstGeom>
        </p:spPr>
        <p:txBody>
          <a:bodyPr wrap="square">
            <a:spAutoFit/>
          </a:bodyPr>
          <a:lstStyle/>
          <a:p>
            <a:pPr algn="just"/>
            <a:r>
              <a:rPr lang="es-CL" sz="1400" dirty="0">
                <a:solidFill>
                  <a:srgbClr val="555555"/>
                </a:solidFill>
              </a:rPr>
              <a:t>Codex </a:t>
            </a:r>
            <a:r>
              <a:rPr lang="es-CL" sz="1400" dirty="0" err="1">
                <a:solidFill>
                  <a:srgbClr val="555555"/>
                </a:solidFill>
              </a:rPr>
              <a:t>Buranus</a:t>
            </a:r>
            <a:r>
              <a:rPr lang="es-CL" sz="1400" dirty="0">
                <a:solidFill>
                  <a:srgbClr val="555555"/>
                </a:solidFill>
              </a:rPr>
              <a:t> o Carmina </a:t>
            </a:r>
            <a:r>
              <a:rPr lang="es-CL" sz="1400" dirty="0" err="1">
                <a:solidFill>
                  <a:srgbClr val="555555"/>
                </a:solidFill>
              </a:rPr>
              <a:t>Burana</a:t>
            </a:r>
            <a:r>
              <a:rPr lang="es-CL" sz="1400" dirty="0">
                <a:solidFill>
                  <a:srgbClr val="555555"/>
                </a:solidFill>
              </a:rPr>
              <a:t> (1220). La rueda de la fortuna</a:t>
            </a:r>
            <a:endParaRPr lang="es-CL" sz="1400" dirty="0"/>
          </a:p>
        </p:txBody>
      </p:sp>
    </p:spTree>
    <p:extLst>
      <p:ext uri="{BB962C8B-B14F-4D97-AF65-F5344CB8AC3E}">
        <p14:creationId xmlns:p14="http://schemas.microsoft.com/office/powerpoint/2010/main" val="11601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00744" y="1763115"/>
            <a:ext cx="4752528" cy="2246769"/>
          </a:xfrm>
          <a:prstGeom prst="rect">
            <a:avLst/>
          </a:prstGeom>
        </p:spPr>
        <p:txBody>
          <a:bodyPr wrap="square">
            <a:spAutoFit/>
          </a:bodyPr>
          <a:lstStyle/>
          <a:p>
            <a:pPr algn="just">
              <a:spcAft>
                <a:spcPts val="700"/>
              </a:spcAft>
            </a:pPr>
            <a:r>
              <a:rPr lang="es-ES" sz="2000" dirty="0">
                <a:solidFill>
                  <a:srgbClr val="000000"/>
                </a:solidFill>
                <a:ea typeface="Times New Roman" panose="02020603050405020304" pitchFamily="18" charset="0"/>
              </a:rPr>
              <a:t>En Alemania los trovadores tuvieron gran importancia histórica y cultural. Allí se llamaron “Minnesinger” (</a:t>
            </a:r>
            <a:r>
              <a:rPr lang="es-ES" sz="2000" dirty="0" err="1">
                <a:solidFill>
                  <a:srgbClr val="000000"/>
                </a:solidFill>
                <a:ea typeface="Times New Roman" panose="02020603050405020304" pitchFamily="18" charset="0"/>
              </a:rPr>
              <a:t>minne</a:t>
            </a:r>
            <a:r>
              <a:rPr lang="es-ES" sz="2000" dirty="0">
                <a:solidFill>
                  <a:srgbClr val="000000"/>
                </a:solidFill>
                <a:ea typeface="Times New Roman" panose="02020603050405020304" pitchFamily="18" charset="0"/>
              </a:rPr>
              <a:t>: expresión de amor y </a:t>
            </a:r>
            <a:r>
              <a:rPr lang="es-ES" sz="2000" dirty="0" err="1">
                <a:solidFill>
                  <a:srgbClr val="000000"/>
                </a:solidFill>
                <a:ea typeface="Times New Roman" panose="02020603050405020304" pitchFamily="18" charset="0"/>
              </a:rPr>
              <a:t>singer</a:t>
            </a:r>
            <a:r>
              <a:rPr lang="es-ES" sz="2000" dirty="0">
                <a:solidFill>
                  <a:srgbClr val="000000"/>
                </a:solidFill>
                <a:ea typeface="Times New Roman" panose="02020603050405020304" pitchFamily="18" charset="0"/>
              </a:rPr>
              <a:t> significa cantor). </a:t>
            </a:r>
            <a:r>
              <a:rPr lang="es-ES" sz="2000" dirty="0" err="1">
                <a:solidFill>
                  <a:srgbClr val="000000"/>
                </a:solidFill>
                <a:ea typeface="Times New Roman" panose="02020603050405020304" pitchFamily="18" charset="0"/>
              </a:rPr>
              <a:t>Minne</a:t>
            </a:r>
            <a:r>
              <a:rPr lang="es-ES" sz="2000" dirty="0">
                <a:solidFill>
                  <a:srgbClr val="000000"/>
                </a:solidFill>
                <a:ea typeface="Times New Roman" panose="02020603050405020304" pitchFamily="18" charset="0"/>
              </a:rPr>
              <a:t> significaba amor en habla germana nórdica medieval pero en un sentido muy amplia que abarcaba también el amor a Dios.</a:t>
            </a:r>
            <a:endParaRPr lang="es-CL" sz="2000" dirty="0">
              <a:ea typeface="Times New Roman" panose="02020603050405020304" pitchFamily="18" charset="0"/>
            </a:endParaRPr>
          </a:p>
        </p:txBody>
      </p:sp>
      <p:pic>
        <p:nvPicPr>
          <p:cNvPr id="10242" name="Picture 2" descr="https://upload.wikimedia.org/wikipedia/commons/d/de/Wolfram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542" y="260648"/>
            <a:ext cx="3133725" cy="4848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769276" y="5125159"/>
            <a:ext cx="2304255" cy="738664"/>
          </a:xfrm>
          <a:prstGeom prst="rect">
            <a:avLst/>
          </a:prstGeom>
        </p:spPr>
        <p:txBody>
          <a:bodyPr wrap="square">
            <a:spAutoFit/>
          </a:bodyPr>
          <a:lstStyle/>
          <a:p>
            <a:pPr algn="ctr"/>
            <a:r>
              <a:rPr lang="de-DE" sz="1400" b="1" dirty="0"/>
              <a:t>Wolfram von Eschenbach</a:t>
            </a:r>
            <a:r>
              <a:rPr lang="de-DE" sz="1400" dirty="0"/>
              <a:t> </a:t>
            </a:r>
          </a:p>
          <a:p>
            <a:pPr algn="ctr"/>
            <a:r>
              <a:rPr lang="de-DE" sz="1400" dirty="0"/>
              <a:t>ca. 1170 – ca. 1220)</a:t>
            </a:r>
          </a:p>
          <a:p>
            <a:pPr algn="ctr"/>
            <a:r>
              <a:rPr lang="de-DE" sz="1400" dirty="0"/>
              <a:t>Codex Manesse s. XIV</a:t>
            </a:r>
            <a:endParaRPr lang="es-CL" sz="1400" dirty="0"/>
          </a:p>
        </p:txBody>
      </p:sp>
      <p:sp>
        <p:nvSpPr>
          <p:cNvPr id="4" name="Rectángulo 3"/>
          <p:cNvSpPr/>
          <p:nvPr/>
        </p:nvSpPr>
        <p:spPr>
          <a:xfrm>
            <a:off x="8899537" y="5087521"/>
            <a:ext cx="2520280" cy="954107"/>
          </a:xfrm>
          <a:prstGeom prst="rect">
            <a:avLst/>
          </a:prstGeom>
        </p:spPr>
        <p:txBody>
          <a:bodyPr wrap="square">
            <a:spAutoFit/>
          </a:bodyPr>
          <a:lstStyle/>
          <a:p>
            <a:pPr algn="ctr"/>
            <a:r>
              <a:rPr lang="es-CL" sz="1400" b="1" dirty="0"/>
              <a:t>Gottfried </a:t>
            </a:r>
            <a:r>
              <a:rPr lang="es-CL" sz="1400" b="1" dirty="0" err="1"/>
              <a:t>von</a:t>
            </a:r>
            <a:r>
              <a:rPr lang="es-CL" sz="1400" b="1" dirty="0"/>
              <a:t> </a:t>
            </a:r>
            <a:r>
              <a:rPr lang="es-CL" sz="1400" b="1" dirty="0" err="1"/>
              <a:t>Straßburg</a:t>
            </a:r>
            <a:r>
              <a:rPr lang="es-CL" sz="1400" dirty="0"/>
              <a:t> </a:t>
            </a:r>
          </a:p>
          <a:p>
            <a:pPr algn="ctr"/>
            <a:r>
              <a:rPr lang="es-CL" sz="1400" dirty="0"/>
              <a:t>muerto </a:t>
            </a:r>
            <a:r>
              <a:rPr lang="es-CL" sz="1400" i="1" dirty="0"/>
              <a:t>ca</a:t>
            </a:r>
            <a:r>
              <a:rPr lang="es-CL" sz="1400" dirty="0"/>
              <a:t>. 1215</a:t>
            </a:r>
          </a:p>
          <a:p>
            <a:pPr algn="ctr"/>
            <a:r>
              <a:rPr lang="de-DE" sz="1400" dirty="0"/>
              <a:t>Codex Manesse s. XIV</a:t>
            </a:r>
            <a:endParaRPr lang="es-CL" sz="1400" dirty="0"/>
          </a:p>
          <a:p>
            <a:pPr algn="ctr"/>
            <a:endParaRPr lang="es-CL" sz="1400" dirty="0"/>
          </a:p>
        </p:txBody>
      </p:sp>
      <p:pic>
        <p:nvPicPr>
          <p:cNvPr id="10244" name="Picture 4" descr="https://upload.wikimedia.org/wikipedia/commons/thumb/0/0e/Codex_Manesse_Gottfried_von_Stra%C3%9Fburg.jpg/800px-Codex_Manesse_Gottfried_von_Stra%C3%9Fbur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5749" y="276934"/>
            <a:ext cx="3259085" cy="484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35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aison 2014-2015, ou le récit des pèlerins de son (04) imagescaz6l5xq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8668" y="361023"/>
            <a:ext cx="3384376" cy="556971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549796" y="1213301"/>
            <a:ext cx="7200800" cy="4203715"/>
          </a:xfrm>
          <a:prstGeom prst="rect">
            <a:avLst/>
          </a:prstGeom>
        </p:spPr>
        <p:txBody>
          <a:bodyPr wrap="square">
            <a:spAutoFit/>
          </a:bodyPr>
          <a:lstStyle/>
          <a:p>
            <a:pPr algn="just">
              <a:spcAft>
                <a:spcPts val="700"/>
              </a:spcAft>
            </a:pPr>
            <a:r>
              <a:rPr lang="es-ES" sz="2000" dirty="0">
                <a:solidFill>
                  <a:srgbClr val="000000"/>
                </a:solidFill>
                <a:ea typeface="Times New Roman" panose="02020603050405020304" pitchFamily="18" charset="0"/>
              </a:rPr>
              <a:t>En </a:t>
            </a:r>
            <a:r>
              <a:rPr lang="es-ES" sz="2000" b="1" dirty="0">
                <a:solidFill>
                  <a:srgbClr val="000000"/>
                </a:solidFill>
                <a:ea typeface="Times New Roman" panose="02020603050405020304" pitchFamily="18" charset="0"/>
              </a:rPr>
              <a:t>Francia</a:t>
            </a:r>
            <a:r>
              <a:rPr lang="es-ES" sz="2000" dirty="0">
                <a:solidFill>
                  <a:srgbClr val="000000"/>
                </a:solidFill>
                <a:ea typeface="Times New Roman" panose="02020603050405020304" pitchFamily="18" charset="0"/>
              </a:rPr>
              <a:t> podemos distinguir entre otros a:</a:t>
            </a:r>
            <a:endParaRPr lang="es-CL" sz="2000" dirty="0">
              <a:ea typeface="Times New Roman" panose="02020603050405020304" pitchFamily="18" charset="0"/>
            </a:endParaRPr>
          </a:p>
          <a:p>
            <a:pPr marL="342900" lvl="0" indent="-342900" algn="just">
              <a:spcAft>
                <a:spcPts val="700"/>
              </a:spcAft>
              <a:buFont typeface="Symbol" panose="05050102010706020507" pitchFamily="18" charset="2"/>
              <a:buChar char=""/>
              <a:tabLst>
                <a:tab pos="457200" algn="l"/>
              </a:tabLst>
            </a:pPr>
            <a:r>
              <a:rPr lang="es-ES" sz="2000" dirty="0" err="1">
                <a:solidFill>
                  <a:srgbClr val="000000"/>
                </a:solidFill>
                <a:ea typeface="Times New Roman" panose="02020603050405020304" pitchFamily="18" charset="0"/>
              </a:rPr>
              <a:t>Rimbault</a:t>
            </a:r>
            <a:r>
              <a:rPr lang="es-ES" sz="2000" dirty="0">
                <a:solidFill>
                  <a:srgbClr val="000000"/>
                </a:solidFill>
                <a:ea typeface="Times New Roman" panose="02020603050405020304" pitchFamily="18" charset="0"/>
              </a:rPr>
              <a:t> de Vaqueiras (m. en 1207) autor de la primera “estampida” considerada uno de los más antiguos documentos de música “mensurada”.</a:t>
            </a:r>
            <a:endParaRPr lang="es-CL" sz="2000" dirty="0">
              <a:solidFill>
                <a:srgbClr val="000000"/>
              </a:solidFill>
              <a:ea typeface="Times New Roman" panose="02020603050405020304" pitchFamily="18" charset="0"/>
            </a:endParaRPr>
          </a:p>
          <a:p>
            <a:pPr marL="342900" lvl="0" indent="-342900" algn="just">
              <a:spcAft>
                <a:spcPts val="700"/>
              </a:spcAft>
              <a:buFont typeface="Symbol" panose="05050102010706020507" pitchFamily="18" charset="2"/>
              <a:buChar char=""/>
              <a:tabLst>
                <a:tab pos="457200" algn="l"/>
              </a:tabLst>
            </a:pPr>
            <a:r>
              <a:rPr lang="es-ES" sz="2000" dirty="0">
                <a:solidFill>
                  <a:srgbClr val="000000"/>
                </a:solidFill>
                <a:ea typeface="Times New Roman" panose="02020603050405020304" pitchFamily="18" charset="0"/>
              </a:rPr>
              <a:t>Bernard de </a:t>
            </a:r>
            <a:r>
              <a:rPr lang="es-ES" sz="2000" dirty="0" err="1">
                <a:solidFill>
                  <a:srgbClr val="000000"/>
                </a:solidFill>
                <a:ea typeface="Times New Roman" panose="02020603050405020304" pitchFamily="18" charset="0"/>
              </a:rPr>
              <a:t>Ventadour</a:t>
            </a:r>
            <a:r>
              <a:rPr lang="es-ES" sz="2000" dirty="0">
                <a:solidFill>
                  <a:srgbClr val="000000"/>
                </a:solidFill>
                <a:ea typeface="Times New Roman" panose="02020603050405020304" pitchFamily="18" charset="0"/>
              </a:rPr>
              <a:t> (m. 1195) de origen humilde del que se conservan 19 melodías.</a:t>
            </a:r>
            <a:endParaRPr lang="es-CL" sz="2000" dirty="0">
              <a:solidFill>
                <a:srgbClr val="000000"/>
              </a:solidFill>
              <a:ea typeface="Times New Roman" panose="02020603050405020304" pitchFamily="18" charset="0"/>
            </a:endParaRPr>
          </a:p>
          <a:p>
            <a:pPr marL="342900" lvl="0" indent="-342900" algn="just">
              <a:spcAft>
                <a:spcPts val="700"/>
              </a:spcAft>
              <a:buFont typeface="Symbol" panose="05050102010706020507" pitchFamily="18" charset="2"/>
              <a:buChar char=""/>
              <a:tabLst>
                <a:tab pos="457200" algn="l"/>
              </a:tabLst>
            </a:pPr>
            <a:r>
              <a:rPr lang="es-ES" sz="2000" dirty="0">
                <a:solidFill>
                  <a:srgbClr val="000000"/>
                </a:solidFill>
                <a:ea typeface="Times New Roman" panose="02020603050405020304" pitchFamily="18" charset="0"/>
              </a:rPr>
              <a:t>Teobaldo, conde de Champagne y rey de Navarra (1201-1253).</a:t>
            </a:r>
            <a:endParaRPr lang="es-CL" sz="2000" dirty="0">
              <a:solidFill>
                <a:srgbClr val="000000"/>
              </a:solidFill>
              <a:ea typeface="Times New Roman" panose="02020603050405020304" pitchFamily="18" charset="0"/>
            </a:endParaRPr>
          </a:p>
          <a:p>
            <a:pPr marL="342900" lvl="0" indent="-342900" algn="just">
              <a:spcAft>
                <a:spcPts val="700"/>
              </a:spcAft>
              <a:buFont typeface="Symbol" panose="05050102010706020507" pitchFamily="18" charset="2"/>
              <a:buChar char=""/>
              <a:tabLst>
                <a:tab pos="457200" algn="l"/>
              </a:tabLst>
            </a:pPr>
            <a:r>
              <a:rPr lang="es-ES" sz="2000" dirty="0">
                <a:solidFill>
                  <a:srgbClr val="000000"/>
                </a:solidFill>
                <a:ea typeface="Times New Roman" panose="02020603050405020304" pitchFamily="18" charset="0"/>
              </a:rPr>
              <a:t>Adam de la Halle (1220-1280) llamado el “Jorobado de Arras”, de estilo evolucionada, que escribió composiciones polifónicas y la primera obra conservada que puede considerarse precursora de la ópera cómica: “Le </a:t>
            </a:r>
            <a:r>
              <a:rPr lang="es-ES" sz="2000" dirty="0" err="1">
                <a:solidFill>
                  <a:srgbClr val="000000"/>
                </a:solidFill>
                <a:ea typeface="Times New Roman" panose="02020603050405020304" pitchFamily="18" charset="0"/>
              </a:rPr>
              <a:t>jeu</a:t>
            </a:r>
            <a:r>
              <a:rPr lang="es-ES" sz="2000" dirty="0">
                <a:solidFill>
                  <a:srgbClr val="000000"/>
                </a:solidFill>
                <a:ea typeface="Times New Roman" panose="02020603050405020304" pitchFamily="18" charset="0"/>
              </a:rPr>
              <a:t> de Robin et de Marion”.</a:t>
            </a:r>
            <a:endParaRPr lang="es-CL" sz="2000" dirty="0">
              <a:solidFill>
                <a:srgbClr val="000000"/>
              </a:solidFill>
              <a:ea typeface="Times New Roman" panose="02020603050405020304" pitchFamily="18" charset="0"/>
            </a:endParaRPr>
          </a:p>
          <a:p>
            <a:pPr algn="just">
              <a:spcAft>
                <a:spcPts val="700"/>
              </a:spcAft>
            </a:pPr>
            <a:r>
              <a:rPr lang="es-ES" dirty="0">
                <a:solidFill>
                  <a:srgbClr val="000000"/>
                </a:solidFill>
                <a:latin typeface="Times New Roman" panose="02020603050405020304" pitchFamily="18" charset="0"/>
                <a:ea typeface="Times New Roman" panose="02020603050405020304" pitchFamily="18" charset="0"/>
              </a:rPr>
              <a:t> </a:t>
            </a:r>
            <a:endParaRPr lang="es-CL"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5392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662364" y="764704"/>
            <a:ext cx="6092825" cy="4721805"/>
          </a:xfrm>
          <a:prstGeom prst="rect">
            <a:avLst/>
          </a:prstGeom>
        </p:spPr>
        <p:txBody>
          <a:bodyPr>
            <a:spAutoFit/>
          </a:bodyPr>
          <a:lstStyle/>
          <a:p>
            <a:pPr algn="just">
              <a:spcAft>
                <a:spcPts val="700"/>
              </a:spcAft>
            </a:pPr>
            <a:r>
              <a:rPr lang="es-ES" sz="2000" dirty="0">
                <a:solidFill>
                  <a:srgbClr val="000000"/>
                </a:solidFill>
                <a:ea typeface="Times New Roman" panose="02020603050405020304" pitchFamily="18" charset="0"/>
              </a:rPr>
              <a:t>En </a:t>
            </a:r>
            <a:r>
              <a:rPr lang="es-ES" sz="2000" b="1" dirty="0">
                <a:solidFill>
                  <a:srgbClr val="000000"/>
                </a:solidFill>
                <a:ea typeface="Times New Roman" panose="02020603050405020304" pitchFamily="18" charset="0"/>
              </a:rPr>
              <a:t>España:</a:t>
            </a:r>
            <a:endParaRPr lang="es-CL" sz="2000" dirty="0">
              <a:ea typeface="Times New Roman" panose="02020603050405020304" pitchFamily="18" charset="0"/>
            </a:endParaRPr>
          </a:p>
          <a:p>
            <a:pPr marL="342900" lvl="0" indent="-342900" algn="just">
              <a:spcAft>
                <a:spcPts val="700"/>
              </a:spcAft>
              <a:buFont typeface="Symbol" panose="05050102010706020507" pitchFamily="18" charset="2"/>
              <a:buChar char=""/>
              <a:tabLst>
                <a:tab pos="457200" algn="l"/>
              </a:tabLst>
            </a:pPr>
            <a:r>
              <a:rPr lang="es-ES" sz="2000" dirty="0">
                <a:solidFill>
                  <a:srgbClr val="000000"/>
                </a:solidFill>
                <a:ea typeface="Times New Roman" panose="02020603050405020304" pitchFamily="18" charset="0"/>
              </a:rPr>
              <a:t>Martín </a:t>
            </a:r>
            <a:r>
              <a:rPr lang="es-ES" sz="2000" dirty="0" err="1">
                <a:solidFill>
                  <a:srgbClr val="000000"/>
                </a:solidFill>
                <a:ea typeface="Times New Roman" panose="02020603050405020304" pitchFamily="18" charset="0"/>
              </a:rPr>
              <a:t>Cordax</a:t>
            </a:r>
            <a:r>
              <a:rPr lang="es-ES" sz="2000" dirty="0">
                <a:solidFill>
                  <a:srgbClr val="000000"/>
                </a:solidFill>
                <a:ea typeface="Times New Roman" panose="02020603050405020304" pitchFamily="18" charset="0"/>
              </a:rPr>
              <a:t> (s. XIII)</a:t>
            </a:r>
            <a:endParaRPr lang="es-CL" sz="2000" dirty="0">
              <a:solidFill>
                <a:srgbClr val="000000"/>
              </a:solidFill>
              <a:ea typeface="Times New Roman" panose="02020603050405020304" pitchFamily="18" charset="0"/>
            </a:endParaRPr>
          </a:p>
          <a:p>
            <a:pPr marL="342900" lvl="0" indent="-342900" algn="just">
              <a:spcAft>
                <a:spcPts val="700"/>
              </a:spcAft>
              <a:buFont typeface="Symbol" panose="05050102010706020507" pitchFamily="18" charset="2"/>
              <a:buChar char=""/>
              <a:tabLst>
                <a:tab pos="457200" algn="l"/>
              </a:tabLst>
            </a:pPr>
            <a:r>
              <a:rPr lang="es-ES" sz="2000" dirty="0">
                <a:solidFill>
                  <a:srgbClr val="000000"/>
                </a:solidFill>
                <a:ea typeface="Times New Roman" panose="02020603050405020304" pitchFamily="18" charset="0"/>
              </a:rPr>
              <a:t>Alfonso X, </a:t>
            </a:r>
            <a:r>
              <a:rPr lang="es-ES" sz="2000" i="1" dirty="0">
                <a:solidFill>
                  <a:srgbClr val="000000"/>
                </a:solidFill>
                <a:ea typeface="Times New Roman" panose="02020603050405020304" pitchFamily="18" charset="0"/>
              </a:rPr>
              <a:t>El Sabio </a:t>
            </a:r>
            <a:r>
              <a:rPr lang="es-ES" sz="2000" dirty="0">
                <a:solidFill>
                  <a:srgbClr val="000000"/>
                </a:solidFill>
                <a:ea typeface="Times New Roman" panose="02020603050405020304" pitchFamily="18" charset="0"/>
              </a:rPr>
              <a:t>(1221-1284) autor y recopilador de 423 cantigas de carácter y origen variado. Fundador de la primera cátedra de música en la Universidad de Salamanca.</a:t>
            </a:r>
            <a:endParaRPr lang="es-CL" sz="2000" dirty="0">
              <a:solidFill>
                <a:srgbClr val="000000"/>
              </a:solidFill>
              <a:ea typeface="Times New Roman" panose="02020603050405020304" pitchFamily="18" charset="0"/>
            </a:endParaRPr>
          </a:p>
          <a:p>
            <a:pPr algn="just">
              <a:spcAft>
                <a:spcPts val="700"/>
              </a:spcAft>
            </a:pPr>
            <a:r>
              <a:rPr lang="es-ES" sz="2000" dirty="0">
                <a:solidFill>
                  <a:srgbClr val="000000"/>
                </a:solidFill>
                <a:ea typeface="Times New Roman" panose="02020603050405020304" pitchFamily="18" charset="0"/>
              </a:rPr>
              <a:t> </a:t>
            </a:r>
            <a:endParaRPr lang="es-CL" sz="2000" dirty="0">
              <a:ea typeface="Times New Roman" panose="02020603050405020304" pitchFamily="18" charset="0"/>
            </a:endParaRPr>
          </a:p>
          <a:p>
            <a:pPr algn="just">
              <a:spcAft>
                <a:spcPts val="700"/>
              </a:spcAft>
            </a:pPr>
            <a:r>
              <a:rPr lang="es-ES" sz="2000" dirty="0">
                <a:solidFill>
                  <a:srgbClr val="000000"/>
                </a:solidFill>
                <a:ea typeface="Times New Roman" panose="02020603050405020304" pitchFamily="18" charset="0"/>
              </a:rPr>
              <a:t>En </a:t>
            </a:r>
            <a:r>
              <a:rPr lang="es-ES" sz="2000" b="1" dirty="0">
                <a:solidFill>
                  <a:srgbClr val="000000"/>
                </a:solidFill>
                <a:ea typeface="Times New Roman" panose="02020603050405020304" pitchFamily="18" charset="0"/>
              </a:rPr>
              <a:t>Alemania:</a:t>
            </a:r>
            <a:endParaRPr lang="es-CL" sz="2000" dirty="0">
              <a:ea typeface="Times New Roman" panose="02020603050405020304" pitchFamily="18" charset="0"/>
            </a:endParaRPr>
          </a:p>
          <a:p>
            <a:pPr marL="342900" lvl="0" indent="-342900" algn="just">
              <a:spcAft>
                <a:spcPts val="700"/>
              </a:spcAft>
              <a:buFont typeface="Symbol" panose="05050102010706020507" pitchFamily="18" charset="2"/>
              <a:buChar char=""/>
              <a:tabLst>
                <a:tab pos="457200" algn="l"/>
              </a:tabLst>
            </a:pPr>
            <a:r>
              <a:rPr lang="es-ES" sz="2000" dirty="0">
                <a:solidFill>
                  <a:srgbClr val="000000"/>
                </a:solidFill>
                <a:ea typeface="Times New Roman" panose="02020603050405020304" pitchFamily="18" charset="0"/>
              </a:rPr>
              <a:t>Walter </a:t>
            </a:r>
            <a:r>
              <a:rPr lang="es-ES" sz="2000" dirty="0" err="1">
                <a:solidFill>
                  <a:srgbClr val="000000"/>
                </a:solidFill>
                <a:ea typeface="Times New Roman" panose="02020603050405020304" pitchFamily="18" charset="0"/>
              </a:rPr>
              <a:t>von</a:t>
            </a:r>
            <a:r>
              <a:rPr lang="es-ES" sz="2000" dirty="0">
                <a:solidFill>
                  <a:srgbClr val="000000"/>
                </a:solidFill>
                <a:ea typeface="Times New Roman" panose="02020603050405020304" pitchFamily="18" charset="0"/>
              </a:rPr>
              <a:t> </a:t>
            </a:r>
            <a:r>
              <a:rPr lang="es-ES" sz="2000" dirty="0" err="1">
                <a:solidFill>
                  <a:srgbClr val="000000"/>
                </a:solidFill>
                <a:ea typeface="Times New Roman" panose="02020603050405020304" pitchFamily="18" charset="0"/>
              </a:rPr>
              <a:t>der</a:t>
            </a:r>
            <a:r>
              <a:rPr lang="es-ES" sz="2000" dirty="0">
                <a:solidFill>
                  <a:srgbClr val="000000"/>
                </a:solidFill>
                <a:ea typeface="Times New Roman" panose="02020603050405020304" pitchFamily="18" charset="0"/>
              </a:rPr>
              <a:t> </a:t>
            </a:r>
            <a:r>
              <a:rPr lang="es-ES" sz="2000" dirty="0" err="1">
                <a:solidFill>
                  <a:srgbClr val="000000"/>
                </a:solidFill>
                <a:ea typeface="Times New Roman" panose="02020603050405020304" pitchFamily="18" charset="0"/>
              </a:rPr>
              <a:t>Vogelweide</a:t>
            </a:r>
            <a:r>
              <a:rPr lang="es-ES" sz="2000" dirty="0">
                <a:solidFill>
                  <a:srgbClr val="000000"/>
                </a:solidFill>
                <a:ea typeface="Times New Roman" panose="02020603050405020304" pitchFamily="18" charset="0"/>
              </a:rPr>
              <a:t> (1165-1230)</a:t>
            </a:r>
            <a:endParaRPr lang="es-CL" sz="2000" dirty="0">
              <a:solidFill>
                <a:srgbClr val="000000"/>
              </a:solidFill>
              <a:ea typeface="Times New Roman" panose="02020603050405020304" pitchFamily="18" charset="0"/>
            </a:endParaRPr>
          </a:p>
          <a:p>
            <a:pPr marL="342900" lvl="0" indent="-342900" algn="just">
              <a:spcAft>
                <a:spcPts val="700"/>
              </a:spcAft>
              <a:buFont typeface="Symbol" panose="05050102010706020507" pitchFamily="18" charset="2"/>
              <a:buChar char=""/>
              <a:tabLst>
                <a:tab pos="457200" algn="l"/>
              </a:tabLst>
            </a:pPr>
            <a:r>
              <a:rPr lang="es-ES" sz="2000" dirty="0" err="1">
                <a:solidFill>
                  <a:srgbClr val="000000"/>
                </a:solidFill>
                <a:ea typeface="Times New Roman" panose="02020603050405020304" pitchFamily="18" charset="0"/>
              </a:rPr>
              <a:t>Neidhart</a:t>
            </a:r>
            <a:r>
              <a:rPr lang="es-ES" sz="2000" dirty="0">
                <a:solidFill>
                  <a:srgbClr val="000000"/>
                </a:solidFill>
                <a:ea typeface="Times New Roman" panose="02020603050405020304" pitchFamily="18" charset="0"/>
              </a:rPr>
              <a:t> </a:t>
            </a:r>
            <a:r>
              <a:rPr lang="es-ES" sz="2000" dirty="0" err="1">
                <a:solidFill>
                  <a:srgbClr val="000000"/>
                </a:solidFill>
                <a:ea typeface="Times New Roman" panose="02020603050405020304" pitchFamily="18" charset="0"/>
              </a:rPr>
              <a:t>von</a:t>
            </a:r>
            <a:r>
              <a:rPr lang="es-ES" sz="2000" dirty="0">
                <a:solidFill>
                  <a:srgbClr val="000000"/>
                </a:solidFill>
                <a:ea typeface="Times New Roman" panose="02020603050405020304" pitchFamily="18" charset="0"/>
              </a:rPr>
              <a:t> </a:t>
            </a:r>
            <a:r>
              <a:rPr lang="es-ES" sz="2000" dirty="0" err="1">
                <a:solidFill>
                  <a:srgbClr val="000000"/>
                </a:solidFill>
                <a:ea typeface="Times New Roman" panose="02020603050405020304" pitchFamily="18" charset="0"/>
              </a:rPr>
              <a:t>Reunthal</a:t>
            </a:r>
            <a:r>
              <a:rPr lang="es-ES" sz="2000" dirty="0">
                <a:solidFill>
                  <a:srgbClr val="000000"/>
                </a:solidFill>
                <a:ea typeface="Times New Roman" panose="02020603050405020304" pitchFamily="18" charset="0"/>
              </a:rPr>
              <a:t> (m. 1240)</a:t>
            </a:r>
            <a:endParaRPr lang="es-CL" sz="2000" dirty="0">
              <a:solidFill>
                <a:srgbClr val="000000"/>
              </a:solidFill>
              <a:ea typeface="Times New Roman" panose="02020603050405020304" pitchFamily="18" charset="0"/>
            </a:endParaRPr>
          </a:p>
          <a:p>
            <a:pPr marL="342900" lvl="0" indent="-342900" algn="just">
              <a:spcAft>
                <a:spcPts val="700"/>
              </a:spcAft>
              <a:buFont typeface="Symbol" panose="05050102010706020507" pitchFamily="18" charset="2"/>
              <a:buChar char=""/>
              <a:tabLst>
                <a:tab pos="457200" algn="l"/>
              </a:tabLst>
            </a:pPr>
            <a:r>
              <a:rPr lang="es-ES" sz="2000" dirty="0" err="1">
                <a:solidFill>
                  <a:srgbClr val="000000"/>
                </a:solidFill>
                <a:ea typeface="Times New Roman" panose="02020603050405020304" pitchFamily="18" charset="0"/>
              </a:rPr>
              <a:t>Gotfried</a:t>
            </a:r>
            <a:r>
              <a:rPr lang="es-ES" sz="2000" dirty="0">
                <a:solidFill>
                  <a:srgbClr val="000000"/>
                </a:solidFill>
                <a:ea typeface="Times New Roman" panose="02020603050405020304" pitchFamily="18" charset="0"/>
              </a:rPr>
              <a:t> </a:t>
            </a:r>
            <a:r>
              <a:rPr lang="es-ES" sz="2000" dirty="0" err="1">
                <a:solidFill>
                  <a:srgbClr val="000000"/>
                </a:solidFill>
                <a:ea typeface="Times New Roman" panose="02020603050405020304" pitchFamily="18" charset="0"/>
              </a:rPr>
              <a:t>von</a:t>
            </a:r>
            <a:r>
              <a:rPr lang="es-ES" sz="2000" dirty="0">
                <a:solidFill>
                  <a:srgbClr val="000000"/>
                </a:solidFill>
                <a:ea typeface="Times New Roman" panose="02020603050405020304" pitchFamily="18" charset="0"/>
              </a:rPr>
              <a:t> </a:t>
            </a:r>
            <a:r>
              <a:rPr lang="es-ES" sz="2000" dirty="0" err="1">
                <a:solidFill>
                  <a:srgbClr val="000000"/>
                </a:solidFill>
                <a:ea typeface="Times New Roman" panose="02020603050405020304" pitchFamily="18" charset="0"/>
              </a:rPr>
              <a:t>Strasbourg</a:t>
            </a:r>
            <a:r>
              <a:rPr lang="es-ES" sz="2000" dirty="0">
                <a:solidFill>
                  <a:srgbClr val="000000"/>
                </a:solidFill>
                <a:ea typeface="Times New Roman" panose="02020603050405020304" pitchFamily="18" charset="0"/>
              </a:rPr>
              <a:t> . Creador del poema “Tristán e Isolda”, en el que se inspiró más tarde Wagner para la ópera del mismo nombre.</a:t>
            </a:r>
            <a:endParaRPr lang="es-CL" sz="2000" dirty="0">
              <a:solidFill>
                <a:srgbClr val="000000"/>
              </a:solidFill>
              <a:ea typeface="Times New Roman" panose="02020603050405020304" pitchFamily="18" charset="0"/>
            </a:endParaRPr>
          </a:p>
        </p:txBody>
      </p:sp>
      <p:pic>
        <p:nvPicPr>
          <p:cNvPr id="11266" name="Picture 2" descr="Resultado de imagen para alfonso x el sab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828" y="332656"/>
            <a:ext cx="3744416" cy="6293136"/>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1048587" y="178767"/>
            <a:ext cx="3322897" cy="307777"/>
          </a:xfrm>
          <a:prstGeom prst="rect">
            <a:avLst/>
          </a:prstGeom>
        </p:spPr>
        <p:txBody>
          <a:bodyPr wrap="none">
            <a:spAutoFit/>
          </a:bodyPr>
          <a:lstStyle/>
          <a:p>
            <a:r>
              <a:rPr lang="es-CL" sz="1400" b="1" dirty="0">
                <a:solidFill>
                  <a:srgbClr val="6A6A6A"/>
                </a:solidFill>
              </a:rPr>
              <a:t>Alfonso X</a:t>
            </a:r>
            <a:r>
              <a:rPr lang="es-CL" sz="1400" dirty="0">
                <a:solidFill>
                  <a:srgbClr val="545454"/>
                </a:solidFill>
              </a:rPr>
              <a:t> de Castilla, llamado «el </a:t>
            </a:r>
            <a:r>
              <a:rPr lang="es-CL" sz="1400" b="1" dirty="0">
                <a:solidFill>
                  <a:srgbClr val="6A6A6A"/>
                </a:solidFill>
              </a:rPr>
              <a:t>Sabio</a:t>
            </a:r>
            <a:r>
              <a:rPr lang="es-CL" sz="1400" dirty="0">
                <a:solidFill>
                  <a:srgbClr val="545454"/>
                </a:solidFill>
              </a:rPr>
              <a:t>»</a:t>
            </a:r>
            <a:endParaRPr lang="es-CL" sz="1400" dirty="0"/>
          </a:p>
        </p:txBody>
      </p:sp>
    </p:spTree>
    <p:extLst>
      <p:ext uri="{BB962C8B-B14F-4D97-AF65-F5344CB8AC3E}">
        <p14:creationId xmlns:p14="http://schemas.microsoft.com/office/powerpoint/2010/main" val="329084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posición de contenido 13"/>
          <p:cNvSpPr>
            <a:spLocks noGrp="1"/>
          </p:cNvSpPr>
          <p:nvPr>
            <p:ph idx="1"/>
          </p:nvPr>
        </p:nvSpPr>
        <p:spPr>
          <a:xfrm>
            <a:off x="1269876" y="1052736"/>
            <a:ext cx="9600774" cy="3450613"/>
          </a:xfrm>
        </p:spPr>
        <p:txBody>
          <a:bodyPr rtlCol="0">
            <a:noAutofit/>
          </a:bodyPr>
          <a:lstStyle/>
          <a:p>
            <a:pPr algn="just"/>
            <a:r>
              <a:rPr lang="es-ES" sz="2000" dirty="0"/>
              <a:t>Entre las diversas posibilidades etimológicas de la palabra «trovar», la más adecuada es la de ‘inventar o crear literariamente’.</a:t>
            </a:r>
          </a:p>
          <a:p>
            <a:pPr algn="just"/>
            <a:endParaRPr lang="es-ES" sz="2000" dirty="0"/>
          </a:p>
          <a:p>
            <a:pPr algn="just"/>
            <a:r>
              <a:rPr lang="es-ES" sz="2000" dirty="0"/>
              <a:t>En la Edad Media, y en líneas generales, durante el período Románico y Gótico, hay una clase de músicos y poetas que desempeñan un importante rol en la vida artística de la época.</a:t>
            </a:r>
            <a:endParaRPr lang="es-CL" sz="2000" dirty="0"/>
          </a:p>
          <a:p>
            <a:pPr algn="just"/>
            <a:r>
              <a:rPr lang="es-ES" sz="2000" dirty="0"/>
              <a:t>Eran generalmente autores de música y texto, es decir poetas y compositores.</a:t>
            </a:r>
          </a:p>
          <a:p>
            <a:pPr algn="just"/>
            <a:r>
              <a:rPr lang="es-ES" sz="2000" dirty="0"/>
              <a:t>Sus cantos tenían carácter melódico; su estilo era, pues, monódico y con un sencillo acompañamiento instrumental.</a:t>
            </a:r>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77988" y="1412776"/>
            <a:ext cx="7344816" cy="2862322"/>
          </a:xfrm>
          <a:prstGeom prst="rect">
            <a:avLst/>
          </a:prstGeom>
        </p:spPr>
        <p:txBody>
          <a:bodyPr wrap="square">
            <a:spAutoFit/>
          </a:bodyPr>
          <a:lstStyle/>
          <a:p>
            <a:pPr algn="just"/>
            <a:r>
              <a:rPr lang="es-ES" sz="2000" dirty="0">
                <a:solidFill>
                  <a:srgbClr val="000000"/>
                </a:solidFill>
                <a:ea typeface="Times New Roman" panose="02020603050405020304" pitchFamily="18" charset="0"/>
              </a:rPr>
              <a:t>Continuadores de los trovadores fueron los Maestros Cantores o Meistersinger, que representaban una actividad poética y musical urbana mucho más estable. El trovador-caballero fue entonces </a:t>
            </a:r>
            <a:r>
              <a:rPr lang="es-ES" sz="2000" dirty="0" err="1">
                <a:solidFill>
                  <a:srgbClr val="000000"/>
                </a:solidFill>
                <a:ea typeface="Times New Roman" panose="02020603050405020304" pitchFamily="18" charset="0"/>
              </a:rPr>
              <a:t>sustituído</a:t>
            </a:r>
            <a:r>
              <a:rPr lang="es-ES" sz="2000" dirty="0">
                <a:solidFill>
                  <a:srgbClr val="000000"/>
                </a:solidFill>
                <a:ea typeface="Times New Roman" panose="02020603050405020304" pitchFamily="18" charset="0"/>
              </a:rPr>
              <a:t> por el maestro-ciudadano. El fundador de esta profesión musical fue </a:t>
            </a:r>
            <a:r>
              <a:rPr lang="es-ES" sz="2000" dirty="0" err="1">
                <a:solidFill>
                  <a:srgbClr val="000000"/>
                </a:solidFill>
                <a:ea typeface="Times New Roman" panose="02020603050405020304" pitchFamily="18" charset="0"/>
              </a:rPr>
              <a:t>Frauenlob</a:t>
            </a:r>
            <a:r>
              <a:rPr lang="es-ES" sz="2000" dirty="0">
                <a:solidFill>
                  <a:srgbClr val="000000"/>
                </a:solidFill>
                <a:ea typeface="Times New Roman" panose="02020603050405020304" pitchFamily="18" charset="0"/>
              </a:rPr>
              <a:t>, cuyo verdadero nombre era enrique de </a:t>
            </a:r>
            <a:r>
              <a:rPr lang="es-ES" sz="2000" dirty="0" err="1">
                <a:solidFill>
                  <a:srgbClr val="000000"/>
                </a:solidFill>
                <a:ea typeface="Times New Roman" panose="02020603050405020304" pitchFamily="18" charset="0"/>
              </a:rPr>
              <a:t>Meissen</a:t>
            </a:r>
            <a:r>
              <a:rPr lang="es-ES" sz="2000" dirty="0">
                <a:solidFill>
                  <a:srgbClr val="000000"/>
                </a:solidFill>
                <a:ea typeface="Times New Roman" panose="02020603050405020304" pitchFamily="18" charset="0"/>
              </a:rPr>
              <a:t> (m. 1318, Maguncia). Sus organizaciones que  florecen en Maguncia, </a:t>
            </a:r>
            <a:r>
              <a:rPr lang="es-ES" sz="2000" dirty="0" err="1">
                <a:solidFill>
                  <a:srgbClr val="000000"/>
                </a:solidFill>
                <a:ea typeface="Times New Roman" panose="02020603050405020304" pitchFamily="18" charset="0"/>
              </a:rPr>
              <a:t>Nurenberg</a:t>
            </a:r>
            <a:r>
              <a:rPr lang="es-ES" sz="2000" dirty="0">
                <a:solidFill>
                  <a:srgbClr val="000000"/>
                </a:solidFill>
                <a:ea typeface="Times New Roman" panose="02020603050405020304" pitchFamily="18" charset="0"/>
              </a:rPr>
              <a:t>, etc., se mantuvieron vivas hasta el siglo XVI </a:t>
            </a:r>
            <a:r>
              <a:rPr lang="es-ES" sz="2000" dirty="0" err="1">
                <a:solidFill>
                  <a:srgbClr val="000000"/>
                </a:solidFill>
                <a:ea typeface="Times New Roman" panose="02020603050405020304" pitchFamily="18" charset="0"/>
              </a:rPr>
              <a:t>domnde</a:t>
            </a:r>
            <a:r>
              <a:rPr lang="es-ES" sz="2000" dirty="0">
                <a:solidFill>
                  <a:srgbClr val="000000"/>
                </a:solidFill>
                <a:ea typeface="Times New Roman" panose="02020603050405020304" pitchFamily="18" charset="0"/>
              </a:rPr>
              <a:t> se reveló su más nombrado artista: el zapatero-poeta llamado Hans Sachs (1494-1576).</a:t>
            </a:r>
            <a:endParaRPr lang="es-CL" sz="2000" dirty="0"/>
          </a:p>
        </p:txBody>
      </p:sp>
    </p:spTree>
    <p:extLst>
      <p:ext uri="{BB962C8B-B14F-4D97-AF65-F5344CB8AC3E}">
        <p14:creationId xmlns:p14="http://schemas.microsoft.com/office/powerpoint/2010/main" val="119212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9756" y="980728"/>
            <a:ext cx="6092825" cy="4031873"/>
          </a:xfrm>
          <a:prstGeom prst="rect">
            <a:avLst/>
          </a:prstGeom>
        </p:spPr>
        <p:txBody>
          <a:bodyPr>
            <a:spAutoFit/>
          </a:bodyPr>
          <a:lstStyle/>
          <a:p>
            <a:pPr fontAlgn="base"/>
            <a:r>
              <a:rPr lang="es-CL" sz="1600" b="1" dirty="0" err="1">
                <a:latin typeface="inherit"/>
              </a:rPr>
              <a:t>Al’entrada</a:t>
            </a:r>
            <a:r>
              <a:rPr lang="es-CL" sz="1600" b="1" dirty="0">
                <a:latin typeface="inherit"/>
              </a:rPr>
              <a:t> del temps </a:t>
            </a:r>
            <a:r>
              <a:rPr lang="es-CL" sz="1600" b="1" dirty="0" err="1">
                <a:latin typeface="inherit"/>
              </a:rPr>
              <a:t>clar</a:t>
            </a:r>
            <a:r>
              <a:rPr lang="es-CL" sz="1600" b="1" dirty="0">
                <a:latin typeface="inherit"/>
              </a:rPr>
              <a:t>, </a:t>
            </a:r>
            <a:r>
              <a:rPr lang="es-CL" sz="1600" b="1" dirty="0" err="1">
                <a:latin typeface="inherit"/>
              </a:rPr>
              <a:t>eya</a:t>
            </a:r>
            <a:r>
              <a:rPr lang="es-CL" sz="1600" b="1" dirty="0">
                <a:latin typeface="inherit"/>
              </a:rPr>
              <a:t> / </a:t>
            </a:r>
            <a:r>
              <a:rPr lang="es-CL" sz="1600" i="1" dirty="0">
                <a:latin typeface="inherit"/>
              </a:rPr>
              <a:t>Cuando llega el tiempo claro, </a:t>
            </a:r>
            <a:r>
              <a:rPr lang="es-CL" sz="1600" i="1" dirty="0" err="1">
                <a:latin typeface="inherit"/>
              </a:rPr>
              <a:t>eya</a:t>
            </a:r>
            <a:br>
              <a:rPr lang="es-CL" sz="1600" dirty="0">
                <a:latin typeface="Century Schoolbook" panose="02040604050505020304" pitchFamily="18" charset="0"/>
              </a:rPr>
            </a:br>
            <a:r>
              <a:rPr lang="es-CL" sz="1600" b="1" dirty="0">
                <a:latin typeface="inherit"/>
              </a:rPr>
              <a:t>Per </a:t>
            </a:r>
            <a:r>
              <a:rPr lang="es-CL" sz="1600" b="1" dirty="0" err="1">
                <a:latin typeface="inherit"/>
              </a:rPr>
              <a:t>jòia</a:t>
            </a:r>
            <a:r>
              <a:rPr lang="es-CL" sz="1600" b="1" dirty="0">
                <a:latin typeface="inherit"/>
              </a:rPr>
              <a:t> </a:t>
            </a:r>
            <a:r>
              <a:rPr lang="es-CL" sz="1600" b="1" dirty="0" err="1">
                <a:latin typeface="inherit"/>
              </a:rPr>
              <a:t>recomençar</a:t>
            </a:r>
            <a:r>
              <a:rPr lang="es-CL" sz="1600" b="1" dirty="0">
                <a:latin typeface="inherit"/>
              </a:rPr>
              <a:t>, </a:t>
            </a:r>
            <a:r>
              <a:rPr lang="es-CL" sz="1600" b="1" dirty="0" err="1">
                <a:latin typeface="inherit"/>
              </a:rPr>
              <a:t>eya</a:t>
            </a:r>
            <a:r>
              <a:rPr lang="es-CL" sz="1600" dirty="0">
                <a:latin typeface="inherit"/>
              </a:rPr>
              <a:t> / </a:t>
            </a:r>
            <a:r>
              <a:rPr lang="es-CL" sz="1600" i="1" dirty="0">
                <a:latin typeface="inherit"/>
              </a:rPr>
              <a:t>Para recomenzar con alegría, </a:t>
            </a:r>
            <a:r>
              <a:rPr lang="es-CL" sz="1600" i="1" dirty="0" err="1">
                <a:latin typeface="inherit"/>
              </a:rPr>
              <a:t>eya</a:t>
            </a:r>
            <a:br>
              <a:rPr lang="es-CL" sz="1600" dirty="0">
                <a:latin typeface="Century Schoolbook" panose="02040604050505020304" pitchFamily="18" charset="0"/>
              </a:rPr>
            </a:br>
            <a:r>
              <a:rPr lang="es-CL" sz="1600" b="1" dirty="0">
                <a:latin typeface="inherit"/>
              </a:rPr>
              <a:t>E per </a:t>
            </a:r>
            <a:r>
              <a:rPr lang="es-CL" sz="1600" b="1" dirty="0" err="1">
                <a:latin typeface="inherit"/>
              </a:rPr>
              <a:t>jelòs</a:t>
            </a:r>
            <a:r>
              <a:rPr lang="es-CL" sz="1600" b="1" dirty="0">
                <a:latin typeface="inherit"/>
              </a:rPr>
              <a:t> irritar, </a:t>
            </a:r>
            <a:r>
              <a:rPr lang="es-CL" sz="1600" b="1" dirty="0" err="1">
                <a:latin typeface="inherit"/>
              </a:rPr>
              <a:t>eya</a:t>
            </a:r>
            <a:r>
              <a:rPr lang="es-CL" sz="1600" dirty="0">
                <a:latin typeface="inherit"/>
              </a:rPr>
              <a:t> / </a:t>
            </a:r>
            <a:r>
              <a:rPr lang="es-CL" sz="1600" i="1" dirty="0">
                <a:latin typeface="inherit"/>
              </a:rPr>
              <a:t>Y para irritar a los celos, </a:t>
            </a:r>
            <a:r>
              <a:rPr lang="es-CL" sz="1600" i="1" dirty="0" err="1">
                <a:latin typeface="inherit"/>
              </a:rPr>
              <a:t>eya</a:t>
            </a:r>
            <a:br>
              <a:rPr lang="es-CL" sz="1600" dirty="0">
                <a:latin typeface="Century Schoolbook" panose="02040604050505020304" pitchFamily="18" charset="0"/>
              </a:rPr>
            </a:br>
            <a:r>
              <a:rPr lang="es-CL" sz="1600" b="1" dirty="0" err="1">
                <a:latin typeface="inherit"/>
              </a:rPr>
              <a:t>Vòl</a:t>
            </a:r>
            <a:r>
              <a:rPr lang="es-CL" sz="1600" b="1" dirty="0">
                <a:latin typeface="inherit"/>
              </a:rPr>
              <a:t> la </a:t>
            </a:r>
            <a:r>
              <a:rPr lang="es-CL" sz="1600" b="1" dirty="0" err="1">
                <a:latin typeface="inherit"/>
              </a:rPr>
              <a:t>regina</a:t>
            </a:r>
            <a:r>
              <a:rPr lang="es-CL" sz="1600" b="1" dirty="0">
                <a:latin typeface="inherit"/>
              </a:rPr>
              <a:t> mostrar</a:t>
            </a:r>
            <a:r>
              <a:rPr lang="es-CL" sz="1600" dirty="0">
                <a:latin typeface="inherit"/>
              </a:rPr>
              <a:t> / </a:t>
            </a:r>
            <a:r>
              <a:rPr lang="es-CL" sz="1600" i="1" dirty="0">
                <a:latin typeface="inherit"/>
              </a:rPr>
              <a:t>Quiere la reina (la primavera) mostrar</a:t>
            </a:r>
            <a:br>
              <a:rPr lang="es-CL" sz="1600" dirty="0">
                <a:latin typeface="Century Schoolbook" panose="02040604050505020304" pitchFamily="18" charset="0"/>
              </a:rPr>
            </a:br>
            <a:r>
              <a:rPr lang="es-CL" sz="1600" b="1" dirty="0" err="1">
                <a:latin typeface="inherit"/>
              </a:rPr>
              <a:t>Qu’el’es</a:t>
            </a:r>
            <a:r>
              <a:rPr lang="es-CL" sz="1600" b="1" dirty="0">
                <a:latin typeface="inherit"/>
              </a:rPr>
              <a:t> si amorosa</a:t>
            </a:r>
            <a:r>
              <a:rPr lang="es-CL" sz="1600" dirty="0">
                <a:latin typeface="inherit"/>
              </a:rPr>
              <a:t> / </a:t>
            </a:r>
            <a:r>
              <a:rPr lang="es-CL" sz="1600" i="1" dirty="0">
                <a:latin typeface="inherit"/>
              </a:rPr>
              <a:t>Que ella es muy amorosa.</a:t>
            </a:r>
            <a:br>
              <a:rPr lang="es-CL" sz="1600" dirty="0">
                <a:latin typeface="Century Schoolbook" panose="02040604050505020304" pitchFamily="18" charset="0"/>
              </a:rPr>
            </a:br>
            <a:r>
              <a:rPr lang="es-CL" sz="1600" b="1" dirty="0">
                <a:latin typeface="inherit"/>
              </a:rPr>
              <a:t>A la vi’, a la </a:t>
            </a:r>
            <a:r>
              <a:rPr lang="es-CL" sz="1600" b="1" dirty="0" err="1">
                <a:latin typeface="inherit"/>
              </a:rPr>
              <a:t>via</a:t>
            </a:r>
            <a:r>
              <a:rPr lang="es-CL" sz="1600" b="1" dirty="0">
                <a:latin typeface="inherit"/>
              </a:rPr>
              <a:t>, </a:t>
            </a:r>
            <a:r>
              <a:rPr lang="es-CL" sz="1600" b="1" dirty="0" err="1">
                <a:latin typeface="inherit"/>
              </a:rPr>
              <a:t>jelòs</a:t>
            </a:r>
            <a:r>
              <a:rPr lang="es-CL" sz="1600" b="1" dirty="0">
                <a:latin typeface="inherit"/>
              </a:rPr>
              <a:t>,</a:t>
            </a:r>
            <a:r>
              <a:rPr lang="es-CL" sz="1600" dirty="0">
                <a:latin typeface="inherit"/>
              </a:rPr>
              <a:t> / </a:t>
            </a:r>
            <a:r>
              <a:rPr lang="es-CL" sz="1600" i="1" dirty="0">
                <a:latin typeface="inherit"/>
              </a:rPr>
              <a:t>Idos, idos, celos,</a:t>
            </a:r>
            <a:br>
              <a:rPr lang="es-CL" sz="1600" dirty="0">
                <a:latin typeface="Century Schoolbook" panose="02040604050505020304" pitchFamily="18" charset="0"/>
              </a:rPr>
            </a:br>
            <a:r>
              <a:rPr lang="es-CL" sz="1600" b="1" dirty="0" err="1">
                <a:latin typeface="inherit"/>
              </a:rPr>
              <a:t>Laissatz</a:t>
            </a:r>
            <a:r>
              <a:rPr lang="es-CL" sz="1600" b="1" dirty="0">
                <a:latin typeface="inherit"/>
              </a:rPr>
              <a:t> nos, </a:t>
            </a:r>
            <a:r>
              <a:rPr lang="es-CL" sz="1600" b="1" dirty="0" err="1">
                <a:latin typeface="inherit"/>
              </a:rPr>
              <a:t>laissatz</a:t>
            </a:r>
            <a:r>
              <a:rPr lang="es-CL" sz="1600" b="1" dirty="0">
                <a:latin typeface="inherit"/>
              </a:rPr>
              <a:t> nos</a:t>
            </a:r>
            <a:r>
              <a:rPr lang="es-CL" sz="1600" dirty="0">
                <a:latin typeface="inherit"/>
              </a:rPr>
              <a:t> / </a:t>
            </a:r>
            <a:r>
              <a:rPr lang="es-CL" sz="1600" i="1" dirty="0">
                <a:latin typeface="inherit"/>
              </a:rPr>
              <a:t>Déjanos, déjanos,</a:t>
            </a:r>
            <a:br>
              <a:rPr lang="es-CL" sz="1600" dirty="0">
                <a:latin typeface="Century Schoolbook" panose="02040604050505020304" pitchFamily="18" charset="0"/>
              </a:rPr>
            </a:br>
            <a:r>
              <a:rPr lang="es-CL" sz="1600" b="1" dirty="0">
                <a:latin typeface="inherit"/>
              </a:rPr>
              <a:t>Balar entre nos, entre nos. / </a:t>
            </a:r>
            <a:r>
              <a:rPr lang="es-CL" sz="1600" i="1" dirty="0">
                <a:latin typeface="inherit"/>
              </a:rPr>
              <a:t>Bailar juntos entre nos.</a:t>
            </a:r>
            <a:endParaRPr lang="es-CL" sz="1600" dirty="0">
              <a:latin typeface="Century Schoolbook" panose="02040604050505020304" pitchFamily="18" charset="0"/>
            </a:endParaRPr>
          </a:p>
          <a:p>
            <a:pPr fontAlgn="base"/>
            <a:r>
              <a:rPr lang="es-CL" sz="1600" b="1" dirty="0">
                <a:latin typeface="inherit"/>
              </a:rPr>
              <a:t>El’ a </a:t>
            </a:r>
            <a:r>
              <a:rPr lang="es-CL" sz="1600" b="1" dirty="0" err="1">
                <a:latin typeface="inherit"/>
              </a:rPr>
              <a:t>fait</a:t>
            </a:r>
            <a:r>
              <a:rPr lang="es-CL" sz="1600" b="1" dirty="0">
                <a:latin typeface="inherit"/>
              </a:rPr>
              <a:t> </a:t>
            </a:r>
            <a:r>
              <a:rPr lang="es-CL" sz="1600" b="1" dirty="0" err="1">
                <a:latin typeface="inherit"/>
              </a:rPr>
              <a:t>pertot</a:t>
            </a:r>
            <a:r>
              <a:rPr lang="es-CL" sz="1600" b="1" dirty="0">
                <a:latin typeface="inherit"/>
              </a:rPr>
              <a:t> mandar, </a:t>
            </a:r>
            <a:r>
              <a:rPr lang="es-CL" sz="1600" b="1" dirty="0" err="1">
                <a:latin typeface="inherit"/>
              </a:rPr>
              <a:t>eya</a:t>
            </a:r>
            <a:r>
              <a:rPr lang="es-CL" sz="1600" dirty="0">
                <a:latin typeface="inherit"/>
              </a:rPr>
              <a:t> /</a:t>
            </a:r>
            <a:r>
              <a:rPr lang="es-CL" sz="1600" i="1" dirty="0">
                <a:latin typeface="inherit"/>
              </a:rPr>
              <a:t>Ella manda a todas partes, </a:t>
            </a:r>
            <a:r>
              <a:rPr lang="es-CL" sz="1600" i="1" dirty="0" err="1">
                <a:latin typeface="inherit"/>
              </a:rPr>
              <a:t>eya</a:t>
            </a:r>
            <a:br>
              <a:rPr lang="es-CL" sz="1600" dirty="0">
                <a:latin typeface="Century Schoolbook" panose="02040604050505020304" pitchFamily="18" charset="0"/>
              </a:rPr>
            </a:br>
            <a:r>
              <a:rPr lang="es-CL" sz="1600" b="1" dirty="0">
                <a:latin typeface="inherit"/>
              </a:rPr>
              <a:t>Non </a:t>
            </a:r>
            <a:r>
              <a:rPr lang="es-CL" sz="1600" b="1" dirty="0" err="1">
                <a:latin typeface="inherit"/>
              </a:rPr>
              <a:t>sia</a:t>
            </a:r>
            <a:r>
              <a:rPr lang="es-CL" sz="1600" b="1" dirty="0">
                <a:latin typeface="inherit"/>
              </a:rPr>
              <a:t> </a:t>
            </a:r>
            <a:r>
              <a:rPr lang="es-CL" sz="1600" b="1" dirty="0" err="1">
                <a:latin typeface="inherit"/>
              </a:rPr>
              <a:t>jusqu’a</a:t>
            </a:r>
            <a:r>
              <a:rPr lang="es-CL" sz="1600" b="1" dirty="0">
                <a:latin typeface="inherit"/>
              </a:rPr>
              <a:t> la mar, </a:t>
            </a:r>
            <a:r>
              <a:rPr lang="es-CL" sz="1600" b="1" dirty="0" err="1">
                <a:latin typeface="inherit"/>
              </a:rPr>
              <a:t>eya</a:t>
            </a:r>
            <a:r>
              <a:rPr lang="es-CL" sz="1600" dirty="0">
                <a:latin typeface="inherit"/>
              </a:rPr>
              <a:t> /</a:t>
            </a:r>
            <a:r>
              <a:rPr lang="es-CL" sz="1600" i="1" dirty="0">
                <a:latin typeface="inherit"/>
              </a:rPr>
              <a:t>Hasta cerca de la mar, </a:t>
            </a:r>
            <a:r>
              <a:rPr lang="es-CL" sz="1600" i="1" dirty="0" err="1">
                <a:latin typeface="inherit"/>
              </a:rPr>
              <a:t>eya</a:t>
            </a:r>
            <a:br>
              <a:rPr lang="es-CL" sz="1600" dirty="0">
                <a:latin typeface="Century Schoolbook" panose="02040604050505020304" pitchFamily="18" charset="0"/>
              </a:rPr>
            </a:br>
            <a:r>
              <a:rPr lang="es-CL" sz="1600" b="1" dirty="0" err="1">
                <a:latin typeface="inherit"/>
              </a:rPr>
              <a:t>Piucela</a:t>
            </a:r>
            <a:r>
              <a:rPr lang="es-CL" sz="1600" b="1" dirty="0">
                <a:latin typeface="inherit"/>
              </a:rPr>
              <a:t> ni </a:t>
            </a:r>
            <a:r>
              <a:rPr lang="es-CL" sz="1600" b="1" dirty="0" err="1">
                <a:latin typeface="inherit"/>
              </a:rPr>
              <a:t>bachalar</a:t>
            </a:r>
            <a:r>
              <a:rPr lang="es-CL" sz="1600" b="1" dirty="0">
                <a:latin typeface="inherit"/>
              </a:rPr>
              <a:t>, </a:t>
            </a:r>
            <a:r>
              <a:rPr lang="es-CL" sz="1600" b="1" dirty="0" err="1">
                <a:latin typeface="inherit"/>
              </a:rPr>
              <a:t>eya</a:t>
            </a:r>
            <a:r>
              <a:rPr lang="es-CL" sz="1600" dirty="0">
                <a:latin typeface="inherit"/>
              </a:rPr>
              <a:t> /</a:t>
            </a:r>
            <a:r>
              <a:rPr lang="es-CL" sz="1600" i="1" dirty="0">
                <a:latin typeface="inherit"/>
              </a:rPr>
              <a:t>Que estudiante y jovencita, </a:t>
            </a:r>
            <a:r>
              <a:rPr lang="es-CL" sz="1600" i="1" dirty="0" err="1">
                <a:latin typeface="inherit"/>
              </a:rPr>
              <a:t>eya</a:t>
            </a:r>
            <a:br>
              <a:rPr lang="es-CL" sz="1600" dirty="0">
                <a:latin typeface="Century Schoolbook" panose="02040604050505020304" pitchFamily="18" charset="0"/>
              </a:rPr>
            </a:br>
            <a:r>
              <a:rPr lang="es-CL" sz="1600" b="1" dirty="0">
                <a:latin typeface="inherit"/>
              </a:rPr>
              <a:t>Que tuit non vengan </a:t>
            </a:r>
            <a:r>
              <a:rPr lang="es-CL" sz="1600" b="1" dirty="0" err="1">
                <a:latin typeface="inherit"/>
              </a:rPr>
              <a:t>dançar</a:t>
            </a:r>
            <a:r>
              <a:rPr lang="es-CL" sz="1600" dirty="0">
                <a:latin typeface="inherit"/>
              </a:rPr>
              <a:t> /</a:t>
            </a:r>
            <a:r>
              <a:rPr lang="es-CL" sz="1600" i="1" dirty="0">
                <a:latin typeface="inherit"/>
              </a:rPr>
              <a:t>Todos vengan a bailar,</a:t>
            </a:r>
            <a:br>
              <a:rPr lang="es-CL" sz="1600" dirty="0">
                <a:latin typeface="Century Schoolbook" panose="02040604050505020304" pitchFamily="18" charset="0"/>
              </a:rPr>
            </a:br>
            <a:r>
              <a:rPr lang="es-CL" sz="1600" b="1" dirty="0">
                <a:latin typeface="inherit"/>
              </a:rPr>
              <a:t>En la </a:t>
            </a:r>
            <a:r>
              <a:rPr lang="es-CL" sz="1600" b="1" dirty="0" err="1">
                <a:latin typeface="inherit"/>
              </a:rPr>
              <a:t>dansa</a:t>
            </a:r>
            <a:r>
              <a:rPr lang="es-CL" sz="1600" b="1" dirty="0">
                <a:latin typeface="inherit"/>
              </a:rPr>
              <a:t> </a:t>
            </a:r>
            <a:r>
              <a:rPr lang="es-CL" sz="1600" b="1" dirty="0" err="1">
                <a:latin typeface="inherit"/>
              </a:rPr>
              <a:t>joiosa</a:t>
            </a:r>
            <a:r>
              <a:rPr lang="es-CL" sz="1600" b="1" dirty="0">
                <a:latin typeface="inherit"/>
              </a:rPr>
              <a:t>.</a:t>
            </a:r>
            <a:r>
              <a:rPr lang="es-CL" sz="1600" dirty="0">
                <a:latin typeface="inherit"/>
              </a:rPr>
              <a:t> /</a:t>
            </a:r>
            <a:r>
              <a:rPr lang="es-CL" sz="1600" i="1" dirty="0">
                <a:latin typeface="inherit"/>
              </a:rPr>
              <a:t>En la danza alegre.</a:t>
            </a:r>
            <a:br>
              <a:rPr lang="es-CL" sz="1600" dirty="0">
                <a:latin typeface="Century Schoolbook" panose="02040604050505020304" pitchFamily="18" charset="0"/>
              </a:rPr>
            </a:br>
            <a:r>
              <a:rPr lang="es-CL" sz="1600" b="1" dirty="0">
                <a:latin typeface="inherit"/>
              </a:rPr>
              <a:t>A la vi’, a la </a:t>
            </a:r>
            <a:r>
              <a:rPr lang="es-CL" sz="1600" b="1" dirty="0" err="1">
                <a:latin typeface="inherit"/>
              </a:rPr>
              <a:t>via</a:t>
            </a:r>
            <a:r>
              <a:rPr lang="es-CL" sz="1600" b="1" dirty="0">
                <a:latin typeface="inherit"/>
              </a:rPr>
              <a:t>, </a:t>
            </a:r>
            <a:r>
              <a:rPr lang="es-CL" sz="1600" b="1" dirty="0" err="1">
                <a:latin typeface="inherit"/>
              </a:rPr>
              <a:t>jelòs</a:t>
            </a:r>
            <a:r>
              <a:rPr lang="es-CL" sz="1600" b="1" dirty="0">
                <a:latin typeface="inherit"/>
              </a:rPr>
              <a:t>,</a:t>
            </a:r>
            <a:r>
              <a:rPr lang="es-CL" sz="1600" dirty="0">
                <a:latin typeface="inherit"/>
              </a:rPr>
              <a:t> /</a:t>
            </a:r>
            <a:r>
              <a:rPr lang="es-CL" sz="1600" i="1" dirty="0">
                <a:latin typeface="inherit"/>
              </a:rPr>
              <a:t>Idos, idos, celos,</a:t>
            </a:r>
            <a:br>
              <a:rPr lang="es-CL" sz="1600" dirty="0">
                <a:latin typeface="Century Schoolbook" panose="02040604050505020304" pitchFamily="18" charset="0"/>
              </a:rPr>
            </a:br>
            <a:r>
              <a:rPr lang="es-CL" sz="1600" b="1" dirty="0" err="1">
                <a:latin typeface="inherit"/>
              </a:rPr>
              <a:t>Laissatz</a:t>
            </a:r>
            <a:r>
              <a:rPr lang="es-CL" sz="1600" b="1" dirty="0">
                <a:latin typeface="inherit"/>
              </a:rPr>
              <a:t> nos, </a:t>
            </a:r>
            <a:r>
              <a:rPr lang="es-CL" sz="1600" b="1" dirty="0" err="1">
                <a:latin typeface="inherit"/>
              </a:rPr>
              <a:t>laissatz</a:t>
            </a:r>
            <a:r>
              <a:rPr lang="es-CL" sz="1600" b="1" dirty="0">
                <a:latin typeface="inherit"/>
              </a:rPr>
              <a:t> nos</a:t>
            </a:r>
            <a:r>
              <a:rPr lang="es-CL" sz="1600" dirty="0">
                <a:latin typeface="inherit"/>
              </a:rPr>
              <a:t> /</a:t>
            </a:r>
            <a:r>
              <a:rPr lang="es-CL" sz="1600" i="1" dirty="0">
                <a:latin typeface="inherit"/>
              </a:rPr>
              <a:t>Déjanos, déjanos,</a:t>
            </a:r>
            <a:br>
              <a:rPr lang="es-CL" sz="1600" dirty="0">
                <a:latin typeface="Century Schoolbook" panose="02040604050505020304" pitchFamily="18" charset="0"/>
              </a:rPr>
            </a:br>
            <a:r>
              <a:rPr lang="es-CL" sz="1600" b="1" dirty="0">
                <a:latin typeface="inherit"/>
              </a:rPr>
              <a:t>Balar entre nos, entre nos. /</a:t>
            </a:r>
            <a:r>
              <a:rPr lang="es-CL" sz="1600" i="1" dirty="0">
                <a:latin typeface="inherit"/>
              </a:rPr>
              <a:t>Bailar juntos entre nos.</a:t>
            </a:r>
            <a:endParaRPr lang="es-CL" sz="1600" b="0" i="0" dirty="0">
              <a:effectLst/>
              <a:latin typeface="Century Schoolbook" panose="02040604050505020304" pitchFamily="18" charset="0"/>
            </a:endParaRPr>
          </a:p>
        </p:txBody>
      </p:sp>
      <p:sp>
        <p:nvSpPr>
          <p:cNvPr id="3" name="Rectángulo 2"/>
          <p:cNvSpPr/>
          <p:nvPr/>
        </p:nvSpPr>
        <p:spPr>
          <a:xfrm>
            <a:off x="6096000" y="983179"/>
            <a:ext cx="6092825" cy="4278094"/>
          </a:xfrm>
          <a:prstGeom prst="rect">
            <a:avLst/>
          </a:prstGeom>
        </p:spPr>
        <p:txBody>
          <a:bodyPr>
            <a:spAutoFit/>
          </a:bodyPr>
          <a:lstStyle/>
          <a:p>
            <a:pPr fontAlgn="base"/>
            <a:r>
              <a:rPr lang="es-CL" sz="1600" b="1" dirty="0">
                <a:latin typeface="inherit"/>
              </a:rPr>
              <a:t>Lo reis i ven </a:t>
            </a:r>
            <a:r>
              <a:rPr lang="es-CL" sz="1600" b="1" dirty="0" err="1">
                <a:latin typeface="inherit"/>
              </a:rPr>
              <a:t>d’autra</a:t>
            </a:r>
            <a:r>
              <a:rPr lang="es-CL" sz="1600" b="1" dirty="0">
                <a:latin typeface="inherit"/>
              </a:rPr>
              <a:t> </a:t>
            </a:r>
            <a:r>
              <a:rPr lang="es-CL" sz="1600" b="1" dirty="0" err="1">
                <a:latin typeface="inherit"/>
              </a:rPr>
              <a:t>part</a:t>
            </a:r>
            <a:r>
              <a:rPr lang="es-CL" sz="1600" b="1" dirty="0">
                <a:latin typeface="inherit"/>
              </a:rPr>
              <a:t>, </a:t>
            </a:r>
            <a:r>
              <a:rPr lang="es-CL" sz="1600" b="1" dirty="0" err="1">
                <a:latin typeface="inherit"/>
              </a:rPr>
              <a:t>eya</a:t>
            </a:r>
            <a:r>
              <a:rPr lang="es-CL" sz="1600" dirty="0">
                <a:latin typeface="inherit"/>
              </a:rPr>
              <a:t> /</a:t>
            </a:r>
            <a:r>
              <a:rPr lang="es-CL" sz="1600" i="1" dirty="0">
                <a:latin typeface="inherit"/>
              </a:rPr>
              <a:t>El rey (el invierno) llega de otra parte, </a:t>
            </a:r>
            <a:r>
              <a:rPr lang="es-CL" sz="1600" i="1" dirty="0" err="1">
                <a:latin typeface="inherit"/>
              </a:rPr>
              <a:t>eya</a:t>
            </a:r>
            <a:br>
              <a:rPr lang="es-CL" sz="1600" dirty="0">
                <a:latin typeface="Century Schoolbook" panose="02040604050505020304" pitchFamily="18" charset="0"/>
              </a:rPr>
            </a:br>
            <a:r>
              <a:rPr lang="es-CL" sz="1600" b="1" dirty="0">
                <a:latin typeface="inherit"/>
              </a:rPr>
              <a:t>Per la </a:t>
            </a:r>
            <a:r>
              <a:rPr lang="es-CL" sz="1600" b="1" dirty="0" err="1">
                <a:latin typeface="inherit"/>
              </a:rPr>
              <a:t>dança</a:t>
            </a:r>
            <a:r>
              <a:rPr lang="es-CL" sz="1600" b="1" dirty="0">
                <a:latin typeface="inherit"/>
              </a:rPr>
              <a:t> </a:t>
            </a:r>
            <a:r>
              <a:rPr lang="es-CL" sz="1600" b="1" dirty="0" err="1">
                <a:latin typeface="inherit"/>
              </a:rPr>
              <a:t>destorbar</a:t>
            </a:r>
            <a:r>
              <a:rPr lang="es-CL" sz="1600" b="1" dirty="0">
                <a:latin typeface="inherit"/>
              </a:rPr>
              <a:t>, </a:t>
            </a:r>
            <a:r>
              <a:rPr lang="es-CL" sz="1600" b="1" dirty="0" err="1">
                <a:latin typeface="inherit"/>
              </a:rPr>
              <a:t>eya</a:t>
            </a:r>
            <a:r>
              <a:rPr lang="es-CL" sz="1600" dirty="0">
                <a:latin typeface="inherit"/>
              </a:rPr>
              <a:t> /</a:t>
            </a:r>
            <a:r>
              <a:rPr lang="es-CL" sz="1600" i="1" dirty="0">
                <a:latin typeface="inherit"/>
              </a:rPr>
              <a:t>Para interrumpir la danza, </a:t>
            </a:r>
            <a:r>
              <a:rPr lang="es-CL" sz="1600" i="1" dirty="0" err="1">
                <a:latin typeface="inherit"/>
              </a:rPr>
              <a:t>eya</a:t>
            </a:r>
            <a:br>
              <a:rPr lang="es-CL" sz="1600" dirty="0">
                <a:latin typeface="Century Schoolbook" panose="02040604050505020304" pitchFamily="18" charset="0"/>
              </a:rPr>
            </a:br>
            <a:r>
              <a:rPr lang="es-CL" sz="1600" b="1" dirty="0">
                <a:latin typeface="inherit"/>
              </a:rPr>
              <a:t>Que el es en </a:t>
            </a:r>
            <a:r>
              <a:rPr lang="es-CL" sz="1600" b="1" dirty="0" err="1">
                <a:latin typeface="inherit"/>
              </a:rPr>
              <a:t>cremetar</a:t>
            </a:r>
            <a:r>
              <a:rPr lang="es-CL" sz="1600" b="1" dirty="0">
                <a:latin typeface="inherit"/>
              </a:rPr>
              <a:t>, </a:t>
            </a:r>
            <a:r>
              <a:rPr lang="es-CL" sz="1600" b="1" dirty="0" err="1">
                <a:latin typeface="inherit"/>
              </a:rPr>
              <a:t>eya</a:t>
            </a:r>
            <a:r>
              <a:rPr lang="es-CL" sz="1600" dirty="0">
                <a:latin typeface="inherit"/>
              </a:rPr>
              <a:t> /</a:t>
            </a:r>
            <a:r>
              <a:rPr lang="es-CL" sz="1600" i="1" dirty="0">
                <a:latin typeface="inherit"/>
              </a:rPr>
              <a:t>Porque tiene miedo, </a:t>
            </a:r>
            <a:r>
              <a:rPr lang="es-CL" sz="1600" i="1" dirty="0" err="1">
                <a:latin typeface="inherit"/>
              </a:rPr>
              <a:t>eya</a:t>
            </a:r>
            <a:br>
              <a:rPr lang="es-CL" sz="1600" dirty="0">
                <a:latin typeface="Century Schoolbook" panose="02040604050505020304" pitchFamily="18" charset="0"/>
              </a:rPr>
            </a:br>
            <a:r>
              <a:rPr lang="es-CL" sz="1600" b="1" dirty="0">
                <a:latin typeface="inherit"/>
              </a:rPr>
              <a:t>Que </a:t>
            </a:r>
            <a:r>
              <a:rPr lang="es-CL" sz="1600" b="1" dirty="0" err="1">
                <a:latin typeface="inherit"/>
              </a:rPr>
              <a:t>òm</a:t>
            </a:r>
            <a:r>
              <a:rPr lang="es-CL" sz="1600" b="1" dirty="0">
                <a:latin typeface="inherit"/>
              </a:rPr>
              <a:t> no li </a:t>
            </a:r>
            <a:r>
              <a:rPr lang="es-CL" sz="1600" b="1" dirty="0" err="1">
                <a:latin typeface="inherit"/>
              </a:rPr>
              <a:t>vòlh</a:t>
            </a:r>
            <a:r>
              <a:rPr lang="es-CL" sz="1600" b="1" dirty="0">
                <a:latin typeface="inherit"/>
              </a:rPr>
              <a:t> </a:t>
            </a:r>
            <a:r>
              <a:rPr lang="es-CL" sz="1600" b="1" dirty="0" err="1">
                <a:latin typeface="inherit"/>
              </a:rPr>
              <a:t>emblar</a:t>
            </a:r>
            <a:r>
              <a:rPr lang="es-CL" sz="1600" dirty="0">
                <a:latin typeface="inherit"/>
              </a:rPr>
              <a:t> /</a:t>
            </a:r>
            <a:r>
              <a:rPr lang="es-CL" sz="1600" i="1" dirty="0">
                <a:latin typeface="inherit"/>
              </a:rPr>
              <a:t>Que alguien le pueda robar,</a:t>
            </a:r>
            <a:br>
              <a:rPr lang="es-CL" sz="1600" dirty="0">
                <a:latin typeface="Century Schoolbook" panose="02040604050505020304" pitchFamily="18" charset="0"/>
              </a:rPr>
            </a:br>
            <a:r>
              <a:rPr lang="es-CL" sz="1600" b="1" dirty="0">
                <a:latin typeface="inherit"/>
              </a:rPr>
              <a:t>La </a:t>
            </a:r>
            <a:r>
              <a:rPr lang="es-CL" sz="1600" b="1" dirty="0" err="1">
                <a:latin typeface="inherit"/>
              </a:rPr>
              <a:t>regin</a:t>
            </a:r>
            <a:r>
              <a:rPr lang="es-CL" sz="1600" b="1" dirty="0">
                <a:latin typeface="inherit"/>
              </a:rPr>
              <a:t>’ </a:t>
            </a:r>
            <a:r>
              <a:rPr lang="es-CL" sz="1600" b="1" dirty="0" err="1">
                <a:latin typeface="inherit"/>
              </a:rPr>
              <a:t>aurilhosa</a:t>
            </a:r>
            <a:r>
              <a:rPr lang="es-CL" sz="1600" b="1" dirty="0">
                <a:latin typeface="inherit"/>
              </a:rPr>
              <a:t>.</a:t>
            </a:r>
            <a:r>
              <a:rPr lang="es-CL" sz="1600" dirty="0">
                <a:latin typeface="inherit"/>
              </a:rPr>
              <a:t> /</a:t>
            </a:r>
            <a:r>
              <a:rPr lang="es-CL" sz="1600" i="1" dirty="0">
                <a:latin typeface="inherit"/>
              </a:rPr>
              <a:t>A la reina dorada.</a:t>
            </a:r>
            <a:br>
              <a:rPr lang="es-CL" sz="1600" dirty="0">
                <a:latin typeface="Century Schoolbook" panose="02040604050505020304" pitchFamily="18" charset="0"/>
              </a:rPr>
            </a:br>
            <a:r>
              <a:rPr lang="es-CL" sz="1600" b="1" dirty="0">
                <a:latin typeface="inherit"/>
              </a:rPr>
              <a:t>A la vi’, a la </a:t>
            </a:r>
            <a:r>
              <a:rPr lang="es-CL" sz="1600" b="1" dirty="0" err="1">
                <a:latin typeface="inherit"/>
              </a:rPr>
              <a:t>via</a:t>
            </a:r>
            <a:r>
              <a:rPr lang="es-CL" sz="1600" b="1" dirty="0">
                <a:latin typeface="inherit"/>
              </a:rPr>
              <a:t>, </a:t>
            </a:r>
            <a:r>
              <a:rPr lang="es-CL" sz="1600" b="1" dirty="0" err="1">
                <a:latin typeface="inherit"/>
              </a:rPr>
              <a:t>jelòs</a:t>
            </a:r>
            <a:r>
              <a:rPr lang="es-CL" sz="1600" b="1" dirty="0">
                <a:latin typeface="inherit"/>
              </a:rPr>
              <a:t>,</a:t>
            </a:r>
            <a:r>
              <a:rPr lang="es-CL" sz="1600" dirty="0">
                <a:latin typeface="inherit"/>
              </a:rPr>
              <a:t> /</a:t>
            </a:r>
            <a:r>
              <a:rPr lang="es-CL" sz="1600" i="1" dirty="0">
                <a:latin typeface="inherit"/>
              </a:rPr>
              <a:t>Idos, idos, celos,</a:t>
            </a:r>
            <a:br>
              <a:rPr lang="es-CL" sz="1600" dirty="0">
                <a:latin typeface="Century Schoolbook" panose="02040604050505020304" pitchFamily="18" charset="0"/>
              </a:rPr>
            </a:br>
            <a:r>
              <a:rPr lang="es-CL" sz="1600" b="1" dirty="0" err="1">
                <a:latin typeface="inherit"/>
              </a:rPr>
              <a:t>Laissatz</a:t>
            </a:r>
            <a:r>
              <a:rPr lang="es-CL" sz="1600" b="1" dirty="0">
                <a:latin typeface="inherit"/>
              </a:rPr>
              <a:t> nos, </a:t>
            </a:r>
            <a:r>
              <a:rPr lang="es-CL" sz="1600" b="1" dirty="0" err="1">
                <a:latin typeface="inherit"/>
              </a:rPr>
              <a:t>laissatz</a:t>
            </a:r>
            <a:r>
              <a:rPr lang="es-CL" sz="1600" b="1" dirty="0">
                <a:latin typeface="inherit"/>
              </a:rPr>
              <a:t> nos</a:t>
            </a:r>
            <a:r>
              <a:rPr lang="es-CL" sz="1600" dirty="0">
                <a:latin typeface="inherit"/>
              </a:rPr>
              <a:t> /</a:t>
            </a:r>
            <a:r>
              <a:rPr lang="es-CL" sz="1600" i="1" dirty="0">
                <a:latin typeface="inherit"/>
              </a:rPr>
              <a:t>Déjanos, déjanos,</a:t>
            </a:r>
            <a:br>
              <a:rPr lang="es-CL" sz="1600" dirty="0">
                <a:latin typeface="Century Schoolbook" panose="02040604050505020304" pitchFamily="18" charset="0"/>
              </a:rPr>
            </a:br>
            <a:r>
              <a:rPr lang="es-CL" sz="1600" b="1" dirty="0">
                <a:latin typeface="inherit"/>
              </a:rPr>
              <a:t>Balar entre nos, entre nos. /</a:t>
            </a:r>
            <a:r>
              <a:rPr lang="es-CL" sz="1600" i="1" dirty="0">
                <a:latin typeface="inherit"/>
              </a:rPr>
              <a:t>Bailar juntos entre nos.</a:t>
            </a:r>
            <a:endParaRPr lang="es-CL" sz="1600" dirty="0">
              <a:latin typeface="Century Schoolbook" panose="02040604050505020304" pitchFamily="18" charset="0"/>
            </a:endParaRPr>
          </a:p>
          <a:p>
            <a:pPr fontAlgn="base"/>
            <a:r>
              <a:rPr lang="es-CL" sz="1600" b="1" dirty="0" err="1">
                <a:latin typeface="inherit"/>
              </a:rPr>
              <a:t>Mais</a:t>
            </a:r>
            <a:r>
              <a:rPr lang="es-CL" sz="1600" b="1" dirty="0">
                <a:latin typeface="inherit"/>
              </a:rPr>
              <a:t> per </a:t>
            </a:r>
            <a:r>
              <a:rPr lang="es-CL" sz="1600" b="1" dirty="0" err="1">
                <a:latin typeface="inherit"/>
              </a:rPr>
              <a:t>nïent</a:t>
            </a:r>
            <a:r>
              <a:rPr lang="es-CL" sz="1600" b="1" dirty="0">
                <a:latin typeface="inherit"/>
              </a:rPr>
              <a:t> lo </a:t>
            </a:r>
            <a:r>
              <a:rPr lang="es-CL" sz="1600" b="1" dirty="0" err="1">
                <a:latin typeface="inherit"/>
              </a:rPr>
              <a:t>vòl</a:t>
            </a:r>
            <a:r>
              <a:rPr lang="es-CL" sz="1600" b="1" dirty="0">
                <a:latin typeface="inherit"/>
              </a:rPr>
              <a:t> </a:t>
            </a:r>
            <a:r>
              <a:rPr lang="es-CL" sz="1600" b="1" dirty="0" err="1">
                <a:latin typeface="inherit"/>
              </a:rPr>
              <a:t>far</a:t>
            </a:r>
            <a:r>
              <a:rPr lang="es-CL" sz="1600" b="1" dirty="0">
                <a:latin typeface="inherit"/>
              </a:rPr>
              <a:t>, </a:t>
            </a:r>
            <a:r>
              <a:rPr lang="es-CL" sz="1600" b="1" dirty="0" err="1">
                <a:latin typeface="inherit"/>
              </a:rPr>
              <a:t>eya</a:t>
            </a:r>
            <a:r>
              <a:rPr lang="es-CL" sz="1600" dirty="0">
                <a:latin typeface="inherit"/>
              </a:rPr>
              <a:t> /</a:t>
            </a:r>
            <a:r>
              <a:rPr lang="es-CL" sz="1600" i="1" dirty="0">
                <a:latin typeface="inherit"/>
              </a:rPr>
              <a:t>Pero ella no le deja, </a:t>
            </a:r>
            <a:r>
              <a:rPr lang="es-CL" sz="1600" i="1" dirty="0" err="1">
                <a:latin typeface="inherit"/>
              </a:rPr>
              <a:t>eya</a:t>
            </a:r>
            <a:br>
              <a:rPr lang="es-CL" sz="1600" dirty="0">
                <a:latin typeface="Century Schoolbook" panose="02040604050505020304" pitchFamily="18" charset="0"/>
              </a:rPr>
            </a:br>
            <a:r>
              <a:rPr lang="es-CL" sz="1600" b="1" dirty="0" err="1">
                <a:latin typeface="inherit"/>
              </a:rPr>
              <a:t>Qu’ela</a:t>
            </a:r>
            <a:r>
              <a:rPr lang="es-CL" sz="1600" b="1" dirty="0">
                <a:latin typeface="inherit"/>
              </a:rPr>
              <a:t> </a:t>
            </a:r>
            <a:r>
              <a:rPr lang="es-CL" sz="1600" b="1" dirty="0" err="1">
                <a:latin typeface="inherit"/>
              </a:rPr>
              <a:t>n’a</a:t>
            </a:r>
            <a:r>
              <a:rPr lang="es-CL" sz="1600" b="1" dirty="0">
                <a:latin typeface="inherit"/>
              </a:rPr>
              <a:t> </a:t>
            </a:r>
            <a:r>
              <a:rPr lang="es-CL" sz="1600" b="1" dirty="0" err="1">
                <a:latin typeface="inherit"/>
              </a:rPr>
              <a:t>sonh</a:t>
            </a:r>
            <a:r>
              <a:rPr lang="es-CL" sz="1600" b="1" dirty="0">
                <a:latin typeface="inherit"/>
              </a:rPr>
              <a:t> de </a:t>
            </a:r>
            <a:r>
              <a:rPr lang="es-CL" sz="1600" b="1" dirty="0" err="1">
                <a:latin typeface="inherit"/>
              </a:rPr>
              <a:t>vielhart</a:t>
            </a:r>
            <a:r>
              <a:rPr lang="es-CL" sz="1600" b="1" dirty="0">
                <a:latin typeface="inherit"/>
              </a:rPr>
              <a:t>, </a:t>
            </a:r>
            <a:r>
              <a:rPr lang="es-CL" sz="1600" b="1" dirty="0" err="1">
                <a:latin typeface="inherit"/>
              </a:rPr>
              <a:t>eya</a:t>
            </a:r>
            <a:r>
              <a:rPr lang="es-CL" sz="1600" dirty="0">
                <a:latin typeface="inherit"/>
              </a:rPr>
              <a:t> /</a:t>
            </a:r>
            <a:r>
              <a:rPr lang="es-CL" sz="1600" i="1" dirty="0">
                <a:latin typeface="inherit"/>
              </a:rPr>
              <a:t>Que ella no quiere un viejo, </a:t>
            </a:r>
            <a:r>
              <a:rPr lang="es-CL" sz="1600" i="1" dirty="0" err="1">
                <a:latin typeface="inherit"/>
              </a:rPr>
              <a:t>eya</a:t>
            </a:r>
            <a:br>
              <a:rPr lang="es-CL" sz="1600" dirty="0">
                <a:latin typeface="Century Schoolbook" panose="02040604050505020304" pitchFamily="18" charset="0"/>
              </a:rPr>
            </a:br>
            <a:r>
              <a:rPr lang="es-CL" sz="1600" b="1" dirty="0" err="1">
                <a:latin typeface="inherit"/>
              </a:rPr>
              <a:t>Mais</a:t>
            </a:r>
            <a:r>
              <a:rPr lang="es-CL" sz="1600" b="1" dirty="0">
                <a:latin typeface="inherit"/>
              </a:rPr>
              <a:t> </a:t>
            </a:r>
            <a:r>
              <a:rPr lang="es-CL" sz="1600" b="1" dirty="0" err="1">
                <a:latin typeface="inherit"/>
              </a:rPr>
              <a:t>d’un</a:t>
            </a:r>
            <a:r>
              <a:rPr lang="es-CL" sz="1600" b="1" dirty="0">
                <a:latin typeface="inherit"/>
              </a:rPr>
              <a:t> </a:t>
            </a:r>
            <a:r>
              <a:rPr lang="es-CL" sz="1600" b="1" dirty="0" err="1">
                <a:latin typeface="inherit"/>
              </a:rPr>
              <a:t>leugièr</a:t>
            </a:r>
            <a:r>
              <a:rPr lang="es-CL" sz="1600" b="1" dirty="0">
                <a:latin typeface="inherit"/>
              </a:rPr>
              <a:t> </a:t>
            </a:r>
            <a:r>
              <a:rPr lang="es-CL" sz="1600" b="1" dirty="0" err="1">
                <a:latin typeface="inherit"/>
              </a:rPr>
              <a:t>bachalar</a:t>
            </a:r>
            <a:r>
              <a:rPr lang="es-CL" sz="1600" b="1" dirty="0">
                <a:latin typeface="inherit"/>
              </a:rPr>
              <a:t>, </a:t>
            </a:r>
            <a:r>
              <a:rPr lang="es-CL" sz="1600" b="1" dirty="0" err="1">
                <a:latin typeface="inherit"/>
              </a:rPr>
              <a:t>eya</a:t>
            </a:r>
            <a:r>
              <a:rPr lang="es-CL" sz="1600" dirty="0">
                <a:latin typeface="inherit"/>
              </a:rPr>
              <a:t> /</a:t>
            </a:r>
            <a:r>
              <a:rPr lang="es-CL" sz="1600" i="1" dirty="0">
                <a:latin typeface="inherit"/>
              </a:rPr>
              <a:t>Pero sí un guapo estudiante, </a:t>
            </a:r>
            <a:r>
              <a:rPr lang="es-CL" sz="1600" i="1" dirty="0" err="1">
                <a:latin typeface="inherit"/>
              </a:rPr>
              <a:t>eya</a:t>
            </a:r>
            <a:br>
              <a:rPr lang="es-CL" sz="1600" dirty="0">
                <a:latin typeface="Century Schoolbook" panose="02040604050505020304" pitchFamily="18" charset="0"/>
              </a:rPr>
            </a:br>
            <a:r>
              <a:rPr lang="es-CL" sz="1600" b="1" dirty="0">
                <a:latin typeface="inherit"/>
              </a:rPr>
              <a:t>Qui ben </a:t>
            </a:r>
            <a:r>
              <a:rPr lang="es-CL" sz="1600" b="1" dirty="0" err="1">
                <a:latin typeface="inherit"/>
              </a:rPr>
              <a:t>sapcha</a:t>
            </a:r>
            <a:r>
              <a:rPr lang="es-CL" sz="1600" b="1" dirty="0">
                <a:latin typeface="inherit"/>
              </a:rPr>
              <a:t> </a:t>
            </a:r>
            <a:r>
              <a:rPr lang="es-CL" sz="1600" b="1" dirty="0" err="1">
                <a:latin typeface="inherit"/>
              </a:rPr>
              <a:t>solaçar</a:t>
            </a:r>
            <a:r>
              <a:rPr lang="es-CL" sz="1600" dirty="0">
                <a:latin typeface="inherit"/>
              </a:rPr>
              <a:t> /</a:t>
            </a:r>
            <a:r>
              <a:rPr lang="es-CL" sz="1600" i="1" dirty="0">
                <a:latin typeface="inherit"/>
              </a:rPr>
              <a:t>Que sepa solazar</a:t>
            </a:r>
            <a:br>
              <a:rPr lang="es-CL" sz="1600" dirty="0">
                <a:latin typeface="Century Schoolbook" panose="02040604050505020304" pitchFamily="18" charset="0"/>
              </a:rPr>
            </a:br>
            <a:r>
              <a:rPr lang="es-CL" sz="1600" b="1" dirty="0">
                <a:latin typeface="inherit"/>
              </a:rPr>
              <a:t>La </a:t>
            </a:r>
            <a:r>
              <a:rPr lang="es-CL" sz="1600" b="1" dirty="0" err="1">
                <a:latin typeface="inherit"/>
              </a:rPr>
              <a:t>dòmna</a:t>
            </a:r>
            <a:r>
              <a:rPr lang="es-CL" sz="1600" b="1" dirty="0">
                <a:latin typeface="inherit"/>
              </a:rPr>
              <a:t> </a:t>
            </a:r>
            <a:r>
              <a:rPr lang="es-CL" sz="1600" b="1" dirty="0" err="1">
                <a:latin typeface="inherit"/>
              </a:rPr>
              <a:t>saborosa</a:t>
            </a:r>
            <a:r>
              <a:rPr lang="es-CL" sz="1600" b="1" dirty="0">
                <a:latin typeface="inherit"/>
              </a:rPr>
              <a:t>.</a:t>
            </a:r>
            <a:r>
              <a:rPr lang="es-CL" sz="1600" dirty="0">
                <a:latin typeface="inherit"/>
              </a:rPr>
              <a:t> /</a:t>
            </a:r>
            <a:r>
              <a:rPr lang="es-CL" sz="1600" i="1" dirty="0">
                <a:latin typeface="inherit"/>
              </a:rPr>
              <a:t>A la dama encantadora</a:t>
            </a:r>
            <a:r>
              <a:rPr lang="es-CL" sz="1600" dirty="0">
                <a:latin typeface="inherit"/>
              </a:rPr>
              <a:t>.</a:t>
            </a:r>
            <a:br>
              <a:rPr lang="es-CL" sz="1600" dirty="0">
                <a:latin typeface="Century Schoolbook" panose="02040604050505020304" pitchFamily="18" charset="0"/>
              </a:rPr>
            </a:br>
            <a:r>
              <a:rPr lang="es-CL" sz="1600" b="1" dirty="0">
                <a:latin typeface="inherit"/>
              </a:rPr>
              <a:t>A la vi’, a la </a:t>
            </a:r>
            <a:r>
              <a:rPr lang="es-CL" sz="1600" b="1" dirty="0" err="1">
                <a:latin typeface="inherit"/>
              </a:rPr>
              <a:t>via</a:t>
            </a:r>
            <a:r>
              <a:rPr lang="es-CL" sz="1600" b="1" dirty="0">
                <a:latin typeface="inherit"/>
              </a:rPr>
              <a:t>, </a:t>
            </a:r>
            <a:r>
              <a:rPr lang="es-CL" sz="1600" b="1" dirty="0" err="1">
                <a:latin typeface="inherit"/>
              </a:rPr>
              <a:t>jelòs</a:t>
            </a:r>
            <a:r>
              <a:rPr lang="es-CL" sz="1600" b="1" dirty="0">
                <a:latin typeface="inherit"/>
              </a:rPr>
              <a:t>,</a:t>
            </a:r>
            <a:r>
              <a:rPr lang="es-CL" sz="1600" dirty="0">
                <a:latin typeface="inherit"/>
              </a:rPr>
              <a:t> /</a:t>
            </a:r>
            <a:r>
              <a:rPr lang="es-CL" sz="1600" i="1" dirty="0">
                <a:latin typeface="inherit"/>
              </a:rPr>
              <a:t>Idos, idos, celos,</a:t>
            </a:r>
            <a:br>
              <a:rPr lang="es-CL" sz="1600" dirty="0">
                <a:latin typeface="Century Schoolbook" panose="02040604050505020304" pitchFamily="18" charset="0"/>
              </a:rPr>
            </a:br>
            <a:r>
              <a:rPr lang="es-CL" sz="1600" b="1" dirty="0" err="1">
                <a:latin typeface="inherit"/>
              </a:rPr>
              <a:t>Laissatz</a:t>
            </a:r>
            <a:r>
              <a:rPr lang="es-CL" sz="1600" b="1" dirty="0">
                <a:latin typeface="inherit"/>
              </a:rPr>
              <a:t> nos, </a:t>
            </a:r>
            <a:r>
              <a:rPr lang="es-CL" sz="1600" b="1" dirty="0" err="1">
                <a:latin typeface="inherit"/>
              </a:rPr>
              <a:t>laissatz</a:t>
            </a:r>
            <a:r>
              <a:rPr lang="es-CL" sz="1600" b="1" dirty="0">
                <a:latin typeface="inherit"/>
              </a:rPr>
              <a:t> nos</a:t>
            </a:r>
            <a:r>
              <a:rPr lang="es-CL" sz="1600" dirty="0">
                <a:latin typeface="inherit"/>
              </a:rPr>
              <a:t> /</a:t>
            </a:r>
            <a:r>
              <a:rPr lang="es-CL" sz="1600" i="1" dirty="0">
                <a:latin typeface="inherit"/>
              </a:rPr>
              <a:t>Déjanos, déjanos,</a:t>
            </a:r>
            <a:br>
              <a:rPr lang="es-CL" sz="1600" dirty="0">
                <a:latin typeface="Century Schoolbook" panose="02040604050505020304" pitchFamily="18" charset="0"/>
              </a:rPr>
            </a:br>
            <a:r>
              <a:rPr lang="es-CL" sz="1600" b="1" dirty="0">
                <a:latin typeface="inherit"/>
              </a:rPr>
              <a:t>Balar entre nos, entre nos. /</a:t>
            </a:r>
            <a:r>
              <a:rPr lang="es-CL" sz="1600" i="1" dirty="0">
                <a:latin typeface="inherit"/>
              </a:rPr>
              <a:t>Bailar juntos entre nos.</a:t>
            </a:r>
            <a:endParaRPr lang="es-CL" sz="1600" b="0" i="0" dirty="0">
              <a:effectLst/>
              <a:latin typeface="Century Schoolbook" panose="02040604050505020304" pitchFamily="18" charset="0"/>
            </a:endParaRPr>
          </a:p>
        </p:txBody>
      </p:sp>
      <p:sp>
        <p:nvSpPr>
          <p:cNvPr id="4" name="Rectángulo 3"/>
          <p:cNvSpPr/>
          <p:nvPr/>
        </p:nvSpPr>
        <p:spPr>
          <a:xfrm>
            <a:off x="4439816" y="188640"/>
            <a:ext cx="3312368" cy="369332"/>
          </a:xfrm>
          <a:prstGeom prst="rect">
            <a:avLst/>
          </a:prstGeom>
        </p:spPr>
        <p:txBody>
          <a:bodyPr wrap="square">
            <a:spAutoFit/>
          </a:bodyPr>
          <a:lstStyle/>
          <a:p>
            <a:pPr algn="ctr"/>
            <a:r>
              <a:rPr lang="es-CL" u="sng" dirty="0">
                <a:latin typeface="arial" panose="020B0604020202020204" pitchFamily="34" charset="0"/>
              </a:rPr>
              <a:t>Anónimo occitano s. XII</a:t>
            </a:r>
            <a:endParaRPr lang="es-CL" b="0" i="0" dirty="0">
              <a:effectLst/>
              <a:latin typeface="arial" panose="020B0604020202020204" pitchFamily="34" charset="0"/>
            </a:endParaRPr>
          </a:p>
        </p:txBody>
      </p:sp>
    </p:spTree>
    <p:extLst>
      <p:ext uri="{BB962C8B-B14F-4D97-AF65-F5344CB8AC3E}">
        <p14:creationId xmlns:p14="http://schemas.microsoft.com/office/powerpoint/2010/main" val="169124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37828" y="1772816"/>
            <a:ext cx="6092825" cy="2585323"/>
          </a:xfrm>
          <a:prstGeom prst="rect">
            <a:avLst/>
          </a:prstGeom>
        </p:spPr>
        <p:txBody>
          <a:bodyPr>
            <a:spAutoFit/>
          </a:bodyPr>
          <a:lstStyle/>
          <a:p>
            <a:r>
              <a:rPr lang="es-CL" b="1" dirty="0">
                <a:latin typeface="inherit"/>
              </a:rPr>
              <a:t>Qui </a:t>
            </a:r>
            <a:r>
              <a:rPr lang="es-CL" b="1" dirty="0" err="1">
                <a:latin typeface="inherit"/>
              </a:rPr>
              <a:t>donc</a:t>
            </a:r>
            <a:r>
              <a:rPr lang="es-CL" b="1" dirty="0">
                <a:latin typeface="inherit"/>
              </a:rPr>
              <a:t> la </a:t>
            </a:r>
            <a:r>
              <a:rPr lang="es-CL" b="1" dirty="0" err="1">
                <a:latin typeface="inherit"/>
              </a:rPr>
              <a:t>vezés</a:t>
            </a:r>
            <a:r>
              <a:rPr lang="es-CL" b="1" dirty="0">
                <a:latin typeface="inherit"/>
              </a:rPr>
              <a:t> </a:t>
            </a:r>
            <a:r>
              <a:rPr lang="es-CL" b="1" dirty="0" err="1">
                <a:latin typeface="inherit"/>
              </a:rPr>
              <a:t>dançar</a:t>
            </a:r>
            <a:r>
              <a:rPr lang="es-CL" b="1" dirty="0">
                <a:latin typeface="inherit"/>
              </a:rPr>
              <a:t>, </a:t>
            </a:r>
            <a:r>
              <a:rPr lang="es-CL" b="1" dirty="0" err="1">
                <a:latin typeface="inherit"/>
              </a:rPr>
              <a:t>eya</a:t>
            </a:r>
            <a:r>
              <a:rPr lang="es-CL" dirty="0">
                <a:latin typeface="Century Schoolbook" panose="02040604050505020304" pitchFamily="18" charset="0"/>
              </a:rPr>
              <a:t> /</a:t>
            </a:r>
            <a:r>
              <a:rPr lang="es-CL" i="1" dirty="0">
                <a:latin typeface="inherit"/>
              </a:rPr>
              <a:t>Quien quiera entonces danzar, </a:t>
            </a:r>
            <a:r>
              <a:rPr lang="es-CL" i="1" dirty="0" err="1">
                <a:latin typeface="inherit"/>
              </a:rPr>
              <a:t>eya</a:t>
            </a:r>
            <a:br>
              <a:rPr lang="es-CL" dirty="0"/>
            </a:br>
            <a:r>
              <a:rPr lang="es-CL" b="1" dirty="0">
                <a:latin typeface="inherit"/>
              </a:rPr>
              <a:t>E son </a:t>
            </a:r>
            <a:r>
              <a:rPr lang="es-CL" b="1" dirty="0" err="1">
                <a:latin typeface="inherit"/>
              </a:rPr>
              <a:t>gent</a:t>
            </a:r>
            <a:r>
              <a:rPr lang="es-CL" b="1" dirty="0">
                <a:latin typeface="inherit"/>
              </a:rPr>
              <a:t> </a:t>
            </a:r>
            <a:r>
              <a:rPr lang="es-CL" b="1" dirty="0" err="1">
                <a:latin typeface="inherit"/>
              </a:rPr>
              <a:t>còrs</a:t>
            </a:r>
            <a:r>
              <a:rPr lang="es-CL" b="1" dirty="0">
                <a:latin typeface="inherit"/>
              </a:rPr>
              <a:t> deportar, </a:t>
            </a:r>
            <a:r>
              <a:rPr lang="es-CL" b="1" dirty="0" err="1">
                <a:latin typeface="inherit"/>
              </a:rPr>
              <a:t>eya</a:t>
            </a:r>
            <a:r>
              <a:rPr lang="es-CL" dirty="0">
                <a:latin typeface="Century Schoolbook" panose="02040604050505020304" pitchFamily="18" charset="0"/>
              </a:rPr>
              <a:t> /</a:t>
            </a:r>
            <a:r>
              <a:rPr lang="es-CL" i="1" dirty="0">
                <a:latin typeface="inherit"/>
              </a:rPr>
              <a:t>Y su gentil cuerpo mover, </a:t>
            </a:r>
            <a:r>
              <a:rPr lang="es-CL" i="1" dirty="0" err="1">
                <a:latin typeface="inherit"/>
              </a:rPr>
              <a:t>eya</a:t>
            </a:r>
            <a:br>
              <a:rPr lang="es-CL" dirty="0"/>
            </a:br>
            <a:r>
              <a:rPr lang="es-CL" b="1" dirty="0">
                <a:latin typeface="inherit"/>
              </a:rPr>
              <a:t>Ben </a:t>
            </a:r>
            <a:r>
              <a:rPr lang="es-CL" b="1" dirty="0" err="1">
                <a:latin typeface="inherit"/>
              </a:rPr>
              <a:t>pògra</a:t>
            </a:r>
            <a:r>
              <a:rPr lang="es-CL" b="1" dirty="0">
                <a:latin typeface="inherit"/>
              </a:rPr>
              <a:t> </a:t>
            </a:r>
            <a:r>
              <a:rPr lang="es-CL" b="1" dirty="0" err="1">
                <a:latin typeface="inherit"/>
              </a:rPr>
              <a:t>dir</a:t>
            </a:r>
            <a:r>
              <a:rPr lang="es-CL" b="1" dirty="0">
                <a:latin typeface="inherit"/>
              </a:rPr>
              <a:t> de </a:t>
            </a:r>
            <a:r>
              <a:rPr lang="es-CL" b="1" dirty="0" err="1">
                <a:latin typeface="inherit"/>
              </a:rPr>
              <a:t>vertat</a:t>
            </a:r>
            <a:r>
              <a:rPr lang="es-CL" b="1" dirty="0">
                <a:latin typeface="inherit"/>
              </a:rPr>
              <a:t>, </a:t>
            </a:r>
            <a:r>
              <a:rPr lang="es-CL" b="1" dirty="0" err="1">
                <a:latin typeface="inherit"/>
              </a:rPr>
              <a:t>eya</a:t>
            </a:r>
            <a:r>
              <a:rPr lang="es-CL" dirty="0">
                <a:latin typeface="Century Schoolbook" panose="02040604050505020304" pitchFamily="18" charset="0"/>
              </a:rPr>
              <a:t> /</a:t>
            </a:r>
            <a:r>
              <a:rPr lang="es-CL" i="1" dirty="0">
                <a:latin typeface="inherit"/>
              </a:rPr>
              <a:t>Bien podrá decir, en verdad, </a:t>
            </a:r>
            <a:r>
              <a:rPr lang="es-CL" i="1" dirty="0" err="1">
                <a:latin typeface="inherit"/>
              </a:rPr>
              <a:t>eya</a:t>
            </a:r>
            <a:br>
              <a:rPr lang="es-CL" dirty="0"/>
            </a:br>
            <a:r>
              <a:rPr lang="es-CL" b="1" dirty="0" err="1">
                <a:latin typeface="inherit"/>
              </a:rPr>
              <a:t>Qu’el</a:t>
            </a:r>
            <a:r>
              <a:rPr lang="es-CL" b="1" dirty="0">
                <a:latin typeface="inherit"/>
              </a:rPr>
              <a:t> </a:t>
            </a:r>
            <a:r>
              <a:rPr lang="es-CL" b="1" dirty="0" err="1">
                <a:latin typeface="inherit"/>
              </a:rPr>
              <a:t>mont</a:t>
            </a:r>
            <a:r>
              <a:rPr lang="es-CL" b="1" dirty="0">
                <a:latin typeface="inherit"/>
              </a:rPr>
              <a:t> non aja </a:t>
            </a:r>
            <a:r>
              <a:rPr lang="es-CL" b="1" dirty="0" err="1">
                <a:latin typeface="inherit"/>
              </a:rPr>
              <a:t>sa</a:t>
            </a:r>
            <a:r>
              <a:rPr lang="es-CL" b="1" dirty="0">
                <a:latin typeface="inherit"/>
              </a:rPr>
              <a:t> par</a:t>
            </a:r>
            <a:r>
              <a:rPr lang="es-CL" dirty="0">
                <a:latin typeface="Century Schoolbook" panose="02040604050505020304" pitchFamily="18" charset="0"/>
              </a:rPr>
              <a:t> /</a:t>
            </a:r>
            <a:r>
              <a:rPr lang="es-CL" i="1" dirty="0">
                <a:latin typeface="inherit"/>
              </a:rPr>
              <a:t>Que en el mundo no hay igual,</a:t>
            </a:r>
            <a:br>
              <a:rPr lang="es-CL" dirty="0"/>
            </a:br>
            <a:r>
              <a:rPr lang="es-CL" b="1" dirty="0">
                <a:latin typeface="inherit"/>
              </a:rPr>
              <a:t>La </a:t>
            </a:r>
            <a:r>
              <a:rPr lang="es-CL" b="1" dirty="0" err="1">
                <a:latin typeface="inherit"/>
              </a:rPr>
              <a:t>regina</a:t>
            </a:r>
            <a:r>
              <a:rPr lang="es-CL" b="1" dirty="0">
                <a:latin typeface="inherit"/>
              </a:rPr>
              <a:t> </a:t>
            </a:r>
            <a:r>
              <a:rPr lang="es-CL" b="1" dirty="0" err="1">
                <a:latin typeface="inherit"/>
              </a:rPr>
              <a:t>joiosa</a:t>
            </a:r>
            <a:r>
              <a:rPr lang="es-CL" b="1" dirty="0">
                <a:latin typeface="inherit"/>
              </a:rPr>
              <a:t>.</a:t>
            </a:r>
            <a:r>
              <a:rPr lang="es-CL" dirty="0">
                <a:latin typeface="Century Schoolbook" panose="02040604050505020304" pitchFamily="18" charset="0"/>
              </a:rPr>
              <a:t> /</a:t>
            </a:r>
            <a:r>
              <a:rPr lang="es-CL" i="1" dirty="0">
                <a:latin typeface="inherit"/>
              </a:rPr>
              <a:t>Como la alegre reina.</a:t>
            </a:r>
            <a:br>
              <a:rPr lang="es-CL" dirty="0"/>
            </a:br>
            <a:r>
              <a:rPr lang="es-CL" b="1" dirty="0">
                <a:latin typeface="inherit"/>
              </a:rPr>
              <a:t>A la vi’, a la </a:t>
            </a:r>
            <a:r>
              <a:rPr lang="es-CL" b="1" dirty="0" err="1">
                <a:latin typeface="inherit"/>
              </a:rPr>
              <a:t>via</a:t>
            </a:r>
            <a:r>
              <a:rPr lang="es-CL" b="1" dirty="0">
                <a:latin typeface="inherit"/>
              </a:rPr>
              <a:t>, </a:t>
            </a:r>
            <a:r>
              <a:rPr lang="es-CL" b="1" dirty="0" err="1">
                <a:latin typeface="inherit"/>
              </a:rPr>
              <a:t>jelòs</a:t>
            </a:r>
            <a:r>
              <a:rPr lang="es-CL" b="1" dirty="0">
                <a:latin typeface="inherit"/>
              </a:rPr>
              <a:t>,</a:t>
            </a:r>
            <a:r>
              <a:rPr lang="es-CL" dirty="0">
                <a:latin typeface="Century Schoolbook" panose="02040604050505020304" pitchFamily="18" charset="0"/>
              </a:rPr>
              <a:t> /</a:t>
            </a:r>
            <a:r>
              <a:rPr lang="es-CL" i="1" dirty="0">
                <a:latin typeface="inherit"/>
              </a:rPr>
              <a:t>Idos, idos, celos,</a:t>
            </a:r>
            <a:br>
              <a:rPr lang="es-CL" dirty="0"/>
            </a:br>
            <a:r>
              <a:rPr lang="es-CL" b="1" dirty="0" err="1">
                <a:latin typeface="inherit"/>
              </a:rPr>
              <a:t>Laissatz</a:t>
            </a:r>
            <a:r>
              <a:rPr lang="es-CL" b="1" dirty="0">
                <a:latin typeface="inherit"/>
              </a:rPr>
              <a:t> nos, </a:t>
            </a:r>
            <a:r>
              <a:rPr lang="es-CL" b="1" dirty="0" err="1">
                <a:latin typeface="inherit"/>
              </a:rPr>
              <a:t>laissatz</a:t>
            </a:r>
            <a:r>
              <a:rPr lang="es-CL" b="1" dirty="0">
                <a:latin typeface="inherit"/>
              </a:rPr>
              <a:t> nos</a:t>
            </a:r>
            <a:r>
              <a:rPr lang="es-CL" dirty="0">
                <a:latin typeface="Century Schoolbook" panose="02040604050505020304" pitchFamily="18" charset="0"/>
              </a:rPr>
              <a:t> /</a:t>
            </a:r>
            <a:r>
              <a:rPr lang="es-CL" i="1" dirty="0">
                <a:latin typeface="inherit"/>
              </a:rPr>
              <a:t>déjanos, déjanos,</a:t>
            </a:r>
            <a:br>
              <a:rPr lang="es-CL" dirty="0"/>
            </a:br>
            <a:r>
              <a:rPr lang="es-CL" b="1" dirty="0">
                <a:latin typeface="inherit"/>
              </a:rPr>
              <a:t>Balar entre nos, entre nos. /</a:t>
            </a:r>
            <a:r>
              <a:rPr lang="es-CL" i="1" dirty="0">
                <a:latin typeface="inherit"/>
              </a:rPr>
              <a:t>Bailar juntos entre nos.</a:t>
            </a:r>
            <a:endParaRPr lang="es-CL" dirty="0"/>
          </a:p>
        </p:txBody>
      </p:sp>
      <p:pic>
        <p:nvPicPr>
          <p:cNvPr id="1026" name="Picture 2" descr="https://hesperetusa.files.wordpress.com/2011/03/marzo-las-muy-ricas-horas-del-duque-de-berr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4612" y="764704"/>
            <a:ext cx="3118828" cy="5034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59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Documentos Míos\FAUCH\LITMUS\LITMUS 2007\Imagenes clases reemplazo CM\Can vei la lauze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6580" y="191698"/>
            <a:ext cx="3749675"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3102254" y="193542"/>
            <a:ext cx="4536504" cy="5604611"/>
          </a:xfrm>
          <a:prstGeom prst="rect">
            <a:avLst/>
          </a:prstGeom>
        </p:spPr>
        <p:txBody>
          <a:bodyPr wrap="square">
            <a:spAutoFit/>
          </a:bodyPr>
          <a:lstStyle/>
          <a:p>
            <a:pPr>
              <a:lnSpc>
                <a:spcPct val="70000"/>
              </a:lnSpc>
              <a:spcBef>
                <a:spcPct val="50000"/>
              </a:spcBef>
            </a:pPr>
            <a:r>
              <a:rPr lang="es-ES" altLang="es-CL" dirty="0">
                <a:cs typeface="Times New Roman" panose="02020603050405020304" pitchFamily="18" charset="0"/>
              </a:rPr>
              <a:t>Cuando veo que la alondra mueve</a:t>
            </a:r>
          </a:p>
          <a:p>
            <a:pPr>
              <a:lnSpc>
                <a:spcPct val="70000"/>
              </a:lnSpc>
              <a:spcBef>
                <a:spcPct val="50000"/>
              </a:spcBef>
            </a:pPr>
            <a:r>
              <a:rPr lang="es-ES" altLang="es-CL" dirty="0">
                <a:cs typeface="Times New Roman" panose="02020603050405020304" pitchFamily="18" charset="0"/>
              </a:rPr>
              <a:t>Alegre sus alas bajo el sol,</a:t>
            </a:r>
          </a:p>
          <a:p>
            <a:pPr>
              <a:lnSpc>
                <a:spcPct val="70000"/>
              </a:lnSpc>
              <a:spcBef>
                <a:spcPct val="50000"/>
              </a:spcBef>
            </a:pPr>
            <a:r>
              <a:rPr lang="es-ES" altLang="es-CL" dirty="0">
                <a:cs typeface="Times New Roman" panose="02020603050405020304" pitchFamily="18" charset="0"/>
              </a:rPr>
              <a:t>Y se olvida de sí misma y se deja caer</a:t>
            </a:r>
          </a:p>
          <a:p>
            <a:pPr>
              <a:lnSpc>
                <a:spcPct val="70000"/>
              </a:lnSpc>
              <a:spcBef>
                <a:spcPct val="50000"/>
              </a:spcBef>
            </a:pPr>
            <a:r>
              <a:rPr lang="es-ES" altLang="es-CL" dirty="0">
                <a:cs typeface="Times New Roman" panose="02020603050405020304" pitchFamily="18" charset="0"/>
              </a:rPr>
              <a:t>Debido a la dicha que llega a su corazón,</a:t>
            </a:r>
          </a:p>
          <a:p>
            <a:pPr>
              <a:lnSpc>
                <a:spcPct val="70000"/>
              </a:lnSpc>
              <a:spcBef>
                <a:spcPct val="50000"/>
              </a:spcBef>
            </a:pPr>
            <a:r>
              <a:rPr lang="es-ES" altLang="es-CL" dirty="0">
                <a:cs typeface="Times New Roman" panose="02020603050405020304" pitchFamily="18" charset="0"/>
              </a:rPr>
              <a:t>Ay! Gran envidia tengo</a:t>
            </a:r>
          </a:p>
          <a:p>
            <a:pPr>
              <a:lnSpc>
                <a:spcPct val="70000"/>
              </a:lnSpc>
              <a:spcBef>
                <a:spcPct val="50000"/>
              </a:spcBef>
            </a:pPr>
            <a:r>
              <a:rPr lang="es-ES" altLang="es-CL" dirty="0">
                <a:cs typeface="Times New Roman" panose="02020603050405020304" pitchFamily="18" charset="0"/>
              </a:rPr>
              <a:t>De alguien tan feliz,</a:t>
            </a:r>
          </a:p>
          <a:p>
            <a:pPr>
              <a:lnSpc>
                <a:spcPct val="70000"/>
              </a:lnSpc>
              <a:spcBef>
                <a:spcPct val="50000"/>
              </a:spcBef>
            </a:pPr>
            <a:r>
              <a:rPr lang="es-ES" altLang="es-CL" dirty="0">
                <a:cs typeface="Times New Roman" panose="02020603050405020304" pitchFamily="18" charset="0"/>
              </a:rPr>
              <a:t>Y me maravillo que en un instante</a:t>
            </a:r>
          </a:p>
          <a:p>
            <a:pPr>
              <a:lnSpc>
                <a:spcPct val="70000"/>
              </a:lnSpc>
              <a:spcBef>
                <a:spcPct val="50000"/>
              </a:spcBef>
            </a:pPr>
            <a:r>
              <a:rPr lang="es-ES" altLang="es-CL" dirty="0">
                <a:cs typeface="Times New Roman" panose="02020603050405020304" pitchFamily="18" charset="0"/>
              </a:rPr>
              <a:t>Mi corazón no se haya derretido por el deseo.</a:t>
            </a:r>
          </a:p>
          <a:p>
            <a:pPr>
              <a:lnSpc>
                <a:spcPct val="70000"/>
              </a:lnSpc>
              <a:spcBef>
                <a:spcPct val="50000"/>
              </a:spcBef>
            </a:pPr>
            <a:r>
              <a:rPr lang="es-ES" altLang="es-CL" dirty="0">
                <a:cs typeface="Times New Roman" panose="02020603050405020304" pitchFamily="18" charset="0"/>
              </a:rPr>
              <a:t> </a:t>
            </a:r>
          </a:p>
          <a:p>
            <a:pPr>
              <a:lnSpc>
                <a:spcPct val="70000"/>
              </a:lnSpc>
              <a:spcBef>
                <a:spcPct val="50000"/>
              </a:spcBef>
            </a:pPr>
            <a:r>
              <a:rPr lang="es-ES" altLang="es-CL" dirty="0">
                <a:cs typeface="Times New Roman" panose="02020603050405020304" pitchFamily="18" charset="0"/>
              </a:rPr>
              <a:t>Ay! Yo creía saber mucho</a:t>
            </a:r>
          </a:p>
          <a:p>
            <a:pPr>
              <a:lnSpc>
                <a:spcPct val="70000"/>
              </a:lnSpc>
              <a:spcBef>
                <a:spcPct val="50000"/>
              </a:spcBef>
            </a:pPr>
            <a:r>
              <a:rPr lang="es-ES" altLang="es-CL" dirty="0">
                <a:cs typeface="Times New Roman" panose="02020603050405020304" pitchFamily="18" charset="0"/>
              </a:rPr>
              <a:t>Sobre al amor, y sé muy poco!</a:t>
            </a:r>
          </a:p>
          <a:p>
            <a:pPr>
              <a:lnSpc>
                <a:spcPct val="70000"/>
              </a:lnSpc>
              <a:spcBef>
                <a:spcPct val="50000"/>
              </a:spcBef>
            </a:pPr>
            <a:r>
              <a:rPr lang="es-ES" altLang="es-CL" dirty="0">
                <a:cs typeface="Times New Roman" panose="02020603050405020304" pitchFamily="18" charset="0"/>
              </a:rPr>
              <a:t>Porque no puedo evitar amar</a:t>
            </a:r>
          </a:p>
          <a:p>
            <a:pPr>
              <a:lnSpc>
                <a:spcPct val="70000"/>
              </a:lnSpc>
              <a:spcBef>
                <a:spcPct val="50000"/>
              </a:spcBef>
            </a:pPr>
            <a:r>
              <a:rPr lang="es-ES" altLang="es-CL" dirty="0">
                <a:cs typeface="Times New Roman" panose="02020603050405020304" pitchFamily="18" charset="0"/>
              </a:rPr>
              <a:t>A aquella de la que no obtendré nada.</a:t>
            </a:r>
          </a:p>
          <a:p>
            <a:pPr>
              <a:lnSpc>
                <a:spcPct val="70000"/>
              </a:lnSpc>
              <a:spcBef>
                <a:spcPct val="50000"/>
              </a:spcBef>
            </a:pPr>
            <a:r>
              <a:rPr lang="es-ES" altLang="es-CL" dirty="0">
                <a:cs typeface="Times New Roman" panose="02020603050405020304" pitchFamily="18" charset="0"/>
              </a:rPr>
              <a:t>Ella se robó mi corazón, ella misma,</a:t>
            </a:r>
          </a:p>
          <a:p>
            <a:pPr>
              <a:lnSpc>
                <a:spcPct val="70000"/>
              </a:lnSpc>
              <a:spcBef>
                <a:spcPct val="50000"/>
              </a:spcBef>
            </a:pPr>
            <a:r>
              <a:rPr lang="es-ES" altLang="es-CL" dirty="0">
                <a:cs typeface="Times New Roman" panose="02020603050405020304" pitchFamily="18" charset="0"/>
              </a:rPr>
              <a:t>Mi ser y el mundo entero;</a:t>
            </a:r>
          </a:p>
          <a:p>
            <a:pPr>
              <a:lnSpc>
                <a:spcPct val="70000"/>
              </a:lnSpc>
              <a:spcBef>
                <a:spcPct val="50000"/>
              </a:spcBef>
            </a:pPr>
            <a:r>
              <a:rPr lang="es-ES" altLang="es-CL" dirty="0">
                <a:cs typeface="Times New Roman" panose="02020603050405020304" pitchFamily="18" charset="0"/>
              </a:rPr>
              <a:t>Y no me dejó nada más</a:t>
            </a:r>
          </a:p>
          <a:p>
            <a:pPr>
              <a:lnSpc>
                <a:spcPct val="70000"/>
              </a:lnSpc>
              <a:spcBef>
                <a:spcPct val="50000"/>
              </a:spcBef>
            </a:pPr>
            <a:r>
              <a:rPr lang="es-ES" altLang="es-CL" dirty="0">
                <a:cs typeface="Times New Roman" panose="02020603050405020304" pitchFamily="18" charset="0"/>
              </a:rPr>
              <a:t>Que el deseo y mi corazón afligido.</a:t>
            </a:r>
          </a:p>
        </p:txBody>
      </p:sp>
      <p:sp>
        <p:nvSpPr>
          <p:cNvPr id="4" name="Rectángulo 3"/>
          <p:cNvSpPr/>
          <p:nvPr/>
        </p:nvSpPr>
        <p:spPr>
          <a:xfrm>
            <a:off x="414156" y="1125919"/>
            <a:ext cx="2416367" cy="707886"/>
          </a:xfrm>
          <a:prstGeom prst="rect">
            <a:avLst/>
          </a:prstGeom>
        </p:spPr>
        <p:txBody>
          <a:bodyPr wrap="none">
            <a:spAutoFit/>
          </a:bodyPr>
          <a:lstStyle/>
          <a:p>
            <a:pPr algn="ctr"/>
            <a:r>
              <a:rPr lang="es-CL" sz="2000" dirty="0" err="1">
                <a:solidFill>
                  <a:srgbClr val="000000"/>
                </a:solidFill>
              </a:rPr>
              <a:t>Bernart</a:t>
            </a:r>
            <a:r>
              <a:rPr lang="es-CL" sz="2000" dirty="0">
                <a:solidFill>
                  <a:srgbClr val="000000"/>
                </a:solidFill>
              </a:rPr>
              <a:t> de </a:t>
            </a:r>
            <a:r>
              <a:rPr lang="es-CL" sz="2000" dirty="0" err="1">
                <a:solidFill>
                  <a:srgbClr val="000000"/>
                </a:solidFill>
              </a:rPr>
              <a:t>Ventadorn</a:t>
            </a:r>
            <a:endParaRPr lang="es-CL" sz="2000" dirty="0">
              <a:solidFill>
                <a:srgbClr val="000000"/>
              </a:solidFill>
            </a:endParaRPr>
          </a:p>
          <a:p>
            <a:pPr algn="ctr"/>
            <a:r>
              <a:rPr lang="es-CL" sz="2000" dirty="0">
                <a:solidFill>
                  <a:srgbClr val="000000"/>
                </a:solidFill>
              </a:rPr>
              <a:t>m. 1195</a:t>
            </a:r>
            <a:endParaRPr lang="es-CL" sz="2000" dirty="0"/>
          </a:p>
        </p:txBody>
      </p:sp>
      <p:pic>
        <p:nvPicPr>
          <p:cNvPr id="12292" name="Picture 4" descr="Resultado de imagen para Bernart de Ventado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64" y="1833805"/>
            <a:ext cx="2721152" cy="2430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96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8904" y="539966"/>
            <a:ext cx="3622476" cy="4862870"/>
          </a:xfrm>
          <a:prstGeom prst="rect">
            <a:avLst/>
          </a:prstGeom>
        </p:spPr>
        <p:txBody>
          <a:bodyPr wrap="square">
            <a:spAutoFit/>
          </a:bodyPr>
          <a:lstStyle/>
          <a:p>
            <a:pPr>
              <a:spcBef>
                <a:spcPct val="50000"/>
              </a:spcBef>
            </a:pPr>
            <a:r>
              <a:rPr lang="es-ES" altLang="es-CL" sz="2000" dirty="0">
                <a:cs typeface="Times New Roman" panose="02020603050405020304" pitchFamily="18" charset="0"/>
              </a:rPr>
              <a:t>Ja </a:t>
            </a:r>
            <a:r>
              <a:rPr lang="es-ES" altLang="es-CL" sz="2000" dirty="0" err="1">
                <a:cs typeface="Times New Roman" panose="02020603050405020304" pitchFamily="18" charset="0"/>
              </a:rPr>
              <a:t>nun</a:t>
            </a:r>
            <a:r>
              <a:rPr lang="es-ES" altLang="es-CL" sz="2000" dirty="0">
                <a:cs typeface="Times New Roman" panose="02020603050405020304" pitchFamily="18" charset="0"/>
              </a:rPr>
              <a:t> </a:t>
            </a:r>
            <a:r>
              <a:rPr lang="es-ES" altLang="es-CL" sz="2000" dirty="0" err="1">
                <a:cs typeface="Times New Roman" panose="02020603050405020304" pitchFamily="18" charset="0"/>
              </a:rPr>
              <a:t>hon</a:t>
            </a:r>
            <a:r>
              <a:rPr lang="es-ES" altLang="es-CL" sz="2000" dirty="0">
                <a:cs typeface="Times New Roman" panose="02020603050405020304" pitchFamily="18" charset="0"/>
              </a:rPr>
              <a:t> </a:t>
            </a:r>
            <a:r>
              <a:rPr lang="es-ES" altLang="es-CL" sz="2000" dirty="0" err="1">
                <a:cs typeface="Times New Roman" panose="02020603050405020304" pitchFamily="18" charset="0"/>
              </a:rPr>
              <a:t>pris</a:t>
            </a:r>
            <a:r>
              <a:rPr lang="es-ES" altLang="es-CL" sz="2000" dirty="0">
                <a:cs typeface="Times New Roman" panose="02020603050405020304" pitchFamily="18" charset="0"/>
              </a:rPr>
              <a:t> </a:t>
            </a:r>
            <a:r>
              <a:rPr lang="es-ES" altLang="es-CL" sz="2000" dirty="0" err="1">
                <a:cs typeface="Times New Roman" panose="02020603050405020304" pitchFamily="18" charset="0"/>
              </a:rPr>
              <a:t>ne</a:t>
            </a:r>
            <a:r>
              <a:rPr lang="es-ES" altLang="es-CL" sz="2000" dirty="0">
                <a:cs typeface="Times New Roman" panose="02020603050405020304" pitchFamily="18" charset="0"/>
              </a:rPr>
              <a:t> </a:t>
            </a:r>
            <a:r>
              <a:rPr lang="es-ES" altLang="es-CL" sz="2000" dirty="0" err="1">
                <a:cs typeface="Times New Roman" panose="02020603050405020304" pitchFamily="18" charset="0"/>
              </a:rPr>
              <a:t>dira</a:t>
            </a:r>
            <a:r>
              <a:rPr lang="es-ES" altLang="es-CL" sz="2000" dirty="0">
                <a:cs typeface="Times New Roman" panose="02020603050405020304" pitchFamily="18" charset="0"/>
              </a:rPr>
              <a:t> </a:t>
            </a:r>
            <a:r>
              <a:rPr lang="es-ES" altLang="es-CL" sz="2000" dirty="0" err="1">
                <a:cs typeface="Times New Roman" panose="02020603050405020304" pitchFamily="18" charset="0"/>
              </a:rPr>
              <a:t>sa</a:t>
            </a:r>
            <a:r>
              <a:rPr lang="es-ES" altLang="es-CL" sz="2000" dirty="0">
                <a:cs typeface="Times New Roman" panose="02020603050405020304" pitchFamily="18" charset="0"/>
              </a:rPr>
              <a:t> </a:t>
            </a:r>
            <a:r>
              <a:rPr lang="es-ES" altLang="es-CL" sz="2000" dirty="0" err="1">
                <a:cs typeface="Times New Roman" panose="02020603050405020304" pitchFamily="18" charset="0"/>
              </a:rPr>
              <a:t>raison</a:t>
            </a:r>
            <a:endParaRPr lang="es-ES" altLang="es-CL" sz="2000" dirty="0">
              <a:cs typeface="Times New Roman" panose="02020603050405020304" pitchFamily="18" charset="0"/>
            </a:endParaRPr>
          </a:p>
          <a:p>
            <a:pPr>
              <a:spcBef>
                <a:spcPct val="50000"/>
              </a:spcBef>
            </a:pPr>
            <a:r>
              <a:rPr lang="es-ES" altLang="es-CL" sz="2000" dirty="0" err="1">
                <a:cs typeface="Times New Roman" panose="02020603050405020304" pitchFamily="18" charset="0"/>
              </a:rPr>
              <a:t>Adroitement</a:t>
            </a:r>
            <a:r>
              <a:rPr lang="es-ES" altLang="es-CL" sz="2000" dirty="0">
                <a:cs typeface="Times New Roman" panose="02020603050405020304" pitchFamily="18" charset="0"/>
              </a:rPr>
              <a:t>, se </a:t>
            </a:r>
            <a:r>
              <a:rPr lang="es-ES" altLang="es-CL" sz="2000" dirty="0" err="1">
                <a:cs typeface="Times New Roman" panose="02020603050405020304" pitchFamily="18" charset="0"/>
              </a:rPr>
              <a:t>dolantement</a:t>
            </a:r>
            <a:r>
              <a:rPr lang="es-ES" altLang="es-CL" sz="2000" dirty="0">
                <a:cs typeface="Times New Roman" panose="02020603050405020304" pitchFamily="18" charset="0"/>
              </a:rPr>
              <a:t> non;</a:t>
            </a:r>
          </a:p>
          <a:p>
            <a:pPr>
              <a:spcBef>
                <a:spcPct val="50000"/>
              </a:spcBef>
            </a:pPr>
            <a:r>
              <a:rPr lang="es-ES" altLang="es-CL" sz="2000" dirty="0">
                <a:cs typeface="Times New Roman" panose="02020603050405020304" pitchFamily="18" charset="0"/>
              </a:rPr>
              <a:t> </a:t>
            </a:r>
          </a:p>
          <a:p>
            <a:pPr>
              <a:spcBef>
                <a:spcPct val="50000"/>
              </a:spcBef>
            </a:pPr>
            <a:r>
              <a:rPr lang="es-ES" altLang="es-CL" sz="2000" dirty="0" err="1">
                <a:cs typeface="Times New Roman" panose="02020603050405020304" pitchFamily="18" charset="0"/>
              </a:rPr>
              <a:t>Mais</a:t>
            </a:r>
            <a:r>
              <a:rPr lang="es-ES" altLang="es-CL" sz="2000" dirty="0">
                <a:cs typeface="Times New Roman" panose="02020603050405020304" pitchFamily="18" charset="0"/>
              </a:rPr>
              <a:t> par </a:t>
            </a:r>
            <a:r>
              <a:rPr lang="es-ES" altLang="es-CL" sz="2000" dirty="0" err="1">
                <a:cs typeface="Times New Roman" panose="02020603050405020304" pitchFamily="18" charset="0"/>
              </a:rPr>
              <a:t>effort</a:t>
            </a:r>
            <a:r>
              <a:rPr lang="es-ES" altLang="es-CL" sz="2000" dirty="0">
                <a:cs typeface="Times New Roman" panose="02020603050405020304" pitchFamily="18" charset="0"/>
              </a:rPr>
              <a:t> </a:t>
            </a:r>
            <a:r>
              <a:rPr lang="es-ES" altLang="es-CL" sz="2000" dirty="0" err="1">
                <a:cs typeface="Times New Roman" panose="02020603050405020304" pitchFamily="18" charset="0"/>
              </a:rPr>
              <a:t>puet</a:t>
            </a:r>
            <a:r>
              <a:rPr lang="es-ES" altLang="es-CL" sz="2000" dirty="0">
                <a:cs typeface="Times New Roman" panose="02020603050405020304" pitchFamily="18" charset="0"/>
              </a:rPr>
              <a:t> </a:t>
            </a:r>
            <a:r>
              <a:rPr lang="es-ES" altLang="es-CL" sz="2000" dirty="0" err="1">
                <a:cs typeface="Times New Roman" panose="02020603050405020304" pitchFamily="18" charset="0"/>
              </a:rPr>
              <a:t>il</a:t>
            </a:r>
            <a:r>
              <a:rPr lang="es-ES" altLang="es-CL" sz="2000" dirty="0">
                <a:cs typeface="Times New Roman" panose="02020603050405020304" pitchFamily="18" charset="0"/>
              </a:rPr>
              <a:t> faire </a:t>
            </a:r>
            <a:r>
              <a:rPr lang="es-ES" altLang="es-CL" sz="2000" dirty="0" err="1">
                <a:cs typeface="Times New Roman" panose="02020603050405020304" pitchFamily="18" charset="0"/>
              </a:rPr>
              <a:t>chançon</a:t>
            </a:r>
            <a:r>
              <a:rPr lang="es-ES" altLang="es-CL" sz="2000" dirty="0">
                <a:cs typeface="Times New Roman" panose="02020603050405020304" pitchFamily="18" charset="0"/>
              </a:rPr>
              <a:t>,</a:t>
            </a:r>
          </a:p>
          <a:p>
            <a:pPr>
              <a:spcBef>
                <a:spcPct val="50000"/>
              </a:spcBef>
            </a:pPr>
            <a:r>
              <a:rPr lang="es-ES" altLang="es-CL" sz="2000" dirty="0" err="1">
                <a:cs typeface="Times New Roman" panose="02020603050405020304" pitchFamily="18" charset="0"/>
              </a:rPr>
              <a:t>Mout</a:t>
            </a:r>
            <a:r>
              <a:rPr lang="es-ES" altLang="es-CL" sz="2000" dirty="0">
                <a:cs typeface="Times New Roman" panose="02020603050405020304" pitchFamily="18" charset="0"/>
              </a:rPr>
              <a:t> </a:t>
            </a:r>
            <a:r>
              <a:rPr lang="es-ES" altLang="es-CL" sz="2000" dirty="0" err="1">
                <a:cs typeface="Times New Roman" panose="02020603050405020304" pitchFamily="18" charset="0"/>
              </a:rPr>
              <a:t>ai</a:t>
            </a:r>
            <a:r>
              <a:rPr lang="es-ES" altLang="es-CL" sz="2000" dirty="0">
                <a:cs typeface="Times New Roman" panose="02020603050405020304" pitchFamily="18" charset="0"/>
              </a:rPr>
              <a:t> </a:t>
            </a:r>
            <a:r>
              <a:rPr lang="es-ES" altLang="es-CL" sz="2000" dirty="0" err="1">
                <a:cs typeface="Times New Roman" panose="02020603050405020304" pitchFamily="18" charset="0"/>
              </a:rPr>
              <a:t>amis</a:t>
            </a:r>
            <a:r>
              <a:rPr lang="es-ES" altLang="es-CL" sz="2000" dirty="0">
                <a:cs typeface="Times New Roman" panose="02020603050405020304" pitchFamily="18" charset="0"/>
              </a:rPr>
              <a:t>, </a:t>
            </a:r>
            <a:r>
              <a:rPr lang="es-ES" altLang="es-CL" sz="2000" dirty="0" err="1">
                <a:cs typeface="Times New Roman" panose="02020603050405020304" pitchFamily="18" charset="0"/>
              </a:rPr>
              <a:t>mais</a:t>
            </a:r>
            <a:r>
              <a:rPr lang="es-ES" altLang="es-CL" sz="2000" dirty="0">
                <a:cs typeface="Times New Roman" panose="02020603050405020304" pitchFamily="18" charset="0"/>
              </a:rPr>
              <a:t> </a:t>
            </a:r>
            <a:r>
              <a:rPr lang="es-ES" altLang="es-CL" sz="2000" dirty="0" err="1">
                <a:cs typeface="Times New Roman" panose="02020603050405020304" pitchFamily="18" charset="0"/>
              </a:rPr>
              <a:t>povre</a:t>
            </a:r>
            <a:r>
              <a:rPr lang="es-ES" altLang="es-CL" sz="2000" dirty="0">
                <a:cs typeface="Times New Roman" panose="02020603050405020304" pitchFamily="18" charset="0"/>
              </a:rPr>
              <a:t> </a:t>
            </a:r>
            <a:r>
              <a:rPr lang="es-ES" altLang="es-CL" sz="2000" dirty="0" err="1">
                <a:cs typeface="Times New Roman" panose="02020603050405020304" pitchFamily="18" charset="0"/>
              </a:rPr>
              <a:t>sunt</a:t>
            </a:r>
            <a:r>
              <a:rPr lang="es-ES" altLang="es-CL" sz="2000" dirty="0">
                <a:cs typeface="Times New Roman" panose="02020603050405020304" pitchFamily="18" charset="0"/>
              </a:rPr>
              <a:t> li don.</a:t>
            </a:r>
          </a:p>
          <a:p>
            <a:pPr>
              <a:spcBef>
                <a:spcPct val="50000"/>
              </a:spcBef>
            </a:pPr>
            <a:r>
              <a:rPr lang="es-ES" altLang="es-CL" sz="2000" dirty="0">
                <a:cs typeface="Times New Roman" panose="02020603050405020304" pitchFamily="18" charset="0"/>
              </a:rPr>
              <a:t> </a:t>
            </a:r>
          </a:p>
          <a:p>
            <a:pPr>
              <a:spcBef>
                <a:spcPct val="50000"/>
              </a:spcBef>
            </a:pPr>
            <a:r>
              <a:rPr lang="es-ES" altLang="es-CL" sz="2000" dirty="0" err="1">
                <a:cs typeface="Times New Roman" panose="02020603050405020304" pitchFamily="18" charset="0"/>
              </a:rPr>
              <a:t>Honte</a:t>
            </a:r>
            <a:r>
              <a:rPr lang="es-ES" altLang="es-CL" sz="2000" dirty="0">
                <a:cs typeface="Times New Roman" panose="02020603050405020304" pitchFamily="18" charset="0"/>
              </a:rPr>
              <a:t> i </a:t>
            </a:r>
            <a:r>
              <a:rPr lang="es-ES" altLang="es-CL" sz="2000" dirty="0" err="1">
                <a:cs typeface="Times New Roman" panose="02020603050405020304" pitchFamily="18" charset="0"/>
              </a:rPr>
              <a:t>avront</a:t>
            </a:r>
            <a:r>
              <a:rPr lang="es-ES" altLang="es-CL" sz="2000" dirty="0">
                <a:cs typeface="Times New Roman" panose="02020603050405020304" pitchFamily="18" charset="0"/>
              </a:rPr>
              <a:t>, se por </a:t>
            </a:r>
            <a:r>
              <a:rPr lang="es-ES" altLang="es-CL" sz="2000" dirty="0" err="1">
                <a:cs typeface="Times New Roman" panose="02020603050405020304" pitchFamily="18" charset="0"/>
              </a:rPr>
              <a:t>ma</a:t>
            </a:r>
            <a:r>
              <a:rPr lang="es-ES" altLang="es-CL" sz="2000" dirty="0">
                <a:cs typeface="Times New Roman" panose="02020603050405020304" pitchFamily="18" charset="0"/>
              </a:rPr>
              <a:t> </a:t>
            </a:r>
            <a:r>
              <a:rPr lang="es-ES" altLang="es-CL" sz="2000" dirty="0" err="1">
                <a:cs typeface="Times New Roman" panose="02020603050405020304" pitchFamily="18" charset="0"/>
              </a:rPr>
              <a:t>reançon</a:t>
            </a:r>
            <a:endParaRPr lang="es-ES" altLang="es-CL" sz="2000" dirty="0">
              <a:cs typeface="Times New Roman" panose="02020603050405020304" pitchFamily="18" charset="0"/>
            </a:endParaRPr>
          </a:p>
          <a:p>
            <a:pPr>
              <a:spcBef>
                <a:spcPct val="50000"/>
              </a:spcBef>
            </a:pPr>
            <a:r>
              <a:rPr lang="es-ES" altLang="es-CL" sz="2000" dirty="0">
                <a:cs typeface="Times New Roman" panose="02020603050405020304" pitchFamily="18" charset="0"/>
              </a:rPr>
              <a:t>Sui </a:t>
            </a:r>
            <a:r>
              <a:rPr lang="es-ES" altLang="es-CL" sz="2000" dirty="0" err="1">
                <a:cs typeface="Times New Roman" panose="02020603050405020304" pitchFamily="18" charset="0"/>
              </a:rPr>
              <a:t>ça</a:t>
            </a:r>
            <a:r>
              <a:rPr lang="es-ES" altLang="es-CL" sz="2000" dirty="0">
                <a:cs typeface="Times New Roman" panose="02020603050405020304" pitchFamily="18" charset="0"/>
              </a:rPr>
              <a:t> deus </a:t>
            </a:r>
            <a:r>
              <a:rPr lang="es-ES" altLang="es-CL" sz="2000" dirty="0" err="1">
                <a:cs typeface="Times New Roman" panose="02020603050405020304" pitchFamily="18" charset="0"/>
              </a:rPr>
              <a:t>yvers</a:t>
            </a:r>
            <a:r>
              <a:rPr lang="es-ES" altLang="es-CL" sz="2000" dirty="0">
                <a:cs typeface="Times New Roman" panose="02020603050405020304" pitchFamily="18" charset="0"/>
              </a:rPr>
              <a:t> </a:t>
            </a:r>
            <a:r>
              <a:rPr lang="es-ES" altLang="es-CL" sz="2000" dirty="0" err="1">
                <a:cs typeface="Times New Roman" panose="02020603050405020304" pitchFamily="18" charset="0"/>
              </a:rPr>
              <a:t>pris</a:t>
            </a:r>
            <a:r>
              <a:rPr lang="es-ES" altLang="es-CL" sz="2000" dirty="0">
                <a:cs typeface="Times New Roman" panose="02020603050405020304" pitchFamily="18" charset="0"/>
              </a:rPr>
              <a:t>.</a:t>
            </a:r>
            <a:r>
              <a:rPr lang="es-ES" altLang="es-CL" sz="2000" dirty="0"/>
              <a:t> </a:t>
            </a:r>
            <a:endParaRPr lang="es-CL" sz="2000" dirty="0"/>
          </a:p>
        </p:txBody>
      </p:sp>
      <p:sp>
        <p:nvSpPr>
          <p:cNvPr id="4" name="Rectángulo 3"/>
          <p:cNvSpPr/>
          <p:nvPr/>
        </p:nvSpPr>
        <p:spPr>
          <a:xfrm>
            <a:off x="3884240" y="386078"/>
            <a:ext cx="3672408" cy="5170646"/>
          </a:xfrm>
          <a:prstGeom prst="rect">
            <a:avLst/>
          </a:prstGeom>
        </p:spPr>
        <p:txBody>
          <a:bodyPr wrap="square">
            <a:spAutoFit/>
          </a:bodyPr>
          <a:lstStyle/>
          <a:p>
            <a:pPr>
              <a:spcBef>
                <a:spcPct val="50000"/>
              </a:spcBef>
            </a:pPr>
            <a:r>
              <a:rPr lang="es-ES" altLang="es-CL" sz="2000" dirty="0">
                <a:cs typeface="Times New Roman" panose="02020603050405020304" pitchFamily="18" charset="0"/>
              </a:rPr>
              <a:t>En verdad ningún cautivo contará su historia</a:t>
            </a:r>
          </a:p>
          <a:p>
            <a:pPr>
              <a:spcBef>
                <a:spcPct val="50000"/>
              </a:spcBef>
            </a:pPr>
            <a:r>
              <a:rPr lang="es-ES" altLang="es-CL" sz="2000" dirty="0">
                <a:cs typeface="Times New Roman" panose="02020603050405020304" pitchFamily="18" charset="0"/>
              </a:rPr>
              <a:t>Apropiadamente, si no es en forma triste;</a:t>
            </a:r>
          </a:p>
          <a:p>
            <a:pPr>
              <a:spcBef>
                <a:spcPct val="50000"/>
              </a:spcBef>
            </a:pPr>
            <a:r>
              <a:rPr lang="es-ES" altLang="es-CL" sz="2000" dirty="0">
                <a:cs typeface="Times New Roman" panose="02020603050405020304" pitchFamily="18" charset="0"/>
              </a:rPr>
              <a:t> </a:t>
            </a:r>
          </a:p>
          <a:p>
            <a:pPr>
              <a:spcBef>
                <a:spcPct val="50000"/>
              </a:spcBef>
            </a:pPr>
            <a:r>
              <a:rPr lang="es-ES" altLang="es-CL" sz="2000" dirty="0">
                <a:cs typeface="Times New Roman" panose="02020603050405020304" pitchFamily="18" charset="0"/>
              </a:rPr>
              <a:t>Pero con esfuerzo puede hacer una canción.</a:t>
            </a:r>
          </a:p>
          <a:p>
            <a:pPr>
              <a:spcBef>
                <a:spcPct val="50000"/>
              </a:spcBef>
            </a:pPr>
            <a:r>
              <a:rPr lang="es-ES" altLang="es-CL" sz="2000" dirty="0">
                <a:cs typeface="Times New Roman" panose="02020603050405020304" pitchFamily="18" charset="0"/>
              </a:rPr>
              <a:t>Tengo muchos amigos, pero pobres son sus regalos.</a:t>
            </a:r>
          </a:p>
          <a:p>
            <a:pPr>
              <a:spcBef>
                <a:spcPct val="50000"/>
              </a:spcBef>
            </a:pPr>
            <a:r>
              <a:rPr lang="es-ES" altLang="es-CL" sz="2000" dirty="0">
                <a:cs typeface="Times New Roman" panose="02020603050405020304" pitchFamily="18" charset="0"/>
              </a:rPr>
              <a:t> </a:t>
            </a:r>
          </a:p>
          <a:p>
            <a:pPr>
              <a:spcBef>
                <a:spcPct val="50000"/>
              </a:spcBef>
            </a:pPr>
            <a:r>
              <a:rPr lang="es-ES" altLang="es-CL" sz="2000" dirty="0">
                <a:cs typeface="Times New Roman" panose="02020603050405020304" pitchFamily="18" charset="0"/>
              </a:rPr>
              <a:t>Les dará vergüenza, pues mientras espero mi rescate,</a:t>
            </a:r>
          </a:p>
          <a:p>
            <a:pPr>
              <a:spcBef>
                <a:spcPct val="50000"/>
              </a:spcBef>
            </a:pPr>
            <a:r>
              <a:rPr lang="es-ES" altLang="es-CL" sz="2000" dirty="0">
                <a:cs typeface="Times New Roman" panose="02020603050405020304" pitchFamily="18" charset="0"/>
              </a:rPr>
              <a:t>Ya llevo dos inviernos cautivo.</a:t>
            </a:r>
            <a:r>
              <a:rPr lang="es-ES" altLang="es-CL" sz="2000" dirty="0"/>
              <a:t> </a:t>
            </a:r>
          </a:p>
        </p:txBody>
      </p:sp>
      <p:sp>
        <p:nvSpPr>
          <p:cNvPr id="5" name="Rectángulo 4"/>
          <p:cNvSpPr/>
          <p:nvPr/>
        </p:nvSpPr>
        <p:spPr>
          <a:xfrm>
            <a:off x="8110636" y="908720"/>
            <a:ext cx="3528392" cy="523220"/>
          </a:xfrm>
          <a:prstGeom prst="rect">
            <a:avLst/>
          </a:prstGeom>
        </p:spPr>
        <p:txBody>
          <a:bodyPr wrap="square">
            <a:spAutoFit/>
          </a:bodyPr>
          <a:lstStyle/>
          <a:p>
            <a:pPr algn="ctr"/>
            <a:r>
              <a:rPr lang="es-CL" sz="1400" dirty="0">
                <a:solidFill>
                  <a:srgbClr val="000000"/>
                </a:solidFill>
                <a:latin typeface="YouTube Noto"/>
              </a:rPr>
              <a:t>Richard </a:t>
            </a:r>
            <a:r>
              <a:rPr lang="es-CL" sz="1400" dirty="0" err="1">
                <a:solidFill>
                  <a:srgbClr val="000000"/>
                </a:solidFill>
                <a:latin typeface="YouTube Noto"/>
              </a:rPr>
              <a:t>The</a:t>
            </a:r>
            <a:r>
              <a:rPr lang="es-CL" sz="1400" dirty="0">
                <a:solidFill>
                  <a:srgbClr val="000000"/>
                </a:solidFill>
                <a:latin typeface="YouTube Noto"/>
              </a:rPr>
              <a:t> </a:t>
            </a:r>
            <a:r>
              <a:rPr lang="es-CL" sz="1400" dirty="0" err="1">
                <a:solidFill>
                  <a:srgbClr val="000000"/>
                </a:solidFill>
                <a:latin typeface="YouTube Noto"/>
              </a:rPr>
              <a:t>Lionheart</a:t>
            </a:r>
            <a:r>
              <a:rPr lang="es-CL" sz="1400" dirty="0">
                <a:solidFill>
                  <a:srgbClr val="000000"/>
                </a:solidFill>
                <a:latin typeface="YouTube Noto"/>
              </a:rPr>
              <a:t> (1157-1199)  Ja </a:t>
            </a:r>
            <a:r>
              <a:rPr lang="es-CL" sz="1400" dirty="0" err="1">
                <a:solidFill>
                  <a:srgbClr val="000000"/>
                </a:solidFill>
                <a:latin typeface="YouTube Noto"/>
              </a:rPr>
              <a:t>nuns</a:t>
            </a:r>
            <a:r>
              <a:rPr lang="es-CL" sz="1400" dirty="0">
                <a:solidFill>
                  <a:srgbClr val="000000"/>
                </a:solidFill>
                <a:latin typeface="YouTube Noto"/>
              </a:rPr>
              <a:t> </a:t>
            </a:r>
            <a:r>
              <a:rPr lang="es-CL" sz="1400" dirty="0" err="1">
                <a:solidFill>
                  <a:srgbClr val="000000"/>
                </a:solidFill>
                <a:latin typeface="YouTube Noto"/>
              </a:rPr>
              <a:t>hons</a:t>
            </a:r>
            <a:r>
              <a:rPr lang="es-CL" sz="1400" dirty="0">
                <a:solidFill>
                  <a:srgbClr val="000000"/>
                </a:solidFill>
                <a:latin typeface="YouTube Noto"/>
              </a:rPr>
              <a:t> </a:t>
            </a:r>
            <a:r>
              <a:rPr lang="es-CL" sz="1400" dirty="0" err="1">
                <a:solidFill>
                  <a:srgbClr val="000000"/>
                </a:solidFill>
                <a:latin typeface="YouTube Noto"/>
              </a:rPr>
              <a:t>pris</a:t>
            </a:r>
            <a:r>
              <a:rPr lang="es-CL" sz="1400" dirty="0">
                <a:solidFill>
                  <a:srgbClr val="000000"/>
                </a:solidFill>
                <a:latin typeface="YouTube Noto"/>
              </a:rPr>
              <a:t> - </a:t>
            </a:r>
            <a:r>
              <a:rPr lang="es-CL" sz="1400" dirty="0" err="1">
                <a:solidFill>
                  <a:srgbClr val="000000"/>
                </a:solidFill>
                <a:latin typeface="YouTube Noto"/>
              </a:rPr>
              <a:t>retrouenge</a:t>
            </a:r>
            <a:endParaRPr lang="es-CL" sz="1400" dirty="0"/>
          </a:p>
        </p:txBody>
      </p:sp>
      <p:pic>
        <p:nvPicPr>
          <p:cNvPr id="13314" name="Picture 2" descr="Resultado de imagen para ricardo corazon de le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0676" y="1700808"/>
            <a:ext cx="3022937" cy="3384376"/>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334058" y="139100"/>
            <a:ext cx="1512168" cy="369332"/>
          </a:xfrm>
          <a:prstGeom prst="rect">
            <a:avLst/>
          </a:prstGeom>
          <a:noFill/>
        </p:spPr>
        <p:txBody>
          <a:bodyPr wrap="square" rtlCol="0">
            <a:spAutoFit/>
          </a:bodyPr>
          <a:lstStyle/>
          <a:p>
            <a:r>
              <a:rPr lang="es-CL" dirty="0" err="1"/>
              <a:t>Ballade</a:t>
            </a:r>
            <a:endParaRPr lang="es-CL" dirty="0"/>
          </a:p>
        </p:txBody>
      </p:sp>
    </p:spTree>
    <p:extLst>
      <p:ext uri="{BB962C8B-B14F-4D97-AF65-F5344CB8AC3E}">
        <p14:creationId xmlns:p14="http://schemas.microsoft.com/office/powerpoint/2010/main" val="113518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37199" y="528058"/>
            <a:ext cx="2881858" cy="4801314"/>
          </a:xfrm>
          <a:prstGeom prst="rect">
            <a:avLst/>
          </a:prstGeom>
        </p:spPr>
        <p:txBody>
          <a:bodyPr wrap="square">
            <a:spAutoFit/>
          </a:bodyPr>
          <a:lstStyle/>
          <a:p>
            <a:r>
              <a:rPr lang="es-CL" sz="1600" b="1" dirty="0">
                <a:solidFill>
                  <a:srgbClr val="333333"/>
                </a:solidFill>
                <a:latin typeface="YouTube Noto"/>
              </a:rPr>
              <a:t>In taberna </a:t>
            </a:r>
            <a:r>
              <a:rPr lang="es-CL" sz="1600" dirty="0" err="1">
                <a:solidFill>
                  <a:srgbClr val="333333"/>
                </a:solidFill>
                <a:latin typeface="YouTube Noto"/>
              </a:rPr>
              <a:t>quando</a:t>
            </a:r>
            <a:r>
              <a:rPr lang="es-CL" sz="1600" dirty="0">
                <a:solidFill>
                  <a:srgbClr val="333333"/>
                </a:solidFill>
                <a:latin typeface="YouTube Noto"/>
              </a:rPr>
              <a:t> </a:t>
            </a:r>
            <a:r>
              <a:rPr lang="es-CL" sz="1600" dirty="0" err="1">
                <a:solidFill>
                  <a:srgbClr val="333333"/>
                </a:solidFill>
                <a:latin typeface="YouTube Noto"/>
              </a:rPr>
              <a:t>sumus</a:t>
            </a:r>
            <a:r>
              <a:rPr lang="es-CL" sz="1600" dirty="0">
                <a:solidFill>
                  <a:srgbClr val="333333"/>
                </a:solidFill>
                <a:latin typeface="YouTube Noto"/>
              </a:rPr>
              <a:t>,</a:t>
            </a:r>
            <a:br>
              <a:rPr lang="es-CL" sz="1600" dirty="0">
                <a:latin typeface="YouTube Noto"/>
              </a:rPr>
            </a:br>
            <a:r>
              <a:rPr lang="es-CL" sz="1600" dirty="0">
                <a:solidFill>
                  <a:srgbClr val="333333"/>
                </a:solidFill>
                <a:latin typeface="YouTube Noto"/>
              </a:rPr>
              <a:t>non </a:t>
            </a:r>
            <a:r>
              <a:rPr lang="es-CL" sz="1600" dirty="0" err="1">
                <a:solidFill>
                  <a:srgbClr val="333333"/>
                </a:solidFill>
                <a:latin typeface="YouTube Noto"/>
              </a:rPr>
              <a:t>curamus</a:t>
            </a:r>
            <a:r>
              <a:rPr lang="es-CL" sz="1600" dirty="0">
                <a:solidFill>
                  <a:srgbClr val="333333"/>
                </a:solidFill>
                <a:latin typeface="YouTube Noto"/>
              </a:rPr>
              <a:t>, quid </a:t>
            </a:r>
            <a:r>
              <a:rPr lang="es-CL" sz="1600" dirty="0" err="1">
                <a:solidFill>
                  <a:srgbClr val="333333"/>
                </a:solidFill>
                <a:latin typeface="YouTube Noto"/>
              </a:rPr>
              <a:t>sit</a:t>
            </a:r>
            <a:r>
              <a:rPr lang="es-CL" sz="1600" dirty="0">
                <a:solidFill>
                  <a:srgbClr val="333333"/>
                </a:solidFill>
                <a:latin typeface="YouTube Noto"/>
              </a:rPr>
              <a:t> humus,</a:t>
            </a:r>
            <a:br>
              <a:rPr lang="es-CL" sz="1600" dirty="0">
                <a:latin typeface="YouTube Noto"/>
              </a:rPr>
            </a:br>
            <a:r>
              <a:rPr lang="es-CL" sz="1600" dirty="0">
                <a:solidFill>
                  <a:srgbClr val="333333"/>
                </a:solidFill>
                <a:latin typeface="YouTube Noto"/>
              </a:rPr>
              <a:t>sed ad </a:t>
            </a:r>
            <a:r>
              <a:rPr lang="es-CL" sz="1600" dirty="0" err="1">
                <a:solidFill>
                  <a:srgbClr val="333333"/>
                </a:solidFill>
                <a:latin typeface="YouTube Noto"/>
              </a:rPr>
              <a:t>ludum</a:t>
            </a:r>
            <a:r>
              <a:rPr lang="es-CL" sz="1600" dirty="0">
                <a:solidFill>
                  <a:srgbClr val="333333"/>
                </a:solidFill>
                <a:latin typeface="YouTube Noto"/>
              </a:rPr>
              <a:t> </a:t>
            </a:r>
            <a:r>
              <a:rPr lang="es-CL" sz="1600" dirty="0" err="1">
                <a:solidFill>
                  <a:srgbClr val="333333"/>
                </a:solidFill>
                <a:latin typeface="YouTube Noto"/>
              </a:rPr>
              <a:t>properamus</a:t>
            </a:r>
            <a:r>
              <a:rPr lang="es-CL" sz="1600" dirty="0">
                <a:solidFill>
                  <a:srgbClr val="333333"/>
                </a:solidFill>
                <a:latin typeface="YouTube Noto"/>
              </a:rPr>
              <a:t>,</a:t>
            </a:r>
            <a:br>
              <a:rPr lang="es-CL" sz="1600" dirty="0">
                <a:latin typeface="YouTube Noto"/>
              </a:rPr>
            </a:br>
            <a:r>
              <a:rPr lang="es-CL" sz="1600" dirty="0">
                <a:solidFill>
                  <a:srgbClr val="333333"/>
                </a:solidFill>
                <a:latin typeface="YouTube Noto"/>
              </a:rPr>
              <a:t>cui </a:t>
            </a:r>
            <a:r>
              <a:rPr lang="es-CL" sz="1600" dirty="0" err="1">
                <a:solidFill>
                  <a:srgbClr val="333333"/>
                </a:solidFill>
                <a:latin typeface="YouTube Noto"/>
              </a:rPr>
              <a:t>semper</a:t>
            </a:r>
            <a:r>
              <a:rPr lang="es-CL" sz="1600" dirty="0">
                <a:solidFill>
                  <a:srgbClr val="333333"/>
                </a:solidFill>
                <a:latin typeface="YouTube Noto"/>
              </a:rPr>
              <a:t> </a:t>
            </a:r>
            <a:r>
              <a:rPr lang="es-CL" sz="1600" dirty="0" err="1">
                <a:solidFill>
                  <a:srgbClr val="333333"/>
                </a:solidFill>
                <a:latin typeface="YouTube Noto"/>
              </a:rPr>
              <a:t>insudamus</a:t>
            </a:r>
            <a:r>
              <a:rPr lang="es-CL" sz="1600" dirty="0">
                <a:solidFill>
                  <a:srgbClr val="333333"/>
                </a:solidFill>
                <a:latin typeface="YouTube Noto"/>
              </a:rPr>
              <a:t>.</a:t>
            </a:r>
            <a:br>
              <a:rPr lang="es-CL" sz="1600" dirty="0">
                <a:latin typeface="YouTube Noto"/>
              </a:rPr>
            </a:br>
            <a:r>
              <a:rPr lang="es-CL" sz="1600" dirty="0">
                <a:solidFill>
                  <a:srgbClr val="333333"/>
                </a:solidFill>
                <a:latin typeface="YouTube Noto"/>
              </a:rPr>
              <a:t>Quid </a:t>
            </a:r>
            <a:r>
              <a:rPr lang="es-CL" sz="1600" dirty="0" err="1">
                <a:solidFill>
                  <a:srgbClr val="333333"/>
                </a:solidFill>
                <a:latin typeface="YouTube Noto"/>
              </a:rPr>
              <a:t>agatur</a:t>
            </a:r>
            <a:r>
              <a:rPr lang="es-CL" sz="1600" dirty="0">
                <a:solidFill>
                  <a:srgbClr val="333333"/>
                </a:solidFill>
                <a:latin typeface="YouTube Noto"/>
              </a:rPr>
              <a:t> in taberna,</a:t>
            </a:r>
            <a:br>
              <a:rPr lang="es-CL" sz="1600" dirty="0">
                <a:latin typeface="YouTube Noto"/>
              </a:rPr>
            </a:br>
            <a:r>
              <a:rPr lang="es-CL" sz="1600" dirty="0" err="1">
                <a:solidFill>
                  <a:srgbClr val="333333"/>
                </a:solidFill>
                <a:latin typeface="YouTube Noto"/>
              </a:rPr>
              <a:t>ubi</a:t>
            </a:r>
            <a:r>
              <a:rPr lang="es-CL" sz="1600" dirty="0">
                <a:solidFill>
                  <a:srgbClr val="333333"/>
                </a:solidFill>
                <a:latin typeface="YouTube Noto"/>
              </a:rPr>
              <a:t> </a:t>
            </a:r>
            <a:r>
              <a:rPr lang="es-CL" sz="1600" dirty="0" err="1">
                <a:solidFill>
                  <a:srgbClr val="333333"/>
                </a:solidFill>
                <a:latin typeface="YouTube Noto"/>
              </a:rPr>
              <a:t>nummus</a:t>
            </a:r>
            <a:r>
              <a:rPr lang="es-CL" sz="1600" dirty="0">
                <a:solidFill>
                  <a:srgbClr val="333333"/>
                </a:solidFill>
                <a:latin typeface="YouTube Noto"/>
              </a:rPr>
              <a:t> </a:t>
            </a:r>
            <a:r>
              <a:rPr lang="es-CL" sz="1600" dirty="0" err="1">
                <a:solidFill>
                  <a:srgbClr val="333333"/>
                </a:solidFill>
                <a:latin typeface="YouTube Noto"/>
              </a:rPr>
              <a:t>est</a:t>
            </a:r>
            <a:r>
              <a:rPr lang="es-CL" sz="1600" dirty="0">
                <a:solidFill>
                  <a:srgbClr val="333333"/>
                </a:solidFill>
                <a:latin typeface="YouTube Noto"/>
              </a:rPr>
              <a:t> pincerna,</a:t>
            </a:r>
            <a:br>
              <a:rPr lang="es-CL" sz="1600" dirty="0">
                <a:latin typeface="YouTube Noto"/>
              </a:rPr>
            </a:br>
            <a:r>
              <a:rPr lang="es-CL" sz="1600" dirty="0">
                <a:solidFill>
                  <a:srgbClr val="333333"/>
                </a:solidFill>
                <a:latin typeface="YouTube Noto"/>
              </a:rPr>
              <a:t>hoc </a:t>
            </a:r>
            <a:r>
              <a:rPr lang="es-CL" sz="1600" dirty="0" err="1">
                <a:solidFill>
                  <a:srgbClr val="333333"/>
                </a:solidFill>
                <a:latin typeface="YouTube Noto"/>
              </a:rPr>
              <a:t>est</a:t>
            </a:r>
            <a:r>
              <a:rPr lang="es-CL" sz="1600" dirty="0">
                <a:solidFill>
                  <a:srgbClr val="333333"/>
                </a:solidFill>
                <a:latin typeface="YouTube Noto"/>
              </a:rPr>
              <a:t> opus, ut </a:t>
            </a:r>
            <a:r>
              <a:rPr lang="es-CL" sz="1600" dirty="0" err="1">
                <a:solidFill>
                  <a:srgbClr val="333333"/>
                </a:solidFill>
                <a:latin typeface="YouTube Noto"/>
              </a:rPr>
              <a:t>queratur</a:t>
            </a:r>
            <a:r>
              <a:rPr lang="es-CL" sz="1600" dirty="0">
                <a:solidFill>
                  <a:srgbClr val="333333"/>
                </a:solidFill>
                <a:latin typeface="YouTube Noto"/>
              </a:rPr>
              <a:t>,</a:t>
            </a:r>
            <a:br>
              <a:rPr lang="es-CL" sz="1600" dirty="0">
                <a:latin typeface="YouTube Noto"/>
              </a:rPr>
            </a:br>
            <a:r>
              <a:rPr lang="es-CL" sz="1600" dirty="0">
                <a:solidFill>
                  <a:srgbClr val="333333"/>
                </a:solidFill>
                <a:latin typeface="YouTube Noto"/>
              </a:rPr>
              <a:t>sed quid </a:t>
            </a:r>
            <a:r>
              <a:rPr lang="es-CL" sz="1600" dirty="0" err="1">
                <a:solidFill>
                  <a:srgbClr val="333333"/>
                </a:solidFill>
                <a:latin typeface="YouTube Noto"/>
              </a:rPr>
              <a:t>loquar</a:t>
            </a:r>
            <a:r>
              <a:rPr lang="es-CL" sz="1600" dirty="0">
                <a:solidFill>
                  <a:srgbClr val="333333"/>
                </a:solidFill>
                <a:latin typeface="YouTube Noto"/>
              </a:rPr>
              <a:t>, </a:t>
            </a:r>
            <a:r>
              <a:rPr lang="es-CL" sz="1600" dirty="0" err="1">
                <a:solidFill>
                  <a:srgbClr val="333333"/>
                </a:solidFill>
                <a:latin typeface="YouTube Noto"/>
              </a:rPr>
              <a:t>audiatur</a:t>
            </a:r>
            <a:r>
              <a:rPr lang="es-CL" sz="1600" dirty="0">
                <a:solidFill>
                  <a:srgbClr val="333333"/>
                </a:solidFill>
                <a:latin typeface="YouTube Noto"/>
              </a:rPr>
              <a:t>.</a:t>
            </a:r>
            <a:br>
              <a:rPr lang="es-CL" sz="1600" dirty="0">
                <a:latin typeface="YouTube Noto"/>
              </a:rPr>
            </a:br>
            <a:br>
              <a:rPr lang="es-CL" sz="1600" dirty="0">
                <a:latin typeface="YouTube Noto"/>
              </a:rPr>
            </a:br>
            <a:r>
              <a:rPr lang="es-CL" sz="1600" dirty="0" err="1">
                <a:solidFill>
                  <a:srgbClr val="333333"/>
                </a:solidFill>
                <a:latin typeface="YouTube Noto"/>
              </a:rPr>
              <a:t>Quidam</a:t>
            </a:r>
            <a:r>
              <a:rPr lang="es-CL" sz="1600" dirty="0">
                <a:solidFill>
                  <a:srgbClr val="333333"/>
                </a:solidFill>
                <a:latin typeface="YouTube Noto"/>
              </a:rPr>
              <a:t> </a:t>
            </a:r>
            <a:r>
              <a:rPr lang="es-CL" sz="1600" dirty="0" err="1">
                <a:solidFill>
                  <a:srgbClr val="333333"/>
                </a:solidFill>
                <a:latin typeface="YouTube Noto"/>
              </a:rPr>
              <a:t>ludunt</a:t>
            </a:r>
            <a:r>
              <a:rPr lang="es-CL" sz="1600" dirty="0">
                <a:solidFill>
                  <a:srgbClr val="333333"/>
                </a:solidFill>
                <a:latin typeface="YouTube Noto"/>
              </a:rPr>
              <a:t>, </a:t>
            </a:r>
            <a:r>
              <a:rPr lang="es-CL" sz="1600" dirty="0" err="1">
                <a:solidFill>
                  <a:srgbClr val="333333"/>
                </a:solidFill>
                <a:latin typeface="YouTube Noto"/>
              </a:rPr>
              <a:t>quidam</a:t>
            </a:r>
            <a:r>
              <a:rPr lang="es-CL" sz="1600" dirty="0">
                <a:solidFill>
                  <a:srgbClr val="333333"/>
                </a:solidFill>
                <a:latin typeface="YouTube Noto"/>
              </a:rPr>
              <a:t> </a:t>
            </a:r>
            <a:r>
              <a:rPr lang="es-CL" sz="1600" dirty="0" err="1">
                <a:solidFill>
                  <a:srgbClr val="333333"/>
                </a:solidFill>
                <a:latin typeface="YouTube Noto"/>
              </a:rPr>
              <a:t>bibunt</a:t>
            </a:r>
            <a:r>
              <a:rPr lang="es-CL" sz="1600" dirty="0">
                <a:solidFill>
                  <a:srgbClr val="333333"/>
                </a:solidFill>
                <a:latin typeface="YouTube Noto"/>
              </a:rPr>
              <a:t>,</a:t>
            </a:r>
            <a:br>
              <a:rPr lang="es-CL" sz="1600" dirty="0">
                <a:latin typeface="YouTube Noto"/>
              </a:rPr>
            </a:br>
            <a:r>
              <a:rPr lang="es-CL" sz="1600" dirty="0" err="1">
                <a:solidFill>
                  <a:srgbClr val="333333"/>
                </a:solidFill>
                <a:latin typeface="YouTube Noto"/>
              </a:rPr>
              <a:t>quidam</a:t>
            </a:r>
            <a:r>
              <a:rPr lang="es-CL" sz="1600" dirty="0">
                <a:solidFill>
                  <a:srgbClr val="333333"/>
                </a:solidFill>
                <a:latin typeface="YouTube Noto"/>
              </a:rPr>
              <a:t> </a:t>
            </a:r>
            <a:r>
              <a:rPr lang="es-CL" sz="1600" dirty="0" err="1">
                <a:solidFill>
                  <a:srgbClr val="333333"/>
                </a:solidFill>
                <a:latin typeface="YouTube Noto"/>
              </a:rPr>
              <a:t>indiscrete</a:t>
            </a:r>
            <a:r>
              <a:rPr lang="es-CL" sz="1600" dirty="0">
                <a:solidFill>
                  <a:srgbClr val="333333"/>
                </a:solidFill>
                <a:latin typeface="YouTube Noto"/>
              </a:rPr>
              <a:t> </a:t>
            </a:r>
            <a:r>
              <a:rPr lang="es-CL" sz="1600" dirty="0" err="1">
                <a:solidFill>
                  <a:srgbClr val="333333"/>
                </a:solidFill>
                <a:latin typeface="YouTube Noto"/>
              </a:rPr>
              <a:t>vivunt</a:t>
            </a:r>
            <a:r>
              <a:rPr lang="es-CL" sz="1600" dirty="0">
                <a:solidFill>
                  <a:srgbClr val="333333"/>
                </a:solidFill>
                <a:latin typeface="YouTube Noto"/>
              </a:rPr>
              <a:t>.</a:t>
            </a:r>
            <a:br>
              <a:rPr lang="es-CL" sz="1600" dirty="0">
                <a:latin typeface="YouTube Noto"/>
              </a:rPr>
            </a:br>
            <a:r>
              <a:rPr lang="es-CL" sz="1600" dirty="0">
                <a:solidFill>
                  <a:srgbClr val="333333"/>
                </a:solidFill>
                <a:latin typeface="YouTube Noto"/>
              </a:rPr>
              <a:t>Sed in ludo qui </a:t>
            </a:r>
            <a:r>
              <a:rPr lang="es-CL" sz="1600" dirty="0" err="1">
                <a:solidFill>
                  <a:srgbClr val="333333"/>
                </a:solidFill>
                <a:latin typeface="YouTube Noto"/>
              </a:rPr>
              <a:t>morantur</a:t>
            </a:r>
            <a:r>
              <a:rPr lang="es-CL" sz="1600" dirty="0">
                <a:solidFill>
                  <a:srgbClr val="333333"/>
                </a:solidFill>
                <a:latin typeface="YouTube Noto"/>
              </a:rPr>
              <a:t>,</a:t>
            </a:r>
            <a:br>
              <a:rPr lang="es-CL" sz="1600" dirty="0">
                <a:latin typeface="YouTube Noto"/>
              </a:rPr>
            </a:br>
            <a:r>
              <a:rPr lang="es-CL" sz="1600" dirty="0">
                <a:solidFill>
                  <a:srgbClr val="333333"/>
                </a:solidFill>
                <a:latin typeface="YouTube Noto"/>
              </a:rPr>
              <a:t>ex </a:t>
            </a:r>
            <a:r>
              <a:rPr lang="es-CL" sz="1600" dirty="0" err="1">
                <a:solidFill>
                  <a:srgbClr val="333333"/>
                </a:solidFill>
                <a:latin typeface="YouTube Noto"/>
              </a:rPr>
              <a:t>his</a:t>
            </a:r>
            <a:r>
              <a:rPr lang="es-CL" sz="1600" dirty="0">
                <a:solidFill>
                  <a:srgbClr val="333333"/>
                </a:solidFill>
                <a:latin typeface="YouTube Noto"/>
              </a:rPr>
              <a:t> </a:t>
            </a:r>
            <a:r>
              <a:rPr lang="es-CL" sz="1600" dirty="0" err="1">
                <a:solidFill>
                  <a:srgbClr val="333333"/>
                </a:solidFill>
                <a:latin typeface="YouTube Noto"/>
              </a:rPr>
              <a:t>quidam</a:t>
            </a:r>
            <a:r>
              <a:rPr lang="es-CL" sz="1600" dirty="0">
                <a:solidFill>
                  <a:srgbClr val="333333"/>
                </a:solidFill>
                <a:latin typeface="YouTube Noto"/>
              </a:rPr>
              <a:t> </a:t>
            </a:r>
            <a:r>
              <a:rPr lang="es-CL" sz="1600" dirty="0" err="1">
                <a:solidFill>
                  <a:srgbClr val="333333"/>
                </a:solidFill>
                <a:latin typeface="YouTube Noto"/>
              </a:rPr>
              <a:t>denudantur</a:t>
            </a:r>
            <a:r>
              <a:rPr lang="es-CL" sz="1600" dirty="0">
                <a:solidFill>
                  <a:srgbClr val="333333"/>
                </a:solidFill>
                <a:latin typeface="YouTube Noto"/>
              </a:rPr>
              <a:t>;</a:t>
            </a:r>
            <a:br>
              <a:rPr lang="es-CL" sz="1600" dirty="0">
                <a:latin typeface="YouTube Noto"/>
              </a:rPr>
            </a:br>
            <a:r>
              <a:rPr lang="es-CL" sz="1600" dirty="0" err="1">
                <a:solidFill>
                  <a:srgbClr val="333333"/>
                </a:solidFill>
                <a:latin typeface="YouTube Noto"/>
              </a:rPr>
              <a:t>quidam</a:t>
            </a:r>
            <a:r>
              <a:rPr lang="es-CL" sz="1600" dirty="0">
                <a:solidFill>
                  <a:srgbClr val="333333"/>
                </a:solidFill>
                <a:latin typeface="YouTube Noto"/>
              </a:rPr>
              <a:t> </a:t>
            </a:r>
            <a:r>
              <a:rPr lang="es-CL" sz="1600" dirty="0" err="1">
                <a:solidFill>
                  <a:srgbClr val="333333"/>
                </a:solidFill>
                <a:latin typeface="YouTube Noto"/>
              </a:rPr>
              <a:t>ibi</a:t>
            </a:r>
            <a:r>
              <a:rPr lang="es-CL" sz="1600" dirty="0">
                <a:solidFill>
                  <a:srgbClr val="333333"/>
                </a:solidFill>
                <a:latin typeface="YouTube Noto"/>
              </a:rPr>
              <a:t> </a:t>
            </a:r>
            <a:r>
              <a:rPr lang="es-CL" sz="1600" dirty="0" err="1">
                <a:solidFill>
                  <a:srgbClr val="333333"/>
                </a:solidFill>
                <a:latin typeface="YouTube Noto"/>
              </a:rPr>
              <a:t>vestiuntur</a:t>
            </a:r>
            <a:r>
              <a:rPr lang="es-CL" sz="1600" dirty="0">
                <a:solidFill>
                  <a:srgbClr val="333333"/>
                </a:solidFill>
                <a:latin typeface="YouTube Noto"/>
              </a:rPr>
              <a:t>,</a:t>
            </a:r>
            <a:br>
              <a:rPr lang="es-CL" sz="1600" dirty="0">
                <a:latin typeface="YouTube Noto"/>
              </a:rPr>
            </a:br>
            <a:r>
              <a:rPr lang="es-CL" sz="1600" dirty="0" err="1">
                <a:solidFill>
                  <a:srgbClr val="333333"/>
                </a:solidFill>
                <a:latin typeface="YouTube Noto"/>
              </a:rPr>
              <a:t>quidam</a:t>
            </a:r>
            <a:r>
              <a:rPr lang="es-CL" sz="1600" dirty="0">
                <a:solidFill>
                  <a:srgbClr val="333333"/>
                </a:solidFill>
                <a:latin typeface="YouTube Noto"/>
              </a:rPr>
              <a:t> </a:t>
            </a:r>
            <a:r>
              <a:rPr lang="es-CL" sz="1600" dirty="0" err="1">
                <a:solidFill>
                  <a:srgbClr val="333333"/>
                </a:solidFill>
                <a:latin typeface="YouTube Noto"/>
              </a:rPr>
              <a:t>saccis</a:t>
            </a:r>
            <a:r>
              <a:rPr lang="es-CL" sz="1600" dirty="0">
                <a:solidFill>
                  <a:srgbClr val="333333"/>
                </a:solidFill>
                <a:latin typeface="YouTube Noto"/>
              </a:rPr>
              <a:t> </a:t>
            </a:r>
            <a:r>
              <a:rPr lang="es-CL" sz="1600" dirty="0" err="1">
                <a:solidFill>
                  <a:srgbClr val="333333"/>
                </a:solidFill>
                <a:latin typeface="YouTube Noto"/>
              </a:rPr>
              <a:t>induuntur</a:t>
            </a:r>
            <a:r>
              <a:rPr lang="es-CL" sz="1600" dirty="0">
                <a:solidFill>
                  <a:srgbClr val="333333"/>
                </a:solidFill>
                <a:latin typeface="YouTube Noto"/>
              </a:rPr>
              <a:t>.</a:t>
            </a:r>
            <a:br>
              <a:rPr lang="es-CL" sz="1600" dirty="0">
                <a:latin typeface="YouTube Noto"/>
              </a:rPr>
            </a:br>
            <a:r>
              <a:rPr lang="es-CL" sz="1600" dirty="0" err="1">
                <a:solidFill>
                  <a:srgbClr val="333333"/>
                </a:solidFill>
                <a:latin typeface="YouTube Noto"/>
              </a:rPr>
              <a:t>lbi</a:t>
            </a:r>
            <a:r>
              <a:rPr lang="es-CL" sz="1600" dirty="0">
                <a:solidFill>
                  <a:srgbClr val="333333"/>
                </a:solidFill>
                <a:latin typeface="YouTube Noto"/>
              </a:rPr>
              <a:t> </a:t>
            </a:r>
            <a:r>
              <a:rPr lang="es-CL" sz="1600" dirty="0" err="1">
                <a:solidFill>
                  <a:srgbClr val="333333"/>
                </a:solidFill>
                <a:latin typeface="YouTube Noto"/>
              </a:rPr>
              <a:t>nullus</a:t>
            </a:r>
            <a:r>
              <a:rPr lang="es-CL" sz="1600" dirty="0">
                <a:solidFill>
                  <a:srgbClr val="333333"/>
                </a:solidFill>
                <a:latin typeface="YouTube Noto"/>
              </a:rPr>
              <a:t> </a:t>
            </a:r>
            <a:r>
              <a:rPr lang="es-CL" sz="1600" dirty="0" err="1">
                <a:solidFill>
                  <a:srgbClr val="333333"/>
                </a:solidFill>
                <a:latin typeface="YouTube Noto"/>
              </a:rPr>
              <a:t>timet</a:t>
            </a:r>
            <a:r>
              <a:rPr lang="es-CL" sz="1600" dirty="0">
                <a:solidFill>
                  <a:srgbClr val="333333"/>
                </a:solidFill>
                <a:latin typeface="YouTube Noto"/>
              </a:rPr>
              <a:t> mortem,</a:t>
            </a:r>
            <a:br>
              <a:rPr lang="es-CL" sz="1600" dirty="0">
                <a:latin typeface="YouTube Noto"/>
              </a:rPr>
            </a:br>
            <a:r>
              <a:rPr lang="es-CL" sz="1600" dirty="0">
                <a:solidFill>
                  <a:srgbClr val="333333"/>
                </a:solidFill>
                <a:latin typeface="YouTube Noto"/>
              </a:rPr>
              <a:t>sed pro </a:t>
            </a:r>
            <a:r>
              <a:rPr lang="es-CL" sz="1600" dirty="0" err="1">
                <a:solidFill>
                  <a:srgbClr val="333333"/>
                </a:solidFill>
                <a:latin typeface="YouTube Noto"/>
              </a:rPr>
              <a:t>Baccho</a:t>
            </a:r>
            <a:r>
              <a:rPr lang="es-CL" sz="1600" dirty="0">
                <a:solidFill>
                  <a:srgbClr val="333333"/>
                </a:solidFill>
                <a:latin typeface="YouTube Noto"/>
              </a:rPr>
              <a:t> </a:t>
            </a:r>
            <a:r>
              <a:rPr lang="es-CL" sz="1600" dirty="0" err="1">
                <a:solidFill>
                  <a:srgbClr val="333333"/>
                </a:solidFill>
                <a:latin typeface="YouTube Noto"/>
              </a:rPr>
              <a:t>mittunt</a:t>
            </a:r>
            <a:r>
              <a:rPr lang="es-CL" sz="1600" dirty="0">
                <a:solidFill>
                  <a:srgbClr val="333333"/>
                </a:solidFill>
                <a:latin typeface="YouTube Noto"/>
              </a:rPr>
              <a:t> </a:t>
            </a:r>
            <a:r>
              <a:rPr lang="es-CL" sz="1600" dirty="0" err="1">
                <a:solidFill>
                  <a:srgbClr val="333333"/>
                </a:solidFill>
                <a:latin typeface="YouTube Noto"/>
              </a:rPr>
              <a:t>sortem</a:t>
            </a:r>
            <a:r>
              <a:rPr lang="es-CL" sz="1600" dirty="0">
                <a:solidFill>
                  <a:srgbClr val="333333"/>
                </a:solidFill>
              </a:rPr>
              <a:t>.</a:t>
            </a:r>
            <a:br>
              <a:rPr lang="es-CL" dirty="0"/>
            </a:br>
            <a:br>
              <a:rPr lang="es-CL" dirty="0"/>
            </a:br>
            <a:endParaRPr lang="es-CL" dirty="0"/>
          </a:p>
        </p:txBody>
      </p:sp>
      <p:sp>
        <p:nvSpPr>
          <p:cNvPr id="3" name="Rectángulo 2"/>
          <p:cNvSpPr/>
          <p:nvPr/>
        </p:nvSpPr>
        <p:spPr>
          <a:xfrm>
            <a:off x="3236681" y="553849"/>
            <a:ext cx="3096344" cy="4770537"/>
          </a:xfrm>
          <a:prstGeom prst="rect">
            <a:avLst/>
          </a:prstGeom>
        </p:spPr>
        <p:txBody>
          <a:bodyPr wrap="square">
            <a:spAutoFit/>
          </a:bodyPr>
          <a:lstStyle/>
          <a:p>
            <a:r>
              <a:rPr lang="es-CL" sz="1600" dirty="0">
                <a:solidFill>
                  <a:srgbClr val="333333"/>
                </a:solidFill>
                <a:latin typeface="YouTube Noto"/>
              </a:rPr>
              <a:t>Cuando en la taberna estamos</a:t>
            </a:r>
            <a:br>
              <a:rPr lang="es-CL" sz="1600" dirty="0"/>
            </a:br>
            <a:r>
              <a:rPr lang="es-CL" sz="1600" dirty="0">
                <a:solidFill>
                  <a:srgbClr val="333333"/>
                </a:solidFill>
                <a:latin typeface="YouTube Noto"/>
              </a:rPr>
              <a:t>no nos importa qué arcilla seamos,</a:t>
            </a:r>
            <a:br>
              <a:rPr lang="es-CL" sz="1600" dirty="0"/>
            </a:br>
            <a:r>
              <a:rPr lang="es-CL" sz="1600" dirty="0">
                <a:solidFill>
                  <a:srgbClr val="333333"/>
                </a:solidFill>
                <a:latin typeface="YouTube Noto"/>
              </a:rPr>
              <a:t>al placer nos dedicamos</a:t>
            </a:r>
            <a:br>
              <a:rPr lang="es-CL" sz="1600" dirty="0"/>
            </a:br>
            <a:r>
              <a:rPr lang="es-CL" sz="1600" dirty="0">
                <a:solidFill>
                  <a:srgbClr val="333333"/>
                </a:solidFill>
                <a:latin typeface="YouTube Noto"/>
              </a:rPr>
              <a:t>pues sólo por él sudamos.</a:t>
            </a:r>
            <a:br>
              <a:rPr lang="es-CL" sz="1600" dirty="0"/>
            </a:br>
            <a:r>
              <a:rPr lang="es-CL" sz="1600" dirty="0">
                <a:solidFill>
                  <a:srgbClr val="333333"/>
                </a:solidFill>
                <a:latin typeface="YouTube Noto"/>
              </a:rPr>
              <a:t>Qué se hace en la taberna</a:t>
            </a:r>
            <a:br>
              <a:rPr lang="es-CL" sz="1600" dirty="0"/>
            </a:br>
            <a:r>
              <a:rPr lang="es-CL" sz="1600" dirty="0">
                <a:solidFill>
                  <a:srgbClr val="333333"/>
                </a:solidFill>
                <a:latin typeface="YouTube Noto"/>
              </a:rPr>
              <a:t>donde el dinero es bodega,</a:t>
            </a:r>
            <a:br>
              <a:rPr lang="es-CL" sz="1600" dirty="0"/>
            </a:br>
            <a:r>
              <a:rPr lang="es-CL" sz="1600" dirty="0">
                <a:solidFill>
                  <a:srgbClr val="333333"/>
                </a:solidFill>
                <a:latin typeface="YouTube Noto"/>
              </a:rPr>
              <a:t>es algo que saber debemos;</a:t>
            </a:r>
            <a:br>
              <a:rPr lang="es-CL" sz="1600" dirty="0"/>
            </a:br>
            <a:r>
              <a:rPr lang="es-CL" sz="1600" dirty="0">
                <a:solidFill>
                  <a:srgbClr val="333333"/>
                </a:solidFill>
                <a:latin typeface="YouTube Noto"/>
              </a:rPr>
              <a:t>lo revelaré, por ello. Escuchen:</a:t>
            </a:r>
            <a:br>
              <a:rPr lang="es-CL" sz="1600" dirty="0"/>
            </a:br>
            <a:br>
              <a:rPr lang="es-CL" sz="1600" dirty="0"/>
            </a:br>
            <a:r>
              <a:rPr lang="es-CL" sz="1600" dirty="0">
                <a:solidFill>
                  <a:srgbClr val="333333"/>
                </a:solidFill>
                <a:latin typeface="YouTube Noto"/>
              </a:rPr>
              <a:t>unos juegan, otros beben,</a:t>
            </a:r>
            <a:br>
              <a:rPr lang="es-CL" sz="1600" dirty="0"/>
            </a:br>
            <a:r>
              <a:rPr lang="es-CL" sz="1600" dirty="0">
                <a:solidFill>
                  <a:srgbClr val="333333"/>
                </a:solidFill>
                <a:latin typeface="YouTube Noto"/>
              </a:rPr>
              <a:t>otros se gozan sin recato;</a:t>
            </a:r>
            <a:br>
              <a:rPr lang="es-CL" sz="1600" dirty="0"/>
            </a:br>
            <a:r>
              <a:rPr lang="es-CL" sz="1600" dirty="0">
                <a:solidFill>
                  <a:srgbClr val="333333"/>
                </a:solidFill>
                <a:latin typeface="YouTube Noto"/>
              </a:rPr>
              <a:t>y entre los que jugando están,</a:t>
            </a:r>
            <a:br>
              <a:rPr lang="es-CL" sz="1600" dirty="0"/>
            </a:br>
            <a:r>
              <a:rPr lang="es-CL" sz="1600" dirty="0">
                <a:solidFill>
                  <a:srgbClr val="333333"/>
                </a:solidFill>
                <a:latin typeface="YouTube Noto"/>
              </a:rPr>
              <a:t>algunos de ellos desnudos quedan,</a:t>
            </a:r>
            <a:br>
              <a:rPr lang="es-CL" sz="1600" dirty="0"/>
            </a:br>
            <a:r>
              <a:rPr lang="es-CL" sz="1600" dirty="0">
                <a:solidFill>
                  <a:srgbClr val="333333"/>
                </a:solidFill>
                <a:latin typeface="YouTube Noto"/>
              </a:rPr>
              <a:t>otros ahí mismo por fin se visten,</a:t>
            </a:r>
            <a:br>
              <a:rPr lang="es-CL" sz="1600" dirty="0"/>
            </a:br>
            <a:r>
              <a:rPr lang="es-CL" sz="1600" dirty="0">
                <a:solidFill>
                  <a:srgbClr val="333333"/>
                </a:solidFill>
                <a:latin typeface="YouTube Noto"/>
              </a:rPr>
              <a:t>y con sucios costales otros más se cubren.</a:t>
            </a:r>
            <a:br>
              <a:rPr lang="es-CL" sz="1600" dirty="0"/>
            </a:br>
            <a:r>
              <a:rPr lang="es-CL" sz="1600" dirty="0">
                <a:solidFill>
                  <a:srgbClr val="333333"/>
                </a:solidFill>
                <a:latin typeface="YouTube Noto"/>
              </a:rPr>
              <a:t>Pero ahí nadie a la muerte teme,</a:t>
            </a:r>
            <a:br>
              <a:rPr lang="es-CL" sz="1600" dirty="0"/>
            </a:br>
            <a:r>
              <a:rPr lang="es-CL" sz="1600" dirty="0">
                <a:solidFill>
                  <a:srgbClr val="333333"/>
                </a:solidFill>
                <a:latin typeface="YouTube Noto"/>
              </a:rPr>
              <a:t>y sólo por Baco arriesgan su suerte.</a:t>
            </a:r>
            <a:endParaRPr lang="es-CL" sz="1600" dirty="0"/>
          </a:p>
        </p:txBody>
      </p:sp>
      <p:sp>
        <p:nvSpPr>
          <p:cNvPr id="4" name="Rectángulo 3"/>
          <p:cNvSpPr/>
          <p:nvPr/>
        </p:nvSpPr>
        <p:spPr>
          <a:xfrm>
            <a:off x="6148905" y="548863"/>
            <a:ext cx="3024335" cy="4278094"/>
          </a:xfrm>
          <a:prstGeom prst="rect">
            <a:avLst/>
          </a:prstGeom>
        </p:spPr>
        <p:txBody>
          <a:bodyPr wrap="square">
            <a:spAutoFit/>
          </a:bodyPr>
          <a:lstStyle/>
          <a:p>
            <a:r>
              <a:rPr lang="es-CL" sz="1600" dirty="0">
                <a:solidFill>
                  <a:srgbClr val="333333"/>
                </a:solidFill>
                <a:latin typeface="YouTube Noto"/>
              </a:rPr>
              <a:t>Primo pro </a:t>
            </a:r>
            <a:r>
              <a:rPr lang="es-CL" sz="1600" dirty="0" err="1">
                <a:solidFill>
                  <a:srgbClr val="333333"/>
                </a:solidFill>
                <a:latin typeface="YouTube Noto"/>
              </a:rPr>
              <a:t>nummata</a:t>
            </a:r>
            <a:r>
              <a:rPr lang="es-CL" sz="1600" dirty="0">
                <a:solidFill>
                  <a:srgbClr val="333333"/>
                </a:solidFill>
                <a:latin typeface="YouTube Noto"/>
              </a:rPr>
              <a:t> </a:t>
            </a:r>
            <a:r>
              <a:rPr lang="es-CL" sz="1600" dirty="0" err="1">
                <a:solidFill>
                  <a:srgbClr val="333333"/>
                </a:solidFill>
                <a:latin typeface="YouTube Noto"/>
              </a:rPr>
              <a:t>vini</a:t>
            </a:r>
            <a:r>
              <a:rPr lang="es-CL" sz="1600" dirty="0">
                <a:solidFill>
                  <a:srgbClr val="333333"/>
                </a:solidFill>
                <a:latin typeface="YouTube Noto"/>
              </a:rPr>
              <a:t>;</a:t>
            </a:r>
            <a:br>
              <a:rPr lang="es-CL" sz="1600" dirty="0"/>
            </a:br>
            <a:r>
              <a:rPr lang="es-CL" sz="1600" dirty="0">
                <a:solidFill>
                  <a:srgbClr val="333333"/>
                </a:solidFill>
                <a:latin typeface="YouTube Noto"/>
              </a:rPr>
              <a:t>ex </a:t>
            </a:r>
            <a:r>
              <a:rPr lang="es-CL" sz="1600" dirty="0" err="1">
                <a:solidFill>
                  <a:srgbClr val="333333"/>
                </a:solidFill>
                <a:latin typeface="YouTube Noto"/>
              </a:rPr>
              <a:t>hac</a:t>
            </a:r>
            <a:r>
              <a:rPr lang="es-CL" sz="1600" dirty="0">
                <a:solidFill>
                  <a:srgbClr val="333333"/>
                </a:solidFill>
                <a:latin typeface="YouTube Noto"/>
              </a:rPr>
              <a:t> </a:t>
            </a:r>
            <a:r>
              <a:rPr lang="es-CL" sz="1600" dirty="0" err="1">
                <a:solidFill>
                  <a:srgbClr val="333333"/>
                </a:solidFill>
                <a:latin typeface="YouTube Noto"/>
              </a:rPr>
              <a:t>bibunt</a:t>
            </a:r>
            <a:r>
              <a:rPr lang="es-CL" sz="1600" dirty="0">
                <a:solidFill>
                  <a:srgbClr val="333333"/>
                </a:solidFill>
                <a:latin typeface="YouTube Noto"/>
              </a:rPr>
              <a:t> </a:t>
            </a:r>
            <a:r>
              <a:rPr lang="es-CL" sz="1600" dirty="0" err="1">
                <a:solidFill>
                  <a:srgbClr val="333333"/>
                </a:solidFill>
                <a:latin typeface="YouTube Noto"/>
              </a:rPr>
              <a:t>libertini</a:t>
            </a:r>
            <a:r>
              <a:rPr lang="es-CL" sz="1600" dirty="0">
                <a:solidFill>
                  <a:srgbClr val="333333"/>
                </a:solidFill>
                <a:latin typeface="YouTube Noto"/>
              </a:rPr>
              <a:t>.</a:t>
            </a:r>
            <a:br>
              <a:rPr lang="es-CL" sz="1600" dirty="0"/>
            </a:br>
            <a:r>
              <a:rPr lang="es-CL" sz="1600" dirty="0" err="1">
                <a:solidFill>
                  <a:srgbClr val="333333"/>
                </a:solidFill>
                <a:latin typeface="YouTube Noto"/>
              </a:rPr>
              <a:t>Semel</a:t>
            </a:r>
            <a:r>
              <a:rPr lang="es-CL" sz="1600" dirty="0">
                <a:solidFill>
                  <a:srgbClr val="333333"/>
                </a:solidFill>
                <a:latin typeface="YouTube Noto"/>
              </a:rPr>
              <a:t> </a:t>
            </a:r>
            <a:r>
              <a:rPr lang="es-CL" sz="1600" dirty="0" err="1">
                <a:solidFill>
                  <a:srgbClr val="333333"/>
                </a:solidFill>
                <a:latin typeface="YouTube Noto"/>
              </a:rPr>
              <a:t>bibunt</a:t>
            </a:r>
            <a:r>
              <a:rPr lang="es-CL" sz="1600" dirty="0">
                <a:solidFill>
                  <a:srgbClr val="333333"/>
                </a:solidFill>
                <a:latin typeface="YouTube Noto"/>
              </a:rPr>
              <a:t> pro </a:t>
            </a:r>
            <a:r>
              <a:rPr lang="es-CL" sz="1600" dirty="0" err="1">
                <a:solidFill>
                  <a:srgbClr val="333333"/>
                </a:solidFill>
                <a:latin typeface="YouTube Noto"/>
              </a:rPr>
              <a:t>captivis</a:t>
            </a:r>
            <a:r>
              <a:rPr lang="es-CL" sz="1600" dirty="0">
                <a:solidFill>
                  <a:srgbClr val="333333"/>
                </a:solidFill>
                <a:latin typeface="YouTube Noto"/>
              </a:rPr>
              <a:t>,</a:t>
            </a:r>
            <a:br>
              <a:rPr lang="es-CL" sz="1600" dirty="0"/>
            </a:br>
            <a:r>
              <a:rPr lang="es-CL" sz="1600" dirty="0">
                <a:solidFill>
                  <a:srgbClr val="333333"/>
                </a:solidFill>
                <a:latin typeface="YouTube Noto"/>
              </a:rPr>
              <a:t>post </a:t>
            </a:r>
            <a:r>
              <a:rPr lang="es-CL" sz="1600" dirty="0" err="1">
                <a:solidFill>
                  <a:srgbClr val="333333"/>
                </a:solidFill>
                <a:latin typeface="YouTube Noto"/>
              </a:rPr>
              <a:t>hec</a:t>
            </a:r>
            <a:r>
              <a:rPr lang="es-CL" sz="1600" dirty="0">
                <a:solidFill>
                  <a:srgbClr val="333333"/>
                </a:solidFill>
                <a:latin typeface="YouTube Noto"/>
              </a:rPr>
              <a:t> </a:t>
            </a:r>
            <a:r>
              <a:rPr lang="es-CL" sz="1600" dirty="0" err="1">
                <a:solidFill>
                  <a:srgbClr val="333333"/>
                </a:solidFill>
                <a:latin typeface="YouTube Noto"/>
              </a:rPr>
              <a:t>bibunt</a:t>
            </a:r>
            <a:r>
              <a:rPr lang="es-CL" sz="1600" dirty="0">
                <a:solidFill>
                  <a:srgbClr val="333333"/>
                </a:solidFill>
                <a:latin typeface="YouTube Noto"/>
              </a:rPr>
              <a:t> ter pro </a:t>
            </a:r>
            <a:r>
              <a:rPr lang="es-CL" sz="1600" dirty="0" err="1">
                <a:solidFill>
                  <a:srgbClr val="333333"/>
                </a:solidFill>
                <a:latin typeface="YouTube Noto"/>
              </a:rPr>
              <a:t>vivis</a:t>
            </a:r>
            <a:r>
              <a:rPr lang="es-CL" sz="1600" dirty="0">
                <a:solidFill>
                  <a:srgbClr val="333333"/>
                </a:solidFill>
                <a:latin typeface="YouTube Noto"/>
              </a:rPr>
              <a:t>,</a:t>
            </a:r>
            <a:br>
              <a:rPr lang="es-CL" sz="1600" dirty="0"/>
            </a:br>
            <a:r>
              <a:rPr lang="es-CL" sz="1600" dirty="0" err="1">
                <a:solidFill>
                  <a:srgbClr val="333333"/>
                </a:solidFill>
                <a:latin typeface="YouTube Noto"/>
              </a:rPr>
              <a:t>quater</a:t>
            </a:r>
            <a:r>
              <a:rPr lang="es-CL" sz="1600" dirty="0">
                <a:solidFill>
                  <a:srgbClr val="333333"/>
                </a:solidFill>
                <a:latin typeface="YouTube Noto"/>
              </a:rPr>
              <a:t> pro </a:t>
            </a:r>
            <a:r>
              <a:rPr lang="es-CL" sz="1600" dirty="0" err="1">
                <a:solidFill>
                  <a:srgbClr val="333333"/>
                </a:solidFill>
                <a:latin typeface="YouTube Noto"/>
              </a:rPr>
              <a:t>Christianis</a:t>
            </a:r>
            <a:r>
              <a:rPr lang="es-CL" sz="1600" dirty="0">
                <a:solidFill>
                  <a:srgbClr val="333333"/>
                </a:solidFill>
                <a:latin typeface="YouTube Noto"/>
              </a:rPr>
              <a:t> </a:t>
            </a:r>
            <a:r>
              <a:rPr lang="es-CL" sz="1600" dirty="0" err="1">
                <a:solidFill>
                  <a:srgbClr val="333333"/>
                </a:solidFill>
                <a:latin typeface="YouTube Noto"/>
              </a:rPr>
              <a:t>cunctis</a:t>
            </a:r>
            <a:r>
              <a:rPr lang="es-CL" sz="1600" dirty="0">
                <a:solidFill>
                  <a:srgbClr val="333333"/>
                </a:solidFill>
                <a:latin typeface="YouTube Noto"/>
              </a:rPr>
              <a:t>,</a:t>
            </a:r>
            <a:br>
              <a:rPr lang="es-CL" sz="1600" dirty="0"/>
            </a:br>
            <a:r>
              <a:rPr lang="es-CL" sz="1600" dirty="0" err="1">
                <a:solidFill>
                  <a:srgbClr val="333333"/>
                </a:solidFill>
                <a:latin typeface="YouTube Noto"/>
              </a:rPr>
              <a:t>quinquies</a:t>
            </a:r>
            <a:r>
              <a:rPr lang="es-CL" sz="1600" dirty="0">
                <a:solidFill>
                  <a:srgbClr val="333333"/>
                </a:solidFill>
                <a:latin typeface="YouTube Noto"/>
              </a:rPr>
              <a:t> pro </a:t>
            </a:r>
            <a:r>
              <a:rPr lang="es-CL" sz="1600" dirty="0" err="1">
                <a:solidFill>
                  <a:srgbClr val="333333"/>
                </a:solidFill>
                <a:latin typeface="YouTube Noto"/>
              </a:rPr>
              <a:t>fidelibus</a:t>
            </a:r>
            <a:r>
              <a:rPr lang="es-CL" sz="1600" dirty="0">
                <a:solidFill>
                  <a:srgbClr val="333333"/>
                </a:solidFill>
                <a:latin typeface="YouTube Noto"/>
              </a:rPr>
              <a:t> </a:t>
            </a:r>
            <a:r>
              <a:rPr lang="es-CL" sz="1600" dirty="0" err="1">
                <a:solidFill>
                  <a:srgbClr val="333333"/>
                </a:solidFill>
                <a:latin typeface="YouTube Noto"/>
              </a:rPr>
              <a:t>defunctis</a:t>
            </a:r>
            <a:r>
              <a:rPr lang="es-CL" sz="1600" dirty="0">
                <a:solidFill>
                  <a:srgbClr val="333333"/>
                </a:solidFill>
                <a:latin typeface="YouTube Noto"/>
              </a:rPr>
              <a:t>,</a:t>
            </a:r>
            <a:br>
              <a:rPr lang="es-CL" sz="1600" dirty="0"/>
            </a:br>
            <a:r>
              <a:rPr lang="es-CL" sz="1600" dirty="0" err="1">
                <a:solidFill>
                  <a:srgbClr val="333333"/>
                </a:solidFill>
                <a:latin typeface="YouTube Noto"/>
              </a:rPr>
              <a:t>sexies</a:t>
            </a:r>
            <a:r>
              <a:rPr lang="es-CL" sz="1600" dirty="0">
                <a:solidFill>
                  <a:srgbClr val="333333"/>
                </a:solidFill>
                <a:latin typeface="YouTube Noto"/>
              </a:rPr>
              <a:t> pro </a:t>
            </a:r>
            <a:r>
              <a:rPr lang="es-CL" sz="1600" dirty="0" err="1">
                <a:solidFill>
                  <a:srgbClr val="333333"/>
                </a:solidFill>
                <a:latin typeface="YouTube Noto"/>
              </a:rPr>
              <a:t>sororibus</a:t>
            </a:r>
            <a:r>
              <a:rPr lang="es-CL" sz="1600" dirty="0">
                <a:solidFill>
                  <a:srgbClr val="333333"/>
                </a:solidFill>
                <a:latin typeface="YouTube Noto"/>
              </a:rPr>
              <a:t> </a:t>
            </a:r>
            <a:r>
              <a:rPr lang="es-CL" sz="1600" dirty="0" err="1">
                <a:solidFill>
                  <a:srgbClr val="333333"/>
                </a:solidFill>
                <a:latin typeface="YouTube Noto"/>
              </a:rPr>
              <a:t>vanis</a:t>
            </a:r>
            <a:r>
              <a:rPr lang="es-CL" sz="1600" dirty="0">
                <a:solidFill>
                  <a:srgbClr val="333333"/>
                </a:solidFill>
                <a:latin typeface="YouTube Noto"/>
              </a:rPr>
              <a:t>,</a:t>
            </a:r>
            <a:br>
              <a:rPr lang="es-CL" sz="1600" dirty="0"/>
            </a:br>
            <a:r>
              <a:rPr lang="es-CL" sz="1600" dirty="0" err="1">
                <a:solidFill>
                  <a:srgbClr val="333333"/>
                </a:solidFill>
                <a:latin typeface="YouTube Noto"/>
              </a:rPr>
              <a:t>septies</a:t>
            </a:r>
            <a:r>
              <a:rPr lang="es-CL" sz="1600" dirty="0">
                <a:solidFill>
                  <a:srgbClr val="333333"/>
                </a:solidFill>
                <a:latin typeface="YouTube Noto"/>
              </a:rPr>
              <a:t> pro </a:t>
            </a:r>
            <a:r>
              <a:rPr lang="es-CL" sz="1600" dirty="0" err="1">
                <a:solidFill>
                  <a:srgbClr val="333333"/>
                </a:solidFill>
                <a:latin typeface="YouTube Noto"/>
              </a:rPr>
              <a:t>militibus</a:t>
            </a:r>
            <a:r>
              <a:rPr lang="es-CL" sz="1600" dirty="0">
                <a:solidFill>
                  <a:srgbClr val="333333"/>
                </a:solidFill>
                <a:latin typeface="YouTube Noto"/>
              </a:rPr>
              <a:t> </a:t>
            </a:r>
            <a:r>
              <a:rPr lang="es-CL" sz="1600" dirty="0" err="1">
                <a:solidFill>
                  <a:srgbClr val="333333"/>
                </a:solidFill>
                <a:latin typeface="YouTube Noto"/>
              </a:rPr>
              <a:t>silvanis</a:t>
            </a:r>
            <a:r>
              <a:rPr lang="es-CL" sz="1600" dirty="0">
                <a:solidFill>
                  <a:srgbClr val="333333"/>
                </a:solidFill>
                <a:latin typeface="YouTube Noto"/>
              </a:rPr>
              <a:t>.</a:t>
            </a:r>
            <a:br>
              <a:rPr lang="es-CL" sz="1600" dirty="0"/>
            </a:br>
            <a:br>
              <a:rPr lang="es-CL" sz="1600" dirty="0"/>
            </a:br>
            <a:r>
              <a:rPr lang="es-CL" sz="1600" dirty="0" err="1">
                <a:solidFill>
                  <a:srgbClr val="333333"/>
                </a:solidFill>
                <a:latin typeface="YouTube Noto"/>
              </a:rPr>
              <a:t>Octies</a:t>
            </a:r>
            <a:r>
              <a:rPr lang="es-CL" sz="1600" dirty="0">
                <a:solidFill>
                  <a:srgbClr val="333333"/>
                </a:solidFill>
                <a:latin typeface="YouTube Noto"/>
              </a:rPr>
              <a:t> pro </a:t>
            </a:r>
            <a:r>
              <a:rPr lang="es-CL" sz="1600" dirty="0" err="1">
                <a:solidFill>
                  <a:srgbClr val="333333"/>
                </a:solidFill>
                <a:latin typeface="YouTube Noto"/>
              </a:rPr>
              <a:t>fratribus</a:t>
            </a:r>
            <a:r>
              <a:rPr lang="es-CL" sz="1600" dirty="0">
                <a:solidFill>
                  <a:srgbClr val="333333"/>
                </a:solidFill>
                <a:latin typeface="YouTube Noto"/>
              </a:rPr>
              <a:t> </a:t>
            </a:r>
            <a:r>
              <a:rPr lang="es-CL" sz="1600" dirty="0" err="1">
                <a:solidFill>
                  <a:srgbClr val="333333"/>
                </a:solidFill>
                <a:latin typeface="YouTube Noto"/>
              </a:rPr>
              <a:t>perversis</a:t>
            </a:r>
            <a:r>
              <a:rPr lang="es-CL" sz="1600" dirty="0">
                <a:solidFill>
                  <a:srgbClr val="333333"/>
                </a:solidFill>
                <a:latin typeface="YouTube Noto"/>
              </a:rPr>
              <a:t>,</a:t>
            </a:r>
            <a:br>
              <a:rPr lang="es-CL" sz="1600" dirty="0"/>
            </a:br>
            <a:r>
              <a:rPr lang="es-CL" sz="1600" dirty="0">
                <a:solidFill>
                  <a:srgbClr val="333333"/>
                </a:solidFill>
                <a:latin typeface="YouTube Noto"/>
              </a:rPr>
              <a:t>novies pro </a:t>
            </a:r>
            <a:r>
              <a:rPr lang="es-CL" sz="1600" dirty="0" err="1">
                <a:solidFill>
                  <a:srgbClr val="333333"/>
                </a:solidFill>
                <a:latin typeface="YouTube Noto"/>
              </a:rPr>
              <a:t>monachis</a:t>
            </a:r>
            <a:r>
              <a:rPr lang="es-CL" sz="1600" dirty="0">
                <a:solidFill>
                  <a:srgbClr val="333333"/>
                </a:solidFill>
                <a:latin typeface="YouTube Noto"/>
              </a:rPr>
              <a:t> </a:t>
            </a:r>
            <a:r>
              <a:rPr lang="es-CL" sz="1600" dirty="0" err="1">
                <a:solidFill>
                  <a:srgbClr val="333333"/>
                </a:solidFill>
                <a:latin typeface="YouTube Noto"/>
              </a:rPr>
              <a:t>dispersis</a:t>
            </a:r>
            <a:r>
              <a:rPr lang="es-CL" sz="1600" dirty="0">
                <a:solidFill>
                  <a:srgbClr val="333333"/>
                </a:solidFill>
                <a:latin typeface="YouTube Noto"/>
              </a:rPr>
              <a:t>,</a:t>
            </a:r>
            <a:br>
              <a:rPr lang="es-CL" sz="1600" dirty="0"/>
            </a:br>
            <a:r>
              <a:rPr lang="es-CL" sz="1600" dirty="0" err="1">
                <a:solidFill>
                  <a:srgbClr val="333333"/>
                </a:solidFill>
                <a:latin typeface="YouTube Noto"/>
              </a:rPr>
              <a:t>decies</a:t>
            </a:r>
            <a:r>
              <a:rPr lang="es-CL" sz="1600" dirty="0">
                <a:solidFill>
                  <a:srgbClr val="333333"/>
                </a:solidFill>
                <a:latin typeface="YouTube Noto"/>
              </a:rPr>
              <a:t> pro </a:t>
            </a:r>
            <a:r>
              <a:rPr lang="es-CL" sz="1600" dirty="0" err="1">
                <a:solidFill>
                  <a:srgbClr val="333333"/>
                </a:solidFill>
                <a:latin typeface="YouTube Noto"/>
              </a:rPr>
              <a:t>navigantibus</a:t>
            </a:r>
            <a:r>
              <a:rPr lang="es-CL" sz="1600" dirty="0">
                <a:solidFill>
                  <a:srgbClr val="333333"/>
                </a:solidFill>
                <a:latin typeface="YouTube Noto"/>
              </a:rPr>
              <a:t>,</a:t>
            </a:r>
            <a:br>
              <a:rPr lang="es-CL" sz="1600" dirty="0"/>
            </a:br>
            <a:r>
              <a:rPr lang="es-CL" sz="1600" dirty="0" err="1">
                <a:solidFill>
                  <a:srgbClr val="333333"/>
                </a:solidFill>
                <a:latin typeface="YouTube Noto"/>
              </a:rPr>
              <a:t>undecies</a:t>
            </a:r>
            <a:r>
              <a:rPr lang="es-CL" sz="1600" dirty="0">
                <a:solidFill>
                  <a:srgbClr val="333333"/>
                </a:solidFill>
                <a:latin typeface="YouTube Noto"/>
              </a:rPr>
              <a:t> pro </a:t>
            </a:r>
            <a:r>
              <a:rPr lang="es-CL" sz="1600" dirty="0" err="1">
                <a:solidFill>
                  <a:srgbClr val="333333"/>
                </a:solidFill>
                <a:latin typeface="YouTube Noto"/>
              </a:rPr>
              <a:t>discordantibus</a:t>
            </a:r>
            <a:r>
              <a:rPr lang="es-CL" sz="1600" dirty="0">
                <a:solidFill>
                  <a:srgbClr val="333333"/>
                </a:solidFill>
                <a:latin typeface="YouTube Noto"/>
              </a:rPr>
              <a:t>,</a:t>
            </a:r>
            <a:br>
              <a:rPr lang="es-CL" sz="1600" dirty="0"/>
            </a:br>
            <a:r>
              <a:rPr lang="es-CL" sz="1600" dirty="0" err="1">
                <a:solidFill>
                  <a:srgbClr val="333333"/>
                </a:solidFill>
                <a:latin typeface="YouTube Noto"/>
              </a:rPr>
              <a:t>duodecies</a:t>
            </a:r>
            <a:r>
              <a:rPr lang="es-CL" sz="1600" dirty="0">
                <a:solidFill>
                  <a:srgbClr val="333333"/>
                </a:solidFill>
                <a:latin typeface="YouTube Noto"/>
              </a:rPr>
              <a:t> pro </a:t>
            </a:r>
            <a:r>
              <a:rPr lang="es-CL" sz="1600" dirty="0" err="1">
                <a:solidFill>
                  <a:srgbClr val="333333"/>
                </a:solidFill>
                <a:latin typeface="YouTube Noto"/>
              </a:rPr>
              <a:t>penitentibus</a:t>
            </a:r>
            <a:r>
              <a:rPr lang="es-CL" sz="1600" dirty="0">
                <a:solidFill>
                  <a:srgbClr val="333333"/>
                </a:solidFill>
                <a:latin typeface="YouTube Noto"/>
              </a:rPr>
              <a:t>,</a:t>
            </a:r>
            <a:br>
              <a:rPr lang="es-CL" sz="1600" dirty="0"/>
            </a:br>
            <a:r>
              <a:rPr lang="es-CL" sz="1600" dirty="0" err="1">
                <a:solidFill>
                  <a:srgbClr val="333333"/>
                </a:solidFill>
                <a:latin typeface="YouTube Noto"/>
              </a:rPr>
              <a:t>tredecies</a:t>
            </a:r>
            <a:r>
              <a:rPr lang="es-CL" sz="1600" dirty="0">
                <a:solidFill>
                  <a:srgbClr val="333333"/>
                </a:solidFill>
                <a:latin typeface="YouTube Noto"/>
              </a:rPr>
              <a:t> pro </a:t>
            </a:r>
            <a:r>
              <a:rPr lang="es-CL" sz="1600" dirty="0" err="1">
                <a:solidFill>
                  <a:srgbClr val="333333"/>
                </a:solidFill>
                <a:latin typeface="YouTube Noto"/>
              </a:rPr>
              <a:t>iter</a:t>
            </a:r>
            <a:r>
              <a:rPr lang="es-CL" sz="1600" dirty="0">
                <a:solidFill>
                  <a:srgbClr val="333333"/>
                </a:solidFill>
                <a:latin typeface="YouTube Noto"/>
              </a:rPr>
              <a:t> </a:t>
            </a:r>
            <a:r>
              <a:rPr lang="es-CL" sz="1600" dirty="0" err="1">
                <a:solidFill>
                  <a:srgbClr val="333333"/>
                </a:solidFill>
                <a:latin typeface="YouTube Noto"/>
              </a:rPr>
              <a:t>agentibus</a:t>
            </a:r>
            <a:r>
              <a:rPr lang="es-CL" sz="1600" dirty="0">
                <a:solidFill>
                  <a:srgbClr val="333333"/>
                </a:solidFill>
                <a:latin typeface="YouTube Noto"/>
              </a:rPr>
              <a:t>.</a:t>
            </a:r>
            <a:br>
              <a:rPr lang="es-CL" sz="1600" dirty="0"/>
            </a:br>
            <a:r>
              <a:rPr lang="es-CL" sz="1600" dirty="0" err="1">
                <a:solidFill>
                  <a:srgbClr val="333333"/>
                </a:solidFill>
                <a:latin typeface="YouTube Noto"/>
              </a:rPr>
              <a:t>Tam</a:t>
            </a:r>
            <a:r>
              <a:rPr lang="es-CL" sz="1600" dirty="0">
                <a:solidFill>
                  <a:srgbClr val="333333"/>
                </a:solidFill>
                <a:latin typeface="YouTube Noto"/>
              </a:rPr>
              <a:t> pro Papa </a:t>
            </a:r>
            <a:r>
              <a:rPr lang="es-CL" sz="1600" dirty="0" err="1">
                <a:solidFill>
                  <a:srgbClr val="333333"/>
                </a:solidFill>
                <a:latin typeface="YouTube Noto"/>
              </a:rPr>
              <a:t>quam</a:t>
            </a:r>
            <a:r>
              <a:rPr lang="es-CL" sz="1600" dirty="0">
                <a:solidFill>
                  <a:srgbClr val="333333"/>
                </a:solidFill>
                <a:latin typeface="YouTube Noto"/>
              </a:rPr>
              <a:t> pro </a:t>
            </a:r>
            <a:r>
              <a:rPr lang="es-CL" sz="1600" dirty="0" err="1">
                <a:solidFill>
                  <a:srgbClr val="333333"/>
                </a:solidFill>
                <a:latin typeface="YouTube Noto"/>
              </a:rPr>
              <a:t>rege</a:t>
            </a:r>
            <a:br>
              <a:rPr lang="es-CL" sz="1600" dirty="0"/>
            </a:br>
            <a:r>
              <a:rPr lang="es-CL" sz="1600" dirty="0" err="1">
                <a:solidFill>
                  <a:srgbClr val="333333"/>
                </a:solidFill>
                <a:latin typeface="YouTube Noto"/>
              </a:rPr>
              <a:t>bibunt</a:t>
            </a:r>
            <a:r>
              <a:rPr lang="es-CL" sz="1600" dirty="0">
                <a:solidFill>
                  <a:srgbClr val="333333"/>
                </a:solidFill>
                <a:latin typeface="YouTube Noto"/>
              </a:rPr>
              <a:t> omnes sine lege.</a:t>
            </a:r>
            <a:endParaRPr lang="es-CL" sz="1600" dirty="0"/>
          </a:p>
        </p:txBody>
      </p:sp>
      <p:sp>
        <p:nvSpPr>
          <p:cNvPr id="5" name="Rectángulo 4"/>
          <p:cNvSpPr/>
          <p:nvPr/>
        </p:nvSpPr>
        <p:spPr>
          <a:xfrm>
            <a:off x="9031784" y="523072"/>
            <a:ext cx="3168351" cy="4801314"/>
          </a:xfrm>
          <a:prstGeom prst="rect">
            <a:avLst/>
          </a:prstGeom>
        </p:spPr>
        <p:txBody>
          <a:bodyPr wrap="square">
            <a:spAutoFit/>
          </a:bodyPr>
          <a:lstStyle/>
          <a:p>
            <a:r>
              <a:rPr lang="es-CL" sz="1600" dirty="0">
                <a:solidFill>
                  <a:srgbClr val="333333"/>
                </a:solidFill>
                <a:latin typeface="YouTube Noto"/>
              </a:rPr>
              <a:t>Primero por lo que valga el vino.</a:t>
            </a:r>
            <a:br>
              <a:rPr lang="es-CL" sz="1600" dirty="0"/>
            </a:br>
            <a:r>
              <a:rPr lang="es-CL" sz="1600" dirty="0">
                <a:solidFill>
                  <a:srgbClr val="333333"/>
                </a:solidFill>
                <a:latin typeface="YouTube Noto"/>
              </a:rPr>
              <a:t>Y por esto brindan los libertinos:</a:t>
            </a:r>
            <a:br>
              <a:rPr lang="es-CL" sz="1600" dirty="0"/>
            </a:br>
            <a:r>
              <a:rPr lang="es-CL" sz="1600" dirty="0">
                <a:solidFill>
                  <a:srgbClr val="333333"/>
                </a:solidFill>
                <a:latin typeface="YouTube Noto"/>
              </a:rPr>
              <a:t>una vez por los cautivos,</a:t>
            </a:r>
            <a:br>
              <a:rPr lang="es-CL" sz="1600" dirty="0"/>
            </a:br>
            <a:r>
              <a:rPr lang="es-CL" sz="1600" dirty="0">
                <a:solidFill>
                  <a:srgbClr val="333333"/>
                </a:solidFill>
                <a:latin typeface="YouTube Noto"/>
              </a:rPr>
              <a:t>después de tres veces por los vivos,</a:t>
            </a:r>
            <a:br>
              <a:rPr lang="es-CL" sz="1600" dirty="0"/>
            </a:br>
            <a:r>
              <a:rPr lang="es-CL" sz="1600" dirty="0">
                <a:solidFill>
                  <a:srgbClr val="333333"/>
                </a:solidFill>
                <a:latin typeface="YouTube Noto"/>
              </a:rPr>
              <a:t>luego cuatro por todos los que sean cristianos,</a:t>
            </a:r>
            <a:br>
              <a:rPr lang="es-CL" sz="1600" dirty="0"/>
            </a:br>
            <a:r>
              <a:rPr lang="es-CL" sz="1600" dirty="0">
                <a:solidFill>
                  <a:srgbClr val="333333"/>
                </a:solidFill>
                <a:latin typeface="YouTube Noto"/>
              </a:rPr>
              <a:t>cinco por los fieles difuntos,</a:t>
            </a:r>
            <a:br>
              <a:rPr lang="es-CL" sz="1600" dirty="0"/>
            </a:br>
            <a:r>
              <a:rPr lang="es-CL" sz="1600" dirty="0">
                <a:solidFill>
                  <a:srgbClr val="333333"/>
                </a:solidFill>
                <a:latin typeface="YouTube Noto"/>
              </a:rPr>
              <a:t>seis por las monjas casquivanas,</a:t>
            </a:r>
            <a:br>
              <a:rPr lang="es-CL" sz="1600" dirty="0"/>
            </a:br>
            <a:r>
              <a:rPr lang="es-CL" sz="1600" dirty="0">
                <a:solidFill>
                  <a:srgbClr val="333333"/>
                </a:solidFill>
                <a:latin typeface="YouTube Noto"/>
              </a:rPr>
              <a:t>siete por los caballeros de campo,</a:t>
            </a:r>
            <a:br>
              <a:rPr lang="es-CL" sz="1600" dirty="0"/>
            </a:br>
            <a:br>
              <a:rPr lang="es-CL" sz="1600" dirty="0"/>
            </a:br>
            <a:r>
              <a:rPr lang="es-CL" sz="1600" dirty="0">
                <a:solidFill>
                  <a:srgbClr val="333333"/>
                </a:solidFill>
                <a:latin typeface="YouTube Noto"/>
              </a:rPr>
              <a:t>ocho por los monjes depravados,</a:t>
            </a:r>
            <a:br>
              <a:rPr lang="es-CL" sz="1600" dirty="0"/>
            </a:br>
            <a:r>
              <a:rPr lang="es-CL" sz="1600" dirty="0">
                <a:solidFill>
                  <a:srgbClr val="333333"/>
                </a:solidFill>
                <a:latin typeface="YouTube Noto"/>
              </a:rPr>
              <a:t>nueve por los frailes errantes,</a:t>
            </a:r>
            <a:br>
              <a:rPr lang="es-CL" sz="1600" dirty="0"/>
            </a:br>
            <a:r>
              <a:rPr lang="es-CL" sz="1600" dirty="0">
                <a:solidFill>
                  <a:srgbClr val="333333"/>
                </a:solidFill>
                <a:latin typeface="YouTube Noto"/>
              </a:rPr>
              <a:t>diez por los navegantes,</a:t>
            </a:r>
            <a:br>
              <a:rPr lang="es-CL" sz="1600" dirty="0"/>
            </a:br>
            <a:r>
              <a:rPr lang="es-CL" sz="1600" dirty="0">
                <a:solidFill>
                  <a:srgbClr val="333333"/>
                </a:solidFill>
                <a:latin typeface="YouTube Noto"/>
              </a:rPr>
              <a:t>once por los insidiosos,</a:t>
            </a:r>
            <a:br>
              <a:rPr lang="es-CL" sz="1600" dirty="0"/>
            </a:br>
            <a:r>
              <a:rPr lang="es-CL" sz="1600" dirty="0">
                <a:solidFill>
                  <a:srgbClr val="333333"/>
                </a:solidFill>
                <a:latin typeface="YouTube Noto"/>
              </a:rPr>
              <a:t>doce por los penitentes,</a:t>
            </a:r>
            <a:br>
              <a:rPr lang="es-CL" sz="1600" dirty="0"/>
            </a:br>
            <a:r>
              <a:rPr lang="es-CL" sz="1600" dirty="0">
                <a:solidFill>
                  <a:srgbClr val="333333"/>
                </a:solidFill>
                <a:latin typeface="YouTube Noto"/>
              </a:rPr>
              <a:t>trece por los que van en camino,</a:t>
            </a:r>
            <a:br>
              <a:rPr lang="es-CL" sz="1600" dirty="0"/>
            </a:br>
            <a:r>
              <a:rPr lang="es-CL" sz="1600" dirty="0">
                <a:solidFill>
                  <a:srgbClr val="333333"/>
                </a:solidFill>
                <a:latin typeface="YouTube Noto"/>
              </a:rPr>
              <a:t>y tanto por el Papa como por el rey</a:t>
            </a:r>
            <a:br>
              <a:rPr lang="es-CL" sz="1600" dirty="0"/>
            </a:br>
            <a:r>
              <a:rPr lang="es-CL" sz="1600" dirty="0">
                <a:solidFill>
                  <a:srgbClr val="333333"/>
                </a:solidFill>
                <a:latin typeface="YouTube Noto"/>
              </a:rPr>
              <a:t>beben todos sin ninguna ley.</a:t>
            </a:r>
            <a:br>
              <a:rPr lang="es-CL" dirty="0"/>
            </a:br>
            <a:endParaRPr lang="es-CL" dirty="0"/>
          </a:p>
        </p:txBody>
      </p:sp>
      <p:sp>
        <p:nvSpPr>
          <p:cNvPr id="6" name="Rectángulo 5"/>
          <p:cNvSpPr/>
          <p:nvPr/>
        </p:nvSpPr>
        <p:spPr>
          <a:xfrm>
            <a:off x="3646140" y="51434"/>
            <a:ext cx="3103927" cy="369332"/>
          </a:xfrm>
          <a:prstGeom prst="rect">
            <a:avLst/>
          </a:prstGeom>
        </p:spPr>
        <p:txBody>
          <a:bodyPr wrap="none">
            <a:spAutoFit/>
          </a:bodyPr>
          <a:lstStyle/>
          <a:p>
            <a:r>
              <a:rPr lang="fr-FR" dirty="0">
                <a:solidFill>
                  <a:srgbClr val="000000"/>
                </a:solidFill>
                <a:latin typeface="YouTube Noto"/>
              </a:rPr>
              <a:t>In </a:t>
            </a:r>
            <a:r>
              <a:rPr lang="fr-FR" dirty="0" err="1">
                <a:solidFill>
                  <a:srgbClr val="000000"/>
                </a:solidFill>
                <a:latin typeface="YouTube Noto"/>
              </a:rPr>
              <a:t>taberna</a:t>
            </a:r>
            <a:r>
              <a:rPr lang="fr-FR" dirty="0">
                <a:solidFill>
                  <a:srgbClr val="000000"/>
                </a:solidFill>
                <a:latin typeface="YouTube Noto"/>
              </a:rPr>
              <a:t>… « Codex </a:t>
            </a:r>
            <a:r>
              <a:rPr lang="fr-FR" dirty="0" err="1">
                <a:solidFill>
                  <a:srgbClr val="000000"/>
                </a:solidFill>
                <a:latin typeface="YouTube Noto"/>
              </a:rPr>
              <a:t>Buranus</a:t>
            </a:r>
            <a:r>
              <a:rPr lang="fr-FR" dirty="0">
                <a:solidFill>
                  <a:srgbClr val="000000"/>
                </a:solidFill>
                <a:latin typeface="YouTube Noto"/>
              </a:rPr>
              <a:t> »</a:t>
            </a:r>
            <a:endParaRPr lang="es-CL" dirty="0"/>
          </a:p>
        </p:txBody>
      </p:sp>
    </p:spTree>
    <p:extLst>
      <p:ext uri="{BB962C8B-B14F-4D97-AF65-F5344CB8AC3E}">
        <p14:creationId xmlns:p14="http://schemas.microsoft.com/office/powerpoint/2010/main" val="68229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85900" y="18628"/>
            <a:ext cx="3456384" cy="5909310"/>
          </a:xfrm>
          <a:prstGeom prst="rect">
            <a:avLst/>
          </a:prstGeom>
        </p:spPr>
        <p:txBody>
          <a:bodyPr wrap="square">
            <a:spAutoFit/>
          </a:bodyPr>
          <a:lstStyle/>
          <a:p>
            <a:r>
              <a:rPr lang="es-CL" sz="1400" dirty="0" err="1">
                <a:solidFill>
                  <a:srgbClr val="333333"/>
                </a:solidFill>
                <a:latin typeface="YouTube Noto"/>
              </a:rPr>
              <a:t>Bibit</a:t>
            </a:r>
            <a:r>
              <a:rPr lang="es-CL" sz="1400" dirty="0">
                <a:solidFill>
                  <a:srgbClr val="333333"/>
                </a:solidFill>
                <a:latin typeface="YouTube Noto"/>
              </a:rPr>
              <a:t> </a:t>
            </a:r>
            <a:r>
              <a:rPr lang="es-CL" sz="1400" dirty="0" err="1">
                <a:solidFill>
                  <a:srgbClr val="333333"/>
                </a:solidFill>
                <a:latin typeface="YouTube Noto"/>
              </a:rPr>
              <a:t>hera</a:t>
            </a:r>
            <a:r>
              <a:rPr lang="es-CL" sz="1400" dirty="0">
                <a:solidFill>
                  <a:srgbClr val="333333"/>
                </a:solidFill>
                <a:latin typeface="YouTube Noto"/>
              </a:rPr>
              <a:t>, </a:t>
            </a:r>
            <a:r>
              <a:rPr lang="es-CL" sz="1400" dirty="0" err="1">
                <a:solidFill>
                  <a:srgbClr val="333333"/>
                </a:solidFill>
                <a:latin typeface="YouTube Noto"/>
              </a:rPr>
              <a:t>bibit</a:t>
            </a:r>
            <a:r>
              <a:rPr lang="es-CL" sz="1400" dirty="0">
                <a:solidFill>
                  <a:srgbClr val="333333"/>
                </a:solidFill>
                <a:latin typeface="YouTube Noto"/>
              </a:rPr>
              <a:t> </a:t>
            </a:r>
            <a:r>
              <a:rPr lang="es-CL" sz="1400" dirty="0" err="1">
                <a:solidFill>
                  <a:srgbClr val="333333"/>
                </a:solidFill>
                <a:latin typeface="YouTube Noto"/>
              </a:rPr>
              <a:t>herus</a:t>
            </a:r>
            <a:r>
              <a:rPr lang="es-CL" sz="1400" dirty="0">
                <a:solidFill>
                  <a:srgbClr val="333333"/>
                </a:solidFill>
                <a:latin typeface="YouTube Noto"/>
              </a:rPr>
              <a:t>,</a:t>
            </a:r>
            <a:br>
              <a:rPr lang="es-CL" sz="1400" dirty="0"/>
            </a:br>
            <a:r>
              <a:rPr lang="es-CL" sz="1400" dirty="0" err="1">
                <a:solidFill>
                  <a:srgbClr val="333333"/>
                </a:solidFill>
                <a:latin typeface="YouTube Noto"/>
              </a:rPr>
              <a:t>bibit</a:t>
            </a:r>
            <a:r>
              <a:rPr lang="es-CL" sz="1400" dirty="0">
                <a:solidFill>
                  <a:srgbClr val="333333"/>
                </a:solidFill>
                <a:latin typeface="YouTube Noto"/>
              </a:rPr>
              <a:t> miles, </a:t>
            </a:r>
            <a:r>
              <a:rPr lang="es-CL" sz="1400" dirty="0" err="1">
                <a:solidFill>
                  <a:srgbClr val="333333"/>
                </a:solidFill>
                <a:latin typeface="YouTube Noto"/>
              </a:rPr>
              <a:t>bibit</a:t>
            </a:r>
            <a:r>
              <a:rPr lang="es-CL" sz="1400" dirty="0">
                <a:solidFill>
                  <a:srgbClr val="333333"/>
                </a:solidFill>
                <a:latin typeface="YouTube Noto"/>
              </a:rPr>
              <a:t> </a:t>
            </a:r>
            <a:r>
              <a:rPr lang="es-CL" sz="1400" dirty="0" err="1">
                <a:solidFill>
                  <a:srgbClr val="333333"/>
                </a:solidFill>
                <a:latin typeface="YouTube Noto"/>
              </a:rPr>
              <a:t>clerus</a:t>
            </a:r>
            <a:r>
              <a:rPr lang="es-CL" sz="1400" dirty="0">
                <a:solidFill>
                  <a:srgbClr val="333333"/>
                </a:solidFill>
                <a:latin typeface="YouTube Noto"/>
              </a:rPr>
              <a:t>,</a:t>
            </a:r>
            <a:br>
              <a:rPr lang="es-CL" sz="1400" dirty="0"/>
            </a:br>
            <a:r>
              <a:rPr lang="es-CL" sz="1400" dirty="0" err="1">
                <a:solidFill>
                  <a:srgbClr val="333333"/>
                </a:solidFill>
                <a:latin typeface="YouTube Noto"/>
              </a:rPr>
              <a:t>bibit</a:t>
            </a:r>
            <a:r>
              <a:rPr lang="es-CL" sz="1400" dirty="0">
                <a:solidFill>
                  <a:srgbClr val="333333"/>
                </a:solidFill>
                <a:latin typeface="YouTube Noto"/>
              </a:rPr>
              <a:t> </a:t>
            </a:r>
            <a:r>
              <a:rPr lang="es-CL" sz="1400" dirty="0" err="1">
                <a:solidFill>
                  <a:srgbClr val="333333"/>
                </a:solidFill>
                <a:latin typeface="YouTube Noto"/>
              </a:rPr>
              <a:t>ille</a:t>
            </a:r>
            <a:r>
              <a:rPr lang="es-CL" sz="1400" dirty="0">
                <a:solidFill>
                  <a:srgbClr val="333333"/>
                </a:solidFill>
                <a:latin typeface="YouTube Noto"/>
              </a:rPr>
              <a:t>, </a:t>
            </a:r>
            <a:r>
              <a:rPr lang="es-CL" sz="1400" dirty="0" err="1">
                <a:solidFill>
                  <a:srgbClr val="333333"/>
                </a:solidFill>
                <a:latin typeface="YouTube Noto"/>
              </a:rPr>
              <a:t>bibit</a:t>
            </a:r>
            <a:r>
              <a:rPr lang="es-CL" sz="1400" dirty="0">
                <a:solidFill>
                  <a:srgbClr val="333333"/>
                </a:solidFill>
                <a:latin typeface="YouTube Noto"/>
              </a:rPr>
              <a:t> illa,</a:t>
            </a:r>
            <a:br>
              <a:rPr lang="es-CL" sz="1400" dirty="0"/>
            </a:br>
            <a:r>
              <a:rPr lang="es-CL" sz="1400" dirty="0" err="1">
                <a:solidFill>
                  <a:srgbClr val="333333"/>
                </a:solidFill>
                <a:latin typeface="YouTube Noto"/>
              </a:rPr>
              <a:t>bibit</a:t>
            </a:r>
            <a:r>
              <a:rPr lang="es-CL" sz="1400" dirty="0">
                <a:solidFill>
                  <a:srgbClr val="333333"/>
                </a:solidFill>
                <a:latin typeface="YouTube Noto"/>
              </a:rPr>
              <a:t> </a:t>
            </a:r>
            <a:r>
              <a:rPr lang="es-CL" sz="1400" dirty="0" err="1">
                <a:solidFill>
                  <a:srgbClr val="333333"/>
                </a:solidFill>
                <a:latin typeface="YouTube Noto"/>
              </a:rPr>
              <a:t>servus</a:t>
            </a:r>
            <a:r>
              <a:rPr lang="es-CL" sz="1400" dirty="0">
                <a:solidFill>
                  <a:srgbClr val="333333"/>
                </a:solidFill>
                <a:latin typeface="YouTube Noto"/>
              </a:rPr>
              <a:t> cum </a:t>
            </a:r>
            <a:r>
              <a:rPr lang="es-CL" sz="1400" dirty="0" err="1">
                <a:solidFill>
                  <a:srgbClr val="333333"/>
                </a:solidFill>
                <a:latin typeface="YouTube Noto"/>
              </a:rPr>
              <a:t>ancilla</a:t>
            </a:r>
            <a:r>
              <a:rPr lang="es-CL" sz="1400" dirty="0">
                <a:solidFill>
                  <a:srgbClr val="333333"/>
                </a:solidFill>
                <a:latin typeface="YouTube Noto"/>
              </a:rPr>
              <a:t>,</a:t>
            </a:r>
            <a:br>
              <a:rPr lang="es-CL" sz="1400" dirty="0"/>
            </a:br>
            <a:r>
              <a:rPr lang="es-CL" sz="1400" dirty="0" err="1">
                <a:solidFill>
                  <a:srgbClr val="333333"/>
                </a:solidFill>
                <a:latin typeface="YouTube Noto"/>
              </a:rPr>
              <a:t>bibit</a:t>
            </a:r>
            <a:r>
              <a:rPr lang="es-CL" sz="1400" dirty="0">
                <a:solidFill>
                  <a:srgbClr val="333333"/>
                </a:solidFill>
                <a:latin typeface="YouTube Noto"/>
              </a:rPr>
              <a:t> </a:t>
            </a:r>
            <a:r>
              <a:rPr lang="es-CL" sz="1400" dirty="0" err="1">
                <a:solidFill>
                  <a:srgbClr val="333333"/>
                </a:solidFill>
                <a:latin typeface="YouTube Noto"/>
              </a:rPr>
              <a:t>velox</a:t>
            </a:r>
            <a:r>
              <a:rPr lang="es-CL" sz="1400" dirty="0">
                <a:solidFill>
                  <a:srgbClr val="333333"/>
                </a:solidFill>
                <a:latin typeface="YouTube Noto"/>
              </a:rPr>
              <a:t>, </a:t>
            </a:r>
            <a:r>
              <a:rPr lang="es-CL" sz="1400" dirty="0" err="1">
                <a:solidFill>
                  <a:srgbClr val="333333"/>
                </a:solidFill>
                <a:latin typeface="YouTube Noto"/>
              </a:rPr>
              <a:t>bibit</a:t>
            </a:r>
            <a:r>
              <a:rPr lang="es-CL" sz="1400" dirty="0">
                <a:solidFill>
                  <a:srgbClr val="333333"/>
                </a:solidFill>
                <a:latin typeface="YouTube Noto"/>
              </a:rPr>
              <a:t> </a:t>
            </a:r>
            <a:r>
              <a:rPr lang="es-CL" sz="1400" dirty="0" err="1">
                <a:solidFill>
                  <a:srgbClr val="333333"/>
                </a:solidFill>
                <a:latin typeface="YouTube Noto"/>
              </a:rPr>
              <a:t>piger</a:t>
            </a:r>
            <a:r>
              <a:rPr lang="es-CL" sz="1400" dirty="0">
                <a:solidFill>
                  <a:srgbClr val="333333"/>
                </a:solidFill>
                <a:latin typeface="YouTube Noto"/>
              </a:rPr>
              <a:t>,</a:t>
            </a:r>
            <a:br>
              <a:rPr lang="es-CL" sz="1400" dirty="0"/>
            </a:br>
            <a:r>
              <a:rPr lang="es-CL" sz="1400" dirty="0" err="1">
                <a:solidFill>
                  <a:srgbClr val="333333"/>
                </a:solidFill>
                <a:latin typeface="YouTube Noto"/>
              </a:rPr>
              <a:t>bibit</a:t>
            </a:r>
            <a:r>
              <a:rPr lang="es-CL" sz="1400" dirty="0">
                <a:solidFill>
                  <a:srgbClr val="333333"/>
                </a:solidFill>
                <a:latin typeface="YouTube Noto"/>
              </a:rPr>
              <a:t> </a:t>
            </a:r>
            <a:r>
              <a:rPr lang="es-CL" sz="1400" dirty="0" err="1">
                <a:solidFill>
                  <a:srgbClr val="333333"/>
                </a:solidFill>
                <a:latin typeface="YouTube Noto"/>
              </a:rPr>
              <a:t>albus</a:t>
            </a:r>
            <a:r>
              <a:rPr lang="es-CL" sz="1400" dirty="0">
                <a:solidFill>
                  <a:srgbClr val="333333"/>
                </a:solidFill>
                <a:latin typeface="YouTube Noto"/>
              </a:rPr>
              <a:t>, </a:t>
            </a:r>
            <a:r>
              <a:rPr lang="es-CL" sz="1400" dirty="0" err="1">
                <a:solidFill>
                  <a:srgbClr val="333333"/>
                </a:solidFill>
                <a:latin typeface="YouTube Noto"/>
              </a:rPr>
              <a:t>bibit</a:t>
            </a:r>
            <a:r>
              <a:rPr lang="es-CL" sz="1400" dirty="0">
                <a:solidFill>
                  <a:srgbClr val="333333"/>
                </a:solidFill>
                <a:latin typeface="YouTube Noto"/>
              </a:rPr>
              <a:t> </a:t>
            </a:r>
            <a:r>
              <a:rPr lang="es-CL" sz="1400" dirty="0" err="1">
                <a:solidFill>
                  <a:srgbClr val="333333"/>
                </a:solidFill>
                <a:latin typeface="YouTube Noto"/>
              </a:rPr>
              <a:t>niger</a:t>
            </a:r>
            <a:r>
              <a:rPr lang="es-CL" sz="1400" dirty="0">
                <a:solidFill>
                  <a:srgbClr val="333333"/>
                </a:solidFill>
                <a:latin typeface="YouTube Noto"/>
              </a:rPr>
              <a:t>,</a:t>
            </a:r>
            <a:br>
              <a:rPr lang="es-CL" sz="1400" dirty="0"/>
            </a:br>
            <a:r>
              <a:rPr lang="es-CL" sz="1400" dirty="0" err="1">
                <a:solidFill>
                  <a:srgbClr val="333333"/>
                </a:solidFill>
                <a:latin typeface="YouTube Noto"/>
              </a:rPr>
              <a:t>bibit</a:t>
            </a:r>
            <a:r>
              <a:rPr lang="es-CL" sz="1400" dirty="0">
                <a:solidFill>
                  <a:srgbClr val="333333"/>
                </a:solidFill>
                <a:latin typeface="YouTube Noto"/>
              </a:rPr>
              <a:t> </a:t>
            </a:r>
            <a:r>
              <a:rPr lang="es-CL" sz="1400" dirty="0" err="1">
                <a:solidFill>
                  <a:srgbClr val="333333"/>
                </a:solidFill>
                <a:latin typeface="YouTube Noto"/>
              </a:rPr>
              <a:t>constans</a:t>
            </a:r>
            <a:r>
              <a:rPr lang="es-CL" sz="1400" dirty="0">
                <a:solidFill>
                  <a:srgbClr val="333333"/>
                </a:solidFill>
                <a:latin typeface="YouTube Noto"/>
              </a:rPr>
              <a:t>, </a:t>
            </a:r>
            <a:r>
              <a:rPr lang="es-CL" sz="1400" dirty="0" err="1">
                <a:solidFill>
                  <a:srgbClr val="333333"/>
                </a:solidFill>
                <a:latin typeface="YouTube Noto"/>
              </a:rPr>
              <a:t>bibit</a:t>
            </a:r>
            <a:r>
              <a:rPr lang="es-CL" sz="1400" dirty="0">
                <a:solidFill>
                  <a:srgbClr val="333333"/>
                </a:solidFill>
                <a:latin typeface="YouTube Noto"/>
              </a:rPr>
              <a:t> </a:t>
            </a:r>
            <a:r>
              <a:rPr lang="es-CL" sz="1400" dirty="0" err="1">
                <a:solidFill>
                  <a:srgbClr val="333333"/>
                </a:solidFill>
                <a:latin typeface="YouTube Noto"/>
              </a:rPr>
              <a:t>vagus</a:t>
            </a:r>
            <a:r>
              <a:rPr lang="es-CL" sz="1400" dirty="0">
                <a:solidFill>
                  <a:srgbClr val="333333"/>
                </a:solidFill>
                <a:latin typeface="YouTube Noto"/>
              </a:rPr>
              <a:t>,</a:t>
            </a:r>
            <a:br>
              <a:rPr lang="es-CL" sz="1400" dirty="0"/>
            </a:br>
            <a:r>
              <a:rPr lang="es-CL" sz="1400" dirty="0" err="1">
                <a:solidFill>
                  <a:srgbClr val="333333"/>
                </a:solidFill>
                <a:latin typeface="YouTube Noto"/>
              </a:rPr>
              <a:t>bibit</a:t>
            </a:r>
            <a:r>
              <a:rPr lang="es-CL" sz="1400" dirty="0">
                <a:solidFill>
                  <a:srgbClr val="333333"/>
                </a:solidFill>
                <a:latin typeface="YouTube Noto"/>
              </a:rPr>
              <a:t> </a:t>
            </a:r>
            <a:r>
              <a:rPr lang="es-CL" sz="1400" dirty="0" err="1">
                <a:solidFill>
                  <a:srgbClr val="333333"/>
                </a:solidFill>
                <a:latin typeface="YouTube Noto"/>
              </a:rPr>
              <a:t>rudis</a:t>
            </a:r>
            <a:r>
              <a:rPr lang="es-CL" sz="1400" dirty="0">
                <a:solidFill>
                  <a:srgbClr val="333333"/>
                </a:solidFill>
                <a:latin typeface="YouTube Noto"/>
              </a:rPr>
              <a:t>, </a:t>
            </a:r>
            <a:r>
              <a:rPr lang="es-CL" sz="1400" dirty="0" err="1">
                <a:solidFill>
                  <a:srgbClr val="333333"/>
                </a:solidFill>
                <a:latin typeface="YouTube Noto"/>
              </a:rPr>
              <a:t>bibit</a:t>
            </a:r>
            <a:r>
              <a:rPr lang="es-CL" sz="1400" dirty="0">
                <a:solidFill>
                  <a:srgbClr val="333333"/>
                </a:solidFill>
                <a:latin typeface="YouTube Noto"/>
              </a:rPr>
              <a:t> </a:t>
            </a:r>
            <a:r>
              <a:rPr lang="es-CL" sz="1400" dirty="0" err="1">
                <a:solidFill>
                  <a:srgbClr val="333333"/>
                </a:solidFill>
                <a:latin typeface="YouTube Noto"/>
              </a:rPr>
              <a:t>magus</a:t>
            </a:r>
            <a:r>
              <a:rPr lang="es-CL" sz="1400" dirty="0">
                <a:solidFill>
                  <a:srgbClr val="333333"/>
                </a:solidFill>
                <a:latin typeface="YouTube Noto"/>
              </a:rPr>
              <a:t>.</a:t>
            </a:r>
            <a:br>
              <a:rPr lang="es-CL" sz="1400" dirty="0"/>
            </a:br>
            <a:br>
              <a:rPr lang="es-CL" sz="1400" dirty="0"/>
            </a:br>
            <a:r>
              <a:rPr lang="es-CL" sz="1400" dirty="0" err="1">
                <a:solidFill>
                  <a:srgbClr val="333333"/>
                </a:solidFill>
                <a:latin typeface="YouTube Noto"/>
              </a:rPr>
              <a:t>Bibit</a:t>
            </a:r>
            <a:r>
              <a:rPr lang="es-CL" sz="1400" dirty="0">
                <a:solidFill>
                  <a:srgbClr val="333333"/>
                </a:solidFill>
                <a:latin typeface="YouTube Noto"/>
              </a:rPr>
              <a:t> </a:t>
            </a:r>
            <a:r>
              <a:rPr lang="es-CL" sz="1400" dirty="0" err="1">
                <a:solidFill>
                  <a:srgbClr val="333333"/>
                </a:solidFill>
                <a:latin typeface="YouTube Noto"/>
              </a:rPr>
              <a:t>pauper</a:t>
            </a:r>
            <a:r>
              <a:rPr lang="es-CL" sz="1400" dirty="0">
                <a:solidFill>
                  <a:srgbClr val="333333"/>
                </a:solidFill>
                <a:latin typeface="YouTube Noto"/>
              </a:rPr>
              <a:t> et </a:t>
            </a:r>
            <a:r>
              <a:rPr lang="es-CL" sz="1400" dirty="0" err="1">
                <a:solidFill>
                  <a:srgbClr val="333333"/>
                </a:solidFill>
                <a:latin typeface="YouTube Noto"/>
              </a:rPr>
              <a:t>egrotus</a:t>
            </a:r>
            <a:r>
              <a:rPr lang="es-CL" sz="1400" dirty="0">
                <a:solidFill>
                  <a:srgbClr val="333333"/>
                </a:solidFill>
                <a:latin typeface="YouTube Noto"/>
              </a:rPr>
              <a:t>,</a:t>
            </a:r>
            <a:br>
              <a:rPr lang="es-CL" sz="1400" dirty="0"/>
            </a:br>
            <a:r>
              <a:rPr lang="es-CL" sz="1400" dirty="0" err="1">
                <a:solidFill>
                  <a:srgbClr val="333333"/>
                </a:solidFill>
                <a:latin typeface="YouTube Noto"/>
              </a:rPr>
              <a:t>bibit</a:t>
            </a:r>
            <a:r>
              <a:rPr lang="es-CL" sz="1400" dirty="0">
                <a:solidFill>
                  <a:srgbClr val="333333"/>
                </a:solidFill>
                <a:latin typeface="YouTube Noto"/>
              </a:rPr>
              <a:t> </a:t>
            </a:r>
            <a:r>
              <a:rPr lang="es-CL" sz="1400" dirty="0" err="1">
                <a:solidFill>
                  <a:srgbClr val="333333"/>
                </a:solidFill>
                <a:latin typeface="YouTube Noto"/>
              </a:rPr>
              <a:t>exul</a:t>
            </a:r>
            <a:r>
              <a:rPr lang="es-CL" sz="1400" dirty="0">
                <a:solidFill>
                  <a:srgbClr val="333333"/>
                </a:solidFill>
                <a:latin typeface="YouTube Noto"/>
              </a:rPr>
              <a:t> et </a:t>
            </a:r>
            <a:r>
              <a:rPr lang="es-CL" sz="1400" dirty="0" err="1">
                <a:solidFill>
                  <a:srgbClr val="333333"/>
                </a:solidFill>
                <a:latin typeface="YouTube Noto"/>
              </a:rPr>
              <a:t>ignotus</a:t>
            </a:r>
            <a:r>
              <a:rPr lang="es-CL" sz="1400" dirty="0">
                <a:solidFill>
                  <a:srgbClr val="333333"/>
                </a:solidFill>
                <a:latin typeface="YouTube Noto"/>
              </a:rPr>
              <a:t>,</a:t>
            </a:r>
            <a:br>
              <a:rPr lang="es-CL" sz="1400" dirty="0"/>
            </a:br>
            <a:r>
              <a:rPr lang="es-CL" sz="1400" dirty="0" err="1">
                <a:solidFill>
                  <a:srgbClr val="333333"/>
                </a:solidFill>
                <a:latin typeface="YouTube Noto"/>
              </a:rPr>
              <a:t>bibit</a:t>
            </a:r>
            <a:r>
              <a:rPr lang="es-CL" sz="1400" dirty="0">
                <a:solidFill>
                  <a:srgbClr val="333333"/>
                </a:solidFill>
                <a:latin typeface="YouTube Noto"/>
              </a:rPr>
              <a:t> </a:t>
            </a:r>
            <a:r>
              <a:rPr lang="es-CL" sz="1400" dirty="0" err="1">
                <a:solidFill>
                  <a:srgbClr val="333333"/>
                </a:solidFill>
                <a:latin typeface="YouTube Noto"/>
              </a:rPr>
              <a:t>puer</a:t>
            </a:r>
            <a:r>
              <a:rPr lang="es-CL" sz="1400" dirty="0">
                <a:solidFill>
                  <a:srgbClr val="333333"/>
                </a:solidFill>
                <a:latin typeface="YouTube Noto"/>
              </a:rPr>
              <a:t>, </a:t>
            </a:r>
            <a:r>
              <a:rPr lang="es-CL" sz="1400" dirty="0" err="1">
                <a:solidFill>
                  <a:srgbClr val="333333"/>
                </a:solidFill>
                <a:latin typeface="YouTube Noto"/>
              </a:rPr>
              <a:t>bibit</a:t>
            </a:r>
            <a:r>
              <a:rPr lang="es-CL" sz="1400" dirty="0">
                <a:solidFill>
                  <a:srgbClr val="333333"/>
                </a:solidFill>
                <a:latin typeface="YouTube Noto"/>
              </a:rPr>
              <a:t> </a:t>
            </a:r>
            <a:r>
              <a:rPr lang="es-CL" sz="1400" dirty="0" err="1">
                <a:solidFill>
                  <a:srgbClr val="333333"/>
                </a:solidFill>
                <a:latin typeface="YouTube Noto"/>
              </a:rPr>
              <a:t>canus</a:t>
            </a:r>
            <a:r>
              <a:rPr lang="es-CL" sz="1400" dirty="0">
                <a:solidFill>
                  <a:srgbClr val="333333"/>
                </a:solidFill>
                <a:latin typeface="YouTube Noto"/>
              </a:rPr>
              <a:t>,</a:t>
            </a:r>
            <a:br>
              <a:rPr lang="es-CL" sz="1400" dirty="0"/>
            </a:br>
            <a:r>
              <a:rPr lang="es-CL" sz="1400" dirty="0" err="1">
                <a:solidFill>
                  <a:srgbClr val="333333"/>
                </a:solidFill>
                <a:latin typeface="YouTube Noto"/>
              </a:rPr>
              <a:t>bibit</a:t>
            </a:r>
            <a:r>
              <a:rPr lang="es-CL" sz="1400" dirty="0">
                <a:solidFill>
                  <a:srgbClr val="333333"/>
                </a:solidFill>
                <a:latin typeface="YouTube Noto"/>
              </a:rPr>
              <a:t> </a:t>
            </a:r>
            <a:r>
              <a:rPr lang="es-CL" sz="1400" dirty="0" err="1">
                <a:solidFill>
                  <a:srgbClr val="333333"/>
                </a:solidFill>
                <a:latin typeface="YouTube Noto"/>
              </a:rPr>
              <a:t>presul</a:t>
            </a:r>
            <a:r>
              <a:rPr lang="es-CL" sz="1400" dirty="0">
                <a:solidFill>
                  <a:srgbClr val="333333"/>
                </a:solidFill>
                <a:latin typeface="YouTube Noto"/>
              </a:rPr>
              <a:t> et </a:t>
            </a:r>
            <a:r>
              <a:rPr lang="es-CL" sz="1400" dirty="0" err="1">
                <a:solidFill>
                  <a:srgbClr val="333333"/>
                </a:solidFill>
                <a:latin typeface="YouTube Noto"/>
              </a:rPr>
              <a:t>decanus</a:t>
            </a:r>
            <a:r>
              <a:rPr lang="es-CL" sz="1400" dirty="0">
                <a:solidFill>
                  <a:srgbClr val="333333"/>
                </a:solidFill>
                <a:latin typeface="YouTube Noto"/>
              </a:rPr>
              <a:t>,</a:t>
            </a:r>
            <a:br>
              <a:rPr lang="es-CL" sz="1400" dirty="0"/>
            </a:br>
            <a:r>
              <a:rPr lang="es-CL" sz="1400" dirty="0" err="1">
                <a:solidFill>
                  <a:srgbClr val="333333"/>
                </a:solidFill>
                <a:latin typeface="YouTube Noto"/>
              </a:rPr>
              <a:t>bibit</a:t>
            </a:r>
            <a:r>
              <a:rPr lang="es-CL" sz="1400" dirty="0">
                <a:solidFill>
                  <a:srgbClr val="333333"/>
                </a:solidFill>
                <a:latin typeface="YouTube Noto"/>
              </a:rPr>
              <a:t> </a:t>
            </a:r>
            <a:r>
              <a:rPr lang="es-CL" sz="1400" dirty="0" err="1">
                <a:solidFill>
                  <a:srgbClr val="333333"/>
                </a:solidFill>
                <a:latin typeface="YouTube Noto"/>
              </a:rPr>
              <a:t>soror</a:t>
            </a:r>
            <a:r>
              <a:rPr lang="es-CL" sz="1400" dirty="0">
                <a:solidFill>
                  <a:srgbClr val="333333"/>
                </a:solidFill>
                <a:latin typeface="YouTube Noto"/>
              </a:rPr>
              <a:t>, </a:t>
            </a:r>
            <a:r>
              <a:rPr lang="es-CL" sz="1400" dirty="0" err="1">
                <a:solidFill>
                  <a:srgbClr val="333333"/>
                </a:solidFill>
                <a:latin typeface="YouTube Noto"/>
              </a:rPr>
              <a:t>bibit</a:t>
            </a:r>
            <a:r>
              <a:rPr lang="es-CL" sz="1400" dirty="0">
                <a:solidFill>
                  <a:srgbClr val="333333"/>
                </a:solidFill>
                <a:latin typeface="YouTube Noto"/>
              </a:rPr>
              <a:t> </a:t>
            </a:r>
            <a:r>
              <a:rPr lang="es-CL" sz="1400" dirty="0" err="1">
                <a:solidFill>
                  <a:srgbClr val="333333"/>
                </a:solidFill>
                <a:latin typeface="YouTube Noto"/>
              </a:rPr>
              <a:t>frater</a:t>
            </a:r>
            <a:r>
              <a:rPr lang="es-CL" sz="1400" dirty="0">
                <a:solidFill>
                  <a:srgbClr val="333333"/>
                </a:solidFill>
                <a:latin typeface="YouTube Noto"/>
              </a:rPr>
              <a:t>,</a:t>
            </a:r>
            <a:br>
              <a:rPr lang="es-CL" sz="1400" dirty="0"/>
            </a:br>
            <a:r>
              <a:rPr lang="es-CL" sz="1400" dirty="0" err="1">
                <a:solidFill>
                  <a:srgbClr val="333333"/>
                </a:solidFill>
                <a:latin typeface="YouTube Noto"/>
              </a:rPr>
              <a:t>bibit</a:t>
            </a:r>
            <a:r>
              <a:rPr lang="es-CL" sz="1400" dirty="0">
                <a:solidFill>
                  <a:srgbClr val="333333"/>
                </a:solidFill>
                <a:latin typeface="YouTube Noto"/>
              </a:rPr>
              <a:t> </a:t>
            </a:r>
            <a:r>
              <a:rPr lang="es-CL" sz="1400" dirty="0" err="1">
                <a:solidFill>
                  <a:srgbClr val="333333"/>
                </a:solidFill>
                <a:latin typeface="YouTube Noto"/>
              </a:rPr>
              <a:t>anus</a:t>
            </a:r>
            <a:r>
              <a:rPr lang="es-CL" sz="1400" dirty="0">
                <a:solidFill>
                  <a:srgbClr val="333333"/>
                </a:solidFill>
                <a:latin typeface="YouTube Noto"/>
              </a:rPr>
              <a:t>, </a:t>
            </a:r>
            <a:r>
              <a:rPr lang="es-CL" sz="1400" dirty="0" err="1">
                <a:solidFill>
                  <a:srgbClr val="333333"/>
                </a:solidFill>
                <a:latin typeface="YouTube Noto"/>
              </a:rPr>
              <a:t>bibit</a:t>
            </a:r>
            <a:r>
              <a:rPr lang="es-CL" sz="1400" dirty="0">
                <a:solidFill>
                  <a:srgbClr val="333333"/>
                </a:solidFill>
                <a:latin typeface="YouTube Noto"/>
              </a:rPr>
              <a:t> mater,</a:t>
            </a:r>
            <a:br>
              <a:rPr lang="es-CL" sz="1400" dirty="0"/>
            </a:br>
            <a:r>
              <a:rPr lang="es-CL" sz="1400" dirty="0" err="1">
                <a:solidFill>
                  <a:srgbClr val="333333"/>
                </a:solidFill>
                <a:latin typeface="YouTube Noto"/>
              </a:rPr>
              <a:t>bibit</a:t>
            </a:r>
            <a:r>
              <a:rPr lang="es-CL" sz="1400" dirty="0">
                <a:solidFill>
                  <a:srgbClr val="333333"/>
                </a:solidFill>
                <a:latin typeface="YouTube Noto"/>
              </a:rPr>
              <a:t> </a:t>
            </a:r>
            <a:r>
              <a:rPr lang="es-CL" sz="1400" dirty="0" err="1">
                <a:solidFill>
                  <a:srgbClr val="333333"/>
                </a:solidFill>
                <a:latin typeface="YouTube Noto"/>
              </a:rPr>
              <a:t>ista</a:t>
            </a:r>
            <a:r>
              <a:rPr lang="es-CL" sz="1400" dirty="0">
                <a:solidFill>
                  <a:srgbClr val="333333"/>
                </a:solidFill>
                <a:latin typeface="YouTube Noto"/>
              </a:rPr>
              <a:t>, </a:t>
            </a:r>
            <a:r>
              <a:rPr lang="es-CL" sz="1400" dirty="0" err="1">
                <a:solidFill>
                  <a:srgbClr val="333333"/>
                </a:solidFill>
                <a:latin typeface="YouTube Noto"/>
              </a:rPr>
              <a:t>bibit</a:t>
            </a:r>
            <a:r>
              <a:rPr lang="es-CL" sz="1400" dirty="0">
                <a:solidFill>
                  <a:srgbClr val="333333"/>
                </a:solidFill>
                <a:latin typeface="YouTube Noto"/>
              </a:rPr>
              <a:t> </a:t>
            </a:r>
            <a:r>
              <a:rPr lang="es-CL" sz="1400" dirty="0" err="1">
                <a:solidFill>
                  <a:srgbClr val="333333"/>
                </a:solidFill>
                <a:latin typeface="YouTube Noto"/>
              </a:rPr>
              <a:t>ille</a:t>
            </a:r>
            <a:r>
              <a:rPr lang="es-CL" sz="1400" dirty="0">
                <a:solidFill>
                  <a:srgbClr val="333333"/>
                </a:solidFill>
                <a:latin typeface="YouTube Noto"/>
              </a:rPr>
              <a:t>,</a:t>
            </a:r>
            <a:br>
              <a:rPr lang="es-CL" sz="1400" dirty="0"/>
            </a:br>
            <a:r>
              <a:rPr lang="es-CL" sz="1400" dirty="0" err="1">
                <a:solidFill>
                  <a:srgbClr val="333333"/>
                </a:solidFill>
                <a:latin typeface="YouTube Noto"/>
              </a:rPr>
              <a:t>bibunt</a:t>
            </a:r>
            <a:r>
              <a:rPr lang="es-CL" sz="1400" dirty="0">
                <a:solidFill>
                  <a:srgbClr val="333333"/>
                </a:solidFill>
                <a:latin typeface="YouTube Noto"/>
              </a:rPr>
              <a:t> </a:t>
            </a:r>
            <a:r>
              <a:rPr lang="es-CL" sz="1400" dirty="0" err="1">
                <a:solidFill>
                  <a:srgbClr val="333333"/>
                </a:solidFill>
                <a:latin typeface="YouTube Noto"/>
              </a:rPr>
              <a:t>centum</a:t>
            </a:r>
            <a:r>
              <a:rPr lang="es-CL" sz="1400" dirty="0">
                <a:solidFill>
                  <a:srgbClr val="333333"/>
                </a:solidFill>
                <a:latin typeface="YouTube Noto"/>
              </a:rPr>
              <a:t>, </a:t>
            </a:r>
            <a:r>
              <a:rPr lang="es-CL" sz="1400" dirty="0" err="1">
                <a:solidFill>
                  <a:srgbClr val="333333"/>
                </a:solidFill>
                <a:latin typeface="YouTube Noto"/>
              </a:rPr>
              <a:t>bibunt</a:t>
            </a:r>
            <a:r>
              <a:rPr lang="es-CL" sz="1400" dirty="0">
                <a:solidFill>
                  <a:srgbClr val="333333"/>
                </a:solidFill>
                <a:latin typeface="YouTube Noto"/>
              </a:rPr>
              <a:t> </a:t>
            </a:r>
            <a:r>
              <a:rPr lang="es-CL" sz="1400" dirty="0" err="1">
                <a:solidFill>
                  <a:srgbClr val="333333"/>
                </a:solidFill>
                <a:latin typeface="YouTube Noto"/>
              </a:rPr>
              <a:t>mille</a:t>
            </a:r>
            <a:r>
              <a:rPr lang="es-CL" sz="1400" dirty="0">
                <a:solidFill>
                  <a:srgbClr val="333333"/>
                </a:solidFill>
                <a:latin typeface="YouTube Noto"/>
              </a:rPr>
              <a:t>.</a:t>
            </a:r>
            <a:br>
              <a:rPr lang="es-CL" sz="1400" dirty="0"/>
            </a:br>
            <a:br>
              <a:rPr lang="es-CL" sz="1400" dirty="0"/>
            </a:br>
            <a:r>
              <a:rPr lang="es-CL" sz="1400" dirty="0" err="1">
                <a:solidFill>
                  <a:srgbClr val="333333"/>
                </a:solidFill>
                <a:latin typeface="YouTube Noto"/>
              </a:rPr>
              <a:t>Parum</a:t>
            </a:r>
            <a:r>
              <a:rPr lang="es-CL" sz="1400" dirty="0">
                <a:solidFill>
                  <a:srgbClr val="333333"/>
                </a:solidFill>
                <a:latin typeface="YouTube Noto"/>
              </a:rPr>
              <a:t> </a:t>
            </a:r>
            <a:r>
              <a:rPr lang="es-CL" sz="1400" dirty="0" err="1">
                <a:solidFill>
                  <a:srgbClr val="333333"/>
                </a:solidFill>
                <a:latin typeface="YouTube Noto"/>
              </a:rPr>
              <a:t>sexcente</a:t>
            </a:r>
            <a:r>
              <a:rPr lang="es-CL" sz="1400" dirty="0">
                <a:solidFill>
                  <a:srgbClr val="333333"/>
                </a:solidFill>
                <a:latin typeface="YouTube Noto"/>
              </a:rPr>
              <a:t> </a:t>
            </a:r>
            <a:r>
              <a:rPr lang="es-CL" sz="1400" dirty="0" err="1">
                <a:solidFill>
                  <a:srgbClr val="333333"/>
                </a:solidFill>
                <a:latin typeface="YouTube Noto"/>
              </a:rPr>
              <a:t>nummate</a:t>
            </a:r>
            <a:br>
              <a:rPr lang="es-CL" sz="1400" dirty="0"/>
            </a:br>
            <a:r>
              <a:rPr lang="es-CL" sz="1400" dirty="0" err="1">
                <a:solidFill>
                  <a:srgbClr val="333333"/>
                </a:solidFill>
                <a:latin typeface="YouTube Noto"/>
              </a:rPr>
              <a:t>durant</a:t>
            </a:r>
            <a:r>
              <a:rPr lang="es-CL" sz="1400" dirty="0">
                <a:solidFill>
                  <a:srgbClr val="333333"/>
                </a:solidFill>
                <a:latin typeface="YouTube Noto"/>
              </a:rPr>
              <a:t>, cum </a:t>
            </a:r>
            <a:r>
              <a:rPr lang="es-CL" sz="1400" dirty="0" err="1">
                <a:solidFill>
                  <a:srgbClr val="333333"/>
                </a:solidFill>
                <a:latin typeface="YouTube Noto"/>
              </a:rPr>
              <a:t>immoderate</a:t>
            </a:r>
            <a:br>
              <a:rPr lang="es-CL" sz="1400" dirty="0"/>
            </a:br>
            <a:r>
              <a:rPr lang="es-CL" sz="1400" dirty="0" err="1">
                <a:solidFill>
                  <a:srgbClr val="333333"/>
                </a:solidFill>
                <a:latin typeface="YouTube Noto"/>
              </a:rPr>
              <a:t>bibunt</a:t>
            </a:r>
            <a:r>
              <a:rPr lang="es-CL" sz="1400" dirty="0">
                <a:solidFill>
                  <a:srgbClr val="333333"/>
                </a:solidFill>
                <a:latin typeface="YouTube Noto"/>
              </a:rPr>
              <a:t> omnes sine meta,</a:t>
            </a:r>
            <a:br>
              <a:rPr lang="es-CL" sz="1400" dirty="0"/>
            </a:br>
            <a:r>
              <a:rPr lang="es-CL" sz="1400" dirty="0" err="1">
                <a:solidFill>
                  <a:srgbClr val="333333"/>
                </a:solidFill>
                <a:latin typeface="YouTube Noto"/>
              </a:rPr>
              <a:t>quamvis</a:t>
            </a:r>
            <a:r>
              <a:rPr lang="es-CL" sz="1400" dirty="0">
                <a:solidFill>
                  <a:srgbClr val="333333"/>
                </a:solidFill>
                <a:latin typeface="YouTube Noto"/>
              </a:rPr>
              <a:t> </a:t>
            </a:r>
            <a:r>
              <a:rPr lang="es-CL" sz="1400" dirty="0" err="1">
                <a:solidFill>
                  <a:srgbClr val="333333"/>
                </a:solidFill>
                <a:latin typeface="YouTube Noto"/>
              </a:rPr>
              <a:t>bibant</a:t>
            </a:r>
            <a:r>
              <a:rPr lang="es-CL" sz="1400" dirty="0">
                <a:solidFill>
                  <a:srgbClr val="333333"/>
                </a:solidFill>
                <a:latin typeface="YouTube Noto"/>
              </a:rPr>
              <a:t> mente </a:t>
            </a:r>
            <a:r>
              <a:rPr lang="es-CL" sz="1400" dirty="0" err="1">
                <a:solidFill>
                  <a:srgbClr val="333333"/>
                </a:solidFill>
                <a:latin typeface="YouTube Noto"/>
              </a:rPr>
              <a:t>leta</a:t>
            </a:r>
            <a:r>
              <a:rPr lang="es-CL" sz="1400" dirty="0">
                <a:solidFill>
                  <a:srgbClr val="333333"/>
                </a:solidFill>
                <a:latin typeface="YouTube Noto"/>
              </a:rPr>
              <a:t>.</a:t>
            </a:r>
            <a:br>
              <a:rPr lang="es-CL" sz="1400" dirty="0"/>
            </a:br>
            <a:r>
              <a:rPr lang="es-CL" sz="1400" dirty="0">
                <a:solidFill>
                  <a:srgbClr val="333333"/>
                </a:solidFill>
                <a:latin typeface="YouTube Noto"/>
              </a:rPr>
              <a:t>Sic nos </a:t>
            </a:r>
            <a:r>
              <a:rPr lang="es-CL" sz="1400" dirty="0" err="1">
                <a:solidFill>
                  <a:srgbClr val="333333"/>
                </a:solidFill>
                <a:latin typeface="YouTube Noto"/>
              </a:rPr>
              <a:t>rodunt</a:t>
            </a:r>
            <a:r>
              <a:rPr lang="es-CL" sz="1400" dirty="0">
                <a:solidFill>
                  <a:srgbClr val="333333"/>
                </a:solidFill>
                <a:latin typeface="YouTube Noto"/>
              </a:rPr>
              <a:t> omnes gentes,</a:t>
            </a:r>
            <a:br>
              <a:rPr lang="es-CL" sz="1400" dirty="0"/>
            </a:br>
            <a:r>
              <a:rPr lang="es-CL" sz="1400" dirty="0">
                <a:solidFill>
                  <a:srgbClr val="333333"/>
                </a:solidFill>
                <a:latin typeface="YouTube Noto"/>
              </a:rPr>
              <a:t>et sic </a:t>
            </a:r>
            <a:r>
              <a:rPr lang="es-CL" sz="1400" dirty="0" err="1">
                <a:solidFill>
                  <a:srgbClr val="333333"/>
                </a:solidFill>
                <a:latin typeface="YouTube Noto"/>
              </a:rPr>
              <a:t>erimus</a:t>
            </a:r>
            <a:r>
              <a:rPr lang="es-CL" sz="1400" dirty="0">
                <a:solidFill>
                  <a:srgbClr val="333333"/>
                </a:solidFill>
                <a:latin typeface="YouTube Noto"/>
              </a:rPr>
              <a:t> </a:t>
            </a:r>
            <a:r>
              <a:rPr lang="es-CL" sz="1400" dirty="0" err="1">
                <a:solidFill>
                  <a:srgbClr val="333333"/>
                </a:solidFill>
                <a:latin typeface="YouTube Noto"/>
              </a:rPr>
              <a:t>egentes</a:t>
            </a:r>
            <a:r>
              <a:rPr lang="es-CL" sz="1400" dirty="0">
                <a:solidFill>
                  <a:srgbClr val="333333"/>
                </a:solidFill>
                <a:latin typeface="YouTube Noto"/>
              </a:rPr>
              <a:t>.</a:t>
            </a:r>
            <a:br>
              <a:rPr lang="es-CL" sz="1400" dirty="0"/>
            </a:br>
            <a:br>
              <a:rPr lang="es-CL" sz="1400" dirty="0"/>
            </a:br>
            <a:r>
              <a:rPr lang="es-CL" sz="1400" dirty="0">
                <a:solidFill>
                  <a:srgbClr val="333333"/>
                </a:solidFill>
                <a:latin typeface="YouTube Noto"/>
              </a:rPr>
              <a:t>Qui nos </a:t>
            </a:r>
            <a:r>
              <a:rPr lang="es-CL" sz="1400" dirty="0" err="1">
                <a:solidFill>
                  <a:srgbClr val="333333"/>
                </a:solidFill>
                <a:latin typeface="YouTube Noto"/>
              </a:rPr>
              <a:t>rodunt</a:t>
            </a:r>
            <a:r>
              <a:rPr lang="es-CL" sz="1400" dirty="0">
                <a:solidFill>
                  <a:srgbClr val="333333"/>
                </a:solidFill>
                <a:latin typeface="YouTube Noto"/>
              </a:rPr>
              <a:t>, </a:t>
            </a:r>
            <a:r>
              <a:rPr lang="es-CL" sz="1400" dirty="0" err="1">
                <a:solidFill>
                  <a:srgbClr val="333333"/>
                </a:solidFill>
                <a:latin typeface="YouTube Noto"/>
              </a:rPr>
              <a:t>confundantur</a:t>
            </a:r>
            <a:br>
              <a:rPr lang="es-CL" sz="1400" dirty="0"/>
            </a:br>
            <a:r>
              <a:rPr lang="es-CL" sz="1400" dirty="0">
                <a:solidFill>
                  <a:srgbClr val="333333"/>
                </a:solidFill>
                <a:latin typeface="YouTube Noto"/>
              </a:rPr>
              <a:t>et cum </a:t>
            </a:r>
            <a:r>
              <a:rPr lang="es-CL" sz="1400" dirty="0" err="1">
                <a:solidFill>
                  <a:srgbClr val="333333"/>
                </a:solidFill>
                <a:latin typeface="YouTube Noto"/>
              </a:rPr>
              <a:t>iustis</a:t>
            </a:r>
            <a:r>
              <a:rPr lang="es-CL" sz="1400" dirty="0">
                <a:solidFill>
                  <a:srgbClr val="333333"/>
                </a:solidFill>
                <a:latin typeface="YouTube Noto"/>
              </a:rPr>
              <a:t> non </a:t>
            </a:r>
            <a:r>
              <a:rPr lang="es-CL" sz="1400" dirty="0" err="1">
                <a:solidFill>
                  <a:srgbClr val="333333"/>
                </a:solidFill>
                <a:latin typeface="YouTube Noto"/>
              </a:rPr>
              <a:t>scribantur</a:t>
            </a:r>
            <a:r>
              <a:rPr lang="es-CL" sz="1400" dirty="0">
                <a:solidFill>
                  <a:srgbClr val="333333"/>
                </a:solidFill>
                <a:latin typeface="YouTube Noto"/>
              </a:rPr>
              <a:t>!</a:t>
            </a:r>
            <a:endParaRPr lang="es-CL" sz="1400" dirty="0"/>
          </a:p>
        </p:txBody>
      </p:sp>
      <p:sp>
        <p:nvSpPr>
          <p:cNvPr id="3" name="Rectángulo 2"/>
          <p:cNvSpPr/>
          <p:nvPr/>
        </p:nvSpPr>
        <p:spPr>
          <a:xfrm>
            <a:off x="6310436" y="18628"/>
            <a:ext cx="3693467" cy="6124754"/>
          </a:xfrm>
          <a:prstGeom prst="rect">
            <a:avLst/>
          </a:prstGeom>
        </p:spPr>
        <p:txBody>
          <a:bodyPr wrap="square">
            <a:spAutoFit/>
          </a:bodyPr>
          <a:lstStyle/>
          <a:p>
            <a:r>
              <a:rPr lang="es-CL" sz="1400" dirty="0">
                <a:solidFill>
                  <a:srgbClr val="333333"/>
                </a:solidFill>
                <a:latin typeface="YouTube Noto"/>
              </a:rPr>
              <a:t>Bebe el ama, bebe el amo,</a:t>
            </a:r>
            <a:br>
              <a:rPr lang="es-CL" sz="1400" dirty="0"/>
            </a:br>
            <a:r>
              <a:rPr lang="es-CL" sz="1400" dirty="0">
                <a:solidFill>
                  <a:srgbClr val="333333"/>
                </a:solidFill>
                <a:latin typeface="YouTube Noto"/>
              </a:rPr>
              <a:t>bebe el ejército y el clero,</a:t>
            </a:r>
            <a:br>
              <a:rPr lang="es-CL" sz="1400" dirty="0"/>
            </a:br>
            <a:r>
              <a:rPr lang="es-CL" sz="1400" dirty="0">
                <a:solidFill>
                  <a:srgbClr val="333333"/>
                </a:solidFill>
                <a:latin typeface="YouTube Noto"/>
              </a:rPr>
              <a:t>bebe aquél, bebe aquélla,</a:t>
            </a:r>
            <a:br>
              <a:rPr lang="es-CL" sz="1400" dirty="0"/>
            </a:br>
            <a:r>
              <a:rPr lang="es-CL" sz="1400" dirty="0">
                <a:solidFill>
                  <a:srgbClr val="333333"/>
                </a:solidFill>
                <a:latin typeface="YouTube Noto"/>
              </a:rPr>
              <a:t>bebe el siervo con la sierva,</a:t>
            </a:r>
            <a:br>
              <a:rPr lang="es-CL" sz="1400" dirty="0"/>
            </a:br>
            <a:r>
              <a:rPr lang="es-CL" sz="1400" dirty="0">
                <a:solidFill>
                  <a:srgbClr val="333333"/>
                </a:solidFill>
                <a:latin typeface="YouTube Noto"/>
              </a:rPr>
              <a:t>bebe el listo, bebe el tonto,</a:t>
            </a:r>
            <a:br>
              <a:rPr lang="es-CL" sz="1400" dirty="0"/>
            </a:br>
            <a:r>
              <a:rPr lang="es-CL" sz="1400" dirty="0">
                <a:solidFill>
                  <a:srgbClr val="333333"/>
                </a:solidFill>
                <a:latin typeface="YouTube Noto"/>
              </a:rPr>
              <a:t>bebe el blanco, bebe el negro,</a:t>
            </a:r>
            <a:br>
              <a:rPr lang="es-CL" sz="1400" dirty="0"/>
            </a:br>
            <a:r>
              <a:rPr lang="es-CL" sz="1400" dirty="0">
                <a:solidFill>
                  <a:srgbClr val="333333"/>
                </a:solidFill>
                <a:latin typeface="YouTube Noto"/>
              </a:rPr>
              <a:t>bebe el tenaz y el inconstante,</a:t>
            </a:r>
            <a:br>
              <a:rPr lang="es-CL" sz="1400" dirty="0"/>
            </a:br>
            <a:r>
              <a:rPr lang="es-CL" sz="1400" dirty="0">
                <a:solidFill>
                  <a:srgbClr val="333333"/>
                </a:solidFill>
                <a:latin typeface="YouTube Noto"/>
              </a:rPr>
              <a:t>bebe el rudo, bebe el sabio,</a:t>
            </a:r>
            <a:br>
              <a:rPr lang="es-CL" sz="1400" dirty="0"/>
            </a:br>
            <a:br>
              <a:rPr lang="es-CL" sz="1400" dirty="0"/>
            </a:br>
            <a:r>
              <a:rPr lang="es-CL" sz="1400" dirty="0">
                <a:solidFill>
                  <a:srgbClr val="333333"/>
                </a:solidFill>
                <a:latin typeface="YouTube Noto"/>
              </a:rPr>
              <a:t>bebe el que está pobre y enfermo,</a:t>
            </a:r>
            <a:br>
              <a:rPr lang="es-CL" sz="1400" dirty="0"/>
            </a:br>
            <a:r>
              <a:rPr lang="es-CL" sz="1400" dirty="0">
                <a:solidFill>
                  <a:srgbClr val="333333"/>
                </a:solidFill>
                <a:latin typeface="YouTube Noto"/>
              </a:rPr>
              <a:t>bebe el desconocido exiliado,</a:t>
            </a:r>
            <a:br>
              <a:rPr lang="es-CL" sz="1400" dirty="0"/>
            </a:br>
            <a:r>
              <a:rPr lang="es-CL" sz="1400" dirty="0">
                <a:solidFill>
                  <a:srgbClr val="333333"/>
                </a:solidFill>
                <a:latin typeface="YouTube Noto"/>
              </a:rPr>
              <a:t>bebe el joven, bebe el viejo,</a:t>
            </a:r>
            <a:br>
              <a:rPr lang="es-CL" sz="1400" dirty="0"/>
            </a:br>
            <a:r>
              <a:rPr lang="es-CL" sz="1400" dirty="0">
                <a:solidFill>
                  <a:srgbClr val="333333"/>
                </a:solidFill>
                <a:latin typeface="YouTube Noto"/>
              </a:rPr>
              <a:t>bebe el obispo y el decano,</a:t>
            </a:r>
            <a:br>
              <a:rPr lang="es-CL" sz="1400" dirty="0"/>
            </a:br>
            <a:r>
              <a:rPr lang="es-CL" sz="1400" dirty="0">
                <a:solidFill>
                  <a:srgbClr val="333333"/>
                </a:solidFill>
                <a:latin typeface="YouTube Noto"/>
              </a:rPr>
              <a:t>bebe la monja, bebe el monje,</a:t>
            </a:r>
            <a:br>
              <a:rPr lang="es-CL" sz="1400" dirty="0"/>
            </a:br>
            <a:r>
              <a:rPr lang="es-CL" sz="1400" dirty="0">
                <a:solidFill>
                  <a:srgbClr val="333333"/>
                </a:solidFill>
                <a:latin typeface="YouTube Noto"/>
              </a:rPr>
              <a:t>bebe la abuela, bebe la madre,</a:t>
            </a:r>
            <a:br>
              <a:rPr lang="es-CL" sz="1400" dirty="0"/>
            </a:br>
            <a:r>
              <a:rPr lang="es-CL" sz="1400" dirty="0">
                <a:solidFill>
                  <a:srgbClr val="333333"/>
                </a:solidFill>
                <a:latin typeface="YouTube Noto"/>
              </a:rPr>
              <a:t>bebe ésta, bebe aquél,</a:t>
            </a:r>
            <a:br>
              <a:rPr lang="es-CL" sz="1400" dirty="0"/>
            </a:br>
            <a:r>
              <a:rPr lang="es-CL" sz="1400" dirty="0">
                <a:solidFill>
                  <a:srgbClr val="333333"/>
                </a:solidFill>
                <a:latin typeface="YouTube Noto"/>
              </a:rPr>
              <a:t>beben cientos, beben mil.</a:t>
            </a:r>
            <a:br>
              <a:rPr lang="es-CL" sz="1400" dirty="0"/>
            </a:br>
            <a:br>
              <a:rPr lang="es-CL" sz="1400" dirty="0"/>
            </a:br>
            <a:r>
              <a:rPr lang="es-CL" sz="1400" dirty="0">
                <a:solidFill>
                  <a:srgbClr val="333333"/>
                </a:solidFill>
                <a:latin typeface="YouTube Noto"/>
              </a:rPr>
              <a:t>Poco durarán las ciento seis monedas</a:t>
            </a:r>
            <a:br>
              <a:rPr lang="es-CL" sz="1400" dirty="0"/>
            </a:br>
            <a:r>
              <a:rPr lang="es-CL" sz="1400" dirty="0">
                <a:solidFill>
                  <a:srgbClr val="333333"/>
                </a:solidFill>
                <a:latin typeface="YouTube Noto"/>
              </a:rPr>
              <a:t>ahí donde beben</a:t>
            </a:r>
            <a:br>
              <a:rPr lang="es-CL" sz="1400" dirty="0"/>
            </a:br>
            <a:r>
              <a:rPr lang="es-CL" sz="1400" dirty="0">
                <a:solidFill>
                  <a:srgbClr val="333333"/>
                </a:solidFill>
                <a:latin typeface="YouTube Noto"/>
              </a:rPr>
              <a:t>sin medida y sin recato,</a:t>
            </a:r>
            <a:br>
              <a:rPr lang="es-CL" sz="1400" dirty="0"/>
            </a:br>
            <a:r>
              <a:rPr lang="es-CL" sz="1400" dirty="0">
                <a:solidFill>
                  <a:srgbClr val="333333"/>
                </a:solidFill>
                <a:latin typeface="YouTube Noto"/>
              </a:rPr>
              <a:t>con el alma alegre.</a:t>
            </a:r>
            <a:br>
              <a:rPr lang="es-CL" sz="1400" dirty="0"/>
            </a:br>
            <a:r>
              <a:rPr lang="es-CL" sz="1400" dirty="0">
                <a:solidFill>
                  <a:srgbClr val="333333"/>
                </a:solidFill>
                <a:latin typeface="YouTube Noto"/>
              </a:rPr>
              <a:t>Por ello nos denigran todas las gentes,</a:t>
            </a:r>
            <a:br>
              <a:rPr lang="es-CL" sz="1400" dirty="0"/>
            </a:br>
            <a:r>
              <a:rPr lang="es-CL" sz="1400" dirty="0">
                <a:solidFill>
                  <a:srgbClr val="333333"/>
                </a:solidFill>
                <a:latin typeface="YouTube Noto"/>
              </a:rPr>
              <a:t>por ello siempre estaremos indigentes.</a:t>
            </a:r>
            <a:br>
              <a:rPr lang="es-CL" sz="1400" dirty="0"/>
            </a:br>
            <a:br>
              <a:rPr lang="es-CL" sz="1400" dirty="0"/>
            </a:br>
            <a:r>
              <a:rPr lang="es-CL" sz="1400" dirty="0">
                <a:solidFill>
                  <a:srgbClr val="333333"/>
                </a:solidFill>
                <a:latin typeface="YouTube Noto"/>
              </a:rPr>
              <a:t>¡Pero que sean confundidos quienes nos denigran</a:t>
            </a:r>
            <a:br>
              <a:rPr lang="es-CL" sz="1400" dirty="0"/>
            </a:br>
            <a:r>
              <a:rPr lang="es-CL" sz="1400" dirty="0">
                <a:solidFill>
                  <a:srgbClr val="333333"/>
                </a:solidFill>
                <a:latin typeface="YouTube Noto"/>
              </a:rPr>
              <a:t>y que entre los justos nunca sean contados!</a:t>
            </a:r>
            <a:endParaRPr lang="es-CL" sz="1400" dirty="0"/>
          </a:p>
        </p:txBody>
      </p:sp>
    </p:spTree>
    <p:extLst>
      <p:ext uri="{BB962C8B-B14F-4D97-AF65-F5344CB8AC3E}">
        <p14:creationId xmlns:p14="http://schemas.microsoft.com/office/powerpoint/2010/main" val="119653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57908" y="807094"/>
            <a:ext cx="6092825" cy="3877985"/>
          </a:xfrm>
          <a:prstGeom prst="rect">
            <a:avLst/>
          </a:prstGeom>
        </p:spPr>
        <p:txBody>
          <a:bodyPr>
            <a:spAutoFit/>
          </a:bodyPr>
          <a:lstStyle/>
          <a:p>
            <a:r>
              <a:rPr lang="es-CL" dirty="0">
                <a:solidFill>
                  <a:srgbClr val="333333"/>
                </a:solidFill>
                <a:latin typeface="YouTube Noto"/>
              </a:rPr>
              <a:t>El tiempo está alegre, ¡Oh jovencitas!</a:t>
            </a:r>
            <a:br>
              <a:rPr lang="es-CL" dirty="0"/>
            </a:br>
            <a:r>
              <a:rPr lang="es-CL" dirty="0">
                <a:solidFill>
                  <a:srgbClr val="333333"/>
                </a:solidFill>
                <a:latin typeface="YouTube Noto"/>
              </a:rPr>
              <a:t>venid a regocijaros, ¡Oh jovencitos!</a:t>
            </a:r>
            <a:br>
              <a:rPr lang="es-CL" dirty="0"/>
            </a:br>
            <a:br>
              <a:rPr lang="es-CL" dirty="0"/>
            </a:br>
            <a:r>
              <a:rPr lang="es-CL" dirty="0">
                <a:solidFill>
                  <a:srgbClr val="333333"/>
                </a:solidFill>
                <a:latin typeface="YouTube Noto"/>
              </a:rPr>
              <a:t>¡OH! ¡OH!, FLOREZCO ENTERO</a:t>
            </a:r>
            <a:br>
              <a:rPr lang="es-CL" dirty="0"/>
            </a:br>
            <a:r>
              <a:rPr lang="es-CL" dirty="0">
                <a:solidFill>
                  <a:srgbClr val="333333"/>
                </a:solidFill>
                <a:latin typeface="YouTube Noto"/>
              </a:rPr>
              <a:t>ME ABRAZO POR COMPLETO EN UN AMOR VIRGINAL,</a:t>
            </a:r>
            <a:br>
              <a:rPr lang="es-CL" dirty="0"/>
            </a:br>
            <a:r>
              <a:rPr lang="es-CL" dirty="0">
                <a:solidFill>
                  <a:srgbClr val="333333"/>
                </a:solidFill>
                <a:latin typeface="YouTube Noto"/>
              </a:rPr>
              <a:t>¡UN NUEVO, NUEVO AMOR ES, POR EL QUE PEREZCO!</a:t>
            </a:r>
            <a:br>
              <a:rPr lang="es-CL" dirty="0"/>
            </a:br>
            <a:br>
              <a:rPr lang="es-CL" dirty="0"/>
            </a:br>
            <a:r>
              <a:rPr lang="es-CL" dirty="0">
                <a:solidFill>
                  <a:srgbClr val="333333"/>
                </a:solidFill>
                <a:latin typeface="YouTube Noto"/>
              </a:rPr>
              <a:t>Canta el ruiseñor tan dulcemente</a:t>
            </a:r>
            <a:br>
              <a:rPr lang="es-CL" dirty="0"/>
            </a:br>
            <a:r>
              <a:rPr lang="es-CL" dirty="0">
                <a:solidFill>
                  <a:srgbClr val="333333"/>
                </a:solidFill>
                <a:latin typeface="YouTube Noto"/>
              </a:rPr>
              <a:t>y se le oye melodiosamente, ardo por dentro.</a:t>
            </a:r>
            <a:br>
              <a:rPr lang="es-CL" dirty="0"/>
            </a:br>
            <a:br>
              <a:rPr lang="es-CL" dirty="0"/>
            </a:br>
            <a:r>
              <a:rPr lang="es-CL" dirty="0">
                <a:solidFill>
                  <a:srgbClr val="333333"/>
                </a:solidFill>
                <a:latin typeface="YouTube Noto"/>
              </a:rPr>
              <a:t>Flor de las muchachas, a las que yo escojo,</a:t>
            </a:r>
            <a:br>
              <a:rPr lang="es-CL" dirty="0"/>
            </a:br>
            <a:r>
              <a:rPr lang="es-CL" dirty="0">
                <a:solidFill>
                  <a:srgbClr val="333333"/>
                </a:solidFill>
                <a:latin typeface="YouTube Noto"/>
              </a:rPr>
              <a:t>y rosa de las rosas, a la que veo a menudo.</a:t>
            </a:r>
            <a:br>
              <a:rPr lang="es-CL" sz="1500" dirty="0"/>
            </a:br>
            <a:br>
              <a:rPr lang="es-CL" sz="1500" dirty="0"/>
            </a:br>
            <a:endParaRPr lang="es-CL" sz="1500" dirty="0"/>
          </a:p>
        </p:txBody>
      </p:sp>
      <p:sp>
        <p:nvSpPr>
          <p:cNvPr id="3" name="Rectángulo 2"/>
          <p:cNvSpPr/>
          <p:nvPr/>
        </p:nvSpPr>
        <p:spPr>
          <a:xfrm>
            <a:off x="6958508" y="776212"/>
            <a:ext cx="6092825" cy="4247317"/>
          </a:xfrm>
          <a:prstGeom prst="rect">
            <a:avLst/>
          </a:prstGeom>
        </p:spPr>
        <p:txBody>
          <a:bodyPr>
            <a:spAutoFit/>
          </a:bodyPr>
          <a:lstStyle/>
          <a:p>
            <a:r>
              <a:rPr lang="es-CL" dirty="0">
                <a:solidFill>
                  <a:srgbClr val="333333"/>
                </a:solidFill>
                <a:latin typeface="YouTube Noto"/>
              </a:rPr>
              <a:t>Mi promesa me conforta,</a:t>
            </a:r>
            <a:br>
              <a:rPr lang="es-CL" dirty="0"/>
            </a:br>
            <a:r>
              <a:rPr lang="es-CL" dirty="0">
                <a:solidFill>
                  <a:srgbClr val="333333"/>
                </a:solidFill>
                <a:latin typeface="YouTube Noto"/>
              </a:rPr>
              <a:t>mi negativa me </a:t>
            </a:r>
            <a:r>
              <a:rPr lang="es-CL" dirty="0" err="1">
                <a:solidFill>
                  <a:srgbClr val="333333"/>
                </a:solidFill>
                <a:latin typeface="YouTube Noto"/>
              </a:rPr>
              <a:t>desola</a:t>
            </a:r>
            <a:r>
              <a:rPr lang="es-CL" dirty="0">
                <a:solidFill>
                  <a:srgbClr val="333333"/>
                </a:solidFill>
                <a:latin typeface="YouTube Noto"/>
              </a:rPr>
              <a:t>.</a:t>
            </a:r>
            <a:br>
              <a:rPr lang="es-CL" dirty="0"/>
            </a:br>
            <a:br>
              <a:rPr lang="es-CL" dirty="0"/>
            </a:br>
            <a:r>
              <a:rPr lang="es-CL" dirty="0">
                <a:solidFill>
                  <a:srgbClr val="333333"/>
                </a:solidFill>
                <a:latin typeface="YouTube Noto"/>
              </a:rPr>
              <a:t>Mi virginidad juega conmigo,</a:t>
            </a:r>
            <a:br>
              <a:rPr lang="es-CL" dirty="0"/>
            </a:br>
            <a:r>
              <a:rPr lang="es-CL" dirty="0">
                <a:solidFill>
                  <a:srgbClr val="333333"/>
                </a:solidFill>
                <a:latin typeface="YouTube Noto"/>
              </a:rPr>
              <a:t>mi simplicidad me preserva.</a:t>
            </a:r>
            <a:br>
              <a:rPr lang="es-CL" dirty="0"/>
            </a:br>
            <a:br>
              <a:rPr lang="es-CL" dirty="0"/>
            </a:br>
            <a:r>
              <a:rPr lang="es-CL" dirty="0">
                <a:solidFill>
                  <a:srgbClr val="333333"/>
                </a:solidFill>
                <a:latin typeface="YouTube Noto"/>
              </a:rPr>
              <a:t>¡Calla ruiseñor, un momento!</a:t>
            </a:r>
            <a:br>
              <a:rPr lang="es-CL" dirty="0"/>
            </a:br>
            <a:r>
              <a:rPr lang="es-CL" dirty="0">
                <a:solidFill>
                  <a:srgbClr val="333333"/>
                </a:solidFill>
                <a:latin typeface="YouTube Noto"/>
              </a:rPr>
              <a:t>¡Surge, cantinela en mi pecho!</a:t>
            </a:r>
            <a:br>
              <a:rPr lang="es-CL" dirty="0"/>
            </a:br>
            <a:br>
              <a:rPr lang="es-CL" dirty="0"/>
            </a:br>
            <a:r>
              <a:rPr lang="es-CL" dirty="0">
                <a:solidFill>
                  <a:srgbClr val="333333"/>
                </a:solidFill>
                <a:latin typeface="YouTube Noto"/>
              </a:rPr>
              <a:t>En el tiempo invernal el hombre es paciente,</a:t>
            </a:r>
            <a:br>
              <a:rPr lang="es-CL" dirty="0"/>
            </a:br>
            <a:r>
              <a:rPr lang="es-CL" dirty="0">
                <a:solidFill>
                  <a:srgbClr val="333333"/>
                </a:solidFill>
                <a:latin typeface="YouTube Noto"/>
              </a:rPr>
              <a:t>con el ánimo primaveral es lascivo</a:t>
            </a:r>
            <a:br>
              <a:rPr lang="es-CL" dirty="0"/>
            </a:br>
            <a:br>
              <a:rPr lang="es-CL" dirty="0"/>
            </a:br>
            <a:r>
              <a:rPr lang="es-CL" dirty="0">
                <a:solidFill>
                  <a:srgbClr val="333333"/>
                </a:solidFill>
                <a:latin typeface="YouTube Noto"/>
              </a:rPr>
              <a:t>¡Ven, jovencita, con alegría!</a:t>
            </a:r>
            <a:br>
              <a:rPr lang="es-CL" dirty="0"/>
            </a:br>
            <a:r>
              <a:rPr lang="es-CL" dirty="0">
                <a:solidFill>
                  <a:srgbClr val="333333"/>
                </a:solidFill>
                <a:latin typeface="YouTube Noto"/>
              </a:rPr>
              <a:t>¡Ven, ven, hermosa, ya perezco!</a:t>
            </a:r>
            <a:br>
              <a:rPr lang="es-CL" dirty="0"/>
            </a:br>
            <a:endParaRPr lang="es-CL" dirty="0"/>
          </a:p>
        </p:txBody>
      </p:sp>
      <p:sp>
        <p:nvSpPr>
          <p:cNvPr id="4" name="Rectángulo 3"/>
          <p:cNvSpPr/>
          <p:nvPr/>
        </p:nvSpPr>
        <p:spPr>
          <a:xfrm>
            <a:off x="3862164" y="105786"/>
            <a:ext cx="4342022" cy="369332"/>
          </a:xfrm>
          <a:prstGeom prst="rect">
            <a:avLst/>
          </a:prstGeom>
        </p:spPr>
        <p:txBody>
          <a:bodyPr wrap="none">
            <a:spAutoFit/>
          </a:bodyPr>
          <a:lstStyle/>
          <a:p>
            <a:r>
              <a:rPr lang="fr-FR" dirty="0">
                <a:solidFill>
                  <a:srgbClr val="000000"/>
                </a:solidFill>
                <a:latin typeface="YouTube Noto"/>
              </a:rPr>
              <a:t>Tempus est </a:t>
            </a:r>
            <a:r>
              <a:rPr lang="fr-FR" dirty="0" err="1">
                <a:solidFill>
                  <a:srgbClr val="000000"/>
                </a:solidFill>
                <a:latin typeface="YouTube Noto"/>
              </a:rPr>
              <a:t>Iocundum</a:t>
            </a:r>
            <a:r>
              <a:rPr lang="fr-FR" dirty="0">
                <a:solidFill>
                  <a:srgbClr val="000000"/>
                </a:solidFill>
                <a:latin typeface="YouTube Noto"/>
              </a:rPr>
              <a:t> "Codex </a:t>
            </a:r>
            <a:r>
              <a:rPr lang="fr-FR" dirty="0" err="1">
                <a:solidFill>
                  <a:srgbClr val="000000"/>
                </a:solidFill>
                <a:latin typeface="YouTube Noto"/>
              </a:rPr>
              <a:t>Buranus</a:t>
            </a:r>
            <a:r>
              <a:rPr lang="fr-FR" dirty="0">
                <a:solidFill>
                  <a:srgbClr val="000000"/>
                </a:solidFill>
                <a:latin typeface="YouTube Noto"/>
              </a:rPr>
              <a:t>, 179"</a:t>
            </a:r>
            <a:endParaRPr lang="es-CL" dirty="0"/>
          </a:p>
        </p:txBody>
      </p:sp>
    </p:spTree>
    <p:extLst>
      <p:ext uri="{BB962C8B-B14F-4D97-AF65-F5344CB8AC3E}">
        <p14:creationId xmlns:p14="http://schemas.microsoft.com/office/powerpoint/2010/main" val="388961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870276" y="0"/>
            <a:ext cx="3312368" cy="6586418"/>
          </a:xfrm>
          <a:prstGeom prst="rect">
            <a:avLst/>
          </a:prstGeom>
        </p:spPr>
        <p:txBody>
          <a:bodyPr wrap="square">
            <a:spAutoFit/>
          </a:bodyPr>
          <a:lstStyle/>
          <a:p>
            <a:r>
              <a:rPr lang="es-CL" sz="1600" dirty="0">
                <a:solidFill>
                  <a:srgbClr val="000000"/>
                </a:solidFill>
                <a:latin typeface="arial" panose="020B0604020202020204" pitchFamily="34" charset="0"/>
              </a:rPr>
              <a:t>O Fortuna, </a:t>
            </a:r>
            <a:br>
              <a:rPr lang="es-CL" sz="1600" dirty="0"/>
            </a:br>
            <a:r>
              <a:rPr lang="es-CL" sz="1600" dirty="0">
                <a:solidFill>
                  <a:srgbClr val="000000"/>
                </a:solidFill>
                <a:latin typeface="arial" panose="020B0604020202020204" pitchFamily="34" charset="0"/>
              </a:rPr>
              <a:t>como la luna </a:t>
            </a:r>
            <a:br>
              <a:rPr lang="es-CL" sz="1600" dirty="0"/>
            </a:br>
            <a:r>
              <a:rPr lang="es-CL" sz="1600" dirty="0">
                <a:solidFill>
                  <a:srgbClr val="000000"/>
                </a:solidFill>
                <a:latin typeface="arial" panose="020B0604020202020204" pitchFamily="34" charset="0"/>
              </a:rPr>
              <a:t>cambiante, </a:t>
            </a:r>
            <a:br>
              <a:rPr lang="es-CL" sz="1600" dirty="0"/>
            </a:br>
            <a:r>
              <a:rPr lang="es-CL" sz="1600" dirty="0">
                <a:solidFill>
                  <a:srgbClr val="000000"/>
                </a:solidFill>
                <a:latin typeface="arial" panose="020B0604020202020204" pitchFamily="34" charset="0"/>
              </a:rPr>
              <a:t>siempre creciendo </a:t>
            </a:r>
            <a:br>
              <a:rPr lang="es-CL" sz="1600" dirty="0"/>
            </a:br>
            <a:r>
              <a:rPr lang="es-CL" sz="1600" dirty="0">
                <a:solidFill>
                  <a:srgbClr val="000000"/>
                </a:solidFill>
                <a:latin typeface="arial" panose="020B0604020202020204" pitchFamily="34" charset="0"/>
              </a:rPr>
              <a:t>y decreciendo; </a:t>
            </a:r>
            <a:br>
              <a:rPr lang="es-CL" sz="1600" dirty="0"/>
            </a:br>
            <a:r>
              <a:rPr lang="es-CL" sz="1600" dirty="0">
                <a:solidFill>
                  <a:srgbClr val="000000"/>
                </a:solidFill>
                <a:latin typeface="arial" panose="020B0604020202020204" pitchFamily="34" charset="0"/>
              </a:rPr>
              <a:t>detestable vida </a:t>
            </a:r>
            <a:br>
              <a:rPr lang="es-CL" sz="1600" dirty="0"/>
            </a:br>
            <a:r>
              <a:rPr lang="es-CL" sz="1600" dirty="0">
                <a:solidFill>
                  <a:srgbClr val="000000"/>
                </a:solidFill>
                <a:latin typeface="arial" panose="020B0604020202020204" pitchFamily="34" charset="0"/>
              </a:rPr>
              <a:t>primero oprimes </a:t>
            </a:r>
            <a:br>
              <a:rPr lang="es-CL" sz="1600" dirty="0"/>
            </a:br>
            <a:r>
              <a:rPr lang="es-CL" sz="1600" dirty="0">
                <a:solidFill>
                  <a:srgbClr val="000000"/>
                </a:solidFill>
                <a:latin typeface="arial" panose="020B0604020202020204" pitchFamily="34" charset="0"/>
              </a:rPr>
              <a:t>y luego alivias </a:t>
            </a:r>
            <a:br>
              <a:rPr lang="es-CL" sz="1600" dirty="0"/>
            </a:br>
            <a:r>
              <a:rPr lang="es-CL" sz="1600" dirty="0">
                <a:solidFill>
                  <a:srgbClr val="000000"/>
                </a:solidFill>
                <a:latin typeface="arial" panose="020B0604020202020204" pitchFamily="34" charset="0"/>
              </a:rPr>
              <a:t>a tu antojo; </a:t>
            </a:r>
            <a:br>
              <a:rPr lang="es-CL" sz="1600" dirty="0"/>
            </a:br>
            <a:r>
              <a:rPr lang="es-CL" sz="1600" dirty="0">
                <a:solidFill>
                  <a:srgbClr val="000000"/>
                </a:solidFill>
                <a:latin typeface="arial" panose="020B0604020202020204" pitchFamily="34" charset="0"/>
              </a:rPr>
              <a:t>pobreza </a:t>
            </a:r>
            <a:br>
              <a:rPr lang="es-CL" sz="1600" dirty="0"/>
            </a:br>
            <a:r>
              <a:rPr lang="es-CL" sz="1600" dirty="0">
                <a:solidFill>
                  <a:srgbClr val="000000"/>
                </a:solidFill>
                <a:latin typeface="arial" panose="020B0604020202020204" pitchFamily="34" charset="0"/>
              </a:rPr>
              <a:t>y poder </a:t>
            </a:r>
            <a:br>
              <a:rPr lang="es-CL" sz="1600" dirty="0"/>
            </a:br>
            <a:r>
              <a:rPr lang="es-CL" sz="1600" dirty="0">
                <a:solidFill>
                  <a:srgbClr val="000000"/>
                </a:solidFill>
                <a:latin typeface="arial" panose="020B0604020202020204" pitchFamily="34" charset="0"/>
              </a:rPr>
              <a:t>derrites como el hielo. </a:t>
            </a:r>
            <a:br>
              <a:rPr lang="es-CL" sz="1600" dirty="0"/>
            </a:br>
            <a:br>
              <a:rPr lang="es-CL" sz="1600" dirty="0"/>
            </a:br>
            <a:r>
              <a:rPr lang="es-CL" sz="1600" dirty="0">
                <a:solidFill>
                  <a:srgbClr val="000000"/>
                </a:solidFill>
                <a:latin typeface="arial" panose="020B0604020202020204" pitchFamily="34" charset="0"/>
              </a:rPr>
              <a:t>Destino monstruoso </a:t>
            </a:r>
            <a:br>
              <a:rPr lang="es-CL" sz="1600" dirty="0"/>
            </a:br>
            <a:r>
              <a:rPr lang="es-CL" sz="1600" dirty="0">
                <a:solidFill>
                  <a:srgbClr val="000000"/>
                </a:solidFill>
                <a:latin typeface="arial" panose="020B0604020202020204" pitchFamily="34" charset="0"/>
              </a:rPr>
              <a:t>y vacío, </a:t>
            </a:r>
            <a:br>
              <a:rPr lang="es-CL" sz="1600" dirty="0"/>
            </a:br>
            <a:r>
              <a:rPr lang="es-CL" sz="1600" dirty="0">
                <a:solidFill>
                  <a:srgbClr val="000000"/>
                </a:solidFill>
                <a:latin typeface="arial" panose="020B0604020202020204" pitchFamily="34" charset="0"/>
              </a:rPr>
              <a:t>tu rueda da vueltas, </a:t>
            </a:r>
            <a:br>
              <a:rPr lang="es-CL" sz="1600" dirty="0"/>
            </a:br>
            <a:r>
              <a:rPr lang="es-CL" sz="1600" dirty="0">
                <a:solidFill>
                  <a:srgbClr val="000000"/>
                </a:solidFill>
                <a:latin typeface="arial" panose="020B0604020202020204" pitchFamily="34" charset="0"/>
              </a:rPr>
              <a:t>perverso, </a:t>
            </a:r>
            <a:br>
              <a:rPr lang="es-CL" sz="1600" dirty="0"/>
            </a:br>
            <a:r>
              <a:rPr lang="es-CL" sz="1600" dirty="0">
                <a:solidFill>
                  <a:srgbClr val="000000"/>
                </a:solidFill>
                <a:latin typeface="arial" panose="020B0604020202020204" pitchFamily="34" charset="0"/>
              </a:rPr>
              <a:t>vano es el bienestar </a:t>
            </a:r>
            <a:br>
              <a:rPr lang="es-CL" sz="1600" dirty="0"/>
            </a:br>
            <a:r>
              <a:rPr lang="es-CL" sz="1600" dirty="0">
                <a:solidFill>
                  <a:srgbClr val="000000"/>
                </a:solidFill>
                <a:latin typeface="arial" panose="020B0604020202020204" pitchFamily="34" charset="0"/>
              </a:rPr>
              <a:t>y siempre se disuelve en nada, </a:t>
            </a:r>
            <a:br>
              <a:rPr lang="es-CL" sz="1600" dirty="0"/>
            </a:br>
            <a:r>
              <a:rPr lang="es-CL" sz="1600" dirty="0">
                <a:solidFill>
                  <a:srgbClr val="000000"/>
                </a:solidFill>
                <a:latin typeface="arial" panose="020B0604020202020204" pitchFamily="34" charset="0"/>
              </a:rPr>
              <a:t>sombrío </a:t>
            </a:r>
            <a:br>
              <a:rPr lang="es-CL" sz="1600" dirty="0"/>
            </a:br>
            <a:r>
              <a:rPr lang="es-CL" sz="1600" dirty="0">
                <a:solidFill>
                  <a:srgbClr val="000000"/>
                </a:solidFill>
                <a:latin typeface="arial" panose="020B0604020202020204" pitchFamily="34" charset="0"/>
              </a:rPr>
              <a:t>y velado </a:t>
            </a:r>
            <a:br>
              <a:rPr lang="es-CL" sz="1600" dirty="0"/>
            </a:br>
            <a:r>
              <a:rPr lang="es-CL" sz="1600" dirty="0">
                <a:solidFill>
                  <a:srgbClr val="000000"/>
                </a:solidFill>
                <a:latin typeface="arial" panose="020B0604020202020204" pitchFamily="34" charset="0"/>
              </a:rPr>
              <a:t>me mortificas a mi también; </a:t>
            </a:r>
            <a:br>
              <a:rPr lang="es-CL" sz="1600" dirty="0"/>
            </a:br>
            <a:r>
              <a:rPr lang="es-CL" sz="1600" dirty="0">
                <a:solidFill>
                  <a:srgbClr val="000000"/>
                </a:solidFill>
                <a:latin typeface="arial" panose="020B0604020202020204" pitchFamily="34" charset="0"/>
              </a:rPr>
              <a:t>ahora por el juego </a:t>
            </a:r>
            <a:br>
              <a:rPr lang="es-CL" sz="1600" dirty="0"/>
            </a:br>
            <a:r>
              <a:rPr lang="es-CL" sz="1600" dirty="0">
                <a:solidFill>
                  <a:srgbClr val="000000"/>
                </a:solidFill>
                <a:latin typeface="arial" panose="020B0604020202020204" pitchFamily="34" charset="0"/>
              </a:rPr>
              <a:t>traigo mi espalda desnuda </a:t>
            </a:r>
            <a:br>
              <a:rPr lang="es-CL" sz="1600" dirty="0"/>
            </a:br>
            <a:r>
              <a:rPr lang="es-CL" sz="1600" dirty="0">
                <a:solidFill>
                  <a:srgbClr val="000000"/>
                </a:solidFill>
                <a:latin typeface="arial" panose="020B0604020202020204" pitchFamily="34" charset="0"/>
              </a:rPr>
              <a:t>para tu villanía. </a:t>
            </a:r>
            <a:br>
              <a:rPr lang="es-CL" dirty="0"/>
            </a:br>
            <a:endParaRPr lang="es-CL" dirty="0"/>
          </a:p>
        </p:txBody>
      </p:sp>
      <p:sp>
        <p:nvSpPr>
          <p:cNvPr id="3" name="Rectángulo 2"/>
          <p:cNvSpPr/>
          <p:nvPr/>
        </p:nvSpPr>
        <p:spPr>
          <a:xfrm>
            <a:off x="8494341" y="692696"/>
            <a:ext cx="3694484" cy="3323987"/>
          </a:xfrm>
          <a:prstGeom prst="rect">
            <a:avLst/>
          </a:prstGeom>
        </p:spPr>
        <p:txBody>
          <a:bodyPr wrap="square">
            <a:spAutoFit/>
          </a:bodyPr>
          <a:lstStyle/>
          <a:p>
            <a:br>
              <a:rPr lang="es-CL" dirty="0"/>
            </a:br>
            <a:r>
              <a:rPr lang="es-CL" sz="1600" dirty="0">
                <a:solidFill>
                  <a:srgbClr val="000000"/>
                </a:solidFill>
                <a:latin typeface="arial" panose="020B0604020202020204" pitchFamily="34" charset="0"/>
              </a:rPr>
              <a:t>El Destino está contra mi </a:t>
            </a:r>
            <a:br>
              <a:rPr lang="es-CL" sz="1600" dirty="0"/>
            </a:br>
            <a:r>
              <a:rPr lang="es-CL" sz="1600" dirty="0">
                <a:solidFill>
                  <a:srgbClr val="000000"/>
                </a:solidFill>
                <a:latin typeface="arial" panose="020B0604020202020204" pitchFamily="34" charset="0"/>
              </a:rPr>
              <a:t>en la salud </a:t>
            </a:r>
            <a:br>
              <a:rPr lang="es-CL" sz="1600" dirty="0"/>
            </a:br>
            <a:r>
              <a:rPr lang="es-CL" sz="1600" dirty="0">
                <a:solidFill>
                  <a:srgbClr val="000000"/>
                </a:solidFill>
                <a:latin typeface="arial" panose="020B0604020202020204" pitchFamily="34" charset="0"/>
              </a:rPr>
              <a:t>y la virtud, </a:t>
            </a:r>
            <a:br>
              <a:rPr lang="es-CL" sz="1600" dirty="0"/>
            </a:br>
            <a:r>
              <a:rPr lang="es-CL" sz="1600" dirty="0">
                <a:solidFill>
                  <a:srgbClr val="000000"/>
                </a:solidFill>
                <a:latin typeface="arial" panose="020B0604020202020204" pitchFamily="34" charset="0"/>
              </a:rPr>
              <a:t>empujado </a:t>
            </a:r>
            <a:br>
              <a:rPr lang="es-CL" sz="1600" dirty="0"/>
            </a:br>
            <a:r>
              <a:rPr lang="es-CL" sz="1600" dirty="0">
                <a:solidFill>
                  <a:srgbClr val="000000"/>
                </a:solidFill>
                <a:latin typeface="arial" panose="020B0604020202020204" pitchFamily="34" charset="0"/>
              </a:rPr>
              <a:t>y lastrado, </a:t>
            </a:r>
            <a:br>
              <a:rPr lang="es-CL" sz="1600" dirty="0"/>
            </a:br>
            <a:r>
              <a:rPr lang="es-CL" sz="1600" dirty="0">
                <a:solidFill>
                  <a:srgbClr val="000000"/>
                </a:solidFill>
                <a:latin typeface="arial" panose="020B0604020202020204" pitchFamily="34" charset="0"/>
              </a:rPr>
              <a:t>siempre esclavizado. </a:t>
            </a:r>
            <a:br>
              <a:rPr lang="es-CL" sz="1600" dirty="0"/>
            </a:br>
            <a:r>
              <a:rPr lang="es-CL" sz="1600" dirty="0">
                <a:solidFill>
                  <a:srgbClr val="000000"/>
                </a:solidFill>
                <a:latin typeface="arial" panose="020B0604020202020204" pitchFamily="34" charset="0"/>
              </a:rPr>
              <a:t>A esta hora </a:t>
            </a:r>
            <a:br>
              <a:rPr lang="es-CL" sz="1600" dirty="0"/>
            </a:br>
            <a:r>
              <a:rPr lang="es-CL" sz="1600" dirty="0">
                <a:solidFill>
                  <a:srgbClr val="000000"/>
                </a:solidFill>
                <a:latin typeface="arial" panose="020B0604020202020204" pitchFamily="34" charset="0"/>
              </a:rPr>
              <a:t>sin demora </a:t>
            </a:r>
            <a:br>
              <a:rPr lang="es-CL" sz="1600" dirty="0"/>
            </a:br>
            <a:r>
              <a:rPr lang="es-CL" sz="1600" dirty="0">
                <a:solidFill>
                  <a:srgbClr val="000000"/>
                </a:solidFill>
                <a:latin typeface="arial" panose="020B0604020202020204" pitchFamily="34" charset="0"/>
              </a:rPr>
              <a:t>toca las cuerdas vibrantes; </a:t>
            </a:r>
            <a:br>
              <a:rPr lang="es-CL" sz="1600" dirty="0"/>
            </a:br>
            <a:r>
              <a:rPr lang="es-CL" sz="1600" dirty="0">
                <a:solidFill>
                  <a:srgbClr val="000000"/>
                </a:solidFill>
                <a:latin typeface="arial" panose="020B0604020202020204" pitchFamily="34" charset="0"/>
              </a:rPr>
              <a:t>puesto que el Destino </a:t>
            </a:r>
            <a:br>
              <a:rPr lang="es-CL" sz="1600" dirty="0"/>
            </a:br>
            <a:r>
              <a:rPr lang="es-CL" sz="1600" dirty="0">
                <a:solidFill>
                  <a:srgbClr val="000000"/>
                </a:solidFill>
                <a:latin typeface="arial" panose="020B0604020202020204" pitchFamily="34" charset="0"/>
              </a:rPr>
              <a:t>derrota al más fuerte, </a:t>
            </a:r>
            <a:br>
              <a:rPr lang="es-CL" sz="1600" dirty="0"/>
            </a:br>
            <a:r>
              <a:rPr lang="es-CL" sz="1600" dirty="0">
                <a:solidFill>
                  <a:srgbClr val="000000"/>
                </a:solidFill>
                <a:latin typeface="arial" panose="020B0604020202020204" pitchFamily="34" charset="0"/>
              </a:rPr>
              <a:t>llorad todos conmigo!</a:t>
            </a:r>
            <a:endParaRPr lang="es-CL" sz="1600" dirty="0"/>
          </a:p>
        </p:txBody>
      </p:sp>
      <p:pic>
        <p:nvPicPr>
          <p:cNvPr id="2050" name="Picture 2" descr="Resultado de imagen para o fortuna traduc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56" y="908720"/>
            <a:ext cx="4492611"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12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78188" y="260648"/>
            <a:ext cx="4094391" cy="369332"/>
          </a:xfrm>
          <a:prstGeom prst="rect">
            <a:avLst/>
          </a:prstGeom>
        </p:spPr>
        <p:txBody>
          <a:bodyPr wrap="none">
            <a:spAutoFit/>
          </a:bodyPr>
          <a:lstStyle/>
          <a:p>
            <a:r>
              <a:rPr lang="es-CL" dirty="0">
                <a:solidFill>
                  <a:srgbClr val="000000"/>
                </a:solidFill>
                <a:latin typeface="YouTube Noto"/>
              </a:rPr>
              <a:t>Cantiga 166 "Como poden per </a:t>
            </a:r>
            <a:r>
              <a:rPr lang="es-CL" dirty="0" err="1">
                <a:solidFill>
                  <a:srgbClr val="000000"/>
                </a:solidFill>
                <a:latin typeface="YouTube Noto"/>
              </a:rPr>
              <a:t>sas</a:t>
            </a:r>
            <a:r>
              <a:rPr lang="es-CL" dirty="0">
                <a:solidFill>
                  <a:srgbClr val="000000"/>
                </a:solidFill>
                <a:latin typeface="YouTube Noto"/>
              </a:rPr>
              <a:t> culpas"</a:t>
            </a:r>
            <a:endParaRPr lang="es-CL" dirty="0"/>
          </a:p>
        </p:txBody>
      </p:sp>
      <p:sp>
        <p:nvSpPr>
          <p:cNvPr id="3" name="Rectángulo 2"/>
          <p:cNvSpPr/>
          <p:nvPr/>
        </p:nvSpPr>
        <p:spPr>
          <a:xfrm>
            <a:off x="2205980" y="764704"/>
            <a:ext cx="3262437" cy="5272213"/>
          </a:xfrm>
          <a:prstGeom prst="rect">
            <a:avLst/>
          </a:prstGeom>
        </p:spPr>
        <p:txBody>
          <a:bodyPr wrap="square">
            <a:spAutoFit/>
          </a:bodyPr>
          <a:lstStyle/>
          <a:p>
            <a:pPr>
              <a:lnSpc>
                <a:spcPct val="70000"/>
              </a:lnSpc>
              <a:spcBef>
                <a:spcPct val="50000"/>
              </a:spcBef>
            </a:pPr>
            <a:r>
              <a:rPr lang="es-ES" altLang="es-CL" dirty="0">
                <a:cs typeface="Times New Roman" panose="02020603050405020304" pitchFamily="18" charset="0"/>
              </a:rPr>
              <a:t>Como poden per </a:t>
            </a:r>
            <a:r>
              <a:rPr lang="es-ES" altLang="es-CL" dirty="0" err="1">
                <a:cs typeface="Times New Roman" panose="02020603050405020304" pitchFamily="18" charset="0"/>
              </a:rPr>
              <a:t>sas</a:t>
            </a:r>
            <a:r>
              <a:rPr lang="es-ES" altLang="es-CL" dirty="0">
                <a:cs typeface="Times New Roman" panose="02020603050405020304" pitchFamily="18" charset="0"/>
              </a:rPr>
              <a:t> culpas </a:t>
            </a:r>
          </a:p>
          <a:p>
            <a:pPr>
              <a:lnSpc>
                <a:spcPct val="70000"/>
              </a:lnSpc>
              <a:spcBef>
                <a:spcPct val="50000"/>
              </a:spcBef>
            </a:pPr>
            <a:r>
              <a:rPr lang="es-ES" altLang="es-CL" dirty="0">
                <a:cs typeface="Times New Roman" panose="02020603050405020304" pitchFamily="18" charset="0"/>
              </a:rPr>
              <a:t>os </a:t>
            </a:r>
            <a:r>
              <a:rPr lang="es-ES" altLang="es-CL" dirty="0" err="1">
                <a:cs typeface="Times New Roman" panose="02020603050405020304" pitchFamily="18" charset="0"/>
              </a:rPr>
              <a:t>omes</a:t>
            </a:r>
            <a:r>
              <a:rPr lang="es-ES" altLang="es-CL" dirty="0">
                <a:cs typeface="Times New Roman" panose="02020603050405020304" pitchFamily="18" charset="0"/>
              </a:rPr>
              <a:t> </a:t>
            </a:r>
            <a:r>
              <a:rPr lang="es-ES" altLang="es-CL" dirty="0" err="1">
                <a:cs typeface="Times New Roman" panose="02020603050405020304" pitchFamily="18" charset="0"/>
              </a:rPr>
              <a:t>seer</a:t>
            </a:r>
            <a:r>
              <a:rPr lang="es-ES" altLang="es-CL" dirty="0">
                <a:cs typeface="Times New Roman" panose="02020603050405020304" pitchFamily="18" charset="0"/>
              </a:rPr>
              <a:t> </a:t>
            </a:r>
            <a:r>
              <a:rPr lang="es-ES" altLang="es-CL" dirty="0" err="1">
                <a:cs typeface="Times New Roman" panose="02020603050405020304" pitchFamily="18" charset="0"/>
              </a:rPr>
              <a:t>contreitos</a:t>
            </a:r>
            <a:r>
              <a:rPr lang="es-ES" altLang="es-CL" dirty="0">
                <a:cs typeface="Times New Roman" panose="02020603050405020304" pitchFamily="18" charset="0"/>
              </a:rPr>
              <a:t>, </a:t>
            </a:r>
          </a:p>
          <a:p>
            <a:pPr>
              <a:lnSpc>
                <a:spcPct val="70000"/>
              </a:lnSpc>
              <a:spcBef>
                <a:spcPct val="50000"/>
              </a:spcBef>
            </a:pPr>
            <a:r>
              <a:rPr lang="es-ES" altLang="es-CL" dirty="0" err="1">
                <a:cs typeface="Times New Roman" panose="02020603050405020304" pitchFamily="18" charset="0"/>
              </a:rPr>
              <a:t>assi</a:t>
            </a:r>
            <a:r>
              <a:rPr lang="es-ES" altLang="es-CL" dirty="0">
                <a:cs typeface="Times New Roman" panose="02020603050405020304" pitchFamily="18" charset="0"/>
              </a:rPr>
              <a:t> poden pela Virgen </a:t>
            </a:r>
          </a:p>
          <a:p>
            <a:pPr>
              <a:lnSpc>
                <a:spcPct val="70000"/>
              </a:lnSpc>
              <a:spcBef>
                <a:spcPct val="50000"/>
              </a:spcBef>
            </a:pPr>
            <a:r>
              <a:rPr lang="es-ES" altLang="es-CL" dirty="0" err="1">
                <a:cs typeface="Times New Roman" panose="02020603050405020304" pitchFamily="18" charset="0"/>
              </a:rPr>
              <a:t>depois</a:t>
            </a:r>
            <a:r>
              <a:rPr lang="es-ES" altLang="es-CL" dirty="0">
                <a:cs typeface="Times New Roman" panose="02020603050405020304" pitchFamily="18" charset="0"/>
              </a:rPr>
              <a:t> </a:t>
            </a:r>
            <a:r>
              <a:rPr lang="es-ES" altLang="es-CL" dirty="0" err="1">
                <a:cs typeface="Times New Roman" panose="02020603050405020304" pitchFamily="18" charset="0"/>
              </a:rPr>
              <a:t>seer</a:t>
            </a:r>
            <a:r>
              <a:rPr lang="es-ES" altLang="es-CL" dirty="0">
                <a:cs typeface="Times New Roman" panose="02020603050405020304" pitchFamily="18" charset="0"/>
              </a:rPr>
              <a:t> </a:t>
            </a:r>
            <a:r>
              <a:rPr lang="es-ES" altLang="es-CL" dirty="0" err="1">
                <a:cs typeface="Times New Roman" panose="02020603050405020304" pitchFamily="18" charset="0"/>
              </a:rPr>
              <a:t>sãos</a:t>
            </a:r>
            <a:r>
              <a:rPr lang="es-ES" altLang="es-CL" dirty="0">
                <a:cs typeface="Times New Roman" panose="02020603050405020304" pitchFamily="18" charset="0"/>
              </a:rPr>
              <a:t> </a:t>
            </a:r>
            <a:r>
              <a:rPr lang="es-ES" altLang="es-CL" dirty="0" err="1">
                <a:cs typeface="Times New Roman" panose="02020603050405020304" pitchFamily="18" charset="0"/>
              </a:rPr>
              <a:t>feitos</a:t>
            </a:r>
            <a:r>
              <a:rPr lang="es-ES" altLang="es-CL" dirty="0">
                <a:cs typeface="Times New Roman" panose="02020603050405020304" pitchFamily="18" charset="0"/>
              </a:rPr>
              <a:t>. </a:t>
            </a:r>
          </a:p>
          <a:p>
            <a:pPr>
              <a:lnSpc>
                <a:spcPct val="70000"/>
              </a:lnSpc>
              <a:spcBef>
                <a:spcPct val="50000"/>
              </a:spcBef>
            </a:pPr>
            <a:r>
              <a:rPr lang="es-ES" altLang="es-CL" dirty="0">
                <a:cs typeface="Times New Roman" panose="02020603050405020304" pitchFamily="18" charset="0"/>
              </a:rPr>
              <a:t>  </a:t>
            </a:r>
          </a:p>
          <a:p>
            <a:pPr>
              <a:lnSpc>
                <a:spcPct val="70000"/>
              </a:lnSpc>
              <a:spcBef>
                <a:spcPct val="50000"/>
              </a:spcBef>
            </a:pPr>
            <a:r>
              <a:rPr lang="es-ES" altLang="es-CL" dirty="0" err="1">
                <a:cs typeface="Times New Roman" panose="02020603050405020304" pitchFamily="18" charset="0"/>
              </a:rPr>
              <a:t>Ond</a:t>
            </a:r>
            <a:r>
              <a:rPr lang="es-ES" altLang="es-CL" dirty="0">
                <a:cs typeface="Times New Roman" panose="02020603050405020304" pitchFamily="18" charset="0"/>
              </a:rPr>
              <a:t>' </a:t>
            </a:r>
            <a:r>
              <a:rPr lang="es-ES" altLang="es-CL" dirty="0" err="1">
                <a:cs typeface="Times New Roman" panose="02020603050405020304" pitchFamily="18" charset="0"/>
              </a:rPr>
              <a:t>avo</a:t>
            </a:r>
            <a:r>
              <a:rPr lang="es-ES" altLang="es-CL" dirty="0">
                <a:cs typeface="Times New Roman" panose="02020603050405020304" pitchFamily="18" charset="0"/>
              </a:rPr>
              <a:t> a un </a:t>
            </a:r>
            <a:r>
              <a:rPr lang="es-ES" altLang="es-CL" dirty="0" err="1">
                <a:cs typeface="Times New Roman" panose="02020603050405020304" pitchFamily="18" charset="0"/>
              </a:rPr>
              <a:t>ome</a:t>
            </a:r>
            <a:r>
              <a:rPr lang="es-ES" altLang="es-CL" dirty="0">
                <a:cs typeface="Times New Roman" panose="02020603050405020304" pitchFamily="18" charset="0"/>
              </a:rPr>
              <a:t>, </a:t>
            </a:r>
          </a:p>
          <a:p>
            <a:pPr>
              <a:lnSpc>
                <a:spcPct val="70000"/>
              </a:lnSpc>
              <a:spcBef>
                <a:spcPct val="50000"/>
              </a:spcBef>
            </a:pPr>
            <a:r>
              <a:rPr lang="es-ES" altLang="es-CL" dirty="0">
                <a:cs typeface="Times New Roman" panose="02020603050405020304" pitchFamily="18" charset="0"/>
              </a:rPr>
              <a:t>por pecados que </a:t>
            </a:r>
            <a:r>
              <a:rPr lang="es-ES" altLang="es-CL" dirty="0" err="1">
                <a:cs typeface="Times New Roman" panose="02020603050405020304" pitchFamily="18" charset="0"/>
              </a:rPr>
              <a:t>fezera</a:t>
            </a:r>
            <a:r>
              <a:rPr lang="es-ES" altLang="es-CL" dirty="0">
                <a:cs typeface="Times New Roman" panose="02020603050405020304" pitchFamily="18" charset="0"/>
              </a:rPr>
              <a:t>, </a:t>
            </a:r>
          </a:p>
          <a:p>
            <a:pPr>
              <a:lnSpc>
                <a:spcPct val="70000"/>
              </a:lnSpc>
              <a:spcBef>
                <a:spcPct val="50000"/>
              </a:spcBef>
            </a:pPr>
            <a:r>
              <a:rPr lang="es-ES" altLang="es-CL" dirty="0">
                <a:cs typeface="Times New Roman" panose="02020603050405020304" pitchFamily="18" charset="0"/>
              </a:rPr>
              <a:t>que </a:t>
            </a:r>
            <a:r>
              <a:rPr lang="es-ES" altLang="es-CL" dirty="0" err="1">
                <a:cs typeface="Times New Roman" panose="02020603050405020304" pitchFamily="18" charset="0"/>
              </a:rPr>
              <a:t>foi</a:t>
            </a:r>
            <a:r>
              <a:rPr lang="es-ES" altLang="es-CL" dirty="0">
                <a:cs typeface="Times New Roman" panose="02020603050405020304" pitchFamily="18" charset="0"/>
              </a:rPr>
              <a:t> </a:t>
            </a:r>
            <a:r>
              <a:rPr lang="es-ES" altLang="es-CL" dirty="0" err="1">
                <a:cs typeface="Times New Roman" panose="02020603050405020304" pitchFamily="18" charset="0"/>
              </a:rPr>
              <a:t>tolleito</a:t>
            </a:r>
            <a:r>
              <a:rPr lang="es-ES" altLang="es-CL" dirty="0">
                <a:cs typeface="Times New Roman" panose="02020603050405020304" pitchFamily="18" charset="0"/>
              </a:rPr>
              <a:t> dos </a:t>
            </a:r>
            <a:r>
              <a:rPr lang="es-ES" altLang="es-CL" dirty="0" err="1">
                <a:cs typeface="Times New Roman" panose="02020603050405020304" pitchFamily="18" charset="0"/>
              </a:rPr>
              <a:t>nenbros</a:t>
            </a:r>
            <a:r>
              <a:rPr lang="es-ES" altLang="es-CL" dirty="0">
                <a:cs typeface="Times New Roman" panose="02020603050405020304" pitchFamily="18" charset="0"/>
              </a:rPr>
              <a:t> </a:t>
            </a:r>
          </a:p>
          <a:p>
            <a:pPr>
              <a:lnSpc>
                <a:spcPct val="70000"/>
              </a:lnSpc>
              <a:spcBef>
                <a:spcPct val="50000"/>
              </a:spcBef>
            </a:pPr>
            <a:r>
              <a:rPr lang="es-ES" altLang="es-CL" dirty="0">
                <a:cs typeface="Times New Roman" panose="02020603050405020304" pitchFamily="18" charset="0"/>
              </a:rPr>
              <a:t>da </a:t>
            </a:r>
            <a:r>
              <a:rPr lang="es-ES" altLang="es-CL" dirty="0" err="1">
                <a:cs typeface="Times New Roman" panose="02020603050405020304" pitchFamily="18" charset="0"/>
              </a:rPr>
              <a:t>door</a:t>
            </a:r>
            <a:r>
              <a:rPr lang="es-ES" altLang="es-CL" dirty="0">
                <a:cs typeface="Times New Roman" panose="02020603050405020304" pitchFamily="18" charset="0"/>
              </a:rPr>
              <a:t> que </a:t>
            </a:r>
            <a:r>
              <a:rPr lang="es-ES" altLang="es-CL" dirty="0" err="1">
                <a:cs typeface="Times New Roman" panose="02020603050405020304" pitchFamily="18" charset="0"/>
              </a:rPr>
              <a:t>ouvera</a:t>
            </a:r>
            <a:r>
              <a:rPr lang="es-ES" altLang="es-CL" dirty="0">
                <a:cs typeface="Times New Roman" panose="02020603050405020304" pitchFamily="18" charset="0"/>
              </a:rPr>
              <a:t>, </a:t>
            </a:r>
          </a:p>
          <a:p>
            <a:pPr>
              <a:lnSpc>
                <a:spcPct val="70000"/>
              </a:lnSpc>
              <a:spcBef>
                <a:spcPct val="50000"/>
              </a:spcBef>
            </a:pPr>
            <a:r>
              <a:rPr lang="es-ES" altLang="es-CL" dirty="0">
                <a:cs typeface="Times New Roman" panose="02020603050405020304" pitchFamily="18" charset="0"/>
              </a:rPr>
              <a:t>e </a:t>
            </a:r>
            <a:r>
              <a:rPr lang="es-ES" altLang="es-CL" dirty="0" err="1">
                <a:cs typeface="Times New Roman" panose="02020603050405020304" pitchFamily="18" charset="0"/>
              </a:rPr>
              <a:t>durou</a:t>
            </a:r>
            <a:r>
              <a:rPr lang="es-ES" altLang="es-CL" dirty="0">
                <a:cs typeface="Times New Roman" panose="02020603050405020304" pitchFamily="18" charset="0"/>
              </a:rPr>
              <a:t> </a:t>
            </a:r>
            <a:r>
              <a:rPr lang="es-ES" altLang="es-CL" dirty="0" err="1">
                <a:cs typeface="Times New Roman" panose="02020603050405020304" pitchFamily="18" charset="0"/>
              </a:rPr>
              <a:t>assi</a:t>
            </a:r>
            <a:r>
              <a:rPr lang="es-ES" altLang="es-CL" dirty="0">
                <a:cs typeface="Times New Roman" panose="02020603050405020304" pitchFamily="18" charset="0"/>
              </a:rPr>
              <a:t> cinc' anos </a:t>
            </a:r>
          </a:p>
          <a:p>
            <a:pPr>
              <a:lnSpc>
                <a:spcPct val="70000"/>
              </a:lnSpc>
              <a:spcBef>
                <a:spcPct val="50000"/>
              </a:spcBef>
            </a:pPr>
            <a:r>
              <a:rPr lang="es-ES" altLang="es-CL" dirty="0">
                <a:cs typeface="Times New Roman" panose="02020603050405020304" pitchFamily="18" charset="0"/>
              </a:rPr>
              <a:t>que mover-se non </a:t>
            </a:r>
            <a:r>
              <a:rPr lang="es-ES" altLang="es-CL" dirty="0" err="1">
                <a:cs typeface="Times New Roman" panose="02020603050405020304" pitchFamily="18" charset="0"/>
              </a:rPr>
              <a:t>podera</a:t>
            </a:r>
            <a:r>
              <a:rPr lang="es-ES" altLang="es-CL" dirty="0">
                <a:cs typeface="Times New Roman" panose="02020603050405020304" pitchFamily="18" charset="0"/>
              </a:rPr>
              <a:t>, </a:t>
            </a:r>
          </a:p>
          <a:p>
            <a:pPr>
              <a:lnSpc>
                <a:spcPct val="70000"/>
              </a:lnSpc>
              <a:spcBef>
                <a:spcPct val="50000"/>
              </a:spcBef>
            </a:pPr>
            <a:r>
              <a:rPr lang="es-ES" altLang="es-CL" dirty="0" err="1">
                <a:cs typeface="Times New Roman" panose="02020603050405020304" pitchFamily="18" charset="0"/>
              </a:rPr>
              <a:t>assi</a:t>
            </a:r>
            <a:r>
              <a:rPr lang="es-ES" altLang="es-CL" dirty="0">
                <a:cs typeface="Times New Roman" panose="02020603050405020304" pitchFamily="18" charset="0"/>
              </a:rPr>
              <a:t> </a:t>
            </a:r>
            <a:r>
              <a:rPr lang="es-ES" altLang="es-CL" dirty="0" err="1">
                <a:cs typeface="Times New Roman" panose="02020603050405020304" pitchFamily="18" charset="0"/>
              </a:rPr>
              <a:t>avia</a:t>
            </a:r>
            <a:r>
              <a:rPr lang="es-ES" altLang="es-CL" dirty="0">
                <a:cs typeface="Times New Roman" panose="02020603050405020304" pitchFamily="18" charset="0"/>
              </a:rPr>
              <a:t> os </a:t>
            </a:r>
            <a:r>
              <a:rPr lang="es-ES" altLang="es-CL" dirty="0" err="1">
                <a:cs typeface="Times New Roman" panose="02020603050405020304" pitchFamily="18" charset="0"/>
              </a:rPr>
              <a:t>nenbros</a:t>
            </a:r>
            <a:r>
              <a:rPr lang="es-ES" altLang="es-CL" dirty="0">
                <a:cs typeface="Times New Roman" panose="02020603050405020304" pitchFamily="18" charset="0"/>
              </a:rPr>
              <a:t> </a:t>
            </a:r>
          </a:p>
          <a:p>
            <a:pPr>
              <a:lnSpc>
                <a:spcPct val="70000"/>
              </a:lnSpc>
              <a:spcBef>
                <a:spcPct val="50000"/>
              </a:spcBef>
            </a:pPr>
            <a:r>
              <a:rPr lang="es-ES" altLang="es-CL" dirty="0">
                <a:cs typeface="Times New Roman" panose="02020603050405020304" pitchFamily="18" charset="0"/>
              </a:rPr>
              <a:t>todos do </a:t>
            </a:r>
            <a:r>
              <a:rPr lang="es-ES" altLang="es-CL" dirty="0" err="1">
                <a:cs typeface="Times New Roman" panose="02020603050405020304" pitchFamily="18" charset="0"/>
              </a:rPr>
              <a:t>corpo</a:t>
            </a:r>
            <a:r>
              <a:rPr lang="es-ES" altLang="es-CL" dirty="0">
                <a:cs typeface="Times New Roman" panose="02020603050405020304" pitchFamily="18" charset="0"/>
              </a:rPr>
              <a:t> </a:t>
            </a:r>
            <a:r>
              <a:rPr lang="es-ES" altLang="es-CL" dirty="0" err="1">
                <a:cs typeface="Times New Roman" panose="02020603050405020304" pitchFamily="18" charset="0"/>
              </a:rPr>
              <a:t>maltreitos</a:t>
            </a:r>
            <a:r>
              <a:rPr lang="es-ES" altLang="es-CL" dirty="0">
                <a:cs typeface="Times New Roman" panose="02020603050405020304" pitchFamily="18" charset="0"/>
              </a:rPr>
              <a:t>. </a:t>
            </a:r>
          </a:p>
          <a:p>
            <a:pPr>
              <a:lnSpc>
                <a:spcPct val="70000"/>
              </a:lnSpc>
              <a:spcBef>
                <a:spcPct val="50000"/>
              </a:spcBef>
            </a:pPr>
            <a:endParaRPr lang="es-ES_tradnl" altLang="es-CL" dirty="0">
              <a:cs typeface="Times New Roman" panose="02020603050405020304" pitchFamily="18" charset="0"/>
            </a:endParaRPr>
          </a:p>
          <a:p>
            <a:pPr>
              <a:lnSpc>
                <a:spcPct val="70000"/>
              </a:lnSpc>
              <a:spcBef>
                <a:spcPct val="50000"/>
              </a:spcBef>
            </a:pPr>
            <a:r>
              <a:rPr lang="es-ES" altLang="es-CL" dirty="0">
                <a:cs typeface="Times New Roman" panose="02020603050405020304" pitchFamily="18" charset="0"/>
              </a:rPr>
              <a:t>Como poden per </a:t>
            </a:r>
            <a:r>
              <a:rPr lang="es-ES" altLang="es-CL" dirty="0" err="1">
                <a:cs typeface="Times New Roman" panose="02020603050405020304" pitchFamily="18" charset="0"/>
              </a:rPr>
              <a:t>sas</a:t>
            </a:r>
            <a:r>
              <a:rPr lang="es-ES" altLang="es-CL" dirty="0">
                <a:cs typeface="Times New Roman" panose="02020603050405020304" pitchFamily="18" charset="0"/>
              </a:rPr>
              <a:t> culpas </a:t>
            </a:r>
          </a:p>
          <a:p>
            <a:pPr>
              <a:lnSpc>
                <a:spcPct val="70000"/>
              </a:lnSpc>
              <a:spcBef>
                <a:spcPct val="50000"/>
              </a:spcBef>
            </a:pPr>
            <a:r>
              <a:rPr lang="es-ES" altLang="es-CL" dirty="0">
                <a:cs typeface="Times New Roman" panose="02020603050405020304" pitchFamily="18" charset="0"/>
              </a:rPr>
              <a:t>os </a:t>
            </a:r>
            <a:r>
              <a:rPr lang="es-ES" altLang="es-CL" dirty="0" err="1">
                <a:cs typeface="Times New Roman" panose="02020603050405020304" pitchFamily="18" charset="0"/>
              </a:rPr>
              <a:t>omes</a:t>
            </a:r>
            <a:r>
              <a:rPr lang="es-ES" altLang="es-CL" dirty="0">
                <a:cs typeface="Times New Roman" panose="02020603050405020304" pitchFamily="18" charset="0"/>
              </a:rPr>
              <a:t> </a:t>
            </a:r>
            <a:r>
              <a:rPr lang="es-ES" altLang="es-CL" dirty="0" err="1">
                <a:cs typeface="Times New Roman" panose="02020603050405020304" pitchFamily="18" charset="0"/>
              </a:rPr>
              <a:t>seer</a:t>
            </a:r>
            <a:r>
              <a:rPr lang="es-ES" altLang="es-CL" dirty="0">
                <a:cs typeface="Times New Roman" panose="02020603050405020304" pitchFamily="18" charset="0"/>
              </a:rPr>
              <a:t> </a:t>
            </a:r>
            <a:r>
              <a:rPr lang="es-ES" altLang="es-CL" dirty="0" err="1">
                <a:cs typeface="Times New Roman" panose="02020603050405020304" pitchFamily="18" charset="0"/>
              </a:rPr>
              <a:t>contreitos</a:t>
            </a:r>
            <a:r>
              <a:rPr lang="es-ES" altLang="es-CL" dirty="0">
                <a:cs typeface="Times New Roman" panose="02020603050405020304" pitchFamily="18" charset="0"/>
              </a:rPr>
              <a:t>... </a:t>
            </a:r>
          </a:p>
        </p:txBody>
      </p:sp>
      <p:sp>
        <p:nvSpPr>
          <p:cNvPr id="4" name="Rectángulo 3"/>
          <p:cNvSpPr/>
          <p:nvPr/>
        </p:nvSpPr>
        <p:spPr>
          <a:xfrm>
            <a:off x="6454452" y="764704"/>
            <a:ext cx="6092825" cy="5272213"/>
          </a:xfrm>
          <a:prstGeom prst="rect">
            <a:avLst/>
          </a:prstGeom>
        </p:spPr>
        <p:txBody>
          <a:bodyPr>
            <a:spAutoFit/>
          </a:bodyPr>
          <a:lstStyle/>
          <a:p>
            <a:pPr>
              <a:lnSpc>
                <a:spcPct val="70000"/>
              </a:lnSpc>
              <a:spcBef>
                <a:spcPct val="50000"/>
              </a:spcBef>
            </a:pPr>
            <a:r>
              <a:rPr lang="es-ES" altLang="es-CL" dirty="0">
                <a:cs typeface="Times New Roman" panose="02020603050405020304" pitchFamily="18" charset="0"/>
              </a:rPr>
              <a:t>Tal como pueden por sus culpas</a:t>
            </a:r>
          </a:p>
          <a:p>
            <a:pPr>
              <a:lnSpc>
                <a:spcPct val="70000"/>
              </a:lnSpc>
              <a:spcBef>
                <a:spcPct val="50000"/>
              </a:spcBef>
            </a:pPr>
            <a:r>
              <a:rPr lang="es-ES" altLang="es-CL" dirty="0">
                <a:cs typeface="Times New Roman" panose="02020603050405020304" pitchFamily="18" charset="0"/>
              </a:rPr>
              <a:t>Los hombres ser contrahechos,</a:t>
            </a:r>
          </a:p>
          <a:p>
            <a:pPr>
              <a:lnSpc>
                <a:spcPct val="70000"/>
              </a:lnSpc>
              <a:spcBef>
                <a:spcPct val="50000"/>
              </a:spcBef>
            </a:pPr>
            <a:r>
              <a:rPr lang="es-ES" altLang="es-CL" dirty="0">
                <a:cs typeface="Times New Roman" panose="02020603050405020304" pitchFamily="18" charset="0"/>
              </a:rPr>
              <a:t>Así pueden por la Virgen</a:t>
            </a:r>
          </a:p>
          <a:p>
            <a:pPr>
              <a:lnSpc>
                <a:spcPct val="70000"/>
              </a:lnSpc>
              <a:spcBef>
                <a:spcPct val="50000"/>
              </a:spcBef>
            </a:pPr>
            <a:r>
              <a:rPr lang="es-ES" altLang="es-CL" dirty="0">
                <a:cs typeface="Times New Roman" panose="02020603050405020304" pitchFamily="18" charset="0"/>
              </a:rPr>
              <a:t>Después ser rehechos.</a:t>
            </a:r>
          </a:p>
          <a:p>
            <a:pPr>
              <a:lnSpc>
                <a:spcPct val="70000"/>
              </a:lnSpc>
              <a:spcBef>
                <a:spcPct val="50000"/>
              </a:spcBef>
            </a:pPr>
            <a:r>
              <a:rPr lang="es-ES" altLang="es-CL" dirty="0">
                <a:cs typeface="Times New Roman" panose="02020603050405020304" pitchFamily="18" charset="0"/>
              </a:rPr>
              <a:t> </a:t>
            </a:r>
          </a:p>
          <a:p>
            <a:pPr>
              <a:lnSpc>
                <a:spcPct val="70000"/>
              </a:lnSpc>
              <a:spcBef>
                <a:spcPct val="50000"/>
              </a:spcBef>
            </a:pPr>
            <a:r>
              <a:rPr lang="es-ES" altLang="es-CL" dirty="0">
                <a:cs typeface="Times New Roman" panose="02020603050405020304" pitchFamily="18" charset="0"/>
              </a:rPr>
              <a:t>Así ocurrió a un hombre,</a:t>
            </a:r>
          </a:p>
          <a:p>
            <a:pPr>
              <a:lnSpc>
                <a:spcPct val="70000"/>
              </a:lnSpc>
              <a:spcBef>
                <a:spcPct val="50000"/>
              </a:spcBef>
            </a:pPr>
            <a:r>
              <a:rPr lang="es-ES" altLang="es-CL" dirty="0">
                <a:cs typeface="Times New Roman" panose="02020603050405020304" pitchFamily="18" charset="0"/>
              </a:rPr>
              <a:t>Por los pecados que había cometido,</a:t>
            </a:r>
          </a:p>
          <a:p>
            <a:pPr>
              <a:lnSpc>
                <a:spcPct val="70000"/>
              </a:lnSpc>
              <a:spcBef>
                <a:spcPct val="50000"/>
              </a:spcBef>
            </a:pPr>
            <a:r>
              <a:rPr lang="es-ES" altLang="es-CL" dirty="0">
                <a:cs typeface="Times New Roman" panose="02020603050405020304" pitchFamily="18" charset="0"/>
              </a:rPr>
              <a:t>Que quedó paralizado de sus extremidades</a:t>
            </a:r>
          </a:p>
          <a:p>
            <a:pPr>
              <a:lnSpc>
                <a:spcPct val="70000"/>
              </a:lnSpc>
              <a:spcBef>
                <a:spcPct val="50000"/>
              </a:spcBef>
            </a:pPr>
            <a:r>
              <a:rPr lang="es-ES" altLang="es-CL" dirty="0">
                <a:cs typeface="Times New Roman" panose="02020603050405020304" pitchFamily="18" charset="0"/>
              </a:rPr>
              <a:t>Debido a una enfermedad que tenía.</a:t>
            </a:r>
          </a:p>
          <a:p>
            <a:pPr>
              <a:lnSpc>
                <a:spcPct val="70000"/>
              </a:lnSpc>
              <a:spcBef>
                <a:spcPct val="50000"/>
              </a:spcBef>
            </a:pPr>
            <a:r>
              <a:rPr lang="es-ES" altLang="es-CL" dirty="0">
                <a:cs typeface="Times New Roman" panose="02020603050405020304" pitchFamily="18" charset="0"/>
              </a:rPr>
              <a:t>De tal manera que por cinco años</a:t>
            </a:r>
          </a:p>
          <a:p>
            <a:pPr>
              <a:lnSpc>
                <a:spcPct val="70000"/>
              </a:lnSpc>
              <a:spcBef>
                <a:spcPct val="50000"/>
              </a:spcBef>
            </a:pPr>
            <a:r>
              <a:rPr lang="es-ES" altLang="es-CL" dirty="0">
                <a:cs typeface="Times New Roman" panose="02020603050405020304" pitchFamily="18" charset="0"/>
              </a:rPr>
              <a:t>No pudo moverse.</a:t>
            </a:r>
          </a:p>
          <a:p>
            <a:pPr>
              <a:lnSpc>
                <a:spcPct val="70000"/>
              </a:lnSpc>
              <a:spcBef>
                <a:spcPct val="50000"/>
              </a:spcBef>
            </a:pPr>
            <a:r>
              <a:rPr lang="es-ES" altLang="es-CL" dirty="0">
                <a:cs typeface="Times New Roman" panose="02020603050405020304" pitchFamily="18" charset="0"/>
              </a:rPr>
              <a:t>Y todos los miembros</a:t>
            </a:r>
          </a:p>
          <a:p>
            <a:pPr>
              <a:lnSpc>
                <a:spcPct val="70000"/>
              </a:lnSpc>
              <a:spcBef>
                <a:spcPct val="50000"/>
              </a:spcBef>
            </a:pPr>
            <a:r>
              <a:rPr lang="es-ES" altLang="es-CL" dirty="0">
                <a:cs typeface="Times New Roman" panose="02020603050405020304" pitchFamily="18" charset="0"/>
              </a:rPr>
              <a:t>De su cuerpo le dolían.</a:t>
            </a:r>
          </a:p>
          <a:p>
            <a:pPr>
              <a:lnSpc>
                <a:spcPct val="70000"/>
              </a:lnSpc>
              <a:spcBef>
                <a:spcPct val="50000"/>
              </a:spcBef>
            </a:pPr>
            <a:r>
              <a:rPr lang="es-ES" altLang="es-CL" dirty="0">
                <a:cs typeface="Times New Roman" panose="02020603050405020304" pitchFamily="18" charset="0"/>
              </a:rPr>
              <a:t> </a:t>
            </a:r>
          </a:p>
          <a:p>
            <a:pPr>
              <a:lnSpc>
                <a:spcPct val="70000"/>
              </a:lnSpc>
              <a:spcBef>
                <a:spcPct val="50000"/>
              </a:spcBef>
            </a:pPr>
            <a:r>
              <a:rPr lang="es-ES" altLang="es-CL" dirty="0">
                <a:cs typeface="Times New Roman" panose="02020603050405020304" pitchFamily="18" charset="0"/>
              </a:rPr>
              <a:t>Tal como pueden por sus culpas</a:t>
            </a:r>
          </a:p>
          <a:p>
            <a:pPr>
              <a:lnSpc>
                <a:spcPct val="70000"/>
              </a:lnSpc>
              <a:spcBef>
                <a:spcPct val="50000"/>
              </a:spcBef>
            </a:pPr>
            <a:r>
              <a:rPr lang="es-ES" altLang="es-CL" dirty="0">
                <a:cs typeface="Times New Roman" panose="02020603050405020304" pitchFamily="18" charset="0"/>
              </a:rPr>
              <a:t>Los hombres ser contrahechos…</a:t>
            </a:r>
            <a:r>
              <a:rPr lang="es-ES" altLang="es-CL" dirty="0"/>
              <a:t> </a:t>
            </a:r>
          </a:p>
        </p:txBody>
      </p:sp>
    </p:spTree>
    <p:extLst>
      <p:ext uri="{BB962C8B-B14F-4D97-AF65-F5344CB8AC3E}">
        <p14:creationId xmlns:p14="http://schemas.microsoft.com/office/powerpoint/2010/main" val="361359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5780" y="332656"/>
            <a:ext cx="10945216" cy="5478423"/>
          </a:xfrm>
          <a:prstGeom prst="rect">
            <a:avLst/>
          </a:prstGeom>
        </p:spPr>
        <p:txBody>
          <a:bodyPr wrap="square">
            <a:spAutoFit/>
          </a:bodyPr>
          <a:lstStyle/>
          <a:p>
            <a:pPr marL="285750" indent="-285750" algn="just">
              <a:buFont typeface="Arial" panose="020B0604020202020204" pitchFamily="34" charset="0"/>
              <a:buChar char="•"/>
            </a:pPr>
            <a:endParaRPr lang="es-ES" sz="2000" dirty="0">
              <a:latin typeface="+mj-lt"/>
              <a:ea typeface="Times New Roman" panose="02020603050405020304" pitchFamily="18" charset="0"/>
            </a:endParaRPr>
          </a:p>
          <a:p>
            <a:pPr marL="285750" indent="-285750" algn="just">
              <a:lnSpc>
                <a:spcPct val="150000"/>
              </a:lnSpc>
              <a:buFont typeface="Arial" panose="020B0604020202020204" pitchFamily="34" charset="0"/>
              <a:buChar char="•"/>
            </a:pPr>
            <a:r>
              <a:rPr lang="es-ES" sz="2000" dirty="0">
                <a:latin typeface="+mj-lt"/>
                <a:ea typeface="Times New Roman" panose="02020603050405020304" pitchFamily="18" charset="0"/>
              </a:rPr>
              <a:t>Los trovadores fueron poetas y músicos, generalmente de </a:t>
            </a:r>
            <a:r>
              <a:rPr lang="es-ES" sz="2000" b="1" dirty="0">
                <a:latin typeface="+mj-lt"/>
                <a:ea typeface="Times New Roman" panose="02020603050405020304" pitchFamily="18" charset="0"/>
              </a:rPr>
              <a:t>noble</a:t>
            </a:r>
            <a:r>
              <a:rPr lang="es-ES" sz="2000" dirty="0">
                <a:latin typeface="+mj-lt"/>
                <a:ea typeface="Times New Roman" panose="02020603050405020304" pitchFamily="18" charset="0"/>
              </a:rPr>
              <a:t> origen que habían recibido una buena educación en </a:t>
            </a:r>
            <a:r>
              <a:rPr lang="es-ES" sz="2000" b="1" dirty="0">
                <a:latin typeface="+mj-lt"/>
                <a:ea typeface="Times New Roman" panose="02020603050405020304" pitchFamily="18" charset="0"/>
              </a:rPr>
              <a:t>abadías</a:t>
            </a:r>
            <a:r>
              <a:rPr lang="es-ES" sz="2000" dirty="0">
                <a:latin typeface="+mj-lt"/>
                <a:ea typeface="Times New Roman" panose="02020603050405020304" pitchFamily="18" charset="0"/>
              </a:rPr>
              <a:t> y </a:t>
            </a:r>
            <a:r>
              <a:rPr lang="es-ES" sz="2000" b="1" dirty="0">
                <a:latin typeface="+mj-lt"/>
                <a:ea typeface="Times New Roman" panose="02020603050405020304" pitchFamily="18" charset="0"/>
              </a:rPr>
              <a:t>monasterios</a:t>
            </a:r>
            <a:r>
              <a:rPr lang="es-ES" sz="2000" dirty="0">
                <a:latin typeface="+mj-lt"/>
                <a:ea typeface="Times New Roman" panose="02020603050405020304" pitchFamily="18" charset="0"/>
              </a:rPr>
              <a:t>, los refugios culturales de la época.</a:t>
            </a:r>
          </a:p>
          <a:p>
            <a:pPr marL="285750" indent="-285750" algn="just">
              <a:lnSpc>
                <a:spcPct val="150000"/>
              </a:lnSpc>
              <a:buFont typeface="Arial" panose="020B0604020202020204" pitchFamily="34" charset="0"/>
              <a:buChar char="•"/>
            </a:pPr>
            <a:endParaRPr lang="es-ES" sz="2000" dirty="0">
              <a:latin typeface="+mj-lt"/>
              <a:ea typeface="Times New Roman" panose="02020603050405020304" pitchFamily="18" charset="0"/>
            </a:endParaRPr>
          </a:p>
          <a:p>
            <a:pPr marL="285750" indent="-285750" algn="just">
              <a:lnSpc>
                <a:spcPct val="150000"/>
              </a:lnSpc>
              <a:buFont typeface="Arial" panose="020B0604020202020204" pitchFamily="34" charset="0"/>
              <a:buChar char="•"/>
            </a:pPr>
            <a:r>
              <a:rPr lang="es-ES" sz="2000" dirty="0"/>
              <a:t>Ejercían su arte en </a:t>
            </a:r>
            <a:r>
              <a:rPr lang="es-ES" sz="2000" b="1" dirty="0"/>
              <a:t>fiestas</a:t>
            </a:r>
            <a:r>
              <a:rPr lang="es-ES" sz="2000" dirty="0"/>
              <a:t> y en </a:t>
            </a:r>
            <a:r>
              <a:rPr lang="es-ES" sz="2000" b="1" dirty="0"/>
              <a:t>reuniones</a:t>
            </a:r>
            <a:r>
              <a:rPr lang="es-ES" sz="2000" dirty="0"/>
              <a:t> de toda índole; entretenían con sus cantos las largas y monótonas veladas medievales exaltando hazañas, leyendas, relatos, etc., deambulando muchos de ellos, por castillos pueblos y ciudades.</a:t>
            </a:r>
          </a:p>
          <a:p>
            <a:pPr marL="285750" indent="-285750" algn="just">
              <a:lnSpc>
                <a:spcPct val="150000"/>
              </a:lnSpc>
              <a:buFont typeface="Arial" panose="020B0604020202020204" pitchFamily="34" charset="0"/>
              <a:buChar char="•"/>
            </a:pPr>
            <a:endParaRPr lang="es-ES" sz="2000" dirty="0"/>
          </a:p>
          <a:p>
            <a:pPr marL="285750" indent="-285750" algn="just">
              <a:lnSpc>
                <a:spcPct val="150000"/>
              </a:lnSpc>
              <a:buFont typeface="Arial" panose="020B0604020202020204" pitchFamily="34" charset="0"/>
              <a:buChar char="•"/>
            </a:pPr>
            <a:r>
              <a:rPr lang="es-ES" sz="2000" dirty="0"/>
              <a:t>Bajo el amparo de la nobleza feudal la música lírica florecería y se transformaría en los siglos XII y XIII en el arte maduro de los músicos antes mencionados. </a:t>
            </a:r>
            <a:r>
              <a:rPr lang="es-ES" sz="2000" b="1" dirty="0"/>
              <a:t>Torneos</a:t>
            </a:r>
            <a:r>
              <a:rPr lang="es-ES" sz="2000" dirty="0"/>
              <a:t> </a:t>
            </a:r>
            <a:r>
              <a:rPr lang="es-ES" sz="2000" b="1" dirty="0"/>
              <a:t>galantes</a:t>
            </a:r>
            <a:r>
              <a:rPr lang="es-ES" sz="2000" dirty="0"/>
              <a:t>, bravos caballeros conquistando bellas damas, y aristócratas poetas haciendo música junto con los trovadores animaron las horas de solaz de los nobles en el período gótico.</a:t>
            </a:r>
            <a:endParaRPr lang="es-CL" sz="2000" dirty="0">
              <a:latin typeface="+mj-lt"/>
            </a:endParaRPr>
          </a:p>
        </p:txBody>
      </p:sp>
    </p:spTree>
    <p:extLst>
      <p:ext uri="{BB962C8B-B14F-4D97-AF65-F5344CB8AC3E}">
        <p14:creationId xmlns:p14="http://schemas.microsoft.com/office/powerpoint/2010/main" val="173572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78037" y="146308"/>
            <a:ext cx="6024341" cy="369332"/>
          </a:xfrm>
          <a:prstGeom prst="rect">
            <a:avLst/>
          </a:prstGeom>
        </p:spPr>
        <p:txBody>
          <a:bodyPr wrap="none">
            <a:spAutoFit/>
          </a:bodyPr>
          <a:lstStyle/>
          <a:p>
            <a:r>
              <a:rPr lang="de-DE" dirty="0">
                <a:solidFill>
                  <a:srgbClr val="000000"/>
                </a:solidFill>
                <a:latin typeface="YouTube Noto"/>
              </a:rPr>
              <a:t>Minnesänger : Walther von der Vogelweide - Under der linden</a:t>
            </a:r>
            <a:endParaRPr lang="es-CL" dirty="0"/>
          </a:p>
        </p:txBody>
      </p:sp>
      <p:sp>
        <p:nvSpPr>
          <p:cNvPr id="7" name="Rectángulo 6"/>
          <p:cNvSpPr/>
          <p:nvPr/>
        </p:nvSpPr>
        <p:spPr>
          <a:xfrm>
            <a:off x="2713905" y="699662"/>
            <a:ext cx="4054524" cy="2585323"/>
          </a:xfrm>
          <a:prstGeom prst="rect">
            <a:avLst/>
          </a:prstGeom>
        </p:spPr>
        <p:txBody>
          <a:bodyPr wrap="square">
            <a:spAutoFit/>
          </a:bodyPr>
          <a:lstStyle/>
          <a:p>
            <a:r>
              <a:rPr lang="es-CL" b="1" dirty="0" err="1">
                <a:solidFill>
                  <a:srgbClr val="111111"/>
                </a:solidFill>
                <a:latin typeface="Century Schoolbook" panose="02040604050505020304" pitchFamily="18" charset="0"/>
              </a:rPr>
              <a:t>Under</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der</a:t>
            </a:r>
            <a:r>
              <a:rPr lang="es-CL" b="1" dirty="0">
                <a:solidFill>
                  <a:srgbClr val="111111"/>
                </a:solidFill>
                <a:latin typeface="Century Schoolbook" panose="02040604050505020304" pitchFamily="18" charset="0"/>
              </a:rPr>
              <a:t> linden</a:t>
            </a:r>
            <a:br>
              <a:rPr lang="es-CL" b="1" dirty="0">
                <a:solidFill>
                  <a:srgbClr val="111111"/>
                </a:solidFill>
                <a:latin typeface="Century Schoolbook" panose="02040604050505020304" pitchFamily="18" charset="0"/>
              </a:rPr>
            </a:br>
            <a:r>
              <a:rPr lang="es-CL" b="1" dirty="0" err="1">
                <a:solidFill>
                  <a:srgbClr val="111111"/>
                </a:solidFill>
                <a:latin typeface="Century Schoolbook" panose="02040604050505020304" pitchFamily="18" charset="0"/>
              </a:rPr>
              <a:t>an</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der</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heide</a:t>
            </a:r>
            <a:r>
              <a:rPr lang="es-CL" b="1" dirty="0">
                <a:solidFill>
                  <a:srgbClr val="111111"/>
                </a:solidFill>
                <a:latin typeface="Century Schoolbook" panose="02040604050505020304" pitchFamily="18" charset="0"/>
              </a:rPr>
              <a:t>,</a:t>
            </a:r>
            <a:br>
              <a:rPr lang="es-CL" b="1" dirty="0">
                <a:solidFill>
                  <a:srgbClr val="111111"/>
                </a:solidFill>
                <a:latin typeface="Century Schoolbook" panose="02040604050505020304" pitchFamily="18" charset="0"/>
              </a:rPr>
            </a:br>
            <a:r>
              <a:rPr lang="es-CL" b="1" dirty="0" err="1">
                <a:solidFill>
                  <a:srgbClr val="111111"/>
                </a:solidFill>
                <a:latin typeface="Century Schoolbook" panose="02040604050505020304" pitchFamily="18" charset="0"/>
              </a:rPr>
              <a:t>dâ</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unser</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zweier</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bette</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was</a:t>
            </a:r>
            <a:r>
              <a:rPr lang="es-CL" b="1" dirty="0">
                <a:solidFill>
                  <a:srgbClr val="111111"/>
                </a:solidFill>
                <a:latin typeface="Century Schoolbook" panose="02040604050505020304" pitchFamily="18" charset="0"/>
              </a:rPr>
              <a:t>,</a:t>
            </a:r>
            <a:br>
              <a:rPr lang="es-CL" b="1" dirty="0">
                <a:solidFill>
                  <a:srgbClr val="111111"/>
                </a:solidFill>
                <a:latin typeface="Century Schoolbook" panose="02040604050505020304" pitchFamily="18" charset="0"/>
              </a:rPr>
            </a:br>
            <a:r>
              <a:rPr lang="es-CL" b="1" dirty="0" err="1">
                <a:solidFill>
                  <a:srgbClr val="111111"/>
                </a:solidFill>
                <a:latin typeface="Century Schoolbook" panose="02040604050505020304" pitchFamily="18" charset="0"/>
              </a:rPr>
              <a:t>dâ</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muget</a:t>
            </a:r>
            <a:r>
              <a:rPr lang="es-CL" b="1" dirty="0">
                <a:solidFill>
                  <a:srgbClr val="111111"/>
                </a:solidFill>
                <a:latin typeface="Century Schoolbook" panose="02040604050505020304" pitchFamily="18" charset="0"/>
              </a:rPr>
              <a:t> ir </a:t>
            </a:r>
            <a:r>
              <a:rPr lang="es-CL" b="1" dirty="0" err="1">
                <a:solidFill>
                  <a:srgbClr val="111111"/>
                </a:solidFill>
                <a:latin typeface="Century Schoolbook" panose="02040604050505020304" pitchFamily="18" charset="0"/>
              </a:rPr>
              <a:t>vinden</a:t>
            </a:r>
            <a:br>
              <a:rPr lang="es-CL" b="1" dirty="0">
                <a:solidFill>
                  <a:srgbClr val="111111"/>
                </a:solidFill>
                <a:latin typeface="Century Schoolbook" panose="02040604050505020304" pitchFamily="18" charset="0"/>
              </a:rPr>
            </a:br>
            <a:r>
              <a:rPr lang="es-CL" b="1" dirty="0" err="1">
                <a:solidFill>
                  <a:srgbClr val="111111"/>
                </a:solidFill>
                <a:latin typeface="Century Schoolbook" panose="02040604050505020304" pitchFamily="18" charset="0"/>
              </a:rPr>
              <a:t>schône</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beide</a:t>
            </a:r>
            <a:br>
              <a:rPr lang="es-CL" b="1" dirty="0">
                <a:solidFill>
                  <a:srgbClr val="111111"/>
                </a:solidFill>
                <a:latin typeface="Century Schoolbook" panose="02040604050505020304" pitchFamily="18" charset="0"/>
              </a:rPr>
            </a:br>
            <a:r>
              <a:rPr lang="es-CL" b="1" dirty="0" err="1">
                <a:solidFill>
                  <a:srgbClr val="111111"/>
                </a:solidFill>
                <a:latin typeface="Century Schoolbook" panose="02040604050505020304" pitchFamily="18" charset="0"/>
              </a:rPr>
              <a:t>gebrochen</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bluomen</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unde</a:t>
            </a:r>
            <a:r>
              <a:rPr lang="es-CL" b="1" dirty="0">
                <a:solidFill>
                  <a:srgbClr val="111111"/>
                </a:solidFill>
                <a:latin typeface="Century Schoolbook" panose="02040604050505020304" pitchFamily="18" charset="0"/>
              </a:rPr>
              <a:t> gras.</a:t>
            </a:r>
            <a:br>
              <a:rPr lang="es-CL" b="1" dirty="0">
                <a:solidFill>
                  <a:srgbClr val="111111"/>
                </a:solidFill>
                <a:latin typeface="Century Schoolbook" panose="02040604050505020304" pitchFamily="18" charset="0"/>
              </a:rPr>
            </a:br>
            <a:r>
              <a:rPr lang="es-CL" b="1" dirty="0" err="1">
                <a:solidFill>
                  <a:srgbClr val="111111"/>
                </a:solidFill>
                <a:latin typeface="Century Schoolbook" panose="02040604050505020304" pitchFamily="18" charset="0"/>
              </a:rPr>
              <a:t>Vor</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dem</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walde</a:t>
            </a:r>
            <a:r>
              <a:rPr lang="es-CL" b="1" dirty="0">
                <a:solidFill>
                  <a:srgbClr val="111111"/>
                </a:solidFill>
                <a:latin typeface="Century Schoolbook" panose="02040604050505020304" pitchFamily="18" charset="0"/>
              </a:rPr>
              <a:t> in </a:t>
            </a:r>
            <a:r>
              <a:rPr lang="es-CL" b="1" dirty="0" err="1">
                <a:solidFill>
                  <a:srgbClr val="111111"/>
                </a:solidFill>
                <a:latin typeface="Century Schoolbook" panose="02040604050505020304" pitchFamily="18" charset="0"/>
              </a:rPr>
              <a:t>einem</a:t>
            </a:r>
            <a:r>
              <a:rPr lang="es-CL" b="1" dirty="0">
                <a:solidFill>
                  <a:srgbClr val="111111"/>
                </a:solidFill>
                <a:latin typeface="Century Schoolbook" panose="02040604050505020304" pitchFamily="18" charset="0"/>
              </a:rPr>
              <a:t> tal,</a:t>
            </a:r>
            <a:br>
              <a:rPr lang="es-CL" b="1" dirty="0">
                <a:solidFill>
                  <a:srgbClr val="111111"/>
                </a:solidFill>
                <a:latin typeface="Century Schoolbook" panose="02040604050505020304" pitchFamily="18" charset="0"/>
              </a:rPr>
            </a:br>
            <a:r>
              <a:rPr lang="es-CL" b="1" dirty="0" err="1">
                <a:solidFill>
                  <a:srgbClr val="111111"/>
                </a:solidFill>
                <a:latin typeface="Century Schoolbook" panose="02040604050505020304" pitchFamily="18" charset="0"/>
              </a:rPr>
              <a:t>tandaradei</a:t>
            </a:r>
            <a:r>
              <a:rPr lang="es-CL" b="1" dirty="0">
                <a:solidFill>
                  <a:srgbClr val="111111"/>
                </a:solidFill>
                <a:latin typeface="Century Schoolbook" panose="02040604050505020304" pitchFamily="18" charset="0"/>
              </a:rPr>
              <a:t>,</a:t>
            </a:r>
            <a:br>
              <a:rPr lang="es-CL" b="1" dirty="0">
                <a:solidFill>
                  <a:srgbClr val="111111"/>
                </a:solidFill>
                <a:latin typeface="Century Schoolbook" panose="02040604050505020304" pitchFamily="18" charset="0"/>
              </a:rPr>
            </a:br>
            <a:r>
              <a:rPr lang="es-CL" b="1" dirty="0" err="1">
                <a:solidFill>
                  <a:srgbClr val="111111"/>
                </a:solidFill>
                <a:latin typeface="Century Schoolbook" panose="02040604050505020304" pitchFamily="18" charset="0"/>
              </a:rPr>
              <a:t>schône</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sanc</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diu</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nahtegal</a:t>
            </a:r>
            <a:r>
              <a:rPr lang="es-CL" b="1" dirty="0">
                <a:solidFill>
                  <a:srgbClr val="111111"/>
                </a:solidFill>
                <a:latin typeface="Century Schoolbook" panose="02040604050505020304" pitchFamily="18" charset="0"/>
              </a:rPr>
              <a:t>.</a:t>
            </a:r>
            <a:endParaRPr lang="es-CL" dirty="0"/>
          </a:p>
        </p:txBody>
      </p:sp>
      <p:sp>
        <p:nvSpPr>
          <p:cNvPr id="8" name="Rectángulo 7"/>
          <p:cNvSpPr/>
          <p:nvPr/>
        </p:nvSpPr>
        <p:spPr>
          <a:xfrm>
            <a:off x="6530329" y="699661"/>
            <a:ext cx="6092825" cy="2585323"/>
          </a:xfrm>
          <a:prstGeom prst="rect">
            <a:avLst/>
          </a:prstGeom>
        </p:spPr>
        <p:txBody>
          <a:bodyPr>
            <a:spAutoFit/>
          </a:bodyPr>
          <a:lstStyle/>
          <a:p>
            <a:r>
              <a:rPr lang="es-CL" i="1" dirty="0">
                <a:solidFill>
                  <a:srgbClr val="111111"/>
                </a:solidFill>
                <a:latin typeface="inherit"/>
              </a:rPr>
              <a:t>Bajo el tilo,</a:t>
            </a:r>
            <a:br>
              <a:rPr lang="es-CL" i="1" dirty="0">
                <a:solidFill>
                  <a:srgbClr val="111111"/>
                </a:solidFill>
                <a:latin typeface="inherit"/>
              </a:rPr>
            </a:br>
            <a:r>
              <a:rPr lang="es-CL" i="1" dirty="0">
                <a:solidFill>
                  <a:srgbClr val="111111"/>
                </a:solidFill>
                <a:latin typeface="inherit"/>
              </a:rPr>
              <a:t>en el campo,</a:t>
            </a:r>
            <a:br>
              <a:rPr lang="es-CL" i="1" dirty="0">
                <a:solidFill>
                  <a:srgbClr val="111111"/>
                </a:solidFill>
                <a:latin typeface="inherit"/>
              </a:rPr>
            </a:br>
            <a:r>
              <a:rPr lang="es-CL" i="1" dirty="0">
                <a:solidFill>
                  <a:srgbClr val="111111"/>
                </a:solidFill>
                <a:latin typeface="inherit"/>
              </a:rPr>
              <a:t>allí donde estuvo nuestro lecho,</a:t>
            </a:r>
            <a:br>
              <a:rPr lang="es-CL" i="1" dirty="0">
                <a:solidFill>
                  <a:srgbClr val="111111"/>
                </a:solidFill>
                <a:latin typeface="inherit"/>
              </a:rPr>
            </a:br>
            <a:r>
              <a:rPr lang="es-CL" i="1" dirty="0">
                <a:solidFill>
                  <a:srgbClr val="111111"/>
                </a:solidFill>
                <a:latin typeface="inherit"/>
              </a:rPr>
              <a:t>podréis encontrar</a:t>
            </a:r>
            <a:br>
              <a:rPr lang="es-CL" i="1" dirty="0">
                <a:solidFill>
                  <a:srgbClr val="111111"/>
                </a:solidFill>
                <a:latin typeface="inherit"/>
              </a:rPr>
            </a:br>
            <a:r>
              <a:rPr lang="es-CL" i="1" dirty="0">
                <a:solidFill>
                  <a:srgbClr val="111111"/>
                </a:solidFill>
                <a:latin typeface="inherit"/>
              </a:rPr>
              <a:t>con gracia</a:t>
            </a:r>
            <a:br>
              <a:rPr lang="es-CL" i="1" dirty="0">
                <a:solidFill>
                  <a:srgbClr val="111111"/>
                </a:solidFill>
                <a:latin typeface="inherit"/>
              </a:rPr>
            </a:br>
            <a:r>
              <a:rPr lang="es-CL" i="1" dirty="0">
                <a:solidFill>
                  <a:srgbClr val="111111"/>
                </a:solidFill>
                <a:latin typeface="inherit"/>
              </a:rPr>
              <a:t>rotas las flores y la hierba.</a:t>
            </a:r>
            <a:br>
              <a:rPr lang="es-CL" i="1" dirty="0">
                <a:solidFill>
                  <a:srgbClr val="111111"/>
                </a:solidFill>
                <a:latin typeface="inherit"/>
              </a:rPr>
            </a:br>
            <a:r>
              <a:rPr lang="es-CL" i="1" dirty="0">
                <a:solidFill>
                  <a:srgbClr val="111111"/>
                </a:solidFill>
                <a:latin typeface="inherit"/>
              </a:rPr>
              <a:t>En un valle, junto al bosque,</a:t>
            </a:r>
            <a:br>
              <a:rPr lang="es-CL" i="1" dirty="0">
                <a:solidFill>
                  <a:srgbClr val="111111"/>
                </a:solidFill>
                <a:latin typeface="inherit"/>
              </a:rPr>
            </a:br>
            <a:r>
              <a:rPr lang="es-CL" i="1" dirty="0" err="1">
                <a:solidFill>
                  <a:srgbClr val="111111"/>
                </a:solidFill>
                <a:latin typeface="inherit"/>
              </a:rPr>
              <a:t>tandaradei</a:t>
            </a:r>
            <a:r>
              <a:rPr lang="es-CL" i="1" dirty="0">
                <a:solidFill>
                  <a:srgbClr val="111111"/>
                </a:solidFill>
                <a:latin typeface="inherit"/>
              </a:rPr>
              <a:t>,</a:t>
            </a:r>
            <a:br>
              <a:rPr lang="es-CL" i="1" dirty="0">
                <a:solidFill>
                  <a:srgbClr val="111111"/>
                </a:solidFill>
                <a:latin typeface="inherit"/>
              </a:rPr>
            </a:br>
            <a:r>
              <a:rPr lang="es-CL" i="1" dirty="0">
                <a:solidFill>
                  <a:srgbClr val="111111"/>
                </a:solidFill>
                <a:latin typeface="inherit"/>
              </a:rPr>
              <a:t>cantaba, bello, el ruiseñor.</a:t>
            </a:r>
            <a:endParaRPr lang="es-CL" dirty="0"/>
          </a:p>
        </p:txBody>
      </p:sp>
      <p:sp>
        <p:nvSpPr>
          <p:cNvPr id="9" name="Rectángulo 8"/>
          <p:cNvSpPr/>
          <p:nvPr/>
        </p:nvSpPr>
        <p:spPr>
          <a:xfrm>
            <a:off x="2713906" y="3313161"/>
            <a:ext cx="3816424" cy="2585323"/>
          </a:xfrm>
          <a:prstGeom prst="rect">
            <a:avLst/>
          </a:prstGeom>
        </p:spPr>
        <p:txBody>
          <a:bodyPr wrap="square">
            <a:spAutoFit/>
          </a:bodyPr>
          <a:lstStyle/>
          <a:p>
            <a:r>
              <a:rPr lang="es-CL" b="1" dirty="0" err="1">
                <a:solidFill>
                  <a:srgbClr val="111111"/>
                </a:solidFill>
                <a:latin typeface="Century Schoolbook" panose="02040604050505020304" pitchFamily="18" charset="0"/>
              </a:rPr>
              <a:t>Ich</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kam</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gegangen</a:t>
            </a:r>
            <a:br>
              <a:rPr lang="es-CL" b="1" dirty="0">
                <a:solidFill>
                  <a:srgbClr val="111111"/>
                </a:solidFill>
                <a:latin typeface="Century Schoolbook" panose="02040604050505020304" pitchFamily="18" charset="0"/>
              </a:rPr>
            </a:br>
            <a:r>
              <a:rPr lang="es-CL" b="1" dirty="0" err="1">
                <a:solidFill>
                  <a:srgbClr val="111111"/>
                </a:solidFill>
                <a:latin typeface="Century Schoolbook" panose="02040604050505020304" pitchFamily="18" charset="0"/>
              </a:rPr>
              <a:t>zuo</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der</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ouwe</a:t>
            </a:r>
            <a:r>
              <a:rPr lang="es-CL" b="1" dirty="0">
                <a:solidFill>
                  <a:srgbClr val="111111"/>
                </a:solidFill>
                <a:latin typeface="Century Schoolbook" panose="02040604050505020304" pitchFamily="18" charset="0"/>
              </a:rPr>
              <a:t>,</a:t>
            </a:r>
            <a:br>
              <a:rPr lang="es-CL" b="1" dirty="0">
                <a:solidFill>
                  <a:srgbClr val="111111"/>
                </a:solidFill>
                <a:latin typeface="Century Schoolbook" panose="02040604050505020304" pitchFamily="18" charset="0"/>
              </a:rPr>
            </a:br>
            <a:r>
              <a:rPr lang="es-CL" b="1" dirty="0" err="1">
                <a:solidFill>
                  <a:srgbClr val="111111"/>
                </a:solidFill>
                <a:latin typeface="Century Schoolbook" panose="02040604050505020304" pitchFamily="18" charset="0"/>
              </a:rPr>
              <a:t>dô</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was</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mîn</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friedel</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komen</a:t>
            </a:r>
            <a:r>
              <a:rPr lang="es-CL" b="1" dirty="0">
                <a:solidFill>
                  <a:srgbClr val="111111"/>
                </a:solidFill>
                <a:latin typeface="Century Schoolbook" panose="02040604050505020304" pitchFamily="18" charset="0"/>
              </a:rPr>
              <a:t> ê.</a:t>
            </a:r>
            <a:br>
              <a:rPr lang="es-CL" b="1" dirty="0">
                <a:solidFill>
                  <a:srgbClr val="111111"/>
                </a:solidFill>
                <a:latin typeface="Century Schoolbook" panose="02040604050505020304" pitchFamily="18" charset="0"/>
              </a:rPr>
            </a:br>
            <a:r>
              <a:rPr lang="es-CL" b="1" dirty="0" err="1">
                <a:solidFill>
                  <a:srgbClr val="111111"/>
                </a:solidFill>
                <a:latin typeface="Century Schoolbook" panose="02040604050505020304" pitchFamily="18" charset="0"/>
              </a:rPr>
              <a:t>Dâ</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wart</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ich</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enpfangen</a:t>
            </a:r>
            <a:r>
              <a:rPr lang="es-CL" b="1" dirty="0">
                <a:solidFill>
                  <a:srgbClr val="111111"/>
                </a:solidFill>
                <a:latin typeface="Century Schoolbook" panose="02040604050505020304" pitchFamily="18" charset="0"/>
              </a:rPr>
              <a:t>,</a:t>
            </a:r>
            <a:br>
              <a:rPr lang="es-CL" b="1" dirty="0">
                <a:solidFill>
                  <a:srgbClr val="111111"/>
                </a:solidFill>
                <a:latin typeface="Century Schoolbook" panose="02040604050505020304" pitchFamily="18" charset="0"/>
              </a:rPr>
            </a:br>
            <a:r>
              <a:rPr lang="es-CL" b="1" dirty="0" err="1">
                <a:solidFill>
                  <a:srgbClr val="111111"/>
                </a:solidFill>
                <a:latin typeface="Century Schoolbook" panose="02040604050505020304" pitchFamily="18" charset="0"/>
              </a:rPr>
              <a:t>hêre</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frouwe</a:t>
            </a:r>
            <a:r>
              <a:rPr lang="es-CL" b="1" dirty="0">
                <a:solidFill>
                  <a:srgbClr val="111111"/>
                </a:solidFill>
                <a:latin typeface="Century Schoolbook" panose="02040604050505020304" pitchFamily="18" charset="0"/>
              </a:rPr>
              <a:t>,</a:t>
            </a:r>
            <a:br>
              <a:rPr lang="es-CL" b="1" dirty="0">
                <a:solidFill>
                  <a:srgbClr val="111111"/>
                </a:solidFill>
                <a:latin typeface="Century Schoolbook" panose="02040604050505020304" pitchFamily="18" charset="0"/>
              </a:rPr>
            </a:br>
            <a:r>
              <a:rPr lang="es-CL" b="1" dirty="0" err="1">
                <a:solidFill>
                  <a:srgbClr val="111111"/>
                </a:solidFill>
                <a:latin typeface="Century Schoolbook" panose="02040604050505020304" pitchFamily="18" charset="0"/>
              </a:rPr>
              <a:t>daz</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ich</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bin</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sælic</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iemer</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mê</a:t>
            </a:r>
            <a:r>
              <a:rPr lang="es-CL" b="1" dirty="0">
                <a:solidFill>
                  <a:srgbClr val="111111"/>
                </a:solidFill>
                <a:latin typeface="Century Schoolbook" panose="02040604050505020304" pitchFamily="18" charset="0"/>
              </a:rPr>
              <a:t>.</a:t>
            </a:r>
            <a:br>
              <a:rPr lang="es-CL" b="1" dirty="0">
                <a:solidFill>
                  <a:srgbClr val="111111"/>
                </a:solidFill>
                <a:latin typeface="Century Schoolbook" panose="02040604050505020304" pitchFamily="18" charset="0"/>
              </a:rPr>
            </a:br>
            <a:r>
              <a:rPr lang="es-CL" b="1" dirty="0" err="1">
                <a:solidFill>
                  <a:srgbClr val="111111"/>
                </a:solidFill>
                <a:latin typeface="Century Schoolbook" panose="02040604050505020304" pitchFamily="18" charset="0"/>
              </a:rPr>
              <a:t>Kuster</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mich</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Wol</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tûsentstunt</a:t>
            </a:r>
            <a:r>
              <a:rPr lang="es-CL" b="1" dirty="0">
                <a:solidFill>
                  <a:srgbClr val="111111"/>
                </a:solidFill>
                <a:latin typeface="Century Schoolbook" panose="02040604050505020304" pitchFamily="18" charset="0"/>
              </a:rPr>
              <a:t>:</a:t>
            </a:r>
            <a:br>
              <a:rPr lang="es-CL" b="1" dirty="0">
                <a:solidFill>
                  <a:srgbClr val="111111"/>
                </a:solidFill>
                <a:latin typeface="Century Schoolbook" panose="02040604050505020304" pitchFamily="18" charset="0"/>
              </a:rPr>
            </a:br>
            <a:r>
              <a:rPr lang="es-CL" b="1" dirty="0" err="1">
                <a:solidFill>
                  <a:srgbClr val="111111"/>
                </a:solidFill>
                <a:latin typeface="Century Schoolbook" panose="02040604050505020304" pitchFamily="18" charset="0"/>
              </a:rPr>
              <a:t>tandaradei</a:t>
            </a:r>
            <a:r>
              <a:rPr lang="es-CL" b="1" dirty="0">
                <a:solidFill>
                  <a:srgbClr val="111111"/>
                </a:solidFill>
                <a:latin typeface="Century Schoolbook" panose="02040604050505020304" pitchFamily="18" charset="0"/>
              </a:rPr>
              <a:t>,</a:t>
            </a:r>
            <a:br>
              <a:rPr lang="es-CL" b="1" dirty="0">
                <a:solidFill>
                  <a:srgbClr val="111111"/>
                </a:solidFill>
                <a:latin typeface="Century Schoolbook" panose="02040604050505020304" pitchFamily="18" charset="0"/>
              </a:rPr>
            </a:br>
            <a:r>
              <a:rPr lang="es-CL" b="1" dirty="0" err="1">
                <a:solidFill>
                  <a:srgbClr val="111111"/>
                </a:solidFill>
                <a:latin typeface="Century Schoolbook" panose="02040604050505020304" pitchFamily="18" charset="0"/>
              </a:rPr>
              <a:t>seht</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wie</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rôt</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mir</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ist</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der</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munt</a:t>
            </a:r>
            <a:r>
              <a:rPr lang="es-CL" b="1" dirty="0">
                <a:solidFill>
                  <a:srgbClr val="111111"/>
                </a:solidFill>
                <a:latin typeface="Century Schoolbook" panose="02040604050505020304" pitchFamily="18" charset="0"/>
              </a:rPr>
              <a:t>.</a:t>
            </a:r>
            <a:endParaRPr lang="es-CL" dirty="0"/>
          </a:p>
        </p:txBody>
      </p:sp>
      <p:sp>
        <p:nvSpPr>
          <p:cNvPr id="10" name="Rectángulo 9"/>
          <p:cNvSpPr/>
          <p:nvPr/>
        </p:nvSpPr>
        <p:spPr>
          <a:xfrm>
            <a:off x="6526460" y="3284984"/>
            <a:ext cx="3604270" cy="2585323"/>
          </a:xfrm>
          <a:prstGeom prst="rect">
            <a:avLst/>
          </a:prstGeom>
        </p:spPr>
        <p:txBody>
          <a:bodyPr wrap="square">
            <a:spAutoFit/>
          </a:bodyPr>
          <a:lstStyle/>
          <a:p>
            <a:r>
              <a:rPr lang="es-CL" i="1" dirty="0">
                <a:solidFill>
                  <a:srgbClr val="111111"/>
                </a:solidFill>
                <a:latin typeface="inherit"/>
              </a:rPr>
              <a:t>Fui andando</a:t>
            </a:r>
            <a:br>
              <a:rPr lang="es-CL" i="1" dirty="0">
                <a:solidFill>
                  <a:srgbClr val="111111"/>
                </a:solidFill>
                <a:latin typeface="inherit"/>
              </a:rPr>
            </a:br>
            <a:r>
              <a:rPr lang="es-CL" i="1" dirty="0">
                <a:solidFill>
                  <a:srgbClr val="111111"/>
                </a:solidFill>
                <a:latin typeface="inherit"/>
              </a:rPr>
              <a:t>a la pradera</a:t>
            </a:r>
            <a:br>
              <a:rPr lang="es-CL" i="1" dirty="0">
                <a:solidFill>
                  <a:srgbClr val="111111"/>
                </a:solidFill>
                <a:latin typeface="inherit"/>
              </a:rPr>
            </a:br>
            <a:r>
              <a:rPr lang="es-CL" i="1" dirty="0">
                <a:solidFill>
                  <a:srgbClr val="111111"/>
                </a:solidFill>
                <a:latin typeface="inherit"/>
              </a:rPr>
              <a:t>y ya estaba allí mi amor.</a:t>
            </a:r>
            <a:br>
              <a:rPr lang="es-CL" i="1" dirty="0">
                <a:solidFill>
                  <a:srgbClr val="111111"/>
                </a:solidFill>
                <a:latin typeface="inherit"/>
              </a:rPr>
            </a:br>
            <a:r>
              <a:rPr lang="es-CL" i="1" dirty="0">
                <a:solidFill>
                  <a:srgbClr val="111111"/>
                </a:solidFill>
                <a:latin typeface="inherit"/>
              </a:rPr>
              <a:t>Allí fui recibida</a:t>
            </a:r>
            <a:br>
              <a:rPr lang="es-CL" i="1" dirty="0">
                <a:solidFill>
                  <a:srgbClr val="111111"/>
                </a:solidFill>
                <a:latin typeface="inherit"/>
              </a:rPr>
            </a:br>
            <a:r>
              <a:rPr lang="es-CL" i="1" dirty="0">
                <a:solidFill>
                  <a:srgbClr val="111111"/>
                </a:solidFill>
                <a:latin typeface="inherit"/>
              </a:rPr>
              <a:t>como gentil dama,</a:t>
            </a:r>
            <a:br>
              <a:rPr lang="es-CL" i="1" dirty="0">
                <a:solidFill>
                  <a:srgbClr val="111111"/>
                </a:solidFill>
                <a:latin typeface="inherit"/>
              </a:rPr>
            </a:br>
            <a:r>
              <a:rPr lang="es-CL" i="1" dirty="0">
                <a:solidFill>
                  <a:srgbClr val="111111"/>
                </a:solidFill>
                <a:latin typeface="inherit"/>
              </a:rPr>
              <a:t>por lo que estaré siempre contenta.</a:t>
            </a:r>
            <a:br>
              <a:rPr lang="es-CL" i="1" dirty="0">
                <a:solidFill>
                  <a:srgbClr val="111111"/>
                </a:solidFill>
                <a:latin typeface="inherit"/>
              </a:rPr>
            </a:br>
            <a:r>
              <a:rPr lang="es-CL" i="1" dirty="0">
                <a:solidFill>
                  <a:srgbClr val="111111"/>
                </a:solidFill>
                <a:latin typeface="inherit"/>
              </a:rPr>
              <a:t>¿Me besó? ¡Más de mil veces!</a:t>
            </a:r>
            <a:br>
              <a:rPr lang="es-CL" i="1" dirty="0">
                <a:solidFill>
                  <a:srgbClr val="111111"/>
                </a:solidFill>
                <a:latin typeface="inherit"/>
              </a:rPr>
            </a:br>
            <a:r>
              <a:rPr lang="es-CL" i="1" dirty="0" err="1">
                <a:solidFill>
                  <a:srgbClr val="111111"/>
                </a:solidFill>
                <a:latin typeface="inherit"/>
              </a:rPr>
              <a:t>tandaradei</a:t>
            </a:r>
            <a:r>
              <a:rPr lang="es-CL" i="1" dirty="0">
                <a:solidFill>
                  <a:srgbClr val="111111"/>
                </a:solidFill>
                <a:latin typeface="inherit"/>
              </a:rPr>
              <a:t>,</a:t>
            </a:r>
            <a:br>
              <a:rPr lang="es-CL" i="1" dirty="0">
                <a:solidFill>
                  <a:srgbClr val="111111"/>
                </a:solidFill>
                <a:latin typeface="inherit"/>
              </a:rPr>
            </a:br>
            <a:r>
              <a:rPr lang="es-CL" i="1" dirty="0">
                <a:solidFill>
                  <a:srgbClr val="111111"/>
                </a:solidFill>
                <a:latin typeface="inherit"/>
              </a:rPr>
              <a:t>mirad como tengo de roja la boca.</a:t>
            </a:r>
            <a:endParaRPr lang="es-CL" dirty="0"/>
          </a:p>
        </p:txBody>
      </p:sp>
    </p:spTree>
    <p:extLst>
      <p:ext uri="{BB962C8B-B14F-4D97-AF65-F5344CB8AC3E}">
        <p14:creationId xmlns:p14="http://schemas.microsoft.com/office/powerpoint/2010/main" val="271000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09836" y="548680"/>
            <a:ext cx="6092825" cy="2585323"/>
          </a:xfrm>
          <a:prstGeom prst="rect">
            <a:avLst/>
          </a:prstGeom>
        </p:spPr>
        <p:txBody>
          <a:bodyPr>
            <a:spAutoFit/>
          </a:bodyPr>
          <a:lstStyle/>
          <a:p>
            <a:r>
              <a:rPr lang="es-CL" b="1" dirty="0" err="1">
                <a:solidFill>
                  <a:srgbClr val="111111"/>
                </a:solidFill>
                <a:latin typeface="Century Schoolbook" panose="02040604050505020304" pitchFamily="18" charset="0"/>
              </a:rPr>
              <a:t>Dô</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het</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er</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gemachet</a:t>
            </a:r>
            <a:br>
              <a:rPr lang="es-CL" b="1" dirty="0">
                <a:solidFill>
                  <a:srgbClr val="111111"/>
                </a:solidFill>
                <a:latin typeface="Century Schoolbook" panose="02040604050505020304" pitchFamily="18" charset="0"/>
              </a:rPr>
            </a:br>
            <a:r>
              <a:rPr lang="es-CL" b="1" dirty="0" err="1">
                <a:solidFill>
                  <a:srgbClr val="111111"/>
                </a:solidFill>
                <a:latin typeface="Century Schoolbook" panose="02040604050505020304" pitchFamily="18" charset="0"/>
              </a:rPr>
              <a:t>alsô</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rîche</a:t>
            </a:r>
            <a:br>
              <a:rPr lang="es-CL" b="1" dirty="0">
                <a:solidFill>
                  <a:srgbClr val="111111"/>
                </a:solidFill>
                <a:latin typeface="Century Schoolbook" panose="02040604050505020304" pitchFamily="18" charset="0"/>
              </a:rPr>
            </a:br>
            <a:r>
              <a:rPr lang="es-CL" b="1" dirty="0" err="1">
                <a:solidFill>
                  <a:srgbClr val="111111"/>
                </a:solidFill>
                <a:latin typeface="Century Schoolbook" panose="02040604050505020304" pitchFamily="18" charset="0"/>
              </a:rPr>
              <a:t>von</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bluomen</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eine</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bettestat</a:t>
            </a:r>
            <a:r>
              <a:rPr lang="es-CL" b="1" dirty="0">
                <a:solidFill>
                  <a:srgbClr val="111111"/>
                </a:solidFill>
                <a:latin typeface="Century Schoolbook" panose="02040604050505020304" pitchFamily="18" charset="0"/>
              </a:rPr>
              <a:t>.</a:t>
            </a:r>
            <a:br>
              <a:rPr lang="es-CL" b="1" dirty="0">
                <a:solidFill>
                  <a:srgbClr val="111111"/>
                </a:solidFill>
                <a:latin typeface="Century Schoolbook" panose="02040604050505020304" pitchFamily="18" charset="0"/>
              </a:rPr>
            </a:br>
            <a:r>
              <a:rPr lang="es-CL" b="1" dirty="0">
                <a:solidFill>
                  <a:srgbClr val="111111"/>
                </a:solidFill>
                <a:latin typeface="Century Schoolbook" panose="02040604050505020304" pitchFamily="18" charset="0"/>
              </a:rPr>
              <a:t>Des </a:t>
            </a:r>
            <a:r>
              <a:rPr lang="es-CL" b="1" dirty="0" err="1">
                <a:solidFill>
                  <a:srgbClr val="111111"/>
                </a:solidFill>
                <a:latin typeface="Century Schoolbook" panose="02040604050505020304" pitchFamily="18" charset="0"/>
              </a:rPr>
              <a:t>wirt</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noch</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gelachet</a:t>
            </a:r>
            <a:br>
              <a:rPr lang="es-CL" b="1" dirty="0">
                <a:solidFill>
                  <a:srgbClr val="111111"/>
                </a:solidFill>
                <a:latin typeface="Century Schoolbook" panose="02040604050505020304" pitchFamily="18" charset="0"/>
              </a:rPr>
            </a:br>
            <a:r>
              <a:rPr lang="es-CL" b="1" dirty="0" err="1">
                <a:solidFill>
                  <a:srgbClr val="111111"/>
                </a:solidFill>
                <a:latin typeface="Century Schoolbook" panose="02040604050505020304" pitchFamily="18" charset="0"/>
              </a:rPr>
              <a:t>inneclîche</a:t>
            </a:r>
            <a:r>
              <a:rPr lang="es-CL" b="1" dirty="0">
                <a:solidFill>
                  <a:srgbClr val="111111"/>
                </a:solidFill>
                <a:latin typeface="Century Schoolbook" panose="02040604050505020304" pitchFamily="18" charset="0"/>
              </a:rPr>
              <a:t>,</a:t>
            </a:r>
            <a:br>
              <a:rPr lang="es-CL" b="1" dirty="0">
                <a:solidFill>
                  <a:srgbClr val="111111"/>
                </a:solidFill>
                <a:latin typeface="Century Schoolbook" panose="02040604050505020304" pitchFamily="18" charset="0"/>
              </a:rPr>
            </a:br>
            <a:r>
              <a:rPr lang="es-CL" b="1" dirty="0" err="1">
                <a:solidFill>
                  <a:srgbClr val="111111"/>
                </a:solidFill>
                <a:latin typeface="Century Schoolbook" panose="02040604050505020304" pitchFamily="18" charset="0"/>
              </a:rPr>
              <a:t>kumt</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iemen</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an</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daz</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selbe</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pfat</a:t>
            </a:r>
            <a:r>
              <a:rPr lang="es-CL" b="1" dirty="0">
                <a:solidFill>
                  <a:srgbClr val="111111"/>
                </a:solidFill>
                <a:latin typeface="Century Schoolbook" panose="02040604050505020304" pitchFamily="18" charset="0"/>
              </a:rPr>
              <a:t>.</a:t>
            </a:r>
            <a:br>
              <a:rPr lang="es-CL" b="1" dirty="0">
                <a:solidFill>
                  <a:srgbClr val="111111"/>
                </a:solidFill>
                <a:latin typeface="Century Schoolbook" panose="02040604050505020304" pitchFamily="18" charset="0"/>
              </a:rPr>
            </a:br>
            <a:r>
              <a:rPr lang="es-CL" b="1" dirty="0" err="1">
                <a:solidFill>
                  <a:srgbClr val="111111"/>
                </a:solidFill>
                <a:latin typeface="Century Schoolbook" panose="02040604050505020304" pitchFamily="18" charset="0"/>
              </a:rPr>
              <a:t>Bî</a:t>
            </a:r>
            <a:r>
              <a:rPr lang="es-CL" b="1" dirty="0">
                <a:solidFill>
                  <a:srgbClr val="111111"/>
                </a:solidFill>
                <a:latin typeface="Century Schoolbook" panose="02040604050505020304" pitchFamily="18" charset="0"/>
              </a:rPr>
              <a:t> den </a:t>
            </a:r>
            <a:r>
              <a:rPr lang="es-CL" b="1" dirty="0" err="1">
                <a:solidFill>
                  <a:srgbClr val="111111"/>
                </a:solidFill>
                <a:latin typeface="Century Schoolbook" panose="02040604050505020304" pitchFamily="18" charset="0"/>
              </a:rPr>
              <a:t>rôsen</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er</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wol</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mac</a:t>
            </a:r>
            <a:r>
              <a:rPr lang="es-CL" b="1" dirty="0">
                <a:solidFill>
                  <a:srgbClr val="111111"/>
                </a:solidFill>
                <a:latin typeface="Century Schoolbook" panose="02040604050505020304" pitchFamily="18" charset="0"/>
              </a:rPr>
              <a:t>,</a:t>
            </a:r>
            <a:br>
              <a:rPr lang="es-CL" b="1" dirty="0">
                <a:solidFill>
                  <a:srgbClr val="111111"/>
                </a:solidFill>
                <a:latin typeface="Century Schoolbook" panose="02040604050505020304" pitchFamily="18" charset="0"/>
              </a:rPr>
            </a:br>
            <a:r>
              <a:rPr lang="es-CL" b="1" dirty="0" err="1">
                <a:solidFill>
                  <a:srgbClr val="111111"/>
                </a:solidFill>
                <a:latin typeface="Century Schoolbook" panose="02040604050505020304" pitchFamily="18" charset="0"/>
              </a:rPr>
              <a:t>tandaradei</a:t>
            </a:r>
            <a:r>
              <a:rPr lang="es-CL" b="1" dirty="0">
                <a:solidFill>
                  <a:srgbClr val="111111"/>
                </a:solidFill>
                <a:latin typeface="Century Schoolbook" panose="02040604050505020304" pitchFamily="18" charset="0"/>
              </a:rPr>
              <a:t>,</a:t>
            </a:r>
            <a:br>
              <a:rPr lang="es-CL" b="1" dirty="0">
                <a:solidFill>
                  <a:srgbClr val="111111"/>
                </a:solidFill>
                <a:latin typeface="Century Schoolbook" panose="02040604050505020304" pitchFamily="18" charset="0"/>
              </a:rPr>
            </a:br>
            <a:r>
              <a:rPr lang="es-CL" b="1" dirty="0" err="1">
                <a:solidFill>
                  <a:srgbClr val="111111"/>
                </a:solidFill>
                <a:latin typeface="Century Schoolbook" panose="02040604050505020304" pitchFamily="18" charset="0"/>
              </a:rPr>
              <a:t>merken</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wâ</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mirz</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houbet</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lac</a:t>
            </a:r>
            <a:r>
              <a:rPr lang="es-CL" b="1" dirty="0">
                <a:solidFill>
                  <a:srgbClr val="111111"/>
                </a:solidFill>
                <a:latin typeface="Century Schoolbook" panose="02040604050505020304" pitchFamily="18" charset="0"/>
              </a:rPr>
              <a:t>.</a:t>
            </a:r>
            <a:endParaRPr lang="es-CL" dirty="0"/>
          </a:p>
        </p:txBody>
      </p:sp>
      <p:sp>
        <p:nvSpPr>
          <p:cNvPr id="3" name="Rectángulo 2"/>
          <p:cNvSpPr/>
          <p:nvPr/>
        </p:nvSpPr>
        <p:spPr>
          <a:xfrm>
            <a:off x="941040" y="3138939"/>
            <a:ext cx="6092825" cy="2585323"/>
          </a:xfrm>
          <a:prstGeom prst="rect">
            <a:avLst/>
          </a:prstGeom>
        </p:spPr>
        <p:txBody>
          <a:bodyPr>
            <a:spAutoFit/>
          </a:bodyPr>
          <a:lstStyle/>
          <a:p>
            <a:r>
              <a:rPr lang="es-CL" b="1" dirty="0" err="1">
                <a:solidFill>
                  <a:srgbClr val="111111"/>
                </a:solidFill>
                <a:latin typeface="Century Schoolbook" panose="02040604050505020304" pitchFamily="18" charset="0"/>
              </a:rPr>
              <a:t>Daz</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er</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bî</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mir</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læge</a:t>
            </a:r>
            <a:r>
              <a:rPr lang="es-CL" b="1" dirty="0">
                <a:solidFill>
                  <a:srgbClr val="111111"/>
                </a:solidFill>
                <a:latin typeface="Century Schoolbook" panose="02040604050505020304" pitchFamily="18" charset="0"/>
              </a:rPr>
              <a:t>,</a:t>
            </a:r>
            <a:br>
              <a:rPr lang="es-CL" b="1" dirty="0">
                <a:solidFill>
                  <a:srgbClr val="111111"/>
                </a:solidFill>
                <a:latin typeface="Century Schoolbook" panose="02040604050505020304" pitchFamily="18" charset="0"/>
              </a:rPr>
            </a:br>
            <a:r>
              <a:rPr lang="es-CL" b="1" dirty="0" err="1">
                <a:solidFill>
                  <a:srgbClr val="111111"/>
                </a:solidFill>
                <a:latin typeface="Century Schoolbook" panose="02040604050505020304" pitchFamily="18" charset="0"/>
              </a:rPr>
              <a:t>wesse’z</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iemen</a:t>
            </a:r>
            <a:br>
              <a:rPr lang="es-CL" b="1" dirty="0">
                <a:solidFill>
                  <a:srgbClr val="111111"/>
                </a:solidFill>
                <a:latin typeface="Century Schoolbook" panose="02040604050505020304" pitchFamily="18" charset="0"/>
              </a:rPr>
            </a:br>
            <a:r>
              <a:rPr lang="es-CL" b="1" dirty="0">
                <a:solidFill>
                  <a:srgbClr val="111111"/>
                </a:solidFill>
                <a:latin typeface="Century Schoolbook" panose="02040604050505020304" pitchFamily="18" charset="0"/>
              </a:rPr>
              <a:t>(</a:t>
            </a:r>
            <a:r>
              <a:rPr lang="es-CL" b="1" dirty="0" err="1">
                <a:solidFill>
                  <a:srgbClr val="111111"/>
                </a:solidFill>
                <a:latin typeface="Century Schoolbook" panose="02040604050505020304" pitchFamily="18" charset="0"/>
              </a:rPr>
              <a:t>nû</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enwelle</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got</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sô</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schamt</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ich</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mich</a:t>
            </a:r>
            <a:r>
              <a:rPr lang="es-CL" b="1" dirty="0">
                <a:solidFill>
                  <a:srgbClr val="111111"/>
                </a:solidFill>
                <a:latin typeface="Century Schoolbook" panose="02040604050505020304" pitchFamily="18" charset="0"/>
              </a:rPr>
              <a:t>.</a:t>
            </a:r>
            <a:br>
              <a:rPr lang="es-CL" b="1" dirty="0">
                <a:solidFill>
                  <a:srgbClr val="111111"/>
                </a:solidFill>
                <a:latin typeface="Century Schoolbook" panose="02040604050505020304" pitchFamily="18" charset="0"/>
              </a:rPr>
            </a:br>
            <a:r>
              <a:rPr lang="es-CL" b="1" dirty="0" err="1">
                <a:solidFill>
                  <a:srgbClr val="111111"/>
                </a:solidFill>
                <a:latin typeface="Century Schoolbook" panose="02040604050505020304" pitchFamily="18" charset="0"/>
              </a:rPr>
              <a:t>Wes</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er</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mit</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mir</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pflæge</a:t>
            </a:r>
            <a:r>
              <a:rPr lang="es-CL" b="1" dirty="0">
                <a:solidFill>
                  <a:srgbClr val="111111"/>
                </a:solidFill>
                <a:latin typeface="Century Schoolbook" panose="02040604050505020304" pitchFamily="18" charset="0"/>
              </a:rPr>
              <a:t>,</a:t>
            </a:r>
            <a:br>
              <a:rPr lang="es-CL" b="1" dirty="0">
                <a:solidFill>
                  <a:srgbClr val="111111"/>
                </a:solidFill>
                <a:latin typeface="Century Schoolbook" panose="02040604050505020304" pitchFamily="18" charset="0"/>
              </a:rPr>
            </a:br>
            <a:r>
              <a:rPr lang="es-CL" b="1" dirty="0" err="1">
                <a:solidFill>
                  <a:srgbClr val="111111"/>
                </a:solidFill>
                <a:latin typeface="Century Schoolbook" panose="02040604050505020304" pitchFamily="18" charset="0"/>
              </a:rPr>
              <a:t>niemer</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niemen</a:t>
            </a:r>
            <a:br>
              <a:rPr lang="es-CL" b="1" dirty="0">
                <a:solidFill>
                  <a:srgbClr val="111111"/>
                </a:solidFill>
                <a:latin typeface="Century Schoolbook" panose="02040604050505020304" pitchFamily="18" charset="0"/>
              </a:rPr>
            </a:br>
            <a:r>
              <a:rPr lang="es-CL" b="1" dirty="0" err="1">
                <a:solidFill>
                  <a:srgbClr val="111111"/>
                </a:solidFill>
                <a:latin typeface="Century Schoolbook" panose="02040604050505020304" pitchFamily="18" charset="0"/>
              </a:rPr>
              <a:t>bevinde</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daz</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wan</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er</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und</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ich</a:t>
            </a:r>
            <a:r>
              <a:rPr lang="es-CL" b="1" dirty="0">
                <a:solidFill>
                  <a:srgbClr val="111111"/>
                </a:solidFill>
                <a:latin typeface="Century Schoolbook" panose="02040604050505020304" pitchFamily="18" charset="0"/>
              </a:rPr>
              <a:t>,</a:t>
            </a:r>
            <a:br>
              <a:rPr lang="es-CL" b="1" dirty="0">
                <a:solidFill>
                  <a:srgbClr val="111111"/>
                </a:solidFill>
                <a:latin typeface="Century Schoolbook" panose="02040604050505020304" pitchFamily="18" charset="0"/>
              </a:rPr>
            </a:br>
            <a:r>
              <a:rPr lang="es-CL" b="1" dirty="0" err="1">
                <a:solidFill>
                  <a:srgbClr val="111111"/>
                </a:solidFill>
                <a:latin typeface="Century Schoolbook" panose="02040604050505020304" pitchFamily="18" charset="0"/>
              </a:rPr>
              <a:t>und</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ein</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kleinez</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vogellîn</a:t>
            </a:r>
            <a:r>
              <a:rPr lang="es-CL" b="1" dirty="0">
                <a:solidFill>
                  <a:srgbClr val="111111"/>
                </a:solidFill>
                <a:latin typeface="Century Schoolbook" panose="02040604050505020304" pitchFamily="18" charset="0"/>
              </a:rPr>
              <a:t>:</a:t>
            </a:r>
            <a:br>
              <a:rPr lang="es-CL" b="1" dirty="0">
                <a:solidFill>
                  <a:srgbClr val="111111"/>
                </a:solidFill>
                <a:latin typeface="Century Schoolbook" panose="02040604050505020304" pitchFamily="18" charset="0"/>
              </a:rPr>
            </a:br>
            <a:r>
              <a:rPr lang="es-CL" b="1" dirty="0" err="1">
                <a:solidFill>
                  <a:srgbClr val="111111"/>
                </a:solidFill>
                <a:latin typeface="Century Schoolbook" panose="02040604050505020304" pitchFamily="18" charset="0"/>
              </a:rPr>
              <a:t>tandaradei</a:t>
            </a:r>
            <a:r>
              <a:rPr lang="es-CL" b="1" dirty="0">
                <a:solidFill>
                  <a:srgbClr val="111111"/>
                </a:solidFill>
                <a:latin typeface="Century Schoolbook" panose="02040604050505020304" pitchFamily="18" charset="0"/>
              </a:rPr>
              <a:t>,</a:t>
            </a:r>
            <a:br>
              <a:rPr lang="es-CL" b="1" dirty="0">
                <a:solidFill>
                  <a:srgbClr val="111111"/>
                </a:solidFill>
                <a:latin typeface="Century Schoolbook" panose="02040604050505020304" pitchFamily="18" charset="0"/>
              </a:rPr>
            </a:br>
            <a:r>
              <a:rPr lang="es-CL" b="1" dirty="0" err="1">
                <a:solidFill>
                  <a:srgbClr val="111111"/>
                </a:solidFill>
                <a:latin typeface="Century Schoolbook" panose="02040604050505020304" pitchFamily="18" charset="0"/>
              </a:rPr>
              <a:t>daz</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mac</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wol</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getriuwe</a:t>
            </a:r>
            <a:r>
              <a:rPr lang="es-CL" b="1" dirty="0">
                <a:solidFill>
                  <a:srgbClr val="111111"/>
                </a:solidFill>
                <a:latin typeface="Century Schoolbook" panose="02040604050505020304" pitchFamily="18" charset="0"/>
              </a:rPr>
              <a:t> </a:t>
            </a:r>
            <a:r>
              <a:rPr lang="es-CL" b="1" dirty="0" err="1">
                <a:solidFill>
                  <a:srgbClr val="111111"/>
                </a:solidFill>
                <a:latin typeface="Century Schoolbook" panose="02040604050505020304" pitchFamily="18" charset="0"/>
              </a:rPr>
              <a:t>sîn</a:t>
            </a:r>
            <a:r>
              <a:rPr lang="es-CL" b="1" dirty="0">
                <a:solidFill>
                  <a:srgbClr val="111111"/>
                </a:solidFill>
                <a:latin typeface="Century Schoolbook" panose="02040604050505020304" pitchFamily="18" charset="0"/>
              </a:rPr>
              <a:t>.</a:t>
            </a:r>
            <a:endParaRPr lang="es-CL" dirty="0"/>
          </a:p>
        </p:txBody>
      </p:sp>
      <p:sp>
        <p:nvSpPr>
          <p:cNvPr id="4" name="Rectángulo 3"/>
          <p:cNvSpPr/>
          <p:nvPr/>
        </p:nvSpPr>
        <p:spPr>
          <a:xfrm>
            <a:off x="6382444" y="543744"/>
            <a:ext cx="6092825" cy="2585323"/>
          </a:xfrm>
          <a:prstGeom prst="rect">
            <a:avLst/>
          </a:prstGeom>
        </p:spPr>
        <p:txBody>
          <a:bodyPr>
            <a:spAutoFit/>
          </a:bodyPr>
          <a:lstStyle/>
          <a:p>
            <a:r>
              <a:rPr lang="es-CL" i="1" dirty="0">
                <a:solidFill>
                  <a:srgbClr val="111111"/>
                </a:solidFill>
                <a:latin typeface="inherit"/>
              </a:rPr>
              <a:t>Él había hecho allí</a:t>
            </a:r>
            <a:br>
              <a:rPr lang="es-CL" i="1" dirty="0">
                <a:solidFill>
                  <a:srgbClr val="111111"/>
                </a:solidFill>
                <a:latin typeface="inherit"/>
              </a:rPr>
            </a:br>
            <a:r>
              <a:rPr lang="es-CL" i="1" dirty="0">
                <a:solidFill>
                  <a:srgbClr val="111111"/>
                </a:solidFill>
                <a:latin typeface="inherit"/>
              </a:rPr>
              <a:t>un lecho</a:t>
            </a:r>
            <a:br>
              <a:rPr lang="es-CL" i="1" dirty="0">
                <a:solidFill>
                  <a:srgbClr val="111111"/>
                </a:solidFill>
                <a:latin typeface="inherit"/>
              </a:rPr>
            </a:br>
            <a:r>
              <a:rPr lang="es-CL" i="1" dirty="0">
                <a:solidFill>
                  <a:srgbClr val="111111"/>
                </a:solidFill>
                <a:latin typeface="inherit"/>
              </a:rPr>
              <a:t>muy rico, de flores,</a:t>
            </a:r>
            <a:br>
              <a:rPr lang="es-CL" i="1" dirty="0">
                <a:solidFill>
                  <a:srgbClr val="111111"/>
                </a:solidFill>
                <a:latin typeface="inherit"/>
              </a:rPr>
            </a:br>
            <a:r>
              <a:rPr lang="es-CL" i="1" dirty="0">
                <a:solidFill>
                  <a:srgbClr val="111111"/>
                </a:solidFill>
                <a:latin typeface="inherit"/>
              </a:rPr>
              <a:t>aún sonreirá</a:t>
            </a:r>
            <a:br>
              <a:rPr lang="es-CL" i="1" dirty="0">
                <a:solidFill>
                  <a:srgbClr val="111111"/>
                </a:solidFill>
                <a:latin typeface="inherit"/>
              </a:rPr>
            </a:br>
            <a:r>
              <a:rPr lang="es-CL" i="1" dirty="0">
                <a:solidFill>
                  <a:srgbClr val="111111"/>
                </a:solidFill>
                <a:latin typeface="inherit"/>
              </a:rPr>
              <a:t>de corazón</a:t>
            </a:r>
            <a:br>
              <a:rPr lang="es-CL" i="1" dirty="0">
                <a:solidFill>
                  <a:srgbClr val="111111"/>
                </a:solidFill>
                <a:latin typeface="inherit"/>
              </a:rPr>
            </a:br>
            <a:r>
              <a:rPr lang="es-CL" i="1" dirty="0">
                <a:solidFill>
                  <a:srgbClr val="111111"/>
                </a:solidFill>
                <a:latin typeface="inherit"/>
              </a:rPr>
              <a:t>quien vaya por aquel sendero:</a:t>
            </a:r>
            <a:br>
              <a:rPr lang="es-CL" i="1" dirty="0">
                <a:solidFill>
                  <a:srgbClr val="111111"/>
                </a:solidFill>
                <a:latin typeface="inherit"/>
              </a:rPr>
            </a:br>
            <a:r>
              <a:rPr lang="es-CL" i="1" dirty="0">
                <a:solidFill>
                  <a:srgbClr val="111111"/>
                </a:solidFill>
                <a:latin typeface="inherit"/>
              </a:rPr>
              <a:t>entre las rosas,</a:t>
            </a:r>
            <a:br>
              <a:rPr lang="es-CL" i="1" dirty="0">
                <a:solidFill>
                  <a:srgbClr val="111111"/>
                </a:solidFill>
                <a:latin typeface="inherit"/>
              </a:rPr>
            </a:br>
            <a:r>
              <a:rPr lang="es-CL" i="1" dirty="0" err="1">
                <a:solidFill>
                  <a:srgbClr val="111111"/>
                </a:solidFill>
                <a:latin typeface="inherit"/>
              </a:rPr>
              <a:t>tandaradei</a:t>
            </a:r>
            <a:r>
              <a:rPr lang="es-CL" i="1" dirty="0">
                <a:solidFill>
                  <a:srgbClr val="111111"/>
                </a:solidFill>
                <a:latin typeface="inherit"/>
              </a:rPr>
              <a:t>,</a:t>
            </a:r>
            <a:br>
              <a:rPr lang="es-CL" i="1" dirty="0">
                <a:solidFill>
                  <a:srgbClr val="111111"/>
                </a:solidFill>
                <a:latin typeface="inherit"/>
              </a:rPr>
            </a:br>
            <a:r>
              <a:rPr lang="es-CL" i="1" dirty="0">
                <a:solidFill>
                  <a:srgbClr val="111111"/>
                </a:solidFill>
                <a:latin typeface="inherit"/>
              </a:rPr>
              <a:t>reconocerá donde apoyaba yo la cabeza.</a:t>
            </a:r>
            <a:endParaRPr lang="es-CL" dirty="0"/>
          </a:p>
        </p:txBody>
      </p:sp>
      <p:sp>
        <p:nvSpPr>
          <p:cNvPr id="5" name="Rectángulo 4"/>
          <p:cNvSpPr/>
          <p:nvPr/>
        </p:nvSpPr>
        <p:spPr>
          <a:xfrm>
            <a:off x="6382443" y="3284984"/>
            <a:ext cx="6092825" cy="2585323"/>
          </a:xfrm>
          <a:prstGeom prst="rect">
            <a:avLst/>
          </a:prstGeom>
        </p:spPr>
        <p:txBody>
          <a:bodyPr>
            <a:spAutoFit/>
          </a:bodyPr>
          <a:lstStyle/>
          <a:p>
            <a:r>
              <a:rPr lang="es-CL" i="1" dirty="0">
                <a:solidFill>
                  <a:srgbClr val="111111"/>
                </a:solidFill>
                <a:latin typeface="Century Schoolbook" panose="02040604050505020304" pitchFamily="18" charset="0"/>
              </a:rPr>
              <a:t>Lo que hizo conmigo,</a:t>
            </a:r>
            <a:br>
              <a:rPr lang="es-CL" i="1" dirty="0">
                <a:solidFill>
                  <a:srgbClr val="111111"/>
                </a:solidFill>
                <a:latin typeface="Century Schoolbook" panose="02040604050505020304" pitchFamily="18" charset="0"/>
              </a:rPr>
            </a:br>
            <a:r>
              <a:rPr lang="es-CL" i="1" dirty="0">
                <a:solidFill>
                  <a:srgbClr val="111111"/>
                </a:solidFill>
                <a:latin typeface="Century Schoolbook" panose="02040604050505020304" pitchFamily="18" charset="0"/>
              </a:rPr>
              <a:t>si lo supiera alguien</a:t>
            </a:r>
            <a:br>
              <a:rPr lang="es-CL" i="1" dirty="0">
                <a:solidFill>
                  <a:srgbClr val="111111"/>
                </a:solidFill>
                <a:latin typeface="Century Schoolbook" panose="02040604050505020304" pitchFamily="18" charset="0"/>
              </a:rPr>
            </a:br>
            <a:r>
              <a:rPr lang="es-CL" i="1" dirty="0">
                <a:solidFill>
                  <a:srgbClr val="111111"/>
                </a:solidFill>
                <a:latin typeface="Century Schoolbook" panose="02040604050505020304" pitchFamily="18" charset="0"/>
              </a:rPr>
              <a:t>(¡no quiera Dios!), me avergonzaría.</a:t>
            </a:r>
            <a:br>
              <a:rPr lang="es-CL" i="1" dirty="0">
                <a:solidFill>
                  <a:srgbClr val="111111"/>
                </a:solidFill>
                <a:latin typeface="Century Schoolbook" panose="02040604050505020304" pitchFamily="18" charset="0"/>
              </a:rPr>
            </a:br>
            <a:r>
              <a:rPr lang="es-CL" i="1" dirty="0">
                <a:solidFill>
                  <a:srgbClr val="111111"/>
                </a:solidFill>
                <a:latin typeface="Century Schoolbook" panose="02040604050505020304" pitchFamily="18" charset="0"/>
              </a:rPr>
              <a:t>Cuál fue su comportamiento conmigo</a:t>
            </a:r>
            <a:br>
              <a:rPr lang="es-CL" i="1" dirty="0">
                <a:solidFill>
                  <a:srgbClr val="111111"/>
                </a:solidFill>
                <a:latin typeface="Century Schoolbook" panose="02040604050505020304" pitchFamily="18" charset="0"/>
              </a:rPr>
            </a:br>
            <a:r>
              <a:rPr lang="es-CL" i="1" dirty="0">
                <a:solidFill>
                  <a:srgbClr val="111111"/>
                </a:solidFill>
                <a:latin typeface="Century Schoolbook" panose="02040604050505020304" pitchFamily="18" charset="0"/>
              </a:rPr>
              <a:t>nadie lo sabe,</a:t>
            </a:r>
            <a:br>
              <a:rPr lang="es-CL" i="1" dirty="0">
                <a:solidFill>
                  <a:srgbClr val="111111"/>
                </a:solidFill>
                <a:latin typeface="Century Schoolbook" panose="02040604050505020304" pitchFamily="18" charset="0"/>
              </a:rPr>
            </a:br>
            <a:r>
              <a:rPr lang="es-CL" i="1" dirty="0">
                <a:solidFill>
                  <a:srgbClr val="111111"/>
                </a:solidFill>
                <a:latin typeface="Century Schoolbook" panose="02040604050505020304" pitchFamily="18" charset="0"/>
              </a:rPr>
              <a:t>sino él y yo</a:t>
            </a:r>
            <a:br>
              <a:rPr lang="es-CL" i="1" dirty="0">
                <a:solidFill>
                  <a:srgbClr val="111111"/>
                </a:solidFill>
                <a:latin typeface="Century Schoolbook" panose="02040604050505020304" pitchFamily="18" charset="0"/>
              </a:rPr>
            </a:br>
            <a:r>
              <a:rPr lang="es-CL" i="1" dirty="0">
                <a:solidFill>
                  <a:srgbClr val="111111"/>
                </a:solidFill>
                <a:latin typeface="Century Schoolbook" panose="02040604050505020304" pitchFamily="18" charset="0"/>
              </a:rPr>
              <a:t>y un pajarillo:</a:t>
            </a:r>
            <a:br>
              <a:rPr lang="es-CL" i="1" dirty="0">
                <a:solidFill>
                  <a:srgbClr val="111111"/>
                </a:solidFill>
                <a:latin typeface="Century Schoolbook" panose="02040604050505020304" pitchFamily="18" charset="0"/>
              </a:rPr>
            </a:br>
            <a:r>
              <a:rPr lang="es-CL" i="1" dirty="0" err="1">
                <a:solidFill>
                  <a:srgbClr val="111111"/>
                </a:solidFill>
                <a:latin typeface="Century Schoolbook" panose="02040604050505020304" pitchFamily="18" charset="0"/>
              </a:rPr>
              <a:t>tandaradei</a:t>
            </a:r>
            <a:r>
              <a:rPr lang="es-CL" i="1" dirty="0">
                <a:solidFill>
                  <a:srgbClr val="111111"/>
                </a:solidFill>
                <a:latin typeface="Century Schoolbook" panose="02040604050505020304" pitchFamily="18" charset="0"/>
              </a:rPr>
              <a:t>,</a:t>
            </a:r>
            <a:br>
              <a:rPr lang="es-CL" i="1" dirty="0">
                <a:solidFill>
                  <a:srgbClr val="111111"/>
                </a:solidFill>
                <a:latin typeface="Century Schoolbook" panose="02040604050505020304" pitchFamily="18" charset="0"/>
              </a:rPr>
            </a:br>
            <a:r>
              <a:rPr lang="es-CL" i="1" dirty="0">
                <a:solidFill>
                  <a:srgbClr val="111111"/>
                </a:solidFill>
                <a:latin typeface="Century Schoolbook" panose="02040604050505020304" pitchFamily="18" charset="0"/>
              </a:rPr>
              <a:t>fielmente nos guardará el secreto.</a:t>
            </a:r>
            <a:endParaRPr lang="es-CL" dirty="0"/>
          </a:p>
        </p:txBody>
      </p:sp>
    </p:spTree>
    <p:extLst>
      <p:ext uri="{BB962C8B-B14F-4D97-AF65-F5344CB8AC3E}">
        <p14:creationId xmlns:p14="http://schemas.microsoft.com/office/powerpoint/2010/main" val="22940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1764" y="620688"/>
            <a:ext cx="6092825" cy="5355312"/>
          </a:xfrm>
          <a:prstGeom prst="rect">
            <a:avLst/>
          </a:prstGeom>
        </p:spPr>
        <p:txBody>
          <a:bodyPr>
            <a:spAutoFit/>
          </a:bodyPr>
          <a:lstStyle/>
          <a:p>
            <a:pPr algn="just"/>
            <a:r>
              <a:rPr lang="es-CL" dirty="0">
                <a:latin typeface="Segoe UI" panose="020B0502040204020203" pitchFamily="34" charset="0"/>
              </a:rPr>
              <a:t>Música instrumental</a:t>
            </a:r>
          </a:p>
          <a:p>
            <a:pPr algn="just"/>
            <a:endParaRPr lang="es-CL" dirty="0">
              <a:latin typeface="Segoe UI" panose="020B0502040204020203" pitchFamily="34" charset="0"/>
            </a:endParaRPr>
          </a:p>
          <a:p>
            <a:pPr marL="285750" indent="-285750" algn="just">
              <a:buFont typeface="Arial" panose="020B0604020202020204" pitchFamily="34" charset="0"/>
              <a:buChar char="•"/>
            </a:pPr>
            <a:r>
              <a:rPr lang="es-CL" dirty="0">
                <a:solidFill>
                  <a:srgbClr val="000000"/>
                </a:solidFill>
                <a:latin typeface="Segoe UI" panose="020B0502040204020203" pitchFamily="34" charset="0"/>
              </a:rPr>
              <a:t>Durante la Edad Media el Músico estaba considerado como una clase marginal de vagabundo y pícaro a excepción de los trovadores.</a:t>
            </a:r>
          </a:p>
          <a:p>
            <a:pPr marL="285750" indent="-285750" algn="just">
              <a:buFont typeface="Arial" panose="020B0604020202020204" pitchFamily="34" charset="0"/>
              <a:buChar char="•"/>
            </a:pPr>
            <a:endParaRPr lang="es-CL" dirty="0">
              <a:solidFill>
                <a:srgbClr val="222222"/>
              </a:solidFill>
              <a:latin typeface="Segoe UI" panose="020B0502040204020203" pitchFamily="34" charset="0"/>
            </a:endParaRPr>
          </a:p>
          <a:p>
            <a:pPr marL="285750" indent="-285750" algn="just">
              <a:buFont typeface="Arial" panose="020B0604020202020204" pitchFamily="34" charset="0"/>
              <a:buChar char="•"/>
            </a:pPr>
            <a:r>
              <a:rPr lang="es-CL" dirty="0">
                <a:solidFill>
                  <a:srgbClr val="000000"/>
                </a:solidFill>
                <a:latin typeface="Segoe UI" panose="020B0502040204020203" pitchFamily="34" charset="0"/>
              </a:rPr>
              <a:t>Poco a poco sobre todo a partir del siglo XI fueron desapareciendo de Occidente instrumentos heredados de la antigüedad como la ira o la cítara y empezaban a aparecer instrumentos como la viola (instrumento de arco con forma oval o de 8, con 5 cuerdas) o el laúd de origen árabe, aunque también en muchas ocasiones continuaron instrumentos antiguos como la chirimía (instrumento de soplo que tiene una lengüeta y agujeros, produce un sonido potente), la dulzaina o la gaita cornamusa (instrumento que produce el sonido con el aire almacenado en un saco o fuelle, al pasar a través de un tubo de caña).</a:t>
            </a:r>
            <a:endParaRPr lang="es-CL" dirty="0">
              <a:solidFill>
                <a:srgbClr val="222222"/>
              </a:solidFill>
              <a:latin typeface="Segoe UI" panose="020B0502040204020203" pitchFamily="34" charset="0"/>
            </a:endParaRPr>
          </a:p>
          <a:p>
            <a:pPr marL="285750" indent="-285750" algn="just">
              <a:buFont typeface="Arial" panose="020B0604020202020204" pitchFamily="34" charset="0"/>
              <a:buChar char="•"/>
            </a:pPr>
            <a:endParaRPr lang="es-CL" b="0" i="0" dirty="0">
              <a:solidFill>
                <a:srgbClr val="222222"/>
              </a:solidFill>
              <a:effectLst/>
              <a:latin typeface="Segoe UI" panose="020B0502040204020203" pitchFamily="34" charset="0"/>
            </a:endParaRPr>
          </a:p>
        </p:txBody>
      </p:sp>
      <p:pic>
        <p:nvPicPr>
          <p:cNvPr id="4098" name="Picture 2" descr="Resultado de imagen para caracteristicas de la musica instrumental de la edad m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4589" y="1196752"/>
            <a:ext cx="5642212" cy="3802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72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3772" y="349205"/>
            <a:ext cx="6092825" cy="5632311"/>
          </a:xfrm>
          <a:prstGeom prst="rect">
            <a:avLst/>
          </a:prstGeom>
        </p:spPr>
        <p:txBody>
          <a:bodyPr>
            <a:spAutoFit/>
          </a:bodyPr>
          <a:lstStyle/>
          <a:p>
            <a:pPr marL="285750" indent="-285750" algn="just">
              <a:buFont typeface="Arial" panose="020B0604020202020204" pitchFamily="34" charset="0"/>
              <a:buChar char="•"/>
            </a:pPr>
            <a:r>
              <a:rPr lang="es-CL" dirty="0">
                <a:solidFill>
                  <a:srgbClr val="000000"/>
                </a:solidFill>
                <a:latin typeface="Segoe UI" panose="020B0502040204020203" pitchFamily="34" charset="0"/>
              </a:rPr>
              <a:t>Poseemos muy pocos documentos sobre música instrumental de la época pero es seguro que tanto la religiosa como la profana se acompañaban de instrumentos.</a:t>
            </a:r>
          </a:p>
          <a:p>
            <a:pPr marL="285750" indent="-285750" algn="just">
              <a:buFont typeface="Arial" panose="020B0604020202020204" pitchFamily="34" charset="0"/>
              <a:buChar char="•"/>
            </a:pPr>
            <a:endParaRPr lang="es-CL" dirty="0">
              <a:solidFill>
                <a:srgbClr val="000000"/>
              </a:solidFill>
              <a:latin typeface="Segoe UI" panose="020B0502040204020203" pitchFamily="34" charset="0"/>
            </a:endParaRPr>
          </a:p>
          <a:p>
            <a:pPr marL="285750" indent="-285750" algn="just">
              <a:buFont typeface="Arial" panose="020B0604020202020204" pitchFamily="34" charset="0"/>
              <a:buChar char="•"/>
            </a:pPr>
            <a:r>
              <a:rPr lang="es-CL" dirty="0">
                <a:solidFill>
                  <a:srgbClr val="000000"/>
                </a:solidFill>
                <a:latin typeface="Segoe UI" panose="020B0502040204020203" pitchFamily="34" charset="0"/>
              </a:rPr>
              <a:t>En general, a excepción de los organistas los únicos instrumentistas de la época eran juglares.</a:t>
            </a:r>
          </a:p>
          <a:p>
            <a:pPr marL="285750" indent="-285750" algn="just">
              <a:buFont typeface="Arial" panose="020B0604020202020204" pitchFamily="34" charset="0"/>
              <a:buChar char="•"/>
            </a:pPr>
            <a:endParaRPr lang="es-CL" dirty="0">
              <a:solidFill>
                <a:srgbClr val="222222"/>
              </a:solidFill>
              <a:latin typeface="Segoe UI" panose="020B0502040204020203" pitchFamily="34" charset="0"/>
            </a:endParaRPr>
          </a:p>
          <a:p>
            <a:pPr marL="285750" indent="-285750" algn="just">
              <a:buFont typeface="Arial" panose="020B0604020202020204" pitchFamily="34" charset="0"/>
              <a:buChar char="•"/>
            </a:pPr>
            <a:r>
              <a:rPr lang="es-CL" dirty="0">
                <a:solidFill>
                  <a:srgbClr val="000000"/>
                </a:solidFill>
                <a:latin typeface="Segoe UI" panose="020B0502040204020203" pitchFamily="34" charset="0"/>
              </a:rPr>
              <a:t>Danzas instrumentales. Pasatiempo favorito de la Edad Media. Requería algún tipo de acompañamiento instrumental pura, quiere decir que solo se realizan obras con instrumentos para la danza. Ejemplos de Danzas: </a:t>
            </a:r>
            <a:r>
              <a:rPr lang="es-CL" dirty="0" err="1">
                <a:solidFill>
                  <a:srgbClr val="000000"/>
                </a:solidFill>
                <a:latin typeface="Segoe UI" panose="020B0502040204020203" pitchFamily="34" charset="0"/>
              </a:rPr>
              <a:t>Saltarello</a:t>
            </a:r>
            <a:r>
              <a:rPr lang="es-CL" dirty="0">
                <a:solidFill>
                  <a:srgbClr val="000000"/>
                </a:solidFill>
                <a:latin typeface="Segoe UI" panose="020B0502040204020203" pitchFamily="34" charset="0"/>
              </a:rPr>
              <a:t> y estampida. Casi todas son monódicas (1 sola línea) y consiste en varias sesiones repetidas con forma AA, BB, CC, DD. </a:t>
            </a:r>
          </a:p>
          <a:p>
            <a:pPr marL="285750" indent="-285750" algn="just">
              <a:buFont typeface="Arial" panose="020B0604020202020204" pitchFamily="34" charset="0"/>
              <a:buChar char="•"/>
            </a:pPr>
            <a:endParaRPr lang="es-CL" dirty="0">
              <a:solidFill>
                <a:srgbClr val="222222"/>
              </a:solidFill>
              <a:latin typeface="Segoe UI" panose="020B0502040204020203" pitchFamily="34" charset="0"/>
            </a:endParaRPr>
          </a:p>
          <a:p>
            <a:pPr marL="285750" indent="-285750" algn="just">
              <a:buFont typeface="Arial" panose="020B0604020202020204" pitchFamily="34" charset="0"/>
              <a:buChar char="•"/>
            </a:pPr>
            <a:r>
              <a:rPr lang="es-CL" dirty="0">
                <a:solidFill>
                  <a:srgbClr val="000000"/>
                </a:solidFill>
                <a:latin typeface="Segoe UI" panose="020B0502040204020203" pitchFamily="34" charset="0"/>
              </a:rPr>
              <a:t>La estampida</a:t>
            </a:r>
            <a:r>
              <a:rPr lang="es-CL" dirty="0">
                <a:solidFill>
                  <a:srgbClr val="222222"/>
                </a:solidFill>
                <a:latin typeface="Segoe UI" panose="020B0502040204020203" pitchFamily="34" charset="0"/>
              </a:rPr>
              <a:t> puede recordar a la música árabe del Norte de África, esto se debe a la influencia del dominio musulmán en la Península aplicada tanto en la música como en la construcción de instrumentos</a:t>
            </a:r>
            <a:endParaRPr lang="es-CL" dirty="0"/>
          </a:p>
        </p:txBody>
      </p:sp>
      <p:sp>
        <p:nvSpPr>
          <p:cNvPr id="3" name="Rectángulo 2"/>
          <p:cNvSpPr/>
          <p:nvPr/>
        </p:nvSpPr>
        <p:spPr>
          <a:xfrm>
            <a:off x="7102524" y="1556792"/>
            <a:ext cx="4176464" cy="2862322"/>
          </a:xfrm>
          <a:prstGeom prst="rect">
            <a:avLst/>
          </a:prstGeom>
        </p:spPr>
        <p:txBody>
          <a:bodyPr wrap="square">
            <a:spAutoFit/>
          </a:bodyPr>
          <a:lstStyle/>
          <a:p>
            <a:pPr algn="just"/>
            <a:r>
              <a:rPr lang="es-CL" dirty="0">
                <a:solidFill>
                  <a:srgbClr val="000000"/>
                </a:solidFill>
                <a:latin typeface="Segoe UI" panose="020B0502040204020203" pitchFamily="34" charset="0"/>
              </a:rPr>
              <a:t>A lo largo del siglo XIV esto va cambiando porque surgen las primeras corporaciones de músicos y se asientan en las ciudades: surgen los gremios. El músico se integra en la vida de la comunidad y se le encargan ciertos trabajos como anunciar las horas tocando las campanas y animaba las fiestas de la ciudad y las ceremonias públicas.</a:t>
            </a:r>
            <a:endParaRPr lang="es-CL" dirty="0">
              <a:solidFill>
                <a:srgbClr val="222222"/>
              </a:solidFill>
              <a:latin typeface="Segoe UI" panose="020B0502040204020203" pitchFamily="34" charset="0"/>
            </a:endParaRPr>
          </a:p>
        </p:txBody>
      </p:sp>
    </p:spTree>
    <p:extLst>
      <p:ext uri="{BB962C8B-B14F-4D97-AF65-F5344CB8AC3E}">
        <p14:creationId xmlns:p14="http://schemas.microsoft.com/office/powerpoint/2010/main" val="397256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41884" y="5733256"/>
            <a:ext cx="10225136" cy="369332"/>
          </a:xfrm>
          <a:prstGeom prst="rect">
            <a:avLst/>
          </a:prstGeom>
        </p:spPr>
        <p:txBody>
          <a:bodyPr wrap="square">
            <a:spAutoFit/>
          </a:bodyPr>
          <a:lstStyle/>
          <a:p>
            <a:r>
              <a:rPr lang="es-CL" dirty="0"/>
              <a:t>https://es.slideshare.net/am_musica/instrumentosmedievalesamblog-15391434?next_slideshow=1</a:t>
            </a:r>
          </a:p>
        </p:txBody>
      </p:sp>
      <p:sp>
        <p:nvSpPr>
          <p:cNvPr id="3" name="Rectángulo 2"/>
          <p:cNvSpPr/>
          <p:nvPr/>
        </p:nvSpPr>
        <p:spPr>
          <a:xfrm>
            <a:off x="5662364" y="663327"/>
            <a:ext cx="5760640" cy="4524315"/>
          </a:xfrm>
          <a:prstGeom prst="rect">
            <a:avLst/>
          </a:prstGeom>
        </p:spPr>
        <p:txBody>
          <a:bodyPr wrap="square">
            <a:spAutoFit/>
          </a:bodyPr>
          <a:lstStyle/>
          <a:p>
            <a:pPr marL="285750" indent="-285750" algn="just" fontAlgn="base">
              <a:buFont typeface="Arial" panose="020B0604020202020204" pitchFamily="34" charset="0"/>
              <a:buChar char="•"/>
            </a:pPr>
            <a:r>
              <a:rPr lang="es-CL" dirty="0"/>
              <a:t>A la hora de acometer un trabajo de recreación de unos objetos de los que carecemos de ejemplares en uso, se plantean una serie de problemas que conviene reseñar. De un lado la búsqueda de fuentes de información, que son siempre </a:t>
            </a:r>
            <a:r>
              <a:rPr lang="es-CL" b="1" dirty="0"/>
              <a:t>indirectas</a:t>
            </a:r>
            <a:r>
              <a:rPr lang="es-CL" dirty="0"/>
              <a:t>, ya que no contamos con tratados específicos ni con planos de construcción de la época. Las </a:t>
            </a:r>
            <a:r>
              <a:rPr lang="es-CL" b="1" dirty="0"/>
              <a:t>fuentes</a:t>
            </a:r>
            <a:r>
              <a:rPr lang="es-CL" dirty="0"/>
              <a:t> </a:t>
            </a:r>
            <a:r>
              <a:rPr lang="es-CL" b="1" dirty="0"/>
              <a:t>literarias</a:t>
            </a:r>
            <a:r>
              <a:rPr lang="es-CL" dirty="0"/>
              <a:t> no pasan de ser citas episódicas de ambientación, con las que el autor pretendía dar un toque erudito a sus obras.</a:t>
            </a:r>
          </a:p>
          <a:p>
            <a:pPr marL="285750" indent="-285750" algn="just" fontAlgn="base">
              <a:buFont typeface="Arial" panose="020B0604020202020204" pitchFamily="34" charset="0"/>
              <a:buChar char="•"/>
            </a:pPr>
            <a:endParaRPr lang="es-CL" dirty="0"/>
          </a:p>
          <a:p>
            <a:pPr marL="285750" indent="-285750" algn="just" fontAlgn="base">
              <a:buFont typeface="Arial" panose="020B0604020202020204" pitchFamily="34" charset="0"/>
              <a:buChar char="•"/>
            </a:pPr>
            <a:r>
              <a:rPr lang="es-CL" dirty="0"/>
              <a:t>Las fuentes </a:t>
            </a:r>
            <a:r>
              <a:rPr lang="es-CL" b="1" dirty="0"/>
              <a:t>iconográficas</a:t>
            </a:r>
            <a:r>
              <a:rPr lang="es-CL" dirty="0"/>
              <a:t> se pueden obtener en las miniaturas de los </a:t>
            </a:r>
            <a:r>
              <a:rPr lang="es-CL" b="1" dirty="0"/>
              <a:t>códices</a:t>
            </a:r>
            <a:r>
              <a:rPr lang="es-CL" dirty="0"/>
              <a:t> </a:t>
            </a:r>
            <a:r>
              <a:rPr lang="es-CL" b="1" dirty="0"/>
              <a:t>escritos</a:t>
            </a:r>
            <a:r>
              <a:rPr lang="es-CL" dirty="0"/>
              <a:t> en incunables, en las </a:t>
            </a:r>
            <a:r>
              <a:rPr lang="es-CL" b="1" dirty="0"/>
              <a:t>tallas</a:t>
            </a:r>
            <a:r>
              <a:rPr lang="es-CL" dirty="0"/>
              <a:t> </a:t>
            </a:r>
            <a:r>
              <a:rPr lang="es-CL" b="1" dirty="0"/>
              <a:t>en</a:t>
            </a:r>
            <a:r>
              <a:rPr lang="es-CL" dirty="0"/>
              <a:t> </a:t>
            </a:r>
            <a:r>
              <a:rPr lang="es-CL" b="1" dirty="0"/>
              <a:t>piedra</a:t>
            </a:r>
            <a:r>
              <a:rPr lang="es-CL" dirty="0"/>
              <a:t> de las iglesias románicas y góticas (sobre todo en arquivoltas, tímpanos y capiteles) y en algunas pinturas (en las que suelen aparecer ángeles músicos loando a la Virgen).</a:t>
            </a:r>
            <a:endParaRPr lang="es-CL" b="0" i="0" dirty="0">
              <a:effectLst/>
            </a:endParaRPr>
          </a:p>
        </p:txBody>
      </p:sp>
      <p:pic>
        <p:nvPicPr>
          <p:cNvPr id="5124" name="Picture 4" descr="Resultado de imagen para músicos en tímpanos y capiteles románic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20" y="591860"/>
            <a:ext cx="4392488" cy="466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63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úsicos medievales en la portada de la iglesia de Sasamón. Burg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478" y="188636"/>
            <a:ext cx="4320480" cy="57770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y David con rabel. Puerta de las Platerías de la catedral de antiago de Composte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0316" y="681649"/>
            <a:ext cx="1905000" cy="4791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ailes tocando el órgano y cantan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8548" y="1052736"/>
            <a:ext cx="4032448" cy="3913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26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instrumentos mediev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769" y="1484784"/>
            <a:ext cx="2944911" cy="38963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instrumentos medieva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7505" y="196715"/>
            <a:ext cx="3142722" cy="30734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instrumentos medieva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0596" y="1124744"/>
            <a:ext cx="3438525" cy="3438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0316" y="2418978"/>
            <a:ext cx="3267075" cy="343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48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1/12/Codex_Manesse_071v_Kristan_von_Hamle.jpg/800px-Codex_Manesse_071v_Kristan_von_Ham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4763" y="18651"/>
            <a:ext cx="456406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3129727" y="4869160"/>
            <a:ext cx="4495036" cy="461665"/>
          </a:xfrm>
          <a:prstGeom prst="rect">
            <a:avLst/>
          </a:prstGeom>
        </p:spPr>
        <p:txBody>
          <a:bodyPr wrap="square">
            <a:spAutoFit/>
          </a:bodyPr>
          <a:lstStyle/>
          <a:p>
            <a:pPr algn="just"/>
            <a:r>
              <a:rPr lang="es-CL" sz="1200" dirty="0">
                <a:latin typeface="+mj-lt"/>
              </a:rPr>
              <a:t>El enamorado llega hasta su dama izado en una canasta. Ilustración del Codex </a:t>
            </a:r>
            <a:r>
              <a:rPr lang="es-CL" sz="1200" dirty="0" err="1">
                <a:latin typeface="+mj-lt"/>
              </a:rPr>
              <a:t>Manesse</a:t>
            </a:r>
            <a:r>
              <a:rPr lang="es-CL" sz="1200" dirty="0">
                <a:latin typeface="+mj-lt"/>
              </a:rPr>
              <a:t>, </a:t>
            </a:r>
            <a:r>
              <a:rPr lang="es-CL" sz="1200" i="1" dirty="0">
                <a:latin typeface="+mj-lt"/>
              </a:rPr>
              <a:t>minnesinger</a:t>
            </a:r>
            <a:r>
              <a:rPr lang="es-CL" sz="1200" dirty="0">
                <a:latin typeface="+mj-lt"/>
              </a:rPr>
              <a:t> </a:t>
            </a:r>
            <a:r>
              <a:rPr lang="es-CL" sz="1200" dirty="0" err="1">
                <a:latin typeface="+mj-lt"/>
              </a:rPr>
              <a:t>Kristan</a:t>
            </a:r>
            <a:r>
              <a:rPr lang="es-CL" sz="1200" dirty="0">
                <a:latin typeface="+mj-lt"/>
              </a:rPr>
              <a:t> </a:t>
            </a:r>
            <a:r>
              <a:rPr lang="es-CL" sz="1200" dirty="0" err="1">
                <a:latin typeface="+mj-lt"/>
              </a:rPr>
              <a:t>von</a:t>
            </a:r>
            <a:r>
              <a:rPr lang="es-CL" sz="1200" dirty="0">
                <a:latin typeface="+mj-lt"/>
              </a:rPr>
              <a:t> </a:t>
            </a:r>
            <a:r>
              <a:rPr lang="es-CL" sz="1200" dirty="0" err="1">
                <a:latin typeface="+mj-lt"/>
              </a:rPr>
              <a:t>Hamle</a:t>
            </a:r>
            <a:r>
              <a:rPr lang="es-CL" sz="1200" dirty="0">
                <a:latin typeface="+mj-lt"/>
              </a:rPr>
              <a:t>, ca. 1305.</a:t>
            </a:r>
          </a:p>
        </p:txBody>
      </p:sp>
      <p:sp>
        <p:nvSpPr>
          <p:cNvPr id="3" name="Rectángulo 2"/>
          <p:cNvSpPr/>
          <p:nvPr/>
        </p:nvSpPr>
        <p:spPr>
          <a:xfrm>
            <a:off x="261764" y="1179603"/>
            <a:ext cx="7200800" cy="3139321"/>
          </a:xfrm>
          <a:prstGeom prst="rect">
            <a:avLst/>
          </a:prstGeom>
        </p:spPr>
        <p:txBody>
          <a:bodyPr wrap="square">
            <a:spAutoFit/>
          </a:bodyPr>
          <a:lstStyle/>
          <a:p>
            <a:pPr algn="just"/>
            <a:r>
              <a:rPr lang="es-CL" dirty="0"/>
              <a:t>El </a:t>
            </a:r>
            <a:r>
              <a:rPr lang="es-CL" b="1" dirty="0"/>
              <a:t>amor cortés</a:t>
            </a:r>
            <a:r>
              <a:rPr lang="es-CL" dirty="0"/>
              <a:t> era un concepto literario de la Europa medieval que expresaba el amor en forma noble, sincera y caballeresca, y que se origina en la poesía lírica en lengua occitana. El trovador, poeta provenzal de condición noble, y más respetado que los juglares plebeyos, era la figura destacada en este tema. La relación que se establecía entre el </a:t>
            </a:r>
            <a:r>
              <a:rPr lang="es-CL" b="1" dirty="0"/>
              <a:t>caballero</a:t>
            </a:r>
            <a:r>
              <a:rPr lang="es-CL" dirty="0"/>
              <a:t> y la </a:t>
            </a:r>
            <a:r>
              <a:rPr lang="es-CL" b="1" dirty="0"/>
              <a:t>dama</a:t>
            </a:r>
            <a:r>
              <a:rPr lang="es-CL" dirty="0"/>
              <a:t>, era comparable a la </a:t>
            </a:r>
            <a:r>
              <a:rPr lang="es-CL" b="1" dirty="0"/>
              <a:t>relación</a:t>
            </a:r>
            <a:r>
              <a:rPr lang="es-CL" dirty="0"/>
              <a:t> de </a:t>
            </a:r>
            <a:r>
              <a:rPr lang="es-CL" b="1" dirty="0"/>
              <a:t>vasallaje</a:t>
            </a:r>
            <a:r>
              <a:rPr lang="es-CL" dirty="0"/>
              <a:t>. Generalmente, el </a:t>
            </a:r>
            <a:r>
              <a:rPr lang="es-CL" b="1" dirty="0"/>
              <a:t>amor</a:t>
            </a:r>
            <a:r>
              <a:rPr lang="es-CL" dirty="0"/>
              <a:t> </a:t>
            </a:r>
            <a:r>
              <a:rPr lang="es-CL" b="1" dirty="0"/>
              <a:t>cortés</a:t>
            </a:r>
            <a:r>
              <a:rPr lang="es-CL" dirty="0"/>
              <a:t> era </a:t>
            </a:r>
            <a:r>
              <a:rPr lang="es-CL" b="1" dirty="0"/>
              <a:t>secreto</a:t>
            </a:r>
            <a:r>
              <a:rPr lang="es-CL" dirty="0"/>
              <a:t> y entre los miembros de la </a:t>
            </a:r>
            <a:r>
              <a:rPr lang="es-CL" b="1" dirty="0"/>
              <a:t>nobleza</a:t>
            </a:r>
            <a:r>
              <a:rPr lang="es-CL" dirty="0"/>
              <a:t>; dado que los matrimonios eran arreglados entre las familias y se realizaban por conveniencia, el amor cortés no era un amor bendecido por el sacramento del matrimonio, en el seno de parejas formales; sino, en la mayoría de los casos, </a:t>
            </a:r>
            <a:r>
              <a:rPr lang="es-CL" b="1" dirty="0"/>
              <a:t>adúltero</a:t>
            </a:r>
            <a:r>
              <a:rPr lang="es-CL" dirty="0"/>
              <a:t> o </a:t>
            </a:r>
            <a:r>
              <a:rPr lang="es-CL" b="1" dirty="0"/>
              <a:t>prohibido</a:t>
            </a:r>
            <a:r>
              <a:rPr lang="es-CL" dirty="0"/>
              <a:t>. </a:t>
            </a:r>
          </a:p>
        </p:txBody>
      </p:sp>
    </p:spTree>
    <p:extLst>
      <p:ext uri="{BB962C8B-B14F-4D97-AF65-F5344CB8AC3E}">
        <p14:creationId xmlns:p14="http://schemas.microsoft.com/office/powerpoint/2010/main" val="201442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49796" y="764704"/>
            <a:ext cx="7942957" cy="4247317"/>
          </a:xfrm>
          <a:prstGeom prst="rect">
            <a:avLst/>
          </a:prstGeom>
        </p:spPr>
        <p:txBody>
          <a:bodyPr wrap="square">
            <a:spAutoFit/>
          </a:bodyPr>
          <a:lstStyle/>
          <a:p>
            <a:pPr algn="just"/>
            <a:r>
              <a:rPr lang="es-ES" b="1" dirty="0">
                <a:solidFill>
                  <a:srgbClr val="000000"/>
                </a:solidFill>
                <a:latin typeface="+mj-lt"/>
                <a:ea typeface="Times New Roman" panose="02020603050405020304" pitchFamily="18" charset="0"/>
              </a:rPr>
              <a:t>Canción de gesta</a:t>
            </a:r>
            <a:r>
              <a:rPr lang="es-ES" dirty="0">
                <a:solidFill>
                  <a:srgbClr val="000000"/>
                </a:solidFill>
                <a:latin typeface="+mj-lt"/>
                <a:ea typeface="Times New Roman" panose="02020603050405020304" pitchFamily="18" charset="0"/>
              </a:rPr>
              <a:t> o </a:t>
            </a:r>
            <a:r>
              <a:rPr lang="es-ES" b="1" dirty="0">
                <a:solidFill>
                  <a:srgbClr val="000000"/>
                </a:solidFill>
                <a:latin typeface="+mj-lt"/>
                <a:ea typeface="Times New Roman" panose="02020603050405020304" pitchFamily="18" charset="0"/>
              </a:rPr>
              <a:t>Cantar de gesta</a:t>
            </a:r>
            <a:r>
              <a:rPr lang="es-ES" dirty="0">
                <a:solidFill>
                  <a:srgbClr val="000000"/>
                </a:solidFill>
                <a:latin typeface="+mj-lt"/>
                <a:ea typeface="Times New Roman" panose="02020603050405020304" pitchFamily="18" charset="0"/>
              </a:rPr>
              <a:t>, género literario que floreció en Francia a finales del siglo XI. Se conservan unos 80 poemas épicos, en su mayoría de autores anónimos, con una extensión media de 8.000 a 10.000 versos. </a:t>
            </a:r>
          </a:p>
          <a:p>
            <a:pPr algn="just"/>
            <a:endParaRPr lang="es-ES" dirty="0">
              <a:solidFill>
                <a:srgbClr val="000000"/>
              </a:solidFill>
              <a:latin typeface="+mj-lt"/>
            </a:endParaRPr>
          </a:p>
          <a:p>
            <a:pPr algn="just"/>
            <a:r>
              <a:rPr lang="es-ES" dirty="0"/>
              <a:t>El origen de estos cantares:</a:t>
            </a:r>
          </a:p>
          <a:p>
            <a:pPr algn="just"/>
            <a:endParaRPr lang="es-ES" dirty="0"/>
          </a:p>
          <a:p>
            <a:pPr marL="285750" indent="-285750" algn="just">
              <a:buFont typeface="Arial" panose="020B0604020202020204" pitchFamily="34" charset="0"/>
              <a:buChar char="•"/>
            </a:pPr>
            <a:r>
              <a:rPr lang="es-ES" dirty="0"/>
              <a:t>En los que la leyenda se combina con una base histórica cierta (muy discutido).</a:t>
            </a:r>
          </a:p>
          <a:p>
            <a:pPr algn="just"/>
            <a:endParaRPr lang="es-ES" dirty="0"/>
          </a:p>
          <a:p>
            <a:pPr marL="342900" indent="-342900" algn="just">
              <a:buFont typeface="Arial" panose="020B0604020202020204" pitchFamily="34" charset="0"/>
              <a:buChar char="•"/>
            </a:pPr>
            <a:r>
              <a:rPr lang="es-ES" dirty="0"/>
              <a:t>Cantos épicos, posteriormente influidos por la tradición y el folclore germánicos.</a:t>
            </a:r>
          </a:p>
          <a:p>
            <a:pPr algn="just"/>
            <a:endParaRPr lang="es-ES" dirty="0"/>
          </a:p>
          <a:p>
            <a:pPr marL="285750" indent="-285750" algn="just">
              <a:buFont typeface="Arial" panose="020B0604020202020204" pitchFamily="34" charset="0"/>
              <a:buChar char="•"/>
            </a:pPr>
            <a:r>
              <a:rPr lang="es-ES" dirty="0"/>
              <a:t>Los cantares son exclusivamente fruto de la imaginación de los </a:t>
            </a:r>
            <a:r>
              <a:rPr lang="es-ES" i="1" dirty="0"/>
              <a:t>troveros</a:t>
            </a:r>
            <a:r>
              <a:rPr lang="es-ES" dirty="0"/>
              <a:t> y trovadores quienes se inspiraban en las historias que los monjes contaban a los peregrinos que visitaban los santuarios de antiguos héroes.</a:t>
            </a:r>
          </a:p>
          <a:p>
            <a:pPr algn="just"/>
            <a:endParaRPr lang="es-CL" dirty="0">
              <a:latin typeface="+mj-lt"/>
            </a:endParaRPr>
          </a:p>
        </p:txBody>
      </p:sp>
      <p:pic>
        <p:nvPicPr>
          <p:cNvPr id="3074" name="Picture 2" descr="Resultado de imagen para canción de ges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701" y="1316367"/>
            <a:ext cx="3451975" cy="3420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82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366220" y="682823"/>
            <a:ext cx="7416824" cy="5324535"/>
          </a:xfrm>
          <a:prstGeom prst="rect">
            <a:avLst/>
          </a:prstGeom>
        </p:spPr>
        <p:txBody>
          <a:bodyPr wrap="square">
            <a:spAutoFit/>
          </a:bodyPr>
          <a:lstStyle/>
          <a:p>
            <a:pPr algn="just"/>
            <a:r>
              <a:rPr lang="es-CL" sz="2000" b="1" dirty="0"/>
              <a:t>Las lenguas romances</a:t>
            </a:r>
            <a:r>
              <a:rPr lang="es-CL" sz="2000" dirty="0"/>
              <a:t> (también denominadas lenguas románicas o lenguas neolatinas) son una rama indoeuropea de lenguas estrechamente relacionadas entre sí y que históricamente aparecieron como evolución (o equivalentes) del latín vulgar entendido en su sentido etimológico de 'habla cotidiana del vulgo o común de la gente' y opuesto al latín clásico, forma estandarizada que a partir de cierto momento era una lengua aprendida como segunda lengua y no como lengua materna.</a:t>
            </a:r>
          </a:p>
          <a:p>
            <a:pPr algn="just"/>
            <a:endParaRPr lang="es-CL" sz="2000" dirty="0"/>
          </a:p>
          <a:p>
            <a:pPr algn="just"/>
            <a:r>
              <a:rPr lang="es-CL" sz="2000" dirty="0"/>
              <a:t>La evolución del latín vulgar hacia las lenguas románicas se fecha, </a:t>
            </a:r>
            <a:r>
              <a:rPr lang="es-CL" sz="2000" i="1" dirty="0"/>
              <a:t>grosso modo</a:t>
            </a:r>
            <a:r>
              <a:rPr lang="es-CL" sz="2000" dirty="0"/>
              <a:t>, de la siguiente manera:</a:t>
            </a:r>
          </a:p>
          <a:p>
            <a:pPr algn="just"/>
            <a:endParaRPr lang="es-CL" sz="2000" dirty="0"/>
          </a:p>
          <a:p>
            <a:pPr marL="285750" indent="-285750" algn="just">
              <a:buFont typeface="Arial" panose="020B0604020202020204" pitchFamily="34" charset="0"/>
              <a:buChar char="•"/>
            </a:pPr>
            <a:r>
              <a:rPr lang="es-CL" sz="2000" dirty="0"/>
              <a:t>Entre el 200 a. C. y el 400 aproximadamente: diferentes formas de latín vulgar.</a:t>
            </a:r>
          </a:p>
          <a:p>
            <a:pPr marL="285750" indent="-285750" algn="just">
              <a:buFont typeface="Arial" panose="020B0604020202020204" pitchFamily="34" charset="0"/>
              <a:buChar char="•"/>
            </a:pPr>
            <a:r>
              <a:rPr lang="es-CL" sz="2000" dirty="0"/>
              <a:t>Entre el 500 y 600: estas formas comienzan a distinguirse entre sí.</a:t>
            </a:r>
          </a:p>
          <a:p>
            <a:pPr marL="285750" indent="-285750" algn="just">
              <a:buFont typeface="Arial" panose="020B0604020202020204" pitchFamily="34" charset="0"/>
              <a:buChar char="•"/>
            </a:pPr>
            <a:r>
              <a:rPr lang="es-CL" sz="2000" dirty="0"/>
              <a:t>A partir del 800: se reconoce la existencia de las lenguas romances.</a:t>
            </a:r>
          </a:p>
          <a:p>
            <a:pPr algn="just"/>
            <a:endParaRPr lang="es-CL" sz="2000" dirty="0">
              <a:latin typeface="+mj-lt"/>
            </a:endParaRPr>
          </a:p>
        </p:txBody>
      </p:sp>
      <p:pic>
        <p:nvPicPr>
          <p:cNvPr id="4098" name="Picture 2" descr="https://elcastillodekafka.files.wordpress.com/2015/11/enamorado-y-la-muer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764" y="1124744"/>
            <a:ext cx="3950833" cy="5520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00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49796" y="260648"/>
            <a:ext cx="10081120" cy="5178341"/>
          </a:xfrm>
          <a:prstGeom prst="rect">
            <a:avLst/>
          </a:prstGeom>
        </p:spPr>
        <p:txBody>
          <a:bodyPr wrap="square">
            <a:spAutoFit/>
          </a:bodyPr>
          <a:lstStyle/>
          <a:p>
            <a:pPr algn="just">
              <a:spcAft>
                <a:spcPts val="700"/>
              </a:spcAft>
            </a:pPr>
            <a:r>
              <a:rPr lang="es-ES" b="1" dirty="0">
                <a:solidFill>
                  <a:srgbClr val="000000"/>
                </a:solidFill>
                <a:latin typeface="Times New Roman" panose="02020603050405020304" pitchFamily="18" charset="0"/>
                <a:ea typeface="Times New Roman" panose="02020603050405020304" pitchFamily="18" charset="0"/>
              </a:rPr>
              <a:t> </a:t>
            </a:r>
            <a:endParaRPr lang="es-CL" sz="2000" dirty="0">
              <a:latin typeface="+mj-lt"/>
              <a:ea typeface="Times New Roman" panose="02020603050405020304" pitchFamily="18" charset="0"/>
            </a:endParaRPr>
          </a:p>
          <a:p>
            <a:pPr algn="just">
              <a:spcAft>
                <a:spcPts val="700"/>
              </a:spcAft>
            </a:pPr>
            <a:r>
              <a:rPr lang="es-ES" sz="2000" dirty="0">
                <a:solidFill>
                  <a:srgbClr val="000000"/>
                </a:solidFill>
                <a:latin typeface="+mj-lt"/>
                <a:ea typeface="Times New Roman" panose="02020603050405020304" pitchFamily="18" charset="0"/>
              </a:rPr>
              <a:t>La música de los trovadores y en general las profanas de la Edad Media, eran de raíz popular pero influenciadas por el estilo religioso.</a:t>
            </a:r>
            <a:endParaRPr lang="es-CL" sz="2000" dirty="0">
              <a:latin typeface="+mj-lt"/>
              <a:ea typeface="Times New Roman" panose="02020603050405020304" pitchFamily="18" charset="0"/>
            </a:endParaRPr>
          </a:p>
          <a:p>
            <a:pPr algn="just">
              <a:spcAft>
                <a:spcPts val="700"/>
              </a:spcAft>
            </a:pPr>
            <a:r>
              <a:rPr lang="es-ES" sz="2000" dirty="0">
                <a:solidFill>
                  <a:srgbClr val="000000"/>
                </a:solidFill>
                <a:latin typeface="+mj-lt"/>
                <a:ea typeface="Times New Roman" panose="02020603050405020304" pitchFamily="18" charset="0"/>
              </a:rPr>
              <a:t>Entre las principales formas:</a:t>
            </a:r>
            <a:endParaRPr lang="es-CL" sz="2000" dirty="0">
              <a:latin typeface="+mj-lt"/>
              <a:ea typeface="Times New Roman" panose="02020603050405020304" pitchFamily="18" charset="0"/>
            </a:endParaRPr>
          </a:p>
          <a:p>
            <a:pPr marL="285750" indent="-285750" algn="just">
              <a:spcAft>
                <a:spcPts val="700"/>
              </a:spcAft>
              <a:buFont typeface="Arial" panose="020B0604020202020204" pitchFamily="34" charset="0"/>
              <a:buChar char="•"/>
            </a:pPr>
            <a:r>
              <a:rPr lang="es-ES" sz="2000" b="1" dirty="0">
                <a:solidFill>
                  <a:srgbClr val="000000"/>
                </a:solidFill>
                <a:latin typeface="+mj-lt"/>
                <a:ea typeface="Times New Roman" panose="02020603050405020304" pitchFamily="18" charset="0"/>
              </a:rPr>
              <a:t>La “</a:t>
            </a:r>
            <a:r>
              <a:rPr lang="es-ES" sz="2000" b="1" dirty="0" err="1">
                <a:solidFill>
                  <a:srgbClr val="000000"/>
                </a:solidFill>
                <a:latin typeface="+mj-lt"/>
                <a:ea typeface="Times New Roman" panose="02020603050405020304" pitchFamily="18" charset="0"/>
              </a:rPr>
              <a:t>Chanson</a:t>
            </a:r>
            <a:r>
              <a:rPr lang="es-ES" sz="2000" b="1" dirty="0">
                <a:solidFill>
                  <a:srgbClr val="000000"/>
                </a:solidFill>
                <a:latin typeface="+mj-lt"/>
                <a:ea typeface="Times New Roman" panose="02020603050405020304" pitchFamily="18" charset="0"/>
              </a:rPr>
              <a:t>” </a:t>
            </a:r>
            <a:r>
              <a:rPr lang="es-ES" sz="2000" dirty="0">
                <a:solidFill>
                  <a:srgbClr val="000000"/>
                </a:solidFill>
                <a:latin typeface="+mj-lt"/>
                <a:ea typeface="Times New Roman" panose="02020603050405020304" pitchFamily="18" charset="0"/>
              </a:rPr>
              <a:t>o canción monódica con acompañamiento instrumental.</a:t>
            </a:r>
            <a:endParaRPr lang="es-CL" sz="2000" dirty="0">
              <a:latin typeface="+mj-lt"/>
              <a:ea typeface="Times New Roman" panose="02020603050405020304" pitchFamily="18" charset="0"/>
            </a:endParaRPr>
          </a:p>
          <a:p>
            <a:pPr marL="285750" indent="-285750" algn="just">
              <a:spcAft>
                <a:spcPts val="700"/>
              </a:spcAft>
              <a:buFont typeface="Arial" panose="020B0604020202020204" pitchFamily="34" charset="0"/>
              <a:buChar char="•"/>
            </a:pPr>
            <a:r>
              <a:rPr lang="es-ES" sz="2000" dirty="0">
                <a:solidFill>
                  <a:srgbClr val="000000"/>
                </a:solidFill>
                <a:latin typeface="+mj-lt"/>
                <a:ea typeface="Times New Roman" panose="02020603050405020304" pitchFamily="18" charset="0"/>
              </a:rPr>
              <a:t>El “</a:t>
            </a:r>
            <a:r>
              <a:rPr lang="es-ES" sz="2000" dirty="0" err="1">
                <a:solidFill>
                  <a:srgbClr val="000000"/>
                </a:solidFill>
                <a:latin typeface="+mj-lt"/>
                <a:ea typeface="Times New Roman" panose="02020603050405020304" pitchFamily="18" charset="0"/>
              </a:rPr>
              <a:t>Lai</a:t>
            </a:r>
            <a:r>
              <a:rPr lang="es-ES" sz="2000" dirty="0">
                <a:solidFill>
                  <a:srgbClr val="000000"/>
                </a:solidFill>
                <a:latin typeface="+mj-lt"/>
                <a:ea typeface="Times New Roman" panose="02020603050405020304" pitchFamily="18" charset="0"/>
              </a:rPr>
              <a:t>” forma de canto usados por los bardos bretones que después se constituyó en el </a:t>
            </a:r>
            <a:r>
              <a:rPr lang="es-ES" sz="2000" dirty="0" err="1">
                <a:solidFill>
                  <a:srgbClr val="000000"/>
                </a:solidFill>
                <a:latin typeface="+mj-lt"/>
                <a:ea typeface="Times New Roman" panose="02020603050405020304" pitchFamily="18" charset="0"/>
              </a:rPr>
              <a:t>leich</a:t>
            </a:r>
            <a:r>
              <a:rPr lang="es-ES" sz="2000" dirty="0">
                <a:solidFill>
                  <a:srgbClr val="000000"/>
                </a:solidFill>
                <a:latin typeface="+mj-lt"/>
                <a:ea typeface="Times New Roman" panose="02020603050405020304" pitchFamily="18" charset="0"/>
              </a:rPr>
              <a:t>, en alemán y que deriva de lira.</a:t>
            </a:r>
            <a:endParaRPr lang="es-CL" sz="2000" dirty="0">
              <a:latin typeface="+mj-lt"/>
              <a:ea typeface="Times New Roman" panose="02020603050405020304" pitchFamily="18" charset="0"/>
            </a:endParaRPr>
          </a:p>
          <a:p>
            <a:pPr marL="285750" indent="-285750" algn="just">
              <a:spcAft>
                <a:spcPts val="700"/>
              </a:spcAft>
              <a:buFont typeface="Arial" panose="020B0604020202020204" pitchFamily="34" charset="0"/>
              <a:buChar char="•"/>
            </a:pPr>
            <a:r>
              <a:rPr lang="es-ES" sz="2000" b="1" dirty="0">
                <a:solidFill>
                  <a:srgbClr val="000000"/>
                </a:solidFill>
                <a:latin typeface="+mj-lt"/>
                <a:ea typeface="Times New Roman" panose="02020603050405020304" pitchFamily="18" charset="0"/>
              </a:rPr>
              <a:t>El “</a:t>
            </a:r>
            <a:r>
              <a:rPr lang="es-ES" sz="2000" b="1" dirty="0" err="1">
                <a:solidFill>
                  <a:srgbClr val="000000"/>
                </a:solidFill>
                <a:latin typeface="+mj-lt"/>
                <a:ea typeface="Times New Roman" panose="02020603050405020304" pitchFamily="18" charset="0"/>
              </a:rPr>
              <a:t>Virelais</a:t>
            </a:r>
            <a:r>
              <a:rPr lang="es-ES" sz="2000" b="1" dirty="0">
                <a:solidFill>
                  <a:srgbClr val="000000"/>
                </a:solidFill>
                <a:latin typeface="+mj-lt"/>
                <a:ea typeface="Times New Roman" panose="02020603050405020304" pitchFamily="18" charset="0"/>
              </a:rPr>
              <a:t>” </a:t>
            </a:r>
            <a:r>
              <a:rPr lang="es-ES" sz="2000" dirty="0">
                <a:solidFill>
                  <a:srgbClr val="000000"/>
                </a:solidFill>
                <a:latin typeface="+mj-lt"/>
                <a:ea typeface="Times New Roman" panose="02020603050405020304" pitchFamily="18" charset="0"/>
              </a:rPr>
              <a:t>que era una alternancia de solo y coro.</a:t>
            </a:r>
            <a:endParaRPr lang="es-CL" sz="2000" dirty="0">
              <a:latin typeface="+mj-lt"/>
              <a:ea typeface="Times New Roman" panose="02020603050405020304" pitchFamily="18" charset="0"/>
            </a:endParaRPr>
          </a:p>
          <a:p>
            <a:pPr marL="285750" indent="-285750" algn="just">
              <a:spcAft>
                <a:spcPts val="700"/>
              </a:spcAft>
              <a:buFont typeface="Arial" panose="020B0604020202020204" pitchFamily="34" charset="0"/>
              <a:buChar char="•"/>
            </a:pPr>
            <a:r>
              <a:rPr lang="es-ES" sz="2000" b="1" dirty="0">
                <a:solidFill>
                  <a:srgbClr val="000000"/>
                </a:solidFill>
                <a:latin typeface="+mj-lt"/>
                <a:ea typeface="Times New Roman" panose="02020603050405020304" pitchFamily="18" charset="0"/>
              </a:rPr>
              <a:t>La Balada </a:t>
            </a:r>
            <a:r>
              <a:rPr lang="es-ES" sz="2000" dirty="0">
                <a:solidFill>
                  <a:srgbClr val="000000"/>
                </a:solidFill>
                <a:latin typeface="+mj-lt"/>
                <a:ea typeface="Times New Roman" panose="02020603050405020304" pitchFamily="18" charset="0"/>
              </a:rPr>
              <a:t>(monódica), constituida por un relato cantado, a veces de contenido épico.</a:t>
            </a:r>
            <a:endParaRPr lang="es-CL" sz="2000" dirty="0">
              <a:latin typeface="+mj-lt"/>
              <a:ea typeface="Times New Roman" panose="02020603050405020304" pitchFamily="18" charset="0"/>
            </a:endParaRPr>
          </a:p>
          <a:p>
            <a:pPr marL="285750" indent="-285750" algn="just">
              <a:spcAft>
                <a:spcPts val="700"/>
              </a:spcAft>
              <a:buFont typeface="Arial" panose="020B0604020202020204" pitchFamily="34" charset="0"/>
              <a:buChar char="•"/>
            </a:pPr>
            <a:r>
              <a:rPr lang="es-ES" sz="2000" dirty="0">
                <a:solidFill>
                  <a:srgbClr val="000000"/>
                </a:solidFill>
                <a:latin typeface="+mj-lt"/>
                <a:ea typeface="Times New Roman" panose="02020603050405020304" pitchFamily="18" charset="0"/>
              </a:rPr>
              <a:t>El Rondó (rondel) en el que un solista cantaba un motivo llamado estribillo que podría variar, mientras el coro respondía una forma invariable denominada </a:t>
            </a:r>
            <a:r>
              <a:rPr lang="es-ES" sz="2000" dirty="0" err="1">
                <a:solidFill>
                  <a:srgbClr val="000000"/>
                </a:solidFill>
                <a:latin typeface="+mj-lt"/>
                <a:ea typeface="Times New Roman" panose="02020603050405020304" pitchFamily="18" charset="0"/>
              </a:rPr>
              <a:t>couplet</a:t>
            </a:r>
            <a:r>
              <a:rPr lang="es-ES" sz="2000" dirty="0">
                <a:solidFill>
                  <a:srgbClr val="000000"/>
                </a:solidFill>
                <a:latin typeface="+mj-lt"/>
                <a:ea typeface="Times New Roman" panose="02020603050405020304" pitchFamily="18" charset="0"/>
              </a:rPr>
              <a:t> (coplas, repitiendo esta disposición por cierto tiempo. </a:t>
            </a:r>
            <a:endParaRPr lang="es-CL" sz="2000" dirty="0">
              <a:latin typeface="+mj-lt"/>
              <a:ea typeface="Times New Roman" panose="02020603050405020304" pitchFamily="18" charset="0"/>
            </a:endParaRPr>
          </a:p>
          <a:p>
            <a:pPr marL="285750" indent="-285750" algn="just">
              <a:spcAft>
                <a:spcPts val="700"/>
              </a:spcAft>
              <a:buFont typeface="Arial" panose="020B0604020202020204" pitchFamily="34" charset="0"/>
              <a:buChar char="•"/>
            </a:pPr>
            <a:r>
              <a:rPr lang="es-ES" sz="2000" dirty="0">
                <a:solidFill>
                  <a:srgbClr val="000000"/>
                </a:solidFill>
                <a:latin typeface="+mj-lt"/>
                <a:ea typeface="Times New Roman" panose="02020603050405020304" pitchFamily="18" charset="0"/>
              </a:rPr>
              <a:t>La “</a:t>
            </a:r>
            <a:r>
              <a:rPr lang="es-ES" sz="2000" dirty="0" err="1">
                <a:solidFill>
                  <a:srgbClr val="000000"/>
                </a:solidFill>
                <a:latin typeface="+mj-lt"/>
                <a:ea typeface="Times New Roman" panose="02020603050405020304" pitchFamily="18" charset="0"/>
              </a:rPr>
              <a:t>Estampie</a:t>
            </a:r>
            <a:r>
              <a:rPr lang="es-ES" sz="2000" dirty="0">
                <a:solidFill>
                  <a:srgbClr val="000000"/>
                </a:solidFill>
                <a:latin typeface="+mj-lt"/>
                <a:ea typeface="Times New Roman" panose="02020603050405020304" pitchFamily="18" charset="0"/>
              </a:rPr>
              <a:t>” que era una canción que podía ser danzada.</a:t>
            </a:r>
            <a:endParaRPr lang="es-CL" sz="2000" dirty="0">
              <a:latin typeface="+mj-lt"/>
              <a:ea typeface="Times New Roman" panose="02020603050405020304" pitchFamily="18" charset="0"/>
            </a:endParaRPr>
          </a:p>
          <a:p>
            <a:pPr marL="285750" indent="-285750" algn="just">
              <a:spcAft>
                <a:spcPts val="700"/>
              </a:spcAft>
              <a:buFont typeface="Arial" panose="020B0604020202020204" pitchFamily="34" charset="0"/>
              <a:buChar char="•"/>
            </a:pPr>
            <a:r>
              <a:rPr lang="es-ES" sz="2000" dirty="0">
                <a:solidFill>
                  <a:srgbClr val="000000"/>
                </a:solidFill>
                <a:latin typeface="+mj-lt"/>
                <a:ea typeface="Times New Roman" panose="02020603050405020304" pitchFamily="18" charset="0"/>
              </a:rPr>
              <a:t>Los cantos “místicos” como, por ejemplo, a la Virgen </a:t>
            </a:r>
            <a:r>
              <a:rPr lang="es-ES" sz="2000" dirty="0" err="1">
                <a:solidFill>
                  <a:srgbClr val="000000"/>
                </a:solidFill>
                <a:latin typeface="+mj-lt"/>
                <a:ea typeface="Times New Roman" panose="02020603050405020304" pitchFamily="18" charset="0"/>
              </a:rPr>
              <a:t>Maria</a:t>
            </a:r>
            <a:r>
              <a:rPr lang="es-ES" sz="2000" dirty="0">
                <a:solidFill>
                  <a:srgbClr val="000000"/>
                </a:solidFill>
                <a:latin typeface="+mj-lt"/>
                <a:ea typeface="Times New Roman" panose="02020603050405020304" pitchFamily="18" charset="0"/>
              </a:rPr>
              <a:t> y muchos otros.</a:t>
            </a:r>
            <a:endParaRPr lang="es-CL" sz="2000" dirty="0">
              <a:latin typeface="+mj-lt"/>
              <a:ea typeface="Times New Roman" panose="02020603050405020304" pitchFamily="18" charset="0"/>
            </a:endParaRPr>
          </a:p>
        </p:txBody>
      </p:sp>
    </p:spTree>
    <p:extLst>
      <p:ext uri="{BB962C8B-B14F-4D97-AF65-F5344CB8AC3E}">
        <p14:creationId xmlns:p14="http://schemas.microsoft.com/office/powerpoint/2010/main" val="387821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65820" y="476672"/>
            <a:ext cx="10513168" cy="4939814"/>
          </a:xfrm>
          <a:prstGeom prst="rect">
            <a:avLst/>
          </a:prstGeom>
        </p:spPr>
        <p:txBody>
          <a:bodyPr wrap="square">
            <a:spAutoFit/>
          </a:bodyPr>
          <a:lstStyle/>
          <a:p>
            <a:pPr algn="just">
              <a:spcAft>
                <a:spcPts val="700"/>
              </a:spcAft>
            </a:pPr>
            <a:r>
              <a:rPr lang="es-ES" sz="2000" b="1" dirty="0">
                <a:solidFill>
                  <a:srgbClr val="000000"/>
                </a:solidFill>
                <a:latin typeface="+mj-lt"/>
                <a:ea typeface="Times New Roman" panose="02020603050405020304" pitchFamily="18" charset="0"/>
              </a:rPr>
              <a:t>Contenido de los cantos </a:t>
            </a:r>
            <a:endParaRPr lang="es-CL" sz="2000" dirty="0">
              <a:latin typeface="+mj-lt"/>
              <a:ea typeface="Times New Roman" panose="02020603050405020304" pitchFamily="18" charset="0"/>
            </a:endParaRPr>
          </a:p>
          <a:p>
            <a:pPr algn="just">
              <a:spcAft>
                <a:spcPts val="700"/>
              </a:spcAft>
            </a:pPr>
            <a:r>
              <a:rPr lang="es-ES" sz="2000" dirty="0">
                <a:solidFill>
                  <a:srgbClr val="000000"/>
                </a:solidFill>
                <a:latin typeface="+mj-lt"/>
                <a:ea typeface="Times New Roman" panose="02020603050405020304" pitchFamily="18" charset="0"/>
              </a:rPr>
              <a:t> </a:t>
            </a:r>
            <a:endParaRPr lang="es-CL" sz="2000" dirty="0">
              <a:latin typeface="+mj-lt"/>
              <a:ea typeface="Times New Roman" panose="02020603050405020304" pitchFamily="18" charset="0"/>
            </a:endParaRPr>
          </a:p>
          <a:p>
            <a:pPr algn="just">
              <a:spcAft>
                <a:spcPts val="700"/>
              </a:spcAft>
            </a:pPr>
            <a:r>
              <a:rPr lang="es-ES" sz="2000" dirty="0">
                <a:solidFill>
                  <a:srgbClr val="000000"/>
                </a:solidFill>
                <a:ea typeface="Times New Roman" panose="02020603050405020304" pitchFamily="18" charset="0"/>
              </a:rPr>
              <a:t>El contenido literario de los cantos trovadorescos trataba diversos temas, en general, dentro del espíritu caballeresco simbolizado por su divisa: “Servir a Dios, al Rey y a la Dama”.</a:t>
            </a:r>
            <a:endParaRPr lang="es-CL" sz="2000" dirty="0">
              <a:ea typeface="Times New Roman" panose="02020603050405020304" pitchFamily="18" charset="0"/>
            </a:endParaRPr>
          </a:p>
          <a:p>
            <a:pPr marL="342900" indent="-342900" algn="just">
              <a:spcAft>
                <a:spcPts val="700"/>
              </a:spcAft>
              <a:buFont typeface="Arial" panose="020B0604020202020204" pitchFamily="34" charset="0"/>
              <a:buChar char="•"/>
            </a:pPr>
            <a:r>
              <a:rPr lang="es-ES" sz="2000" b="1" dirty="0">
                <a:solidFill>
                  <a:srgbClr val="000000"/>
                </a:solidFill>
                <a:ea typeface="Times New Roman" panose="02020603050405020304" pitchFamily="18" charset="0"/>
              </a:rPr>
              <a:t>Hechos</a:t>
            </a:r>
            <a:r>
              <a:rPr lang="es-ES" sz="2000" dirty="0">
                <a:solidFill>
                  <a:srgbClr val="000000"/>
                </a:solidFill>
                <a:ea typeface="Times New Roman" panose="02020603050405020304" pitchFamily="18" charset="0"/>
              </a:rPr>
              <a:t> </a:t>
            </a:r>
            <a:r>
              <a:rPr lang="es-ES" sz="2000" b="1" dirty="0">
                <a:solidFill>
                  <a:srgbClr val="000000"/>
                </a:solidFill>
                <a:ea typeface="Times New Roman" panose="02020603050405020304" pitchFamily="18" charset="0"/>
              </a:rPr>
              <a:t>heroicos</a:t>
            </a:r>
            <a:r>
              <a:rPr lang="es-ES" sz="2000" dirty="0">
                <a:solidFill>
                  <a:srgbClr val="000000"/>
                </a:solidFill>
                <a:ea typeface="Times New Roman" panose="02020603050405020304" pitchFamily="18" charset="0"/>
              </a:rPr>
              <a:t> era uno de los motivos favoritos de la Edad Media. </a:t>
            </a:r>
          </a:p>
          <a:p>
            <a:pPr marL="342900" indent="-342900" algn="just">
              <a:spcAft>
                <a:spcPts val="700"/>
              </a:spcAft>
              <a:buFont typeface="Arial" panose="020B0604020202020204" pitchFamily="34" charset="0"/>
              <a:buChar char="•"/>
            </a:pPr>
            <a:r>
              <a:rPr lang="es-ES" sz="2000" b="1" dirty="0">
                <a:solidFill>
                  <a:srgbClr val="000000"/>
                </a:solidFill>
                <a:ea typeface="Times New Roman" panose="02020603050405020304" pitchFamily="18" charset="0"/>
              </a:rPr>
              <a:t>Canciones</a:t>
            </a:r>
            <a:r>
              <a:rPr lang="es-ES" sz="2000" dirty="0">
                <a:solidFill>
                  <a:srgbClr val="000000"/>
                </a:solidFill>
                <a:ea typeface="Times New Roman" panose="02020603050405020304" pitchFamily="18" charset="0"/>
              </a:rPr>
              <a:t> </a:t>
            </a:r>
            <a:r>
              <a:rPr lang="es-ES" sz="2000" b="1" dirty="0">
                <a:solidFill>
                  <a:srgbClr val="000000"/>
                </a:solidFill>
                <a:ea typeface="Times New Roman" panose="02020603050405020304" pitchFamily="18" charset="0"/>
              </a:rPr>
              <a:t>de</a:t>
            </a:r>
            <a:r>
              <a:rPr lang="es-ES" sz="2000" dirty="0">
                <a:solidFill>
                  <a:srgbClr val="000000"/>
                </a:solidFill>
                <a:ea typeface="Times New Roman" panose="02020603050405020304" pitchFamily="18" charset="0"/>
              </a:rPr>
              <a:t> </a:t>
            </a:r>
            <a:r>
              <a:rPr lang="es-ES" sz="2000" b="1" dirty="0">
                <a:solidFill>
                  <a:srgbClr val="000000"/>
                </a:solidFill>
                <a:ea typeface="Times New Roman" panose="02020603050405020304" pitchFamily="18" charset="0"/>
              </a:rPr>
              <a:t>Gesta</a:t>
            </a:r>
            <a:r>
              <a:rPr lang="es-ES" sz="2000" dirty="0">
                <a:solidFill>
                  <a:srgbClr val="000000"/>
                </a:solidFill>
                <a:ea typeface="Times New Roman" panose="02020603050405020304" pitchFamily="18" charset="0"/>
              </a:rPr>
              <a:t> (hechos y combates memorables) y epopeyas, en extenso poemas que narraban las hazañas de los héroes y exaltaban su valor y destreza, eran recitados y entonados con acompañamiento de diversos instrumentos. </a:t>
            </a:r>
          </a:p>
          <a:p>
            <a:pPr marL="342900" indent="-342900" algn="just">
              <a:spcAft>
                <a:spcPts val="700"/>
              </a:spcAft>
              <a:buFont typeface="Arial" panose="020B0604020202020204" pitchFamily="34" charset="0"/>
              <a:buChar char="•"/>
            </a:pPr>
            <a:r>
              <a:rPr lang="es-ES" sz="2000" dirty="0">
                <a:solidFill>
                  <a:srgbClr val="000000"/>
                </a:solidFill>
                <a:ea typeface="Times New Roman" panose="02020603050405020304" pitchFamily="18" charset="0"/>
              </a:rPr>
              <a:t>Hacia el 1200 estuvieron en boga las </a:t>
            </a:r>
            <a:r>
              <a:rPr lang="es-ES" sz="2000" b="1" dirty="0">
                <a:solidFill>
                  <a:srgbClr val="000000"/>
                </a:solidFill>
                <a:ea typeface="Times New Roman" panose="02020603050405020304" pitchFamily="18" charset="0"/>
              </a:rPr>
              <a:t>canciones</a:t>
            </a:r>
            <a:r>
              <a:rPr lang="es-ES" sz="2000" dirty="0">
                <a:solidFill>
                  <a:srgbClr val="000000"/>
                </a:solidFill>
                <a:ea typeface="Times New Roman" panose="02020603050405020304" pitchFamily="18" charset="0"/>
              </a:rPr>
              <a:t> </a:t>
            </a:r>
            <a:r>
              <a:rPr lang="es-ES" sz="2000" b="1" dirty="0">
                <a:solidFill>
                  <a:srgbClr val="000000"/>
                </a:solidFill>
                <a:ea typeface="Times New Roman" panose="02020603050405020304" pitchFamily="18" charset="0"/>
              </a:rPr>
              <a:t>de</a:t>
            </a:r>
            <a:r>
              <a:rPr lang="es-ES" sz="2000" dirty="0">
                <a:solidFill>
                  <a:srgbClr val="000000"/>
                </a:solidFill>
                <a:ea typeface="Times New Roman" panose="02020603050405020304" pitchFamily="18" charset="0"/>
              </a:rPr>
              <a:t> </a:t>
            </a:r>
            <a:r>
              <a:rPr lang="es-ES" sz="2000" b="1" dirty="0">
                <a:solidFill>
                  <a:srgbClr val="000000"/>
                </a:solidFill>
                <a:ea typeface="Times New Roman" panose="02020603050405020304" pitchFamily="18" charset="0"/>
              </a:rPr>
              <a:t>las</a:t>
            </a:r>
            <a:r>
              <a:rPr lang="es-ES" sz="2000" dirty="0">
                <a:solidFill>
                  <a:srgbClr val="000000"/>
                </a:solidFill>
                <a:ea typeface="Times New Roman" panose="02020603050405020304" pitchFamily="18" charset="0"/>
              </a:rPr>
              <a:t> </a:t>
            </a:r>
            <a:r>
              <a:rPr lang="es-ES" sz="2000" b="1" dirty="0">
                <a:solidFill>
                  <a:srgbClr val="000000"/>
                </a:solidFill>
                <a:ea typeface="Times New Roman" panose="02020603050405020304" pitchFamily="18" charset="0"/>
              </a:rPr>
              <a:t>Cruzadas</a:t>
            </a:r>
            <a:r>
              <a:rPr lang="es-ES" sz="2000" dirty="0">
                <a:solidFill>
                  <a:srgbClr val="000000"/>
                </a:solidFill>
                <a:ea typeface="Times New Roman" panose="02020603050405020304" pitchFamily="18" charset="0"/>
              </a:rPr>
              <a:t>, que glosaban episodios de aquellas singulares empresas.</a:t>
            </a:r>
          </a:p>
          <a:p>
            <a:pPr marL="342900" indent="-342900" algn="just">
              <a:buFont typeface="Arial" panose="020B0604020202020204" pitchFamily="34" charset="0"/>
              <a:buChar char="•"/>
            </a:pPr>
            <a:r>
              <a:rPr lang="es-ES" sz="2000" dirty="0"/>
              <a:t>El </a:t>
            </a:r>
            <a:r>
              <a:rPr lang="es-ES" sz="2000" b="1" dirty="0"/>
              <a:t>amor</a:t>
            </a:r>
            <a:r>
              <a:rPr lang="es-ES" sz="2000" dirty="0"/>
              <a:t> fue otro de los temas favoritos de los trovadores. Le glorificaban, idealizando al ser amado, embelleciendo los sentimientos, expresando sus goces y sufrimientos y calificando a éstos de “agradables”; se presenta así, desde entonces, una característica del espíritu sentimental de Occidente. Su concepción galante del amor estaba acompañada por un sentido general de la vida. </a:t>
            </a:r>
            <a:endParaRPr lang="es-CL" sz="2000" dirty="0">
              <a:ea typeface="Times New Roman" panose="02020603050405020304" pitchFamily="18" charset="0"/>
            </a:endParaRPr>
          </a:p>
        </p:txBody>
      </p:sp>
    </p:spTree>
    <p:extLst>
      <p:ext uri="{BB962C8B-B14F-4D97-AF65-F5344CB8AC3E}">
        <p14:creationId xmlns:p14="http://schemas.microsoft.com/office/powerpoint/2010/main" val="290341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7948" y="1268760"/>
            <a:ext cx="8158981" cy="3539430"/>
          </a:xfrm>
          <a:prstGeom prst="rect">
            <a:avLst/>
          </a:prstGeom>
        </p:spPr>
        <p:txBody>
          <a:bodyPr wrap="square">
            <a:spAutoFit/>
          </a:bodyPr>
          <a:lstStyle/>
          <a:p>
            <a:pPr algn="just">
              <a:spcAft>
                <a:spcPts val="700"/>
              </a:spcAft>
            </a:pPr>
            <a:r>
              <a:rPr lang="es-ES" sz="2800" dirty="0">
                <a:solidFill>
                  <a:srgbClr val="000000"/>
                </a:solidFill>
                <a:ea typeface="Times New Roman" panose="02020603050405020304" pitchFamily="18" charset="0"/>
              </a:rPr>
              <a:t>En resumen, podríamos concluir en primer termino que es un hecho importante, la contraposición de una arte intocable y estático, que simboliza la tradición, con una manera nueva y viva de entender la función musical; y por otro lado, la entrada en la escena del compositor, el cual se desentiende de las fórmulas rituales del canto eclesiástico para crear otra música, que por oposición a ella se ha denominado profana.</a:t>
            </a:r>
            <a:endParaRPr lang="es-CL" sz="2800" dirty="0">
              <a:ea typeface="Times New Roman" panose="02020603050405020304" pitchFamily="18" charset="0"/>
            </a:endParaRPr>
          </a:p>
        </p:txBody>
      </p:sp>
    </p:spTree>
    <p:extLst>
      <p:ext uri="{BB962C8B-B14F-4D97-AF65-F5344CB8AC3E}">
        <p14:creationId xmlns:p14="http://schemas.microsoft.com/office/powerpoint/2010/main" val="66196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ema de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customXml/itemProps2.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E41224-0370-4595-877C-23316CD80004}">
  <ds:schemaRef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http://purl.org/dc/dcmitype/"/>
    <ds:schemaRef ds:uri="4873beb7-5857-4685-be1f-d57550cc96cc"/>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Gallery</Template>
  <TotalTime>0</TotalTime>
  <Words>2402</Words>
  <Application>Microsoft Office PowerPoint</Application>
  <PresentationFormat>Personalizado</PresentationFormat>
  <Paragraphs>217</Paragraphs>
  <Slides>36</Slides>
  <Notes>1</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36</vt:i4>
      </vt:variant>
    </vt:vector>
  </HeadingPairs>
  <TitlesOfParts>
    <vt:vector size="47" baseType="lpstr">
      <vt:lpstr>Arial</vt:lpstr>
      <vt:lpstr>Arial</vt:lpstr>
      <vt:lpstr>Century Schoolbook</vt:lpstr>
      <vt:lpstr>Corbel</vt:lpstr>
      <vt:lpstr>Gill Sans MT</vt:lpstr>
      <vt:lpstr>inherit</vt:lpstr>
      <vt:lpstr>Segoe UI</vt:lpstr>
      <vt:lpstr>Symbol</vt:lpstr>
      <vt:lpstr>Times New Roman</vt:lpstr>
      <vt:lpstr>YouTube Noto</vt:lpstr>
      <vt:lpstr>Galería</vt:lpstr>
      <vt:lpstr>Monodia profana trovadores y troveros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2017-05-05T02:03:52Z</dcterms:created>
  <dcterms:modified xsi:type="dcterms:W3CDTF">2019-05-13T17:13:31Z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