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g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effectLst/>
              </a:rPr>
              <a:t>MONODIA CRISTIANA</a:t>
            </a:r>
            <a:br>
              <a:rPr lang="es-CL" dirty="0">
                <a:effectLst/>
              </a:rPr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1811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139" y="2087217"/>
            <a:ext cx="7825247" cy="2673626"/>
          </a:xfrm>
        </p:spPr>
      </p:pic>
    </p:spTree>
    <p:extLst>
      <p:ext uri="{BB962C8B-B14F-4D97-AF65-F5344CB8AC3E}">
        <p14:creationId xmlns:p14="http://schemas.microsoft.com/office/powerpoint/2010/main" val="182273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0852" y="1179581"/>
            <a:ext cx="10233800" cy="4351338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Monodia</a:t>
            </a:r>
            <a:r>
              <a:rPr lang="es-ES" dirty="0"/>
              <a:t> (del griego </a:t>
            </a:r>
            <a:r>
              <a:rPr lang="es-ES" i="1" dirty="0"/>
              <a:t>mono,</a:t>
            </a:r>
            <a:r>
              <a:rPr lang="es-ES" dirty="0"/>
              <a:t> ‘solo’, y </a:t>
            </a:r>
            <a:r>
              <a:rPr lang="es-ES" i="1" dirty="0" err="1"/>
              <a:t>odé</a:t>
            </a:r>
            <a:r>
              <a:rPr lang="es-ES" i="1" dirty="0"/>
              <a:t>,</a:t>
            </a:r>
            <a:r>
              <a:rPr lang="es-ES" dirty="0"/>
              <a:t> ‘canto’), término griego que indica canto para una sola voz, con o sin acompañamiento instrumental, en oposición a la pluralidad de voces de la polifonía.</a:t>
            </a:r>
          </a:p>
          <a:p>
            <a:endParaRPr lang="es-ES" dirty="0"/>
          </a:p>
          <a:p>
            <a:r>
              <a:rPr lang="es-ES" dirty="0"/>
              <a:t>Durante la edad media se desarrolló primero en Francia y en Italia, siendo absorbida por la polifonía. </a:t>
            </a:r>
          </a:p>
          <a:p>
            <a:endParaRPr lang="es-ES" dirty="0"/>
          </a:p>
          <a:p>
            <a:r>
              <a:rPr lang="es-ES" dirty="0"/>
              <a:t>Encontramos algunos ejemplos de monodia en la música griega, el canto gregoriano, las canciones de gesta, de trovadores y de </a:t>
            </a:r>
            <a:r>
              <a:rPr lang="es-ES" i="1" dirty="0"/>
              <a:t>minnesinger</a:t>
            </a:r>
            <a:r>
              <a:rPr lang="es-ES" dirty="0"/>
              <a:t> (cantores de amor)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4098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CANTO GREGORIANO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0000" y="1133061"/>
            <a:ext cx="4922991" cy="5043902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Canto litúrgico de la Iglesia Católica Romana.</a:t>
            </a:r>
          </a:p>
          <a:p>
            <a:endParaRPr lang="es-ES" dirty="0"/>
          </a:p>
          <a:p>
            <a:r>
              <a:rPr lang="es-ES" dirty="0"/>
              <a:t>Su nombre proviene del Papa Gregorio I (reinó 590-604) a quien la tradición le ha asignado un importante papel en su formulación.</a:t>
            </a:r>
          </a:p>
          <a:p>
            <a:endParaRPr lang="es-ES" dirty="0"/>
          </a:p>
          <a:p>
            <a:r>
              <a:rPr lang="es-ES" dirty="0"/>
              <a:t>Gregorio defendió la tradicional aspiración de Roma de primacía eclesiástica sobre el patriarca de Constantinopla, así como sobre los demás obispos de la Iglesia. </a:t>
            </a:r>
          </a:p>
          <a:p>
            <a:endParaRPr lang="es-ES" dirty="0"/>
          </a:p>
          <a:p>
            <a:r>
              <a:rPr lang="es-ES" dirty="0"/>
              <a:t>Introdujo una serie de reformas</a:t>
            </a:r>
          </a:p>
          <a:p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104" y="480012"/>
            <a:ext cx="3203990" cy="419370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722705" y="4673716"/>
            <a:ext cx="3382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San Gregorio Magno </a:t>
            </a:r>
          </a:p>
          <a:p>
            <a:r>
              <a:rPr lang="es-CL" dirty="0"/>
              <a:t>(Carlo </a:t>
            </a:r>
            <a:r>
              <a:rPr lang="es-CL" dirty="0" err="1"/>
              <a:t>Saraceni</a:t>
            </a:r>
            <a:r>
              <a:rPr lang="es-CL" dirty="0"/>
              <a:t>. 1579-1620) </a:t>
            </a:r>
          </a:p>
        </p:txBody>
      </p:sp>
    </p:spTree>
    <p:extLst>
      <p:ext uri="{BB962C8B-B14F-4D97-AF65-F5344CB8AC3E}">
        <p14:creationId xmlns:p14="http://schemas.microsoft.com/office/powerpoint/2010/main" val="51602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0121" y="682624"/>
            <a:ext cx="10233800" cy="5559149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La labor de estudiar y recuperar estas fuentes fue llevada a cabo por un grupo de monjes benedictinos de la abadía </a:t>
            </a:r>
            <a:r>
              <a:rPr lang="es-ES" dirty="0" err="1"/>
              <a:t>Solesmes</a:t>
            </a:r>
            <a:r>
              <a:rPr lang="es-ES" dirty="0"/>
              <a:t>, en Francia. </a:t>
            </a:r>
            <a:r>
              <a:rPr lang="es-ES" dirty="0" err="1"/>
              <a:t>Solesmes</a:t>
            </a:r>
            <a:r>
              <a:rPr lang="es-ES" dirty="0"/>
              <a:t>, abadía benedictina fundada en 1010, cerca de Le </a:t>
            </a:r>
            <a:r>
              <a:rPr lang="es-ES" dirty="0" err="1"/>
              <a:t>Mans</a:t>
            </a:r>
            <a:r>
              <a:rPr lang="es-ES" dirty="0"/>
              <a:t>, Sarthe, Francia. Centro de una escuela de canto  gregoriano  y sede de una labor de investigación de la música religiosa medieval, de excepcional importancia.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fue fuertemente influido por la música de la sinagoga judía y, con certeza por el sistema modal griego y la música árabe.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la primera ordenación de este repertorio se le debe a San Ambrosio, pero es la de Gregorio  la que ha perdurado hasta nuestros días.</a:t>
            </a:r>
          </a:p>
          <a:p>
            <a:pPr algn="just"/>
            <a:endParaRPr lang="es-ES" dirty="0"/>
          </a:p>
          <a:p>
            <a:pPr algn="just"/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6356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9099" y="295551"/>
            <a:ext cx="2898913" cy="638727"/>
          </a:xfrm>
        </p:spPr>
        <p:txBody>
          <a:bodyPr>
            <a:normAutofit/>
          </a:bodyPr>
          <a:lstStyle/>
          <a:p>
            <a:r>
              <a:rPr lang="es-CL" sz="1800" dirty="0"/>
              <a:t>Algunas características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0003" y="1093304"/>
            <a:ext cx="3561330" cy="44626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sz="1500" dirty="0"/>
              <a:t>El Canto gregoriano utiliza los modos antiguos o eclesiásticos. </a:t>
            </a:r>
          </a:p>
          <a:p>
            <a:pPr algn="just"/>
            <a:endParaRPr lang="es-ES" sz="1500" dirty="0"/>
          </a:p>
          <a:p>
            <a:pPr algn="just"/>
            <a:r>
              <a:rPr lang="es-ES" sz="1500" dirty="0"/>
              <a:t>Utiliza una métrica libre, sin la existencia de figuras rítmicas predominantes, y que más bien, enfatiza en la acentuación natural de la palabra. </a:t>
            </a:r>
          </a:p>
          <a:p>
            <a:pPr algn="just"/>
            <a:endParaRPr lang="es-ES" sz="1500" dirty="0"/>
          </a:p>
          <a:p>
            <a:pPr algn="just"/>
            <a:r>
              <a:rPr lang="es-CL" sz="1400" dirty="0"/>
              <a:t>Textos en latín, con fraseo condicionado por su sintaxis.</a:t>
            </a:r>
            <a:endParaRPr lang="es-ES" sz="1400" dirty="0"/>
          </a:p>
          <a:p>
            <a:pPr algn="just"/>
            <a:endParaRPr lang="es-ES" sz="1500" dirty="0"/>
          </a:p>
          <a:p>
            <a:pPr algn="just"/>
            <a:r>
              <a:rPr lang="es-ES" sz="1500" dirty="0"/>
              <a:t>Las partituras del canto gregoriano están escritas en tetragrama a partir del trabajo de Guido </a:t>
            </a:r>
            <a:r>
              <a:rPr lang="es-ES" sz="1500" dirty="0" err="1"/>
              <a:t>d’Arezzo</a:t>
            </a:r>
            <a:r>
              <a:rPr lang="es-ES" sz="1300" dirty="0">
                <a:solidFill>
                  <a:schemeClr val="tx1"/>
                </a:solidFill>
              </a:rPr>
              <a:t>  (991 ?-1033</a:t>
            </a:r>
            <a:r>
              <a:rPr lang="es-ES" sz="1500" dirty="0"/>
              <a:t>).</a:t>
            </a:r>
          </a:p>
          <a:p>
            <a:pPr algn="just"/>
            <a:endParaRPr lang="es-ES" sz="1500" dirty="0"/>
          </a:p>
          <a:p>
            <a:pPr algn="just"/>
            <a:r>
              <a:rPr lang="es-ES" sz="1500" dirty="0"/>
              <a:t>El repertorio gregoriano es anónimo.</a:t>
            </a:r>
          </a:p>
          <a:p>
            <a:pPr algn="just"/>
            <a:endParaRPr lang="es-ES" sz="1500" dirty="0"/>
          </a:p>
          <a:p>
            <a:pPr algn="just"/>
            <a:r>
              <a:rPr lang="es-ES" sz="1500" dirty="0"/>
              <a:t>Se transmitía de forma oral.</a:t>
            </a:r>
          </a:p>
          <a:p>
            <a:pPr algn="just"/>
            <a:endParaRPr lang="es-ES" sz="1500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endParaRPr lang="es-ES" dirty="0"/>
          </a:p>
          <a:p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650" y="1242392"/>
            <a:ext cx="2850045" cy="4313582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161154" y="5625548"/>
            <a:ext cx="2117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El </a:t>
            </a:r>
            <a:r>
              <a:rPr lang="es-CL" dirty="0" err="1"/>
              <a:t>Intróito</a:t>
            </a:r>
            <a:r>
              <a:rPr lang="es-CL" dirty="0"/>
              <a:t> </a:t>
            </a:r>
            <a:r>
              <a:rPr lang="es-CL" i="1" dirty="0"/>
              <a:t>Gaudeamus omnes</a:t>
            </a:r>
            <a:r>
              <a:rPr lang="es-CL" dirty="0"/>
              <a:t> </a:t>
            </a:r>
            <a:r>
              <a:rPr lang="es-CL" sz="800" dirty="0"/>
              <a:t>en neumas del siglo XIV (</a:t>
            </a:r>
            <a:r>
              <a:rPr lang="es-CL" sz="800" dirty="0" err="1"/>
              <a:t>Graduale</a:t>
            </a:r>
            <a:r>
              <a:rPr lang="es-CL" sz="800" dirty="0"/>
              <a:t> </a:t>
            </a:r>
            <a:r>
              <a:rPr lang="es-CL" sz="800" dirty="0" err="1"/>
              <a:t>Aboense</a:t>
            </a:r>
            <a:r>
              <a:rPr lang="es-CL" sz="800" dirty="0"/>
              <a:t>)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7758012" y="1003852"/>
            <a:ext cx="3791257" cy="517311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200" dirty="0"/>
              <a:t>El Canto Gregoriano se lleva a cabo en las partes invariables de la MISA</a:t>
            </a:r>
          </a:p>
          <a:p>
            <a:pPr algn="just"/>
            <a:endParaRPr lang="es-ES" sz="2200" dirty="0"/>
          </a:p>
          <a:p>
            <a:pPr algn="just"/>
            <a:r>
              <a:rPr lang="es-ES" sz="2200" b="1" u="sng" dirty="0"/>
              <a:t>Uso</a:t>
            </a:r>
            <a:r>
              <a:rPr lang="es-ES" sz="2200" dirty="0"/>
              <a:t>: Litúrgico</a:t>
            </a:r>
          </a:p>
          <a:p>
            <a:pPr algn="just"/>
            <a:endParaRPr lang="es-ES" sz="2200" dirty="0"/>
          </a:p>
          <a:p>
            <a:pPr algn="just"/>
            <a:r>
              <a:rPr lang="es-ES" sz="2200" b="1" u="sng" dirty="0"/>
              <a:t>Función</a:t>
            </a:r>
            <a:r>
              <a:rPr lang="es-ES" sz="2200" dirty="0"/>
              <a:t>: La Eucaristía,  conmemoración  y repetición mística de la Última Cena.</a:t>
            </a:r>
          </a:p>
          <a:p>
            <a:pPr algn="just"/>
            <a:endParaRPr lang="es-ES" sz="2200" dirty="0"/>
          </a:p>
          <a:p>
            <a:pPr algn="just"/>
            <a:r>
              <a:rPr lang="es-ES" sz="2200" dirty="0"/>
              <a:t>Notación cuadrada. </a:t>
            </a:r>
          </a:p>
          <a:p>
            <a:pPr algn="just"/>
            <a:endParaRPr lang="es-ES" sz="2200" dirty="0"/>
          </a:p>
          <a:p>
            <a:pPr algn="just"/>
            <a:r>
              <a:rPr lang="es-ES" sz="2400" b="1" dirty="0"/>
              <a:t>Neuma</a:t>
            </a:r>
            <a:r>
              <a:rPr lang="es-ES" sz="2400" dirty="0"/>
              <a:t> (del griego </a:t>
            </a:r>
            <a:r>
              <a:rPr lang="es-ES" sz="2400" i="1" dirty="0" err="1"/>
              <a:t>pneuma</a:t>
            </a:r>
            <a:r>
              <a:rPr lang="es-ES" sz="2400" i="1" dirty="0"/>
              <a:t> ‘</a:t>
            </a:r>
            <a:r>
              <a:rPr lang="es-ES" sz="2400" i="1" dirty="0" err="1"/>
              <a:t>espìritu</a:t>
            </a:r>
            <a:r>
              <a:rPr lang="es-ES" sz="2400" i="1" dirty="0"/>
              <a:t>’,</a:t>
            </a:r>
            <a:r>
              <a:rPr lang="es-ES" sz="2400" dirty="0"/>
              <a:t> ‘soplo’, ‘aliento’, ‘respiración’ o ‘inspiración’), en música se denomina así a un grupo de dos o más notas vocalizadas sobre una misma sílaba en el antiguo canto bizantino, gregoriano y otras liturgias de tipo </a:t>
            </a:r>
            <a:r>
              <a:rPr lang="es-ES" sz="2400" dirty="0" err="1"/>
              <a:t>melismático</a:t>
            </a:r>
            <a:r>
              <a:rPr lang="es-ES" sz="2400" dirty="0"/>
              <a:t>, especialmente sobre la palabra ‘aleluya’.</a:t>
            </a:r>
            <a:endParaRPr lang="es-ES" sz="2200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endParaRPr lang="es-ES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2684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38"/>
          <p:cNvSpPr>
            <a:spLocks noChangeArrowheads="1"/>
          </p:cNvSpPr>
          <p:nvPr/>
        </p:nvSpPr>
        <p:spPr bwMode="auto">
          <a:xfrm>
            <a:off x="994786" y="3811731"/>
            <a:ext cx="6386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62100" algn="l"/>
              </a:tabLst>
            </a:pPr>
            <a:br>
              <a:rPr kumimoji="0" lang="es-CL" alt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9" name="Objeto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130867"/>
              </p:ext>
            </p:extLst>
          </p:nvPr>
        </p:nvGraphicFramePr>
        <p:xfrm>
          <a:off x="417444" y="764691"/>
          <a:ext cx="6301408" cy="5735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Acrobat Document" r:id="rId3" imgW="3952767" imgH="6667270" progId="AcroExch.Document.11">
                  <p:embed/>
                </p:oleObj>
              </mc:Choice>
              <mc:Fallback>
                <p:oleObj name="Acrobat Document" r:id="rId3" imgW="3952767" imgH="666727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7444" y="764691"/>
                        <a:ext cx="6301408" cy="5735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0" name="Imagen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347" y="1997764"/>
            <a:ext cx="4161281" cy="3120961"/>
          </a:xfrm>
          <a:prstGeom prst="rect">
            <a:avLst/>
          </a:prstGeom>
        </p:spPr>
      </p:pic>
      <p:sp>
        <p:nvSpPr>
          <p:cNvPr id="51" name="CuadroTexto 50"/>
          <p:cNvSpPr txBox="1"/>
          <p:nvPr/>
        </p:nvSpPr>
        <p:spPr>
          <a:xfrm>
            <a:off x="7414689" y="5118725"/>
            <a:ext cx="4174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/>
              <a:t>Antifonario con canto gregoriano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6109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1800" i="1" dirty="0"/>
              <a:t>Otra monodias del canto litúrgico cristiano </a:t>
            </a:r>
            <a:endParaRPr lang="es-CL" sz="1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0001" y="1517512"/>
            <a:ext cx="4982626" cy="4351338"/>
          </a:xfrm>
        </p:spPr>
        <p:txBody>
          <a:bodyPr>
            <a:normAutofit fontScale="70000" lnSpcReduction="20000"/>
          </a:bodyPr>
          <a:lstStyle/>
          <a:p>
            <a:r>
              <a:rPr lang="es-ES" b="1" dirty="0"/>
              <a:t>Canto Ambrosiano</a:t>
            </a:r>
            <a:r>
              <a:rPr lang="es-ES" dirty="0"/>
              <a:t>: Repertorio de canto litúrgico al que se le dio el nombre de San Ambrosio (340-397), Obispo de Milán, todavía en uso en la catedral de esa ciudad, por lo que también se le llama canto milanés.</a:t>
            </a:r>
          </a:p>
          <a:p>
            <a:endParaRPr lang="es-ES" dirty="0"/>
          </a:p>
          <a:p>
            <a:r>
              <a:rPr lang="es-ES" b="1" dirty="0"/>
              <a:t>Canto Galicano</a:t>
            </a:r>
            <a:r>
              <a:rPr lang="es-ES" dirty="0"/>
              <a:t>: Canto llano que perduró hasta el siglo IX en Francia.</a:t>
            </a:r>
          </a:p>
          <a:p>
            <a:endParaRPr lang="es-ES" dirty="0"/>
          </a:p>
          <a:p>
            <a:r>
              <a:rPr lang="es-ES" b="1" dirty="0"/>
              <a:t>Canto Mozárabe o Visigodo</a:t>
            </a:r>
            <a:r>
              <a:rPr lang="es-ES" dirty="0"/>
              <a:t>: Canto de la iglesia medieval de España. El nombre se refiere a los mozárabes cristianos que vivían en la península  bajo el dominio mahometano. Se mantuvo intocable hasta el siglo XI, cuando fue suplantado por el rito católico-romano.</a:t>
            </a:r>
            <a:endParaRPr lang="es-CL" dirty="0"/>
          </a:p>
          <a:p>
            <a:endParaRPr lang="es-ES" dirty="0"/>
          </a:p>
          <a:p>
            <a:endParaRPr lang="es-ES" dirty="0"/>
          </a:p>
          <a:p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364" y="1690688"/>
            <a:ext cx="5108015" cy="336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524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1800" i="1" dirty="0"/>
              <a:t>Los Estilos del Canto Gregoriano o Canto Llano son:</a:t>
            </a:r>
            <a:endParaRPr lang="es-CL" sz="1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0001" y="1825625"/>
            <a:ext cx="4048348" cy="4187549"/>
          </a:xfrm>
        </p:spPr>
        <p:txBody>
          <a:bodyPr>
            <a:normAutofit fontScale="62500" lnSpcReduction="20000"/>
          </a:bodyPr>
          <a:lstStyle/>
          <a:p>
            <a:r>
              <a:rPr lang="es-ES" b="1" dirty="0"/>
              <a:t>Silábico</a:t>
            </a:r>
            <a:r>
              <a:rPr lang="es-ES" dirty="0"/>
              <a:t>: en el cual cada sílaba recibe una sola nota.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ES" b="1" dirty="0"/>
              <a:t>Grupo o Neumático</a:t>
            </a:r>
            <a:r>
              <a:rPr lang="es-ES" dirty="0"/>
              <a:t>: en el cual hay grupos relativamente frecuentes de 2 a 4 notas en una sola sílaba.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ES" b="1" dirty="0" err="1"/>
              <a:t>Melismático</a:t>
            </a:r>
            <a:r>
              <a:rPr lang="es-ES" dirty="0"/>
              <a:t>: en el cual los melismas pueden ser grupos de 10 o 20 notas por una sola sílaba. </a:t>
            </a:r>
          </a:p>
          <a:p>
            <a:endParaRPr lang="es-ES" dirty="0"/>
          </a:p>
          <a:p>
            <a:r>
              <a:rPr lang="es-ES" b="1" dirty="0" err="1"/>
              <a:t>Salmódico</a:t>
            </a:r>
            <a:endParaRPr lang="es-CL" b="1" dirty="0"/>
          </a:p>
          <a:p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541" y="4087863"/>
            <a:ext cx="5632738" cy="92454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832" y="1588139"/>
            <a:ext cx="3837126" cy="121200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6627037" y="5197317"/>
            <a:ext cx="4476716" cy="8953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919" y="2958312"/>
            <a:ext cx="3538952" cy="97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984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i="1" dirty="0"/>
              <a:t>Considerando las formas de canto, podemos diferenciar lo siguiente: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10261" y="2153616"/>
            <a:ext cx="6612643" cy="3213514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Estilo Responsorial</a:t>
            </a:r>
            <a:r>
              <a:rPr lang="es-ES" dirty="0"/>
              <a:t>: Alternancia entre un Solista y un Coro.</a:t>
            </a:r>
          </a:p>
          <a:p>
            <a:endParaRPr lang="es-ES" dirty="0"/>
          </a:p>
          <a:p>
            <a:r>
              <a:rPr lang="es-ES" b="1" dirty="0"/>
              <a:t>Estilo antifonal</a:t>
            </a:r>
            <a:r>
              <a:rPr lang="es-ES" dirty="0"/>
              <a:t>: Alternancia entre dos coros.</a:t>
            </a:r>
          </a:p>
          <a:p>
            <a:endParaRPr lang="es-ES" dirty="0"/>
          </a:p>
          <a:p>
            <a:r>
              <a:rPr lang="es-ES" b="1" dirty="0"/>
              <a:t>Estilo Directo</a:t>
            </a:r>
            <a:r>
              <a:rPr lang="es-ES" dirty="0"/>
              <a:t>: Sólo interviene un solista.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63663754"/>
      </p:ext>
    </p:extLst>
  </p:cSld>
  <p:clrMapOvr>
    <a:masterClrMapping/>
  </p:clrMapOvr>
</p:sld>
</file>

<file path=ppt/theme/theme1.xml><?xml version="1.0" encoding="utf-8"?>
<a:theme xmlns:a="http://schemas.openxmlformats.org/drawingml/2006/main" name="Profundidad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Profundidad</Template>
  <TotalTime>199</TotalTime>
  <Words>695</Words>
  <Application>Microsoft Macintosh PowerPoint</Application>
  <PresentationFormat>Panorámica</PresentationFormat>
  <Paragraphs>75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Corbel</vt:lpstr>
      <vt:lpstr>Profundidad</vt:lpstr>
      <vt:lpstr>Acrobat Document</vt:lpstr>
      <vt:lpstr>MONODIA CRISTIANA </vt:lpstr>
      <vt:lpstr>Presentación de PowerPoint</vt:lpstr>
      <vt:lpstr>CANTO GREGORIANO </vt:lpstr>
      <vt:lpstr>Presentación de PowerPoint</vt:lpstr>
      <vt:lpstr>Algunas características</vt:lpstr>
      <vt:lpstr>Presentación de PowerPoint</vt:lpstr>
      <vt:lpstr>Otra monodias del canto litúrgico cristiano </vt:lpstr>
      <vt:lpstr>Los Estilos del Canto Gregoriano o Canto Llano son:</vt:lpstr>
      <vt:lpstr>Considerando las formas de canto, podemos diferenciar lo siguiente: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MONODIA CRISTIANA</dc:title>
  <dc:creator>C M</dc:creator>
  <cp:lastModifiedBy>C M</cp:lastModifiedBy>
  <cp:revision>11</cp:revision>
  <dcterms:created xsi:type="dcterms:W3CDTF">2015-04-08T22:24:00Z</dcterms:created>
  <dcterms:modified xsi:type="dcterms:W3CDTF">2021-05-20T20:17:58Z</dcterms:modified>
</cp:coreProperties>
</file>