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95" r:id="rId13"/>
    <p:sldId id="268" r:id="rId14"/>
    <p:sldId id="269" r:id="rId15"/>
    <p:sldId id="299" r:id="rId16"/>
    <p:sldId id="270" r:id="rId17"/>
    <p:sldId id="271" r:id="rId18"/>
    <p:sldId id="272" r:id="rId19"/>
    <p:sldId id="273" r:id="rId20"/>
    <p:sldId id="274" r:id="rId21"/>
    <p:sldId id="277" r:id="rId22"/>
    <p:sldId id="290" r:id="rId23"/>
    <p:sldId id="291" r:id="rId24"/>
    <p:sldId id="287" r:id="rId25"/>
    <p:sldId id="296" r:id="rId26"/>
    <p:sldId id="278" r:id="rId27"/>
    <p:sldId id="279" r:id="rId28"/>
    <p:sldId id="280" r:id="rId29"/>
    <p:sldId id="297" r:id="rId30"/>
    <p:sldId id="281" r:id="rId31"/>
    <p:sldId id="275" r:id="rId32"/>
    <p:sldId id="276" r:id="rId33"/>
    <p:sldId id="282" r:id="rId34"/>
    <p:sldId id="292" r:id="rId35"/>
    <p:sldId id="293" r:id="rId36"/>
    <p:sldId id="298" r:id="rId37"/>
    <p:sldId id="283" r:id="rId38"/>
    <p:sldId id="284" r:id="rId39"/>
    <p:sldId id="285" r:id="rId40"/>
    <p:sldId id="286" r:id="rId4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8242-E541-4DC2-94F5-871CBF6638C0}" type="datetimeFigureOut">
              <a:rPr lang="es-AR" smtClean="0"/>
              <a:pPr/>
              <a:t>03/04/2013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5B712-7BAE-4D23-AB43-1AC43C5ABEB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Pablo Serra</a:t>
            </a:r>
            <a:r>
              <a:rPr lang="es-AR" dirty="0" smtClean="0"/>
              <a:t>.</a:t>
            </a:r>
            <a:br>
              <a:rPr lang="es-AR" dirty="0" smtClean="0"/>
            </a:br>
            <a:r>
              <a:rPr lang="es-AR" i="1" dirty="0" smtClean="0"/>
              <a:t>Expiación pictórica.</a:t>
            </a:r>
            <a:endParaRPr lang="es-AR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03 de </a:t>
            </a:r>
            <a:r>
              <a:rPr lang="es-AR" dirty="0" smtClean="0"/>
              <a:t>Abril.</a:t>
            </a:r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bat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5593" y="1600200"/>
            <a:ext cx="4412814" cy="4525963"/>
          </a:xfrm>
        </p:spPr>
      </p:pic>
      <p:pic>
        <p:nvPicPr>
          <p:cNvPr id="5" name="4 Imagen" descr="bat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725" y="0"/>
            <a:ext cx="66865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a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5882927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691680" y="5733256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Flash.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60 x 60 cm. 2008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i="1" dirty="0" smtClean="0"/>
              <a:t>“En mis pinturas, cuyas imágenes representadas  corresponden a superhéroes clásicos modelados en </a:t>
            </a:r>
            <a:r>
              <a:rPr lang="es-AR" i="1" dirty="0" err="1" smtClean="0"/>
              <a:t>plasticina</a:t>
            </a:r>
            <a:r>
              <a:rPr lang="es-AR" i="1" dirty="0" smtClean="0"/>
              <a:t> por un niño de 6 años (sobrino del artista), la representación de los modelos es facturada con estricta fidelidad para obtener el efecto de </a:t>
            </a:r>
            <a:r>
              <a:rPr lang="es-AR" i="1" dirty="0" err="1" smtClean="0"/>
              <a:t>tromp</a:t>
            </a:r>
            <a:r>
              <a:rPr lang="es-AR" i="1" dirty="0" smtClean="0"/>
              <a:t> </a:t>
            </a:r>
            <a:r>
              <a:rPr lang="es-AR" i="1" dirty="0" err="1" smtClean="0"/>
              <a:t>l’oeil</a:t>
            </a:r>
            <a:r>
              <a:rPr lang="es-AR" i="1" dirty="0" smtClean="0"/>
              <a:t> y </a:t>
            </a:r>
            <a:r>
              <a:rPr lang="es-AR" i="1" dirty="0" err="1" smtClean="0"/>
              <a:t>skiagraphia</a:t>
            </a:r>
            <a:r>
              <a:rPr lang="es-AR" i="1" dirty="0" smtClean="0"/>
              <a:t>”</a:t>
            </a:r>
            <a:r>
              <a:rPr lang="es-AR" dirty="0" smtClean="0"/>
              <a:t> (pintar con sombras proyectadas). La utilización de este recurso, que pretende la transparencia y/o desaparición del autor y su huella, responde a la noción de la crítica figura del artista que obra prodigios, a su caída, análoga a la desmitificación del superhéroe y la tradición.</a:t>
            </a:r>
            <a:endParaRPr lang="es-A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ash deta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207171" cy="5400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OMBRE_AR_1_.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4616268" cy="5760000"/>
          </a:xfrm>
        </p:spPr>
      </p:pic>
      <p:sp>
        <p:nvSpPr>
          <p:cNvPr id="5" name="4 CuadroTexto"/>
          <p:cNvSpPr txBox="1"/>
          <p:nvPr/>
        </p:nvSpPr>
        <p:spPr>
          <a:xfrm>
            <a:off x="6732240" y="141277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Spiderman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100 x 100 cm. 2009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3186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ron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168571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979712" y="5733256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 smtClean="0"/>
              <a:t>Ironman</a:t>
            </a:r>
            <a:r>
              <a:rPr lang="es-AR" b="1" dirty="0" smtClean="0"/>
              <a:t>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60 x 60 cm. 2008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uper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7732" y="188640"/>
            <a:ext cx="6446268" cy="6120000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980728"/>
            <a:ext cx="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Superman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100 x 100 cm. 2009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he dark knig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228874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547664" y="5934670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The</a:t>
            </a:r>
            <a:r>
              <a:rPr lang="es-AR" b="1" dirty="0"/>
              <a:t> </a:t>
            </a:r>
            <a:r>
              <a:rPr lang="es-AR" b="1" dirty="0" err="1"/>
              <a:t>dark</a:t>
            </a:r>
            <a:r>
              <a:rPr lang="es-AR" b="1" dirty="0"/>
              <a:t> </a:t>
            </a:r>
            <a:r>
              <a:rPr lang="es-AR" b="1" dirty="0" err="1" smtClean="0"/>
              <a:t>Knight</a:t>
            </a:r>
            <a:r>
              <a:rPr lang="es-AR" b="1" dirty="0" smtClean="0"/>
              <a:t>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80 x 80 cm. 2009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olve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063687" cy="6480000"/>
          </a:xfrm>
        </p:spPr>
      </p:pic>
      <p:sp>
        <p:nvSpPr>
          <p:cNvPr id="5" name="4 CuadroTexto"/>
          <p:cNvSpPr txBox="1"/>
          <p:nvPr/>
        </p:nvSpPr>
        <p:spPr>
          <a:xfrm>
            <a:off x="6876256" y="1052736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/>
              <a:t>Wolverine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60 x 60 cm. 2008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7055stilllifei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175958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1907704" y="2606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Fábulas Morales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3648" y="58772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Florero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oleo sobre tela, 90 x 90 cm. 2008</a:t>
            </a:r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84168" y="764704"/>
            <a:ext cx="2771800" cy="2232248"/>
          </a:xfrm>
        </p:spPr>
        <p:txBody>
          <a:bodyPr>
            <a:normAutofit/>
          </a:bodyPr>
          <a:lstStyle/>
          <a:p>
            <a:r>
              <a:rPr lang="es-AR" sz="2000" dirty="0"/>
              <a:t>Soy la herida y el cuchillo </a:t>
            </a:r>
            <a:r>
              <a:rPr lang="es-AR" sz="2000" dirty="0" smtClean="0"/>
              <a:t>I.</a:t>
            </a:r>
            <a:br>
              <a:rPr lang="es-AR" sz="2000" dirty="0" smtClean="0"/>
            </a:br>
            <a:r>
              <a:rPr lang="es-AR" sz="2000" dirty="0" smtClean="0"/>
              <a:t>Oleo sobre Tela, 100 x 80 cm.</a:t>
            </a:r>
            <a:endParaRPr lang="es-AR" sz="2000" dirty="0"/>
          </a:p>
        </p:txBody>
      </p:sp>
      <p:pic>
        <p:nvPicPr>
          <p:cNvPr id="4" name="3 Marcador de contenido" descr="1574soylaheridayelcuchilloleosobretelaxc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4610752" cy="5760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9951elcarrodelavictoria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554348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547664" y="62373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El carro de la Victoria. oleo </a:t>
            </a:r>
            <a:r>
              <a:rPr lang="es-AR" dirty="0"/>
              <a:t>sobre </a:t>
            </a:r>
            <a:r>
              <a:rPr lang="es-AR" dirty="0" smtClean="0"/>
              <a:t>tela, 55 x 64 cm.</a:t>
            </a:r>
            <a:endParaRPr lang="es-AR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3805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Nobile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oleo sobre tela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Medidas: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55 x 64 cm.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3805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9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Nobile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oleo sobre tela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rgbClr val="999999"/>
                </a:solidFill>
                <a:effectLst/>
                <a:latin typeface="inherit"/>
              </a:rPr>
              <a:t>Medidas: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</a:rPr>
              <a:t>55 x 64 cm.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AR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60001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5476815" cy="6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s_meninas_de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081688" cy="4500000"/>
          </a:xfrm>
        </p:spPr>
      </p:pic>
      <p:sp>
        <p:nvSpPr>
          <p:cNvPr id="5" name="4 CuadroTexto"/>
          <p:cNvSpPr txBox="1"/>
          <p:nvPr/>
        </p:nvSpPr>
        <p:spPr>
          <a:xfrm>
            <a:off x="971600" y="580526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Diego Velázquez, Las meninas, Óleo sobre tela, 1656.</a:t>
            </a:r>
            <a:endParaRPr lang="es-A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¿Qué le sucede a la pintura al interior del </a:t>
            </a:r>
            <a:r>
              <a:rPr lang="es-AR" dirty="0" smtClean="0"/>
              <a:t>“mundo-tiempo </a:t>
            </a:r>
            <a:r>
              <a:rPr lang="es-AR" dirty="0" smtClean="0"/>
              <a:t>digital”?</a:t>
            </a:r>
          </a:p>
          <a:p>
            <a:endParaRPr lang="es-AR" dirty="0"/>
          </a:p>
          <a:p>
            <a:r>
              <a:rPr lang="es-AR" dirty="0" smtClean="0"/>
              <a:t>Legitimidad pictórica.</a:t>
            </a:r>
            <a:endParaRPr lang="es-A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3057copiapatriciapetorinoleosobretelaxc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404664"/>
            <a:ext cx="6324192" cy="5760000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1124744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Retrato.</a:t>
            </a:r>
          </a:p>
          <a:p>
            <a:r>
              <a:rPr lang="es-AR" dirty="0" smtClean="0"/>
              <a:t>Oleo sobre tela</a:t>
            </a:r>
          </a:p>
          <a:p>
            <a:r>
              <a:rPr lang="es-AR" dirty="0" smtClean="0"/>
              <a:t>90 x 100 cm.</a:t>
            </a:r>
            <a:endParaRPr lang="es-A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36456copiateharalospuntosleosobretelaxc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170000" cy="5760000"/>
          </a:xfrm>
        </p:spPr>
      </p:pic>
      <p:sp>
        <p:nvSpPr>
          <p:cNvPr id="5" name="4 CuadroTexto"/>
          <p:cNvSpPr txBox="1"/>
          <p:nvPr/>
        </p:nvSpPr>
        <p:spPr>
          <a:xfrm>
            <a:off x="1115616" y="645333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“Te haría los puntos”. </a:t>
            </a:r>
            <a:r>
              <a:rPr lang="es-AR" dirty="0"/>
              <a:t>ó</a:t>
            </a:r>
            <a:r>
              <a:rPr lang="es-AR" dirty="0" smtClean="0"/>
              <a:t>leo sobre Tela, 55 x 64 cm.</a:t>
            </a:r>
            <a:endParaRPr lang="es-A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88093eldescendimie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687650" cy="5760000"/>
          </a:xfrm>
        </p:spPr>
      </p:pic>
      <p:sp>
        <p:nvSpPr>
          <p:cNvPr id="5" name="4 CuadroTexto"/>
          <p:cNvSpPr txBox="1"/>
          <p:nvPr/>
        </p:nvSpPr>
        <p:spPr>
          <a:xfrm>
            <a:off x="1403648" y="602128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Il</a:t>
            </a:r>
            <a:r>
              <a:rPr lang="es-AR" dirty="0" smtClean="0"/>
              <a:t> </a:t>
            </a:r>
            <a:r>
              <a:rPr lang="es-AR" dirty="0" err="1" smtClean="0"/>
              <a:t>abassamento</a:t>
            </a:r>
            <a:r>
              <a:rPr lang="es-AR" dirty="0" smtClean="0"/>
              <a:t> (el descendimiento) óleo sobre Tela, 60 x 80 cm.</a:t>
            </a:r>
            <a:endParaRPr lang="es-A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i="1" dirty="0" err="1" smtClean="0"/>
              <a:t>Pixelación</a:t>
            </a:r>
            <a:r>
              <a:rPr lang="es-AR" i="1" dirty="0" smtClean="0"/>
              <a:t> pictográfica.</a:t>
            </a:r>
          </a:p>
          <a:p>
            <a:pPr>
              <a:buNone/>
            </a:pPr>
            <a:endParaRPr lang="es-AR" dirty="0"/>
          </a:p>
          <a:p>
            <a:r>
              <a:rPr lang="es-AR" dirty="0" smtClean="0"/>
              <a:t>Travestismo pictórico.</a:t>
            </a:r>
          </a:p>
          <a:p>
            <a:endParaRPr lang="es-AR" dirty="0"/>
          </a:p>
          <a:p>
            <a:r>
              <a:rPr lang="es-AR" dirty="0" smtClean="0"/>
              <a:t>Constreñimiento receptivo</a:t>
            </a:r>
            <a:r>
              <a:rPr lang="es-AR" dirty="0" smtClean="0"/>
              <a:t>. Poder autoral.</a:t>
            </a:r>
            <a:endParaRPr lang="es-A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68532stilllife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8168127" cy="6120000"/>
          </a:xfrm>
        </p:spPr>
      </p:pic>
      <p:sp>
        <p:nvSpPr>
          <p:cNvPr id="6" name="5 CuadroTexto"/>
          <p:cNvSpPr txBox="1"/>
          <p:nvPr/>
        </p:nvSpPr>
        <p:spPr>
          <a:xfrm>
            <a:off x="1259632" y="602128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Sol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Óleo sobre tela, 20 x 27 cm. 2007</a:t>
            </a:r>
            <a:endParaRPr lang="es-A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4457soylaheridayelcuchilloiioleosobretelaxc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92683" cy="3600000"/>
          </a:xfrm>
        </p:spPr>
      </p:pic>
      <p:sp>
        <p:nvSpPr>
          <p:cNvPr id="5" name="4 CuadroTexto"/>
          <p:cNvSpPr txBox="1"/>
          <p:nvPr/>
        </p:nvSpPr>
        <p:spPr>
          <a:xfrm>
            <a:off x="827584" y="501317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“Soy la Herida y el cuchillo II”, Óleo sobre tela, 100 x 300 cm.</a:t>
            </a:r>
            <a:endParaRPr lang="es-A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Vulgar </a:t>
            </a:r>
            <a:r>
              <a:rPr lang="es-AR" b="1" dirty="0" err="1"/>
              <a:t>Display</a:t>
            </a:r>
            <a:r>
              <a:rPr lang="es-AR" b="1" dirty="0"/>
              <a:t> of </a:t>
            </a:r>
            <a:r>
              <a:rPr lang="es-AR" b="1" dirty="0" err="1"/>
              <a:t>Power</a:t>
            </a:r>
            <a:endParaRPr lang="es-AR" dirty="0"/>
          </a:p>
        </p:txBody>
      </p:sp>
      <p:pic>
        <p:nvPicPr>
          <p:cNvPr id="4" name="3 Marcador de contenido" descr="la fuerza de la costumb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a fuerza de la costumbre.fr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100001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403648" y="623731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La fuerza de la costumbre. Técnica Mixta.</a:t>
            </a:r>
            <a:endParaRPr lang="es-A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erra marin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7200000" cy="5400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00 mil bob espo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4442460" cy="66370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5868144" y="69269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400 mil personas vieron morir a Bob Esponja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 smtClean="0"/>
              <a:t>técnica </a:t>
            </a:r>
            <a:r>
              <a:rPr lang="es-AR" b="1" dirty="0"/>
              <a:t>mixta ( oleo sobre 33.000 </a:t>
            </a:r>
            <a:r>
              <a:rPr lang="es-AR" b="1" dirty="0" smtClean="0"/>
              <a:t>lápices </a:t>
            </a:r>
            <a:r>
              <a:rPr lang="es-AR" b="1" dirty="0"/>
              <a:t>), 200 x 155 cm. 2011</a:t>
            </a:r>
            <a:endParaRPr lang="es-A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eta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369" y="404664"/>
            <a:ext cx="8632895" cy="4860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 smtClean="0"/>
              <a:t>Dimensión “penitenciaria” del trabajo.</a:t>
            </a:r>
          </a:p>
          <a:p>
            <a:endParaRPr lang="es-AR" dirty="0"/>
          </a:p>
          <a:p>
            <a:r>
              <a:rPr lang="es-AR" dirty="0" smtClean="0"/>
              <a:t>Insistencia en la manualidad.</a:t>
            </a:r>
          </a:p>
          <a:p>
            <a:endParaRPr lang="es-AR" dirty="0"/>
          </a:p>
          <a:p>
            <a:r>
              <a:rPr lang="es-AR" dirty="0" smtClean="0"/>
              <a:t>Expiación del trabajo (meramente intelectual) del artista.</a:t>
            </a:r>
          </a:p>
          <a:p>
            <a:endParaRPr lang="es-AR" dirty="0"/>
          </a:p>
          <a:p>
            <a:r>
              <a:rPr lang="es-AR" dirty="0" smtClean="0"/>
              <a:t>Artista como quién decide cómo y en qué gastar su fuerza de trabajo.</a:t>
            </a:r>
            <a:endParaRPr lang="es-A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ulgra display of pow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320000" cy="4680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vicuña 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vicuña mackena 3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Configuración de una </a:t>
            </a:r>
            <a:r>
              <a:rPr lang="es-AR" i="1" dirty="0" smtClean="0"/>
              <a:t>trampa al ojo.</a:t>
            </a:r>
          </a:p>
          <a:p>
            <a:endParaRPr lang="es-AR" i="1" dirty="0"/>
          </a:p>
          <a:p>
            <a:pPr>
              <a:buNone/>
            </a:pPr>
            <a:endParaRPr lang="es-AR" i="1" dirty="0" smtClean="0"/>
          </a:p>
          <a:p>
            <a:r>
              <a:rPr lang="es-AR" dirty="0" smtClean="0"/>
              <a:t>Poética del des-encanto.</a:t>
            </a:r>
          </a:p>
          <a:p>
            <a:endParaRPr lang="es-AR" dirty="0"/>
          </a:p>
          <a:p>
            <a:r>
              <a:rPr lang="es-AR" dirty="0" smtClean="0"/>
              <a:t>Dinámica de des-jerarquización del ejercicio de arte.</a:t>
            </a:r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detalle vicuña 3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1858cordille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29600" cy="4446441"/>
          </a:xfrm>
        </p:spPr>
      </p:pic>
      <p:sp>
        <p:nvSpPr>
          <p:cNvPr id="5" name="4 CuadroTexto"/>
          <p:cNvSpPr txBox="1"/>
          <p:nvPr/>
        </p:nvSpPr>
        <p:spPr>
          <a:xfrm>
            <a:off x="1043608" y="566124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Cordillera.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50 x 90 cm. 2008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96434stilllife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207171" cy="5400000"/>
          </a:xfrm>
        </p:spPr>
      </p:pic>
      <p:sp>
        <p:nvSpPr>
          <p:cNvPr id="6" name="5 CuadroTexto"/>
          <p:cNvSpPr txBox="1"/>
          <p:nvPr/>
        </p:nvSpPr>
        <p:spPr>
          <a:xfrm>
            <a:off x="827584" y="594928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sol </a:t>
            </a:r>
            <a:r>
              <a:rPr lang="pt-BR" b="1" dirty="0" err="1" smtClean="0"/>
              <a:t>nocturno</a:t>
            </a:r>
            <a:r>
              <a:rPr lang="pt-BR" b="1" dirty="0" smtClean="0"/>
              <a:t>.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/>
              <a:t>Óleo sobre tela, 20 x 27 cm. 2007</a:t>
            </a:r>
            <a:endParaRPr lang="es-A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lor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7207171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331640" y="5733256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Florero.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oleo sobre tela, 90 x 90 cm. 2008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iburó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130336" cy="5400000"/>
          </a:xfrm>
        </p:spPr>
      </p:pic>
      <p:sp>
        <p:nvSpPr>
          <p:cNvPr id="5" name="4 CuadroTexto"/>
          <p:cNvSpPr txBox="1"/>
          <p:nvPr/>
        </p:nvSpPr>
        <p:spPr>
          <a:xfrm>
            <a:off x="1259632" y="593467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Tiburón.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30 x 40 cm. 2008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World Needs a </a:t>
            </a:r>
            <a:r>
              <a:rPr lang="en-US" b="1" dirty="0" smtClean="0"/>
              <a:t>Hero.</a:t>
            </a:r>
            <a:endParaRPr lang="es-AR" dirty="0"/>
          </a:p>
        </p:txBody>
      </p:sp>
      <p:pic>
        <p:nvPicPr>
          <p:cNvPr id="4" name="3 Marcador de contenido" descr="54158hulk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4464069" cy="4525963"/>
          </a:xfrm>
        </p:spPr>
      </p:pic>
      <p:sp>
        <p:nvSpPr>
          <p:cNvPr id="6" name="5 CuadroTexto"/>
          <p:cNvSpPr txBox="1"/>
          <p:nvPr/>
        </p:nvSpPr>
        <p:spPr>
          <a:xfrm>
            <a:off x="1763688" y="566124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err="1" smtClean="0"/>
              <a:t>Hulk</a:t>
            </a:r>
            <a:r>
              <a:rPr lang="es-AR" b="1" dirty="0" smtClean="0"/>
              <a:t>. 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b="1" dirty="0"/>
              <a:t>Óleo sobre tela, 60 x 60 cm. 2008   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355</Words>
  <Application>Microsoft Office PowerPoint</Application>
  <PresentationFormat>Presentación en pantalla (4:3)</PresentationFormat>
  <Paragraphs>62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Pablo Serra. Expiación pictórica.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The World Needs a Hero.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Soy la herida y el cuchillo I. Oleo sobre Tela, 100 x 80 cm.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Vulgar Display of Power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Pablo Serra.</dc:title>
  <dc:creator>Colossus User</dc:creator>
  <cp:lastModifiedBy>Colossus User</cp:lastModifiedBy>
  <cp:revision>5</cp:revision>
  <dcterms:created xsi:type="dcterms:W3CDTF">2013-04-03T01:30:31Z</dcterms:created>
  <dcterms:modified xsi:type="dcterms:W3CDTF">2013-04-03T18:16:23Z</dcterms:modified>
</cp:coreProperties>
</file>