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415" r:id="rId2"/>
    <p:sldId id="416" r:id="rId3"/>
    <p:sldId id="261" r:id="rId4"/>
    <p:sldId id="418" r:id="rId5"/>
    <p:sldId id="419" r:id="rId6"/>
    <p:sldId id="420" r:id="rId7"/>
    <p:sldId id="449" r:id="rId8"/>
    <p:sldId id="45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51" r:id="rId26"/>
    <p:sldId id="454" r:id="rId27"/>
    <p:sldId id="452" r:id="rId28"/>
    <p:sldId id="456" r:id="rId29"/>
    <p:sldId id="438" r:id="rId30"/>
    <p:sldId id="439" r:id="rId31"/>
    <p:sldId id="440" r:id="rId32"/>
    <p:sldId id="441" r:id="rId33"/>
    <p:sldId id="442" r:id="rId34"/>
    <p:sldId id="443" r:id="rId35"/>
    <p:sldId id="444" r:id="rId36"/>
    <p:sldId id="455" r:id="rId37"/>
    <p:sldId id="445" r:id="rId38"/>
    <p:sldId id="446" r:id="rId39"/>
    <p:sldId id="447" r:id="rId40"/>
    <p:sldId id="448" r:id="rId41"/>
    <p:sldId id="299" r:id="rId42"/>
    <p:sldId id="459" r:id="rId43"/>
    <p:sldId id="458" r:id="rId44"/>
    <p:sldId id="408" r:id="rId45"/>
    <p:sldId id="461" r:id="rId46"/>
    <p:sldId id="460" r:id="rId47"/>
    <p:sldId id="407" r:id="rId48"/>
    <p:sldId id="406" r:id="rId49"/>
    <p:sldId id="409" r:id="rId50"/>
    <p:sldId id="410" r:id="rId51"/>
    <p:sldId id="411" r:id="rId52"/>
    <p:sldId id="412" r:id="rId53"/>
    <p:sldId id="413" r:id="rId54"/>
    <p:sldId id="414" r:id="rId55"/>
    <p:sldId id="457" r:id="rId56"/>
    <p:sldId id="46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2056A12-4C98-4B87-B294-010B219B5805}">
          <p14:sldIdLst>
            <p14:sldId id="415"/>
            <p14:sldId id="416"/>
            <p14:sldId id="261"/>
            <p14:sldId id="418"/>
            <p14:sldId id="419"/>
            <p14:sldId id="420"/>
            <p14:sldId id="449"/>
          </p14:sldIdLst>
        </p14:section>
        <p14:section name="Modelo Falconer" id="{EB822826-0B91-4622-B20A-76D8A22097D4}">
          <p14:sldIdLst>
            <p14:sldId id="45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51"/>
            <p14:sldId id="454"/>
            <p14:sldId id="452"/>
            <p14:sldId id="456"/>
            <p14:sldId id="438"/>
            <p14:sldId id="439"/>
            <p14:sldId id="440"/>
            <p14:sldId id="441"/>
            <p14:sldId id="442"/>
            <p14:sldId id="443"/>
            <p14:sldId id="444"/>
            <p14:sldId id="455"/>
            <p14:sldId id="445"/>
            <p14:sldId id="446"/>
            <p14:sldId id="447"/>
            <p14:sldId id="448"/>
          </p14:sldIdLst>
        </p14:section>
        <p14:section name="Ejercicios" id="{E602973D-1EF1-4D9D-81C3-92BFF1854E08}">
          <p14:sldIdLst>
            <p14:sldId id="299"/>
            <p14:sldId id="459"/>
            <p14:sldId id="458"/>
            <p14:sldId id="408"/>
            <p14:sldId id="461"/>
            <p14:sldId id="460"/>
            <p14:sldId id="407"/>
            <p14:sldId id="406"/>
            <p14:sldId id="409"/>
            <p14:sldId id="410"/>
            <p14:sldId id="411"/>
            <p14:sldId id="412"/>
            <p14:sldId id="413"/>
            <p14:sldId id="414"/>
            <p14:sldId id="457"/>
            <p14:sldId id="4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5FD"/>
    <a:srgbClr val="CDE9FA"/>
    <a:srgbClr val="F4F7FA"/>
    <a:srgbClr val="E9EBF5"/>
    <a:srgbClr val="D3D3D3"/>
    <a:srgbClr val="E26714"/>
    <a:srgbClr val="FFC000"/>
    <a:srgbClr val="CC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1321" autoAdjust="0"/>
  </p:normalViewPr>
  <p:slideViewPr>
    <p:cSldViewPr snapToGrid="0">
      <p:cViewPr varScale="1">
        <p:scale>
          <a:sx n="100" d="100"/>
          <a:sy n="100" d="100"/>
        </p:scale>
        <p:origin x="9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1C4F-BE6B-4290-B741-1D017CCC123D}" type="datetimeFigureOut">
              <a:rPr lang="es-CL" smtClean="0"/>
              <a:t>14-11-2022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6DE75-D854-4792-B872-3EA9B8883D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54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6DE75-D854-4792-B872-3EA9B8883D9B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178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278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031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• CONSIDERAR EL ORDEN QUE SE LE DARÁ -&gt; NO SIEMPRE COINCIDE CON EL HOMOCIGOTO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•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1340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820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56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147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8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368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874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99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539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087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98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432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1612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739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8219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8500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1282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47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6696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6585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4311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6102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75279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8926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4314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EXPLICAR QUÉ SIGNIFICARÍA CADA COSA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97269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1895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• EXPLICAR QUE AMBAS SIRVEN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• SEÑALAR CÓMO SE PUEDEN VER EFECTOS MEDIOS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9047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5137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890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906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43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612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213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23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2362067"/>
            <a:ext cx="10363200" cy="213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600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 dark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1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79" name="Google Shape;79;p11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4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C6C2D-BEF0-466C-A5DB-B293739D0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B41123-4E04-4117-BF90-042BD2C32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F2A2D0-357D-4D08-A55E-AC89B97F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2296-F5E1-449A-905B-AF8E038E0B2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AE6090-9E82-472E-B28C-5734C48D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68157C-E5B6-43FA-A71C-0C425094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4C5A-0805-4950-9918-CA254D9D3B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15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62810-9390-4569-AE87-90D0F0D7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1CC619-9621-4230-8B14-2C5B6B488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540DB-9D71-40CD-B844-EC46483B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2296-F5E1-449A-905B-AF8E038E0B2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3F00BB-75CD-4524-A46A-9730C10B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B9BE1C-414A-401C-8655-9ECBAD95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4C5A-0805-4950-9918-CA254D9D3B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2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Subtitle"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17" name="Google Shape;17;p3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914400" y="2224201"/>
            <a:ext cx="10363200" cy="174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914400" y="4102203"/>
            <a:ext cx="10363200" cy="5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/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89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24" name="Google Shape;24;p4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080600" y="2124667"/>
            <a:ext cx="7711600" cy="364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7571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4267">
                <a:solidFill>
                  <a:schemeClr val="lt1"/>
                </a:solidFill>
              </a:defRPr>
            </a:lvl1pPr>
            <a:lvl2pPr marL="1219170" lvl="1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4267">
                <a:solidFill>
                  <a:schemeClr val="lt1"/>
                </a:solidFill>
              </a:defRPr>
            </a:lvl2pPr>
            <a:lvl3pPr marL="1828754" lvl="2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4267">
                <a:solidFill>
                  <a:schemeClr val="lt1"/>
                </a:solidFill>
              </a:defRPr>
            </a:lvl3pPr>
            <a:lvl4pPr marL="2438339" lvl="3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4267">
                <a:solidFill>
                  <a:schemeClr val="lt1"/>
                </a:solidFill>
              </a:defRPr>
            </a:lvl4pPr>
            <a:lvl5pPr marL="3047924" lvl="4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4267">
                <a:solidFill>
                  <a:schemeClr val="lt1"/>
                </a:solidFill>
              </a:defRPr>
            </a:lvl5pPr>
            <a:lvl6pPr marL="3657509" lvl="5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4267">
                <a:solidFill>
                  <a:schemeClr val="lt1"/>
                </a:solidFill>
              </a:defRPr>
            </a:lvl6pPr>
            <a:lvl7pPr marL="4267093" lvl="6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4267">
                <a:solidFill>
                  <a:schemeClr val="lt1"/>
                </a:solidFill>
              </a:defRPr>
            </a:lvl7pPr>
            <a:lvl8pPr marL="4876678" lvl="7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4267">
                <a:solidFill>
                  <a:schemeClr val="lt1"/>
                </a:solidFill>
              </a:defRPr>
            </a:lvl8pPr>
            <a:lvl9pPr marL="5486263" lvl="8" indent="-575719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200"/>
              <a:buChar char="■"/>
              <a:defRPr sz="42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1080600" y="893692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6673398" y="0"/>
            <a:ext cx="5518613" cy="6858189"/>
            <a:chOff x="5005048" y="0"/>
            <a:chExt cx="4138960" cy="5143642"/>
          </a:xfrm>
        </p:grpSpPr>
        <p:sp>
          <p:nvSpPr>
            <p:cNvPr id="32" name="Google Shape;32;p5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140400" y="1906863"/>
            <a:ext cx="99112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0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6"/>
          <p:cNvGrpSpPr/>
          <p:nvPr/>
        </p:nvGrpSpPr>
        <p:grpSpPr>
          <a:xfrm>
            <a:off x="6673398" y="0"/>
            <a:ext cx="5518613" cy="6858189"/>
            <a:chOff x="5005048" y="0"/>
            <a:chExt cx="4138960" cy="5143642"/>
          </a:xfrm>
        </p:grpSpPr>
        <p:sp>
          <p:nvSpPr>
            <p:cNvPr id="40" name="Google Shape;40;p6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140400" y="1906867"/>
            <a:ext cx="46308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1pPr>
            <a:lvl2pPr marL="1219170" lvl="1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420807" y="1906867"/>
            <a:ext cx="46308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1pPr>
            <a:lvl2pPr marL="1219170" lvl="1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2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 + 3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7"/>
          <p:cNvGrpSpPr/>
          <p:nvPr/>
        </p:nvGrpSpPr>
        <p:grpSpPr>
          <a:xfrm>
            <a:off x="6673398" y="0"/>
            <a:ext cx="5518613" cy="6858189"/>
            <a:chOff x="5005048" y="0"/>
            <a:chExt cx="4138960" cy="5143642"/>
          </a:xfrm>
        </p:grpSpPr>
        <p:sp>
          <p:nvSpPr>
            <p:cNvPr id="49" name="Google Shape;49;p7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140400" y="1906867"/>
            <a:ext cx="30876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552281" y="1906867"/>
            <a:ext cx="30876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7964163" y="1906867"/>
            <a:ext cx="30876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9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8"/>
          <p:cNvGrpSpPr/>
          <p:nvPr/>
        </p:nvGrpSpPr>
        <p:grpSpPr>
          <a:xfrm>
            <a:off x="6673398" y="0"/>
            <a:ext cx="5518613" cy="6858189"/>
            <a:chOff x="5005048" y="0"/>
            <a:chExt cx="4138960" cy="5143642"/>
          </a:xfrm>
        </p:grpSpPr>
        <p:sp>
          <p:nvSpPr>
            <p:cNvPr id="59" name="Google Shape;59;p8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3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9"/>
          <p:cNvGrpSpPr/>
          <p:nvPr/>
        </p:nvGrpSpPr>
        <p:grpSpPr>
          <a:xfrm>
            <a:off x="6673398" y="0"/>
            <a:ext cx="5518613" cy="6858189"/>
            <a:chOff x="5005048" y="0"/>
            <a:chExt cx="4138960" cy="5143642"/>
          </a:xfrm>
        </p:grpSpPr>
        <p:sp>
          <p:nvSpPr>
            <p:cNvPr id="66" name="Google Shape;66;p9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1140400" y="5875067"/>
            <a:ext cx="9911200" cy="4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1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73" name="Google Shape;73;p10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3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0400" y="1906863"/>
            <a:ext cx="9911200" cy="4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50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52.png"/><Relationship Id="rId10" Type="http://schemas.openxmlformats.org/officeDocument/2006/relationships/image" Target="../media/image51.png"/><Relationship Id="rId4" Type="http://schemas.openxmlformats.org/officeDocument/2006/relationships/image" Target="../media/image9.png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0.png"/><Relationship Id="rId7" Type="http://schemas.openxmlformats.org/officeDocument/2006/relationships/image" Target="../media/image55.png"/><Relationship Id="rId12" Type="http://schemas.openxmlformats.org/officeDocument/2006/relationships/image" Target="../media/image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11" Type="http://schemas.openxmlformats.org/officeDocument/2006/relationships/image" Target="../media/image59.png"/><Relationship Id="rId5" Type="http://schemas.openxmlformats.org/officeDocument/2006/relationships/image" Target="../media/image62.png"/><Relationship Id="rId10" Type="http://schemas.openxmlformats.org/officeDocument/2006/relationships/image" Target="../media/image58.png"/><Relationship Id="rId4" Type="http://schemas.openxmlformats.org/officeDocument/2006/relationships/image" Target="../media/image61.png"/><Relationship Id="rId9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5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661.png"/><Relationship Id="rId4" Type="http://schemas.openxmlformats.org/officeDocument/2006/relationships/image" Target="../media/image6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67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1.png"/><Relationship Id="rId5" Type="http://schemas.openxmlformats.org/officeDocument/2006/relationships/image" Target="../media/image691.png"/><Relationship Id="rId4" Type="http://schemas.openxmlformats.org/officeDocument/2006/relationships/image" Target="../media/image6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74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8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11" Type="http://schemas.openxmlformats.org/officeDocument/2006/relationships/image" Target="../media/image6.gif"/><Relationship Id="rId5" Type="http://schemas.openxmlformats.org/officeDocument/2006/relationships/image" Target="../media/image80.png"/><Relationship Id="rId10" Type="http://schemas.openxmlformats.org/officeDocument/2006/relationships/image" Target="../media/image5.gif"/><Relationship Id="rId4" Type="http://schemas.openxmlformats.org/officeDocument/2006/relationships/image" Target="../media/image79.png"/><Relationship Id="rId9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6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106.png"/><Relationship Id="rId3" Type="http://schemas.openxmlformats.org/officeDocument/2006/relationships/image" Target="../media/image100.png"/><Relationship Id="rId7" Type="http://schemas.openxmlformats.org/officeDocument/2006/relationships/image" Target="../media/image55.png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3.png"/><Relationship Id="rId11" Type="http://schemas.openxmlformats.org/officeDocument/2006/relationships/image" Target="../media/image105.png"/><Relationship Id="rId5" Type="http://schemas.openxmlformats.org/officeDocument/2006/relationships/image" Target="../media/image102.png"/><Relationship Id="rId10" Type="http://schemas.openxmlformats.org/officeDocument/2006/relationships/image" Target="../media/image104.png"/><Relationship Id="rId4" Type="http://schemas.openxmlformats.org/officeDocument/2006/relationships/image" Target="../media/image101.png"/><Relationship Id="rId9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9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9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9.gi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40.png"/><Relationship Id="rId7" Type="http://schemas.openxmlformats.org/officeDocument/2006/relationships/image" Target="../media/image9.gif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5.png"/><Relationship Id="rId5" Type="http://schemas.openxmlformats.org/officeDocument/2006/relationships/image" Target="../media/image660.png"/><Relationship Id="rId4" Type="http://schemas.openxmlformats.org/officeDocument/2006/relationships/image" Target="../media/image650.png"/><Relationship Id="rId9" Type="http://schemas.openxmlformats.org/officeDocument/2006/relationships/image" Target="../media/image1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7" Type="http://schemas.openxmlformats.org/officeDocument/2006/relationships/image" Target="../media/image9.gif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7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gif"/><Relationship Id="rId4" Type="http://schemas.openxmlformats.org/officeDocument/2006/relationships/image" Target="../media/image7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gif"/><Relationship Id="rId5" Type="http://schemas.openxmlformats.org/officeDocument/2006/relationships/image" Target="../media/image780.png"/><Relationship Id="rId4" Type="http://schemas.openxmlformats.org/officeDocument/2006/relationships/image" Target="../media/image7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gif"/><Relationship Id="rId5" Type="http://schemas.openxmlformats.org/officeDocument/2006/relationships/image" Target="../media/image790.png"/><Relationship Id="rId4" Type="http://schemas.openxmlformats.org/officeDocument/2006/relationships/image" Target="../media/image7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gif"/><Relationship Id="rId5" Type="http://schemas.openxmlformats.org/officeDocument/2006/relationships/image" Target="../media/image800.png"/><Relationship Id="rId4" Type="http://schemas.openxmlformats.org/officeDocument/2006/relationships/image" Target="../media/image77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760.png"/><Relationship Id="rId7" Type="http://schemas.openxmlformats.org/officeDocument/2006/relationships/image" Target="../media/image83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0.png"/><Relationship Id="rId5" Type="http://schemas.openxmlformats.org/officeDocument/2006/relationships/image" Target="../media/image810.png"/><Relationship Id="rId4" Type="http://schemas.openxmlformats.org/officeDocument/2006/relationships/image" Target="../media/image770.png"/><Relationship Id="rId9" Type="http://schemas.openxmlformats.org/officeDocument/2006/relationships/image" Target="../media/image10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gif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1.gif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agua, azul, computadora, baloncesto&#10;&#10;Descripción generada automáticamente">
            <a:extLst>
              <a:ext uri="{FF2B5EF4-FFF2-40B4-BE49-F238E27FC236}">
                <a16:creationId xmlns:a16="http://schemas.microsoft.com/office/drawing/2014/main" id="{C19AC4FA-B534-452D-A80B-596A117F2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FE81E2-4037-40A9-ACB1-C1D4F0F8D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44386"/>
            <a:ext cx="9144000" cy="4014680"/>
          </a:xfrm>
          <a:solidFill>
            <a:schemeClr val="bg2">
              <a:lumMod val="75000"/>
              <a:alpha val="52000"/>
            </a:schemeClr>
          </a:solidFill>
        </p:spPr>
        <p:txBody>
          <a:bodyPr anchor="ctr">
            <a:norm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CL" sz="3600" b="1">
                <a:ln>
                  <a:solidFill>
                    <a:schemeClr val="tx1"/>
                  </a:solidFill>
                </a:ln>
              </a:rPr>
              <a:t>Módulo 4 </a:t>
            </a:r>
            <a:r>
              <a:rPr lang="es-CL" sz="3600" b="1" dirty="0">
                <a:ln>
                  <a:solidFill>
                    <a:schemeClr val="tx1"/>
                  </a:solidFill>
                </a:ln>
              </a:rPr>
              <a:t>– Genética Cuantitativa</a:t>
            </a:r>
            <a:br>
              <a:rPr lang="es-CL" sz="3200" b="1" dirty="0">
                <a:ln/>
              </a:rPr>
            </a:br>
            <a:br>
              <a:rPr lang="es-CL" sz="3600" b="1" dirty="0">
                <a:ln/>
                <a:solidFill>
                  <a:schemeClr val="accent3"/>
                </a:solidFill>
              </a:rPr>
            </a:br>
            <a:r>
              <a:rPr lang="es-CL" sz="4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Valores y Medias: </a:t>
            </a:r>
            <a:br>
              <a:rPr lang="es-CL" sz="4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CL" sz="4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Modelo </a:t>
            </a:r>
            <a:r>
              <a:rPr lang="es-CL" sz="4800" b="1" dirty="0" err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Falconer</a:t>
            </a:r>
            <a:endParaRPr lang="en-US" sz="5400" b="1" dirty="0">
              <a:ln w="10160">
                <a:noFill/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99A2B71-F7C4-4BB6-9B0E-9AE9B42B1A6E}"/>
              </a:ext>
            </a:extLst>
          </p:cNvPr>
          <p:cNvSpPr txBox="1"/>
          <p:nvPr/>
        </p:nvSpPr>
        <p:spPr>
          <a:xfrm>
            <a:off x="7734300" y="5604535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Demi" panose="020B0703020102020204" pitchFamily="34" charset="0"/>
              </a:rPr>
              <a:t>Tutor: Bastián Fernández S.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F08F3AC3-003B-42DD-A5CD-C9287C5BE9C5}"/>
              </a:ext>
            </a:extLst>
          </p:cNvPr>
          <p:cNvSpPr txBox="1">
            <a:spLocks/>
          </p:cNvSpPr>
          <p:nvPr/>
        </p:nvSpPr>
        <p:spPr>
          <a:xfrm>
            <a:off x="97654" y="97654"/>
            <a:ext cx="5017271" cy="89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None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None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algn="l"/>
            <a:r>
              <a:rPr lang="es-CL" kern="0">
                <a:solidFill>
                  <a:schemeClr val="bg1"/>
                </a:solidFill>
              </a:rPr>
              <a:t>Tutoría Semestre Primavera 2022</a:t>
            </a:r>
            <a:br>
              <a:rPr lang="es-CL" kern="0">
                <a:solidFill>
                  <a:schemeClr val="bg1"/>
                </a:solidFill>
              </a:rPr>
            </a:br>
            <a:r>
              <a:rPr lang="es-CL" kern="0">
                <a:solidFill>
                  <a:schemeClr val="bg1"/>
                </a:solidFill>
              </a:rPr>
              <a:t>Genética Básica G1</a:t>
            </a:r>
            <a:endParaRPr lang="en-US" kern="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92456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9B0DA27-452C-499E-A1C4-DB92F1183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8" y="409962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A89398D-313C-4F14-B4DA-8EAD2450CB9B}"/>
              </a:ext>
            </a:extLst>
          </p:cNvPr>
          <p:cNvSpPr txBox="1">
            <a:spLocks/>
          </p:cNvSpPr>
          <p:nvPr/>
        </p:nvSpPr>
        <p:spPr>
          <a:xfrm>
            <a:off x="1132662" y="2409162"/>
            <a:ext cx="6271438" cy="252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r>
              <a:rPr lang="es-CL" kern="0" dirty="0"/>
              <a:t>Principios/Supuestos:</a:t>
            </a:r>
          </a:p>
          <a:p>
            <a:pPr marL="0" indent="0">
              <a:buFont typeface="Montserrat Light"/>
              <a:buNone/>
            </a:pPr>
            <a:endParaRPr lang="es-CL" kern="0" dirty="0"/>
          </a:p>
          <a:p>
            <a:pPr marL="914400" lvl="1" indent="-457200">
              <a:buFont typeface="+mj-lt"/>
              <a:buAutoNum type="arabicParenR"/>
            </a:pPr>
            <a:r>
              <a:rPr lang="es-CL" sz="2000" kern="0" dirty="0"/>
              <a:t>La desviación ambiental media toma un valor de cero.</a:t>
            </a:r>
            <a:endParaRPr lang="es-CL" sz="3200" kern="0" dirty="0"/>
          </a:p>
          <a:p>
            <a:pPr marL="914400" lvl="1" indent="-457200">
              <a:buFont typeface="+mj-lt"/>
              <a:buAutoNum type="arabicParenR"/>
            </a:pPr>
            <a:r>
              <a:rPr lang="es-CL" sz="2000" kern="0" dirty="0"/>
              <a:t>Ambiente permanece constante de generación en generación.</a:t>
            </a:r>
          </a:p>
        </p:txBody>
      </p:sp>
      <p:pic>
        <p:nvPicPr>
          <p:cNvPr id="5" name="Picture 4" descr="Pirámide de la Calidad: Distribución normal">
            <a:extLst>
              <a:ext uri="{FF2B5EF4-FFF2-40B4-BE49-F238E27FC236}">
                <a16:creationId xmlns:a16="http://schemas.microsoft.com/office/drawing/2014/main" id="{5B82CB19-1471-4BB5-B5F8-7DDE1AE68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2630066"/>
            <a:ext cx="4344598" cy="208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FCB02B1-7F13-41A2-A05C-CE9571888DF6}"/>
                  </a:ext>
                </a:extLst>
              </p:cNvPr>
              <p:cNvSpPr txBox="1"/>
              <p:nvPr/>
            </p:nvSpPr>
            <p:spPr>
              <a:xfrm>
                <a:off x="5214745" y="5419510"/>
                <a:ext cx="22444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L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L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FCB02B1-7F13-41A2-A05C-CE9571888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745" y="5419510"/>
                <a:ext cx="2244437" cy="461665"/>
              </a:xfrm>
              <a:prstGeom prst="rect">
                <a:avLst/>
              </a:prstGeom>
              <a:blipFill>
                <a:blip r:embed="rId4"/>
                <a:stretch>
                  <a:fillRect r="-2981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A05F43DB-7DA6-4A21-8801-6F099E305E85}"/>
              </a:ext>
            </a:extLst>
          </p:cNvPr>
          <p:cNvCxnSpPr>
            <a:cxnSpLocks/>
          </p:cNvCxnSpPr>
          <p:nvPr/>
        </p:nvCxnSpPr>
        <p:spPr>
          <a:xfrm flipV="1">
            <a:off x="7282585" y="5651682"/>
            <a:ext cx="72043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582373C7-74D6-4DB9-B8EA-A9833DCA592F}"/>
              </a:ext>
            </a:extLst>
          </p:cNvPr>
          <p:cNvSpPr txBox="1"/>
          <p:nvPr/>
        </p:nvSpPr>
        <p:spPr>
          <a:xfrm>
            <a:off x="8003021" y="5465676"/>
            <a:ext cx="79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0</a:t>
            </a:r>
            <a:endParaRPr lang="en-US" dirty="0"/>
          </a:p>
        </p:txBody>
      </p:sp>
      <p:pic>
        <p:nvPicPr>
          <p:cNvPr id="11" name="Picture 6" descr="Meme Cockroach Sticker by MOODMAN">
            <a:extLst>
              <a:ext uri="{FF2B5EF4-FFF2-40B4-BE49-F238E27FC236}">
                <a16:creationId xmlns:a16="http://schemas.microsoft.com/office/drawing/2014/main" id="{3D07AAC3-47CF-4F5A-BB92-6F444CE0F1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-257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7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2D39690-EBFC-4D3E-BEBA-79F41AD6E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8" y="409962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FAA4086-E5BC-446D-9515-5C428A492504}"/>
              </a:ext>
            </a:extLst>
          </p:cNvPr>
          <p:cNvSpPr txBox="1">
            <a:spLocks/>
          </p:cNvSpPr>
          <p:nvPr/>
        </p:nvSpPr>
        <p:spPr>
          <a:xfrm>
            <a:off x="1132662" y="2409162"/>
            <a:ext cx="6271438" cy="252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r>
              <a:rPr lang="es-CL" kern="0" dirty="0"/>
              <a:t>Principios/Supuestos:</a:t>
            </a:r>
          </a:p>
          <a:p>
            <a:pPr marL="0" indent="0">
              <a:buFont typeface="Montserrat Light"/>
              <a:buNone/>
            </a:pPr>
            <a:endParaRPr lang="es-CL" kern="0" dirty="0"/>
          </a:p>
          <a:p>
            <a:pPr marL="914400" lvl="1" indent="-457200">
              <a:buFont typeface="+mj-lt"/>
              <a:buAutoNum type="arabicParenR"/>
            </a:pPr>
            <a:r>
              <a:rPr lang="es-CL" sz="2000" kern="0" dirty="0"/>
              <a:t>La desviación ambiental media toma un valor de cero.</a:t>
            </a:r>
            <a:endParaRPr lang="es-CL" sz="3200" kern="0" dirty="0"/>
          </a:p>
          <a:p>
            <a:pPr marL="914400" lvl="1" indent="-457200">
              <a:buFont typeface="+mj-lt"/>
              <a:buAutoNum type="arabicParenR"/>
            </a:pPr>
            <a:r>
              <a:rPr lang="es-CL" sz="2000" kern="0" dirty="0"/>
              <a:t>Ambiente permanece constante de generación en generación.</a:t>
            </a:r>
          </a:p>
        </p:txBody>
      </p:sp>
      <p:pic>
        <p:nvPicPr>
          <p:cNvPr id="5" name="Picture 4" descr="Pirámide de la Calidad: Distribución normal">
            <a:extLst>
              <a:ext uri="{FF2B5EF4-FFF2-40B4-BE49-F238E27FC236}">
                <a16:creationId xmlns:a16="http://schemas.microsoft.com/office/drawing/2014/main" id="{FF8D3D40-A5A8-4CF6-8C81-0DD046A9A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2630066"/>
            <a:ext cx="4344598" cy="208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eme Cockroach Sticker by MOODMAN">
            <a:extLst>
              <a:ext uri="{FF2B5EF4-FFF2-40B4-BE49-F238E27FC236}">
                <a16:creationId xmlns:a16="http://schemas.microsoft.com/office/drawing/2014/main" id="{B58FC0F0-1561-4493-BAD2-B70776AA77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-257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01D59DA8-AD87-4B82-BF35-B075E70A7EBC}"/>
                  </a:ext>
                </a:extLst>
              </p:cNvPr>
              <p:cNvSpPr txBox="1"/>
              <p:nvPr/>
            </p:nvSpPr>
            <p:spPr>
              <a:xfrm>
                <a:off x="3245258" y="5457976"/>
                <a:ext cx="57014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sz="2400" b="1" dirty="0" smtClean="0"/>
                        <m:t>Media</m:t>
                      </m:r>
                      <m:r>
                        <m:rPr>
                          <m:nor/>
                        </m:rPr>
                        <a:rPr lang="es-CL" sz="2400" b="1" dirty="0" smtClean="0"/>
                        <m:t> </m:t>
                      </m:r>
                      <m:r>
                        <m:rPr>
                          <m:nor/>
                        </m:rPr>
                        <a:rPr lang="es-CL" sz="2400" b="1" dirty="0" smtClean="0"/>
                        <m:t>de</m:t>
                      </m:r>
                      <m:r>
                        <m:rPr>
                          <m:nor/>
                        </m:rPr>
                        <a:rPr lang="es-CL" sz="2400" b="1" dirty="0" smtClean="0"/>
                        <m:t> </m:t>
                      </m:r>
                      <m:r>
                        <m:rPr>
                          <m:nor/>
                        </m:rPr>
                        <a:rPr lang="es-CL" sz="2400" b="1" dirty="0" smtClean="0"/>
                        <m:t>la</m:t>
                      </m:r>
                      <m:r>
                        <m:rPr>
                          <m:nor/>
                        </m:rPr>
                        <a:rPr lang="es-CL" sz="2400" b="1" dirty="0" smtClean="0"/>
                        <m:t> </m:t>
                      </m:r>
                      <m:r>
                        <m:rPr>
                          <m:nor/>
                        </m:rPr>
                        <a:rPr lang="es-CL" sz="2400" b="1" dirty="0" smtClean="0"/>
                        <m:t>poblaci</m:t>
                      </m:r>
                      <m:r>
                        <m:rPr>
                          <m:nor/>
                        </m:rPr>
                        <a:rPr lang="es-CL" sz="2400" b="1" dirty="0" smtClean="0"/>
                        <m:t>ó</m:t>
                      </m:r>
                      <m:r>
                        <m:rPr>
                          <m:nor/>
                        </m:rPr>
                        <a:rPr lang="es-CL" sz="2400" b="1" dirty="0" smtClean="0"/>
                        <m:t>n</m:t>
                      </m:r>
                      <m:r>
                        <m:rPr>
                          <m:nor/>
                        </m:rPr>
                        <a:rPr lang="es-CL" sz="2400" b="1" dirty="0" smtClean="0"/>
                        <m:t> =</m:t>
                      </m:r>
                      <m:r>
                        <a:rPr lang="es-CL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L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01D59DA8-AD87-4B82-BF35-B075E70A7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258" y="5457976"/>
                <a:ext cx="5701481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ángulo 11">
            <a:extLst>
              <a:ext uri="{FF2B5EF4-FFF2-40B4-BE49-F238E27FC236}">
                <a16:creationId xmlns:a16="http://schemas.microsoft.com/office/drawing/2014/main" id="{A205238E-1086-44D0-AFC1-05069F885644}"/>
              </a:ext>
            </a:extLst>
          </p:cNvPr>
          <p:cNvSpPr/>
          <p:nvPr/>
        </p:nvSpPr>
        <p:spPr>
          <a:xfrm>
            <a:off x="3486150" y="5329381"/>
            <a:ext cx="5153025" cy="683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2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77B8782-E284-43CC-89F5-A12AD365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1" y="70333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CA8A28E0-6B3E-4865-A4A0-8A02F668F484}"/>
              </a:ext>
            </a:extLst>
          </p:cNvPr>
          <p:cNvSpPr txBox="1">
            <a:spLocks/>
          </p:cNvSpPr>
          <p:nvPr/>
        </p:nvSpPr>
        <p:spPr>
          <a:xfrm>
            <a:off x="1412827" y="1470263"/>
            <a:ext cx="984827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s-CL" kern="0" dirty="0"/>
              <a:t>Para poder hacer deducciones debemos asignar </a:t>
            </a:r>
            <a:r>
              <a:rPr lang="es-CL" b="1" kern="0" dirty="0">
                <a:solidFill>
                  <a:schemeClr val="accent6">
                    <a:lumMod val="75000"/>
                  </a:schemeClr>
                </a:solidFill>
              </a:rPr>
              <a:t>valores arbitrarios</a:t>
            </a:r>
            <a:r>
              <a:rPr lang="es-CL" kern="0" dirty="0"/>
              <a:t> a los genotipos en estudio:</a:t>
            </a:r>
            <a:endParaRPr lang="en-US" kern="0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F11451-F38E-41C7-B3E3-7EF23B34EA23}"/>
              </a:ext>
            </a:extLst>
          </p:cNvPr>
          <p:cNvCxnSpPr/>
          <p:nvPr/>
        </p:nvCxnSpPr>
        <p:spPr>
          <a:xfrm>
            <a:off x="3185111" y="3838575"/>
            <a:ext cx="6816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8D19044-F66C-41A4-B2D9-CDB5E22D4DE2}"/>
              </a:ext>
            </a:extLst>
          </p:cNvPr>
          <p:cNvCxnSpPr/>
          <p:nvPr/>
        </p:nvCxnSpPr>
        <p:spPr>
          <a:xfrm flipV="1">
            <a:off x="3840893" y="3284753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8F2F937-5377-440B-A6FC-221C77171B3F}"/>
              </a:ext>
            </a:extLst>
          </p:cNvPr>
          <p:cNvCxnSpPr/>
          <p:nvPr/>
        </p:nvCxnSpPr>
        <p:spPr>
          <a:xfrm flipV="1">
            <a:off x="9350383" y="3291500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0CA6B78-7388-4C9C-BD95-2D85096922D7}"/>
              </a:ext>
            </a:extLst>
          </p:cNvPr>
          <p:cNvCxnSpPr/>
          <p:nvPr/>
        </p:nvCxnSpPr>
        <p:spPr>
          <a:xfrm flipV="1">
            <a:off x="6579475" y="3291500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D154070-8617-4DD6-BA19-5A1E50D0A9C9}"/>
              </a:ext>
            </a:extLst>
          </p:cNvPr>
          <p:cNvCxnSpPr/>
          <p:nvPr/>
        </p:nvCxnSpPr>
        <p:spPr>
          <a:xfrm flipV="1">
            <a:off x="7540056" y="3291500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01D6FC3-2A61-45B3-9FDC-7DF092DDC041}"/>
                  </a:ext>
                </a:extLst>
              </p:cNvPr>
              <p:cNvSpPr txBox="1"/>
              <p:nvPr/>
            </p:nvSpPr>
            <p:spPr>
              <a:xfrm>
                <a:off x="9050202" y="3934001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01D6FC3-2A61-45B3-9FDC-7DF092DDC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202" y="3934001"/>
                <a:ext cx="6003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229E7FBB-90B0-4927-BCE5-BD6EB4384CFC}"/>
              </a:ext>
            </a:extLst>
          </p:cNvPr>
          <p:cNvSpPr txBox="1"/>
          <p:nvPr/>
        </p:nvSpPr>
        <p:spPr>
          <a:xfrm>
            <a:off x="9050202" y="2869080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1</a:t>
            </a:r>
            <a:r>
              <a:rPr lang="es-CL" dirty="0"/>
              <a:t>A</a:t>
            </a:r>
            <a:r>
              <a:rPr lang="es-CL" baseline="-25000" dirty="0"/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637F236-09CD-4B9B-9FB1-AA1C731585EF}"/>
              </a:ext>
            </a:extLst>
          </p:cNvPr>
          <p:cNvSpPr txBox="1"/>
          <p:nvPr/>
        </p:nvSpPr>
        <p:spPr>
          <a:xfrm>
            <a:off x="3514396" y="2869080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2</a:t>
            </a:r>
            <a:r>
              <a:rPr lang="es-CL" dirty="0"/>
              <a:t>A</a:t>
            </a:r>
            <a:r>
              <a:rPr lang="es-CL" baseline="-25000" dirty="0"/>
              <a:t>2</a:t>
            </a:r>
            <a:endParaRPr lang="en-US" dirty="0"/>
          </a:p>
          <a:p>
            <a:endParaRPr lang="en-U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10C8279-215A-4436-916A-2BDA59C1B91C}"/>
              </a:ext>
            </a:extLst>
          </p:cNvPr>
          <p:cNvSpPr txBox="1"/>
          <p:nvPr/>
        </p:nvSpPr>
        <p:spPr>
          <a:xfrm>
            <a:off x="7235258" y="2869079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1</a:t>
            </a:r>
            <a:r>
              <a:rPr lang="es-CL" dirty="0"/>
              <a:t>A</a:t>
            </a:r>
            <a:r>
              <a:rPr lang="es-CL" baseline="-25000" dirty="0"/>
              <a:t>2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2B1EFA8E-B665-4395-914D-7AC40FCC140B}"/>
                  </a:ext>
                </a:extLst>
              </p:cNvPr>
              <p:cNvSpPr txBox="1"/>
              <p:nvPr/>
            </p:nvSpPr>
            <p:spPr>
              <a:xfrm>
                <a:off x="3540711" y="3931084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2B1EFA8E-B665-4395-914D-7AC40FCC1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711" y="3931084"/>
                <a:ext cx="6003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7814673-A587-4D9C-8A4A-06A4EF100D71}"/>
                  </a:ext>
                </a:extLst>
              </p:cNvPr>
              <p:cNvSpPr txBox="1"/>
              <p:nvPr/>
            </p:nvSpPr>
            <p:spPr>
              <a:xfrm>
                <a:off x="7235258" y="3937831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7814673-A587-4D9C-8A4A-06A4EF100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258" y="3937831"/>
                <a:ext cx="60036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076430DB-F7EE-4291-88E9-7DE4CED2383B}"/>
                  </a:ext>
                </a:extLst>
              </p:cNvPr>
              <p:cNvSpPr txBox="1"/>
              <p:nvPr/>
            </p:nvSpPr>
            <p:spPr>
              <a:xfrm>
                <a:off x="6279294" y="3931084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076430DB-F7EE-4291-88E9-7DE4CED23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294" y="3931084"/>
                <a:ext cx="60036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adroTexto 16">
            <a:extLst>
              <a:ext uri="{FF2B5EF4-FFF2-40B4-BE49-F238E27FC236}">
                <a16:creationId xmlns:a16="http://schemas.microsoft.com/office/drawing/2014/main" id="{C0680ADC-65EB-4030-A1F5-9772E1E79015}"/>
              </a:ext>
            </a:extLst>
          </p:cNvPr>
          <p:cNvSpPr txBox="1"/>
          <p:nvPr/>
        </p:nvSpPr>
        <p:spPr>
          <a:xfrm>
            <a:off x="1412828" y="2915421"/>
            <a:ext cx="11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Genotipo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DE76BCD-D75B-428C-99D8-91F637806B43}"/>
              </a:ext>
            </a:extLst>
          </p:cNvPr>
          <p:cNvSpPr txBox="1"/>
          <p:nvPr/>
        </p:nvSpPr>
        <p:spPr>
          <a:xfrm>
            <a:off x="1412827" y="3931084"/>
            <a:ext cx="119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Valor genotípico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21EF5B0D-6DE9-45AA-8DDD-D4EBFE953691}"/>
                  </a:ext>
                </a:extLst>
              </p:cNvPr>
              <p:cNvSpPr txBox="1"/>
              <p:nvPr/>
            </p:nvSpPr>
            <p:spPr>
              <a:xfrm>
                <a:off x="4846045" y="5300770"/>
                <a:ext cx="3466860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b="1" dirty="0">
                    <a:latin typeface="Abadi" panose="020B0604020104020204" pitchFamily="34" charset="0"/>
                  </a:rPr>
                  <a:t>Valor </a:t>
                </a:r>
                <a14:m>
                  <m:oMath xmlns:m="http://schemas.openxmlformats.org/officeDocument/2006/math">
                    <m:r>
                      <a:rPr lang="es-CL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dirty="0">
                    <a:latin typeface="Abadi" panose="020B0604020104020204" pitchFamily="34" charset="0"/>
                  </a:rPr>
                  <a:t> del </a:t>
                </a:r>
                <a:r>
                  <a:rPr lang="en-US" b="1" dirty="0" err="1">
                    <a:latin typeface="Abadi" panose="020B0604020104020204" pitchFamily="34" charset="0"/>
                  </a:rPr>
                  <a:t>heterocigoto</a:t>
                </a:r>
                <a:r>
                  <a:rPr lang="en-US" b="1" dirty="0">
                    <a:latin typeface="Abadi" panose="020B0604020104020204" pitchFamily="34" charset="0"/>
                  </a:rPr>
                  <a:t> </a:t>
                </a:r>
                <a:r>
                  <a:rPr lang="en-US" b="1" dirty="0" err="1">
                    <a:latin typeface="Abadi" panose="020B0604020104020204" pitchFamily="34" charset="0"/>
                  </a:rPr>
                  <a:t>depende</a:t>
                </a:r>
                <a:r>
                  <a:rPr lang="en-US" b="1" dirty="0">
                    <a:latin typeface="Abadi" panose="020B0604020104020204" pitchFamily="34" charset="0"/>
                  </a:rPr>
                  <a:t> del </a:t>
                </a:r>
                <a:r>
                  <a:rPr lang="en-US" b="1" dirty="0" err="1">
                    <a:latin typeface="Abadi" panose="020B0604020104020204" pitchFamily="34" charset="0"/>
                  </a:rPr>
                  <a:t>grado</a:t>
                </a:r>
                <a:r>
                  <a:rPr lang="en-US" b="1" dirty="0">
                    <a:latin typeface="Abadi" panose="020B0604020104020204" pitchFamily="34" charset="0"/>
                  </a:rPr>
                  <a:t> de </a:t>
                </a:r>
                <a:r>
                  <a:rPr lang="en-US" b="1" dirty="0" err="1">
                    <a:latin typeface="Abadi" panose="020B0604020104020204" pitchFamily="34" charset="0"/>
                  </a:rPr>
                  <a:t>dominancia</a:t>
                </a:r>
                <a:endParaRPr lang="en-US" b="1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21EF5B0D-6DE9-45AA-8DDD-D4EBFE953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045" y="5300770"/>
                <a:ext cx="3466860" cy="646331"/>
              </a:xfrm>
              <a:prstGeom prst="rect">
                <a:avLst/>
              </a:prstGeom>
              <a:blipFill>
                <a:blip r:embed="rId7"/>
                <a:stretch>
                  <a:fillRect l="-1226" t="-4630" r="-1401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4936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CFD96F1-131C-407F-A12E-3A68418D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1" y="70333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FB1A9DFC-830E-4685-8783-A0F4A6ECDC0F}"/>
              </a:ext>
            </a:extLst>
          </p:cNvPr>
          <p:cNvSpPr txBox="1">
            <a:spLocks/>
          </p:cNvSpPr>
          <p:nvPr/>
        </p:nvSpPr>
        <p:spPr>
          <a:xfrm>
            <a:off x="1412827" y="1470263"/>
            <a:ext cx="9848273" cy="10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s-CL" kern="0" dirty="0"/>
              <a:t>Para poder hacer deducciones debemos asignar </a:t>
            </a:r>
            <a:r>
              <a:rPr lang="es-CL" b="1" kern="0" dirty="0">
                <a:solidFill>
                  <a:schemeClr val="accent6">
                    <a:lumMod val="75000"/>
                  </a:schemeClr>
                </a:solidFill>
              </a:rPr>
              <a:t>valores arbitrarios</a:t>
            </a:r>
            <a:r>
              <a:rPr lang="es-CL" kern="0" dirty="0"/>
              <a:t> a los genotipos en estudio:</a:t>
            </a:r>
            <a:endParaRPr lang="en-US" kern="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7F08AB6-CEA5-454D-8DC6-F1A999F4DF93}"/>
              </a:ext>
            </a:extLst>
          </p:cNvPr>
          <p:cNvCxnSpPr/>
          <p:nvPr/>
        </p:nvCxnSpPr>
        <p:spPr>
          <a:xfrm>
            <a:off x="3185111" y="3862343"/>
            <a:ext cx="6816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AE8A003A-80D2-4FE9-BA77-4966CA36B027}"/>
              </a:ext>
            </a:extLst>
          </p:cNvPr>
          <p:cNvCxnSpPr/>
          <p:nvPr/>
        </p:nvCxnSpPr>
        <p:spPr>
          <a:xfrm flipV="1">
            <a:off x="3840893" y="3308521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804DF59E-C131-4CB1-B65C-7D0BB45B79F1}"/>
              </a:ext>
            </a:extLst>
          </p:cNvPr>
          <p:cNvCxnSpPr/>
          <p:nvPr/>
        </p:nvCxnSpPr>
        <p:spPr>
          <a:xfrm flipV="1">
            <a:off x="9350383" y="3315268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F04C8C95-486F-42AF-BC3E-60C44C7E51C8}"/>
              </a:ext>
            </a:extLst>
          </p:cNvPr>
          <p:cNvCxnSpPr/>
          <p:nvPr/>
        </p:nvCxnSpPr>
        <p:spPr>
          <a:xfrm flipV="1">
            <a:off x="6579475" y="3315268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A210B55A-BA3A-436A-BB67-B1B8FC3A53A9}"/>
                  </a:ext>
                </a:extLst>
              </p:cNvPr>
              <p:cNvSpPr txBox="1"/>
              <p:nvPr/>
            </p:nvSpPr>
            <p:spPr>
              <a:xfrm>
                <a:off x="9050202" y="3957769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A210B55A-BA3A-436A-BB67-B1B8FC3A5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202" y="3957769"/>
                <a:ext cx="6003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adroTexto 24">
            <a:extLst>
              <a:ext uri="{FF2B5EF4-FFF2-40B4-BE49-F238E27FC236}">
                <a16:creationId xmlns:a16="http://schemas.microsoft.com/office/drawing/2014/main" id="{FE29BDF2-F040-4462-ADC1-7043B0E1EF09}"/>
              </a:ext>
            </a:extLst>
          </p:cNvPr>
          <p:cNvSpPr txBox="1"/>
          <p:nvPr/>
        </p:nvSpPr>
        <p:spPr>
          <a:xfrm>
            <a:off x="9050202" y="2892848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1</a:t>
            </a:r>
            <a:r>
              <a:rPr lang="es-CL" dirty="0"/>
              <a:t>A</a:t>
            </a:r>
            <a:r>
              <a:rPr lang="es-CL" baseline="-25000" dirty="0"/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2E5E766-0501-4E80-90B1-C7C8744BB8E3}"/>
              </a:ext>
            </a:extLst>
          </p:cNvPr>
          <p:cNvSpPr txBox="1"/>
          <p:nvPr/>
        </p:nvSpPr>
        <p:spPr>
          <a:xfrm>
            <a:off x="3514396" y="2892848"/>
            <a:ext cx="68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2</a:t>
            </a:r>
            <a:r>
              <a:rPr lang="es-CL" dirty="0"/>
              <a:t>A</a:t>
            </a:r>
            <a:r>
              <a:rPr lang="es-CL" baseline="-25000" dirty="0"/>
              <a:t>2</a:t>
            </a:r>
            <a:endParaRPr lang="en-US" dirty="0"/>
          </a:p>
          <a:p>
            <a:endParaRPr lang="en-U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9C895C3-881D-4353-A1BE-1C84FBCA313A}"/>
              </a:ext>
            </a:extLst>
          </p:cNvPr>
          <p:cNvSpPr txBox="1"/>
          <p:nvPr/>
        </p:nvSpPr>
        <p:spPr>
          <a:xfrm>
            <a:off x="6311620" y="2892847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1</a:t>
            </a:r>
            <a:r>
              <a:rPr lang="es-CL" dirty="0"/>
              <a:t>A</a:t>
            </a:r>
            <a:r>
              <a:rPr lang="es-CL" baseline="-25000" dirty="0"/>
              <a:t>2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EE26FCCC-6F64-456B-B364-E35BEC691617}"/>
                  </a:ext>
                </a:extLst>
              </p:cNvPr>
              <p:cNvSpPr txBox="1"/>
              <p:nvPr/>
            </p:nvSpPr>
            <p:spPr>
              <a:xfrm>
                <a:off x="3540711" y="3954852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EE26FCCC-6F64-456B-B364-E35BEC691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711" y="3954852"/>
                <a:ext cx="6003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2BAEE5EC-2F6B-4B07-990A-3DA88FD7F22F}"/>
                  </a:ext>
                </a:extLst>
              </p:cNvPr>
              <p:cNvSpPr txBox="1"/>
              <p:nvPr/>
            </p:nvSpPr>
            <p:spPr>
              <a:xfrm>
                <a:off x="6154603" y="3949753"/>
                <a:ext cx="877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2BAEE5EC-2F6B-4B07-990A-3DA88FD7F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603" y="3949753"/>
                <a:ext cx="8774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adroTexto 29">
            <a:extLst>
              <a:ext uri="{FF2B5EF4-FFF2-40B4-BE49-F238E27FC236}">
                <a16:creationId xmlns:a16="http://schemas.microsoft.com/office/drawing/2014/main" id="{31D9F20D-62DE-4D49-B6FE-FE7B4A950709}"/>
              </a:ext>
            </a:extLst>
          </p:cNvPr>
          <p:cNvSpPr txBox="1"/>
          <p:nvPr/>
        </p:nvSpPr>
        <p:spPr>
          <a:xfrm>
            <a:off x="1412828" y="2939189"/>
            <a:ext cx="11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Genotipo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B3DA9C8-C8EA-4A60-A2AC-CE59E72CD07F}"/>
              </a:ext>
            </a:extLst>
          </p:cNvPr>
          <p:cNvSpPr txBox="1"/>
          <p:nvPr/>
        </p:nvSpPr>
        <p:spPr>
          <a:xfrm>
            <a:off x="1412827" y="3954852"/>
            <a:ext cx="119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Valor genotípico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FA95391-C50E-4490-8CCF-A0BFD4A61EF4}"/>
              </a:ext>
            </a:extLst>
          </p:cNvPr>
          <p:cNvSpPr txBox="1"/>
          <p:nvPr/>
        </p:nvSpPr>
        <p:spPr>
          <a:xfrm>
            <a:off x="5712760" y="5452269"/>
            <a:ext cx="17334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latin typeface="Abadi" panose="020B0604020104020204" pitchFamily="34" charset="0"/>
              </a:rPr>
              <a:t>Sin dominancia</a:t>
            </a:r>
            <a:endParaRPr lang="en-US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23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698A307-98E0-416F-A52E-D45AC438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1" y="70333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2D59E8C9-8974-4F01-BB41-BD63ABD23063}"/>
              </a:ext>
            </a:extLst>
          </p:cNvPr>
          <p:cNvSpPr txBox="1">
            <a:spLocks/>
          </p:cNvSpPr>
          <p:nvPr/>
        </p:nvSpPr>
        <p:spPr>
          <a:xfrm>
            <a:off x="1412827" y="1470263"/>
            <a:ext cx="9848273" cy="10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s-CL" kern="0" dirty="0"/>
              <a:t>Para poder hacer deducciones debemos asignar </a:t>
            </a:r>
            <a:r>
              <a:rPr lang="es-CL" b="1" kern="0" dirty="0">
                <a:solidFill>
                  <a:schemeClr val="accent6">
                    <a:lumMod val="75000"/>
                  </a:schemeClr>
                </a:solidFill>
              </a:rPr>
              <a:t>valores arbitrarios</a:t>
            </a:r>
            <a:r>
              <a:rPr lang="es-CL" kern="0" dirty="0"/>
              <a:t> a los genotipos en estudio:</a:t>
            </a:r>
            <a:endParaRPr lang="en-US" kern="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261B912-7261-4C66-AC4E-36D43EAD4720}"/>
              </a:ext>
            </a:extLst>
          </p:cNvPr>
          <p:cNvCxnSpPr/>
          <p:nvPr/>
        </p:nvCxnSpPr>
        <p:spPr>
          <a:xfrm>
            <a:off x="3156593" y="3845636"/>
            <a:ext cx="6816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B3854C6-4BC5-4A89-975A-A32E5F2D47AD}"/>
              </a:ext>
            </a:extLst>
          </p:cNvPr>
          <p:cNvCxnSpPr/>
          <p:nvPr/>
        </p:nvCxnSpPr>
        <p:spPr>
          <a:xfrm flipV="1">
            <a:off x="3812375" y="3291814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5A7996E-CE90-4F86-BF09-32C340B437A1}"/>
              </a:ext>
            </a:extLst>
          </p:cNvPr>
          <p:cNvCxnSpPr/>
          <p:nvPr/>
        </p:nvCxnSpPr>
        <p:spPr>
          <a:xfrm flipV="1">
            <a:off x="9321865" y="3298561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3401FD9-D32A-4365-9756-4A28391168DE}"/>
              </a:ext>
            </a:extLst>
          </p:cNvPr>
          <p:cNvCxnSpPr/>
          <p:nvPr/>
        </p:nvCxnSpPr>
        <p:spPr>
          <a:xfrm flipV="1">
            <a:off x="6550957" y="3298561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0AF02285-6B44-4445-AB04-0157A8E2648F}"/>
                  </a:ext>
                </a:extLst>
              </p:cNvPr>
              <p:cNvSpPr txBox="1"/>
              <p:nvPr/>
            </p:nvSpPr>
            <p:spPr>
              <a:xfrm>
                <a:off x="9021684" y="3941062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0AF02285-6B44-4445-AB04-0157A8E26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684" y="3941062"/>
                <a:ext cx="6003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91F6D4AB-18BD-4EAB-A2FF-4B054AE3BCC5}"/>
              </a:ext>
            </a:extLst>
          </p:cNvPr>
          <p:cNvSpPr txBox="1"/>
          <p:nvPr/>
        </p:nvSpPr>
        <p:spPr>
          <a:xfrm>
            <a:off x="9021684" y="2876141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1</a:t>
            </a:r>
            <a:r>
              <a:rPr lang="es-CL" dirty="0"/>
              <a:t>A</a:t>
            </a:r>
            <a:r>
              <a:rPr lang="es-CL" baseline="-25000" dirty="0"/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B918D61-0D7B-4AC2-B4B4-E56A38DE6D55}"/>
              </a:ext>
            </a:extLst>
          </p:cNvPr>
          <p:cNvSpPr txBox="1"/>
          <p:nvPr/>
        </p:nvSpPr>
        <p:spPr>
          <a:xfrm>
            <a:off x="3485878" y="2876141"/>
            <a:ext cx="71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2</a:t>
            </a:r>
            <a:r>
              <a:rPr lang="es-CL" dirty="0"/>
              <a:t>A</a:t>
            </a:r>
            <a:r>
              <a:rPr lang="es-CL" baseline="-25000" dirty="0"/>
              <a:t>2</a:t>
            </a:r>
            <a:endParaRPr lang="en-US" dirty="0"/>
          </a:p>
          <a:p>
            <a:endParaRPr lang="en-U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CEB3DE0-187B-4A7F-8F07-B60C28E07DB3}"/>
              </a:ext>
            </a:extLst>
          </p:cNvPr>
          <p:cNvSpPr txBox="1"/>
          <p:nvPr/>
        </p:nvSpPr>
        <p:spPr>
          <a:xfrm>
            <a:off x="7388825" y="2876140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1</a:t>
            </a:r>
            <a:r>
              <a:rPr lang="es-CL" dirty="0"/>
              <a:t>A</a:t>
            </a:r>
            <a:r>
              <a:rPr lang="es-CL" baseline="-25000" dirty="0"/>
              <a:t>2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5E53DD8E-5442-4C77-BBC0-AD63EF9EE9D6}"/>
                  </a:ext>
                </a:extLst>
              </p:cNvPr>
              <p:cNvSpPr txBox="1"/>
              <p:nvPr/>
            </p:nvSpPr>
            <p:spPr>
              <a:xfrm>
                <a:off x="3512193" y="3938145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5E53DD8E-5442-4C77-BBC0-AD63EF9EE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93" y="3938145"/>
                <a:ext cx="6003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0A5BCF93-AD97-4FBE-A00E-B47FF8855569}"/>
                  </a:ext>
                </a:extLst>
              </p:cNvPr>
              <p:cNvSpPr txBox="1"/>
              <p:nvPr/>
            </p:nvSpPr>
            <p:spPr>
              <a:xfrm>
                <a:off x="6126085" y="3933046"/>
                <a:ext cx="877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0A5BCF93-AD97-4FBE-A00E-B47FF8855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085" y="3933046"/>
                <a:ext cx="8774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5392DFBE-A49F-480F-BFF9-C0E6B32BE936}"/>
              </a:ext>
            </a:extLst>
          </p:cNvPr>
          <p:cNvSpPr txBox="1"/>
          <p:nvPr/>
        </p:nvSpPr>
        <p:spPr>
          <a:xfrm>
            <a:off x="1384310" y="2922482"/>
            <a:ext cx="11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Genotipo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2A8B476-ED4E-460E-A7E9-B4BA15DE845B}"/>
              </a:ext>
            </a:extLst>
          </p:cNvPr>
          <p:cNvSpPr txBox="1"/>
          <p:nvPr/>
        </p:nvSpPr>
        <p:spPr>
          <a:xfrm>
            <a:off x="1384309" y="3938145"/>
            <a:ext cx="119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Valor genotípico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4579144-0F8A-4634-A465-F5141038D88F}"/>
              </a:ext>
            </a:extLst>
          </p:cNvPr>
          <p:cNvSpPr txBox="1"/>
          <p:nvPr/>
        </p:nvSpPr>
        <p:spPr>
          <a:xfrm>
            <a:off x="5450272" y="5213391"/>
            <a:ext cx="220136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latin typeface="Abadi" panose="020B0604020104020204" pitchFamily="34" charset="0"/>
              </a:rPr>
              <a:t>Dominancia parcial de A</a:t>
            </a:r>
            <a:r>
              <a:rPr lang="es-CL" b="1" baseline="-25000" dirty="0">
                <a:latin typeface="Abadi" panose="020B0604020104020204" pitchFamily="34" charset="0"/>
              </a:rPr>
              <a:t>1 </a:t>
            </a:r>
            <a:r>
              <a:rPr lang="es-CL" b="1" dirty="0">
                <a:latin typeface="Abadi" panose="020B0604020104020204" pitchFamily="34" charset="0"/>
              </a:rPr>
              <a:t>sobre A</a:t>
            </a:r>
            <a:r>
              <a:rPr lang="es-CL" b="1" baseline="-25000" dirty="0">
                <a:latin typeface="Abadi" panose="020B0604020104020204" pitchFamily="34" charset="0"/>
              </a:rPr>
              <a:t>2</a:t>
            </a:r>
            <a:endParaRPr lang="en-US" b="1" dirty="0">
              <a:latin typeface="Abadi" panose="020B0604020104020204" pitchFamily="34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54D7A184-4864-4318-A92E-BB7048E140F0}"/>
              </a:ext>
            </a:extLst>
          </p:cNvPr>
          <p:cNvCxnSpPr/>
          <p:nvPr/>
        </p:nvCxnSpPr>
        <p:spPr>
          <a:xfrm flipV="1">
            <a:off x="7679351" y="3298561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E8B0D464-DA99-4BAF-97F5-A1BAADF5314E}"/>
                  </a:ext>
                </a:extLst>
              </p:cNvPr>
              <p:cNvSpPr txBox="1"/>
              <p:nvPr/>
            </p:nvSpPr>
            <p:spPr>
              <a:xfrm>
                <a:off x="7212915" y="3941062"/>
                <a:ext cx="9408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CL" b="0" dirty="0"/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&lt;+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CL" b="0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E8B0D464-DA99-4BAF-97F5-A1BAADF53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915" y="3941062"/>
                <a:ext cx="940882" cy="646331"/>
              </a:xfrm>
              <a:prstGeom prst="rect">
                <a:avLst/>
              </a:prstGeom>
              <a:blipFill>
                <a:blip r:embed="rId6"/>
                <a:stretch>
                  <a:fillRect t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236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D4FBA94-CA9E-4250-8714-2B8478F23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1" y="70333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20596F7D-7AC5-4ABD-9C4B-0E6CC829B776}"/>
              </a:ext>
            </a:extLst>
          </p:cNvPr>
          <p:cNvSpPr txBox="1">
            <a:spLocks/>
          </p:cNvSpPr>
          <p:nvPr/>
        </p:nvSpPr>
        <p:spPr>
          <a:xfrm>
            <a:off x="1412827" y="1470263"/>
            <a:ext cx="9848273" cy="10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s-CL" kern="0" dirty="0"/>
              <a:t>Para poder hacer deducciones debemos asignar </a:t>
            </a:r>
            <a:r>
              <a:rPr lang="es-CL" b="1" kern="0" dirty="0">
                <a:solidFill>
                  <a:schemeClr val="accent6">
                    <a:lumMod val="75000"/>
                  </a:schemeClr>
                </a:solidFill>
              </a:rPr>
              <a:t>valores arbitrarios</a:t>
            </a:r>
            <a:r>
              <a:rPr lang="es-CL" kern="0" dirty="0"/>
              <a:t> a los genotipos en estudio:</a:t>
            </a:r>
            <a:endParaRPr lang="en-US" kern="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7E4820E-275D-44E0-AA99-747CCA933174}"/>
              </a:ext>
            </a:extLst>
          </p:cNvPr>
          <p:cNvCxnSpPr/>
          <p:nvPr/>
        </p:nvCxnSpPr>
        <p:spPr>
          <a:xfrm>
            <a:off x="3156593" y="3837677"/>
            <a:ext cx="6816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8F50573-99BE-4282-8F80-6EA34ECFBA76}"/>
              </a:ext>
            </a:extLst>
          </p:cNvPr>
          <p:cNvCxnSpPr/>
          <p:nvPr/>
        </p:nvCxnSpPr>
        <p:spPr>
          <a:xfrm flipV="1">
            <a:off x="3812375" y="3283855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6B7D4D3-5EF3-4553-87FF-9D1A3C088355}"/>
              </a:ext>
            </a:extLst>
          </p:cNvPr>
          <p:cNvCxnSpPr/>
          <p:nvPr/>
        </p:nvCxnSpPr>
        <p:spPr>
          <a:xfrm flipV="1">
            <a:off x="9321865" y="3290602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2A02F2-F139-4809-ADAC-77E7967DE0FD}"/>
              </a:ext>
            </a:extLst>
          </p:cNvPr>
          <p:cNvCxnSpPr/>
          <p:nvPr/>
        </p:nvCxnSpPr>
        <p:spPr>
          <a:xfrm flipV="1">
            <a:off x="6550957" y="3290602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A1D9717-853A-45F2-9CC6-27CF0CB8A723}"/>
                  </a:ext>
                </a:extLst>
              </p:cNvPr>
              <p:cNvSpPr txBox="1"/>
              <p:nvPr/>
            </p:nvSpPr>
            <p:spPr>
              <a:xfrm>
                <a:off x="9021684" y="3933103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A1D9717-853A-45F2-9CC6-27CF0CB8A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684" y="3933103"/>
                <a:ext cx="6003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AA701604-E6B4-4AA4-8397-0A62B636049D}"/>
              </a:ext>
            </a:extLst>
          </p:cNvPr>
          <p:cNvSpPr txBox="1"/>
          <p:nvPr/>
        </p:nvSpPr>
        <p:spPr>
          <a:xfrm>
            <a:off x="9021684" y="2868182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1</a:t>
            </a:r>
            <a:r>
              <a:rPr lang="es-CL" dirty="0"/>
              <a:t>A</a:t>
            </a:r>
            <a:r>
              <a:rPr lang="es-CL" baseline="-25000" dirty="0"/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A4BACA6-3072-4E00-BCB2-6CE15CEAF1A0}"/>
              </a:ext>
            </a:extLst>
          </p:cNvPr>
          <p:cNvSpPr txBox="1"/>
          <p:nvPr/>
        </p:nvSpPr>
        <p:spPr>
          <a:xfrm>
            <a:off x="3485878" y="2868182"/>
            <a:ext cx="701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2</a:t>
            </a:r>
            <a:r>
              <a:rPr lang="es-CL" dirty="0"/>
              <a:t>A</a:t>
            </a:r>
            <a:r>
              <a:rPr lang="es-CL" baseline="-25000" dirty="0"/>
              <a:t>2</a:t>
            </a:r>
            <a:endParaRPr lang="en-US" dirty="0"/>
          </a:p>
          <a:p>
            <a:endParaRPr lang="en-U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529F98B-5B68-4B84-BC6D-9D282D367142}"/>
              </a:ext>
            </a:extLst>
          </p:cNvPr>
          <p:cNvSpPr txBox="1"/>
          <p:nvPr/>
        </p:nvSpPr>
        <p:spPr>
          <a:xfrm>
            <a:off x="5071584" y="2868181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1</a:t>
            </a:r>
            <a:r>
              <a:rPr lang="es-CL" dirty="0"/>
              <a:t>A</a:t>
            </a:r>
            <a:r>
              <a:rPr lang="es-CL" baseline="-25000" dirty="0"/>
              <a:t>2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3F87A3B-0E02-4629-9F69-D9702A1EB599}"/>
                  </a:ext>
                </a:extLst>
              </p:cNvPr>
              <p:cNvSpPr txBox="1"/>
              <p:nvPr/>
            </p:nvSpPr>
            <p:spPr>
              <a:xfrm>
                <a:off x="3512193" y="3930186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3F87A3B-0E02-4629-9F69-D9702A1EB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93" y="3930186"/>
                <a:ext cx="6003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83A43F0-D777-4028-857C-5F6FE1E31B00}"/>
                  </a:ext>
                </a:extLst>
              </p:cNvPr>
              <p:cNvSpPr txBox="1"/>
              <p:nvPr/>
            </p:nvSpPr>
            <p:spPr>
              <a:xfrm>
                <a:off x="6126085" y="3925087"/>
                <a:ext cx="877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83A43F0-D777-4028-857C-5F6FE1E31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085" y="3925087"/>
                <a:ext cx="8774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BE0AB93A-4D63-4F8A-AD56-5D6E9435C640}"/>
              </a:ext>
            </a:extLst>
          </p:cNvPr>
          <p:cNvSpPr txBox="1"/>
          <p:nvPr/>
        </p:nvSpPr>
        <p:spPr>
          <a:xfrm>
            <a:off x="1384310" y="2914523"/>
            <a:ext cx="11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Genotipo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3C6AC55-B48A-42BB-8C79-728AB4A7CC56}"/>
              </a:ext>
            </a:extLst>
          </p:cNvPr>
          <p:cNvSpPr txBox="1"/>
          <p:nvPr/>
        </p:nvSpPr>
        <p:spPr>
          <a:xfrm>
            <a:off x="1384309" y="3930186"/>
            <a:ext cx="119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Valor genotípico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624542F-7ED6-4EA2-A90F-31E03FD8178E}"/>
              </a:ext>
            </a:extLst>
          </p:cNvPr>
          <p:cNvSpPr txBox="1"/>
          <p:nvPr/>
        </p:nvSpPr>
        <p:spPr>
          <a:xfrm>
            <a:off x="5450272" y="5205432"/>
            <a:ext cx="220136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latin typeface="Abadi" panose="020B0604020104020204" pitchFamily="34" charset="0"/>
              </a:rPr>
              <a:t>Dominancia parcial de A</a:t>
            </a:r>
            <a:r>
              <a:rPr lang="es-CL" b="1" baseline="-25000" dirty="0">
                <a:latin typeface="Abadi" panose="020B0604020104020204" pitchFamily="34" charset="0"/>
              </a:rPr>
              <a:t>2 </a:t>
            </a:r>
            <a:r>
              <a:rPr lang="es-CL" b="1" dirty="0">
                <a:latin typeface="Abadi" panose="020B0604020104020204" pitchFamily="34" charset="0"/>
              </a:rPr>
              <a:t>sobre A</a:t>
            </a:r>
            <a:r>
              <a:rPr lang="es-CL" b="1" baseline="-25000" dirty="0">
                <a:latin typeface="Abadi" panose="020B0604020104020204" pitchFamily="34" charset="0"/>
              </a:rPr>
              <a:t>1</a:t>
            </a:r>
            <a:endParaRPr lang="en-US" b="1" dirty="0">
              <a:latin typeface="Abadi" panose="020B0604020104020204" pitchFamily="34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30CE9823-25E3-4292-904C-7A850228BCC6}"/>
              </a:ext>
            </a:extLst>
          </p:cNvPr>
          <p:cNvCxnSpPr/>
          <p:nvPr/>
        </p:nvCxnSpPr>
        <p:spPr>
          <a:xfrm flipV="1">
            <a:off x="5351788" y="3283423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5C6EA949-585A-4779-866B-29C44AAA202B}"/>
                  </a:ext>
                </a:extLst>
              </p:cNvPr>
              <p:cNvSpPr txBox="1"/>
              <p:nvPr/>
            </p:nvSpPr>
            <p:spPr>
              <a:xfrm>
                <a:off x="4881346" y="3956014"/>
                <a:ext cx="10369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s-CL" b="0" dirty="0"/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&gt;−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CL" b="0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5C6EA949-585A-4779-866B-29C44AAA2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346" y="3956014"/>
                <a:ext cx="1036919" cy="646331"/>
              </a:xfrm>
              <a:prstGeom prst="rect">
                <a:avLst/>
              </a:prstGeom>
              <a:blipFill>
                <a:blip r:embed="rId6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650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B935802-DD39-400E-8C5F-5EB018FC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1" y="70333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89126C2A-0022-45DD-BB67-C7654A6195BA}"/>
              </a:ext>
            </a:extLst>
          </p:cNvPr>
          <p:cNvSpPr txBox="1">
            <a:spLocks/>
          </p:cNvSpPr>
          <p:nvPr/>
        </p:nvSpPr>
        <p:spPr>
          <a:xfrm>
            <a:off x="1412827" y="1470263"/>
            <a:ext cx="9848273" cy="10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s-CL" kern="0" dirty="0"/>
              <a:t>Para poder hacer deducciones debemos asignar </a:t>
            </a:r>
            <a:r>
              <a:rPr lang="es-CL" b="1" kern="0" dirty="0">
                <a:solidFill>
                  <a:schemeClr val="accent6">
                    <a:lumMod val="75000"/>
                  </a:schemeClr>
                </a:solidFill>
              </a:rPr>
              <a:t>valores arbitrarios</a:t>
            </a:r>
            <a:r>
              <a:rPr lang="es-CL" kern="0" dirty="0"/>
              <a:t> a los genotipos en estudio:</a:t>
            </a:r>
            <a:endParaRPr lang="en-US" kern="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404685F-2465-4547-A222-9E9F2200E49E}"/>
              </a:ext>
            </a:extLst>
          </p:cNvPr>
          <p:cNvCxnSpPr/>
          <p:nvPr/>
        </p:nvCxnSpPr>
        <p:spPr>
          <a:xfrm>
            <a:off x="3156593" y="3856727"/>
            <a:ext cx="6816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BB3510F-C268-42E4-88F5-3368E5E054FE}"/>
              </a:ext>
            </a:extLst>
          </p:cNvPr>
          <p:cNvCxnSpPr/>
          <p:nvPr/>
        </p:nvCxnSpPr>
        <p:spPr>
          <a:xfrm flipV="1">
            <a:off x="3812375" y="3302905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F654CF6-892E-45D5-A4E0-6E5F6F92C6C4}"/>
              </a:ext>
            </a:extLst>
          </p:cNvPr>
          <p:cNvCxnSpPr/>
          <p:nvPr/>
        </p:nvCxnSpPr>
        <p:spPr>
          <a:xfrm flipV="1">
            <a:off x="9321865" y="3309652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56413B2-AB20-4CF1-8193-9EEE02D82A5E}"/>
              </a:ext>
            </a:extLst>
          </p:cNvPr>
          <p:cNvCxnSpPr/>
          <p:nvPr/>
        </p:nvCxnSpPr>
        <p:spPr>
          <a:xfrm flipV="1">
            <a:off x="6550957" y="3309652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322DEDC-82DE-47A0-B944-9921836A23EB}"/>
                  </a:ext>
                </a:extLst>
              </p:cNvPr>
              <p:cNvSpPr txBox="1"/>
              <p:nvPr/>
            </p:nvSpPr>
            <p:spPr>
              <a:xfrm>
                <a:off x="9021684" y="3952153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322DEDC-82DE-47A0-B944-9921836A2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684" y="3952153"/>
                <a:ext cx="6003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F766F0A8-8679-4BEB-B6EC-6E16FA02B138}"/>
              </a:ext>
            </a:extLst>
          </p:cNvPr>
          <p:cNvSpPr txBox="1"/>
          <p:nvPr/>
        </p:nvSpPr>
        <p:spPr>
          <a:xfrm>
            <a:off x="9021684" y="2887232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1</a:t>
            </a:r>
            <a:r>
              <a:rPr lang="es-CL" dirty="0"/>
              <a:t>A</a:t>
            </a:r>
            <a:r>
              <a:rPr lang="es-CL" baseline="-25000" dirty="0"/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9B64B6F-F362-4E73-B11C-4D301462330F}"/>
              </a:ext>
            </a:extLst>
          </p:cNvPr>
          <p:cNvSpPr txBox="1"/>
          <p:nvPr/>
        </p:nvSpPr>
        <p:spPr>
          <a:xfrm>
            <a:off x="3485878" y="2887232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2</a:t>
            </a:r>
            <a:r>
              <a:rPr lang="es-CL" dirty="0"/>
              <a:t>A</a:t>
            </a:r>
            <a:r>
              <a:rPr lang="es-CL" baseline="-25000" dirty="0"/>
              <a:t>2</a:t>
            </a:r>
            <a:endParaRPr lang="en-US" dirty="0"/>
          </a:p>
          <a:p>
            <a:endParaRPr lang="en-U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5F6AE5E-33DF-4398-B06E-7206A171DBF4}"/>
              </a:ext>
            </a:extLst>
          </p:cNvPr>
          <p:cNvSpPr txBox="1"/>
          <p:nvPr/>
        </p:nvSpPr>
        <p:spPr>
          <a:xfrm>
            <a:off x="9021683" y="2634559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1</a:t>
            </a:r>
            <a:r>
              <a:rPr lang="es-CL" dirty="0"/>
              <a:t>A</a:t>
            </a:r>
            <a:r>
              <a:rPr lang="es-CL" baseline="-25000" dirty="0"/>
              <a:t>2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A950C07-26AB-4826-BFCE-E06C08CC7B71}"/>
                  </a:ext>
                </a:extLst>
              </p:cNvPr>
              <p:cNvSpPr txBox="1"/>
              <p:nvPr/>
            </p:nvSpPr>
            <p:spPr>
              <a:xfrm>
                <a:off x="3512193" y="3949236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A950C07-26AB-4826-BFCE-E06C08CC7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93" y="3949236"/>
                <a:ext cx="6003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73AE36B7-5E18-46E7-9420-A7624B6213EC}"/>
                  </a:ext>
                </a:extLst>
              </p:cNvPr>
              <p:cNvSpPr txBox="1"/>
              <p:nvPr/>
            </p:nvSpPr>
            <p:spPr>
              <a:xfrm>
                <a:off x="6126085" y="3944137"/>
                <a:ext cx="877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73AE36B7-5E18-46E7-9420-A7624B621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085" y="3944137"/>
                <a:ext cx="8774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3CAC1612-7E75-4D27-B237-7929DCAA6531}"/>
              </a:ext>
            </a:extLst>
          </p:cNvPr>
          <p:cNvSpPr txBox="1"/>
          <p:nvPr/>
        </p:nvSpPr>
        <p:spPr>
          <a:xfrm>
            <a:off x="1384310" y="2933573"/>
            <a:ext cx="11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Genotipo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CBF7537-DB90-44DE-8B74-0AECAFDEB67A}"/>
              </a:ext>
            </a:extLst>
          </p:cNvPr>
          <p:cNvSpPr txBox="1"/>
          <p:nvPr/>
        </p:nvSpPr>
        <p:spPr>
          <a:xfrm>
            <a:off x="1384309" y="3949236"/>
            <a:ext cx="119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Valor genotípico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5241BF-4E09-4530-921C-15128847ABE5}"/>
              </a:ext>
            </a:extLst>
          </p:cNvPr>
          <p:cNvSpPr txBox="1"/>
          <p:nvPr/>
        </p:nvSpPr>
        <p:spPr>
          <a:xfrm>
            <a:off x="5450272" y="5224482"/>
            <a:ext cx="220136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latin typeface="Abadi" panose="020B0604020104020204" pitchFamily="34" charset="0"/>
              </a:rPr>
              <a:t>Dominancia completa de A</a:t>
            </a:r>
            <a:r>
              <a:rPr lang="es-CL" b="1" baseline="-25000" dirty="0">
                <a:latin typeface="Abadi" panose="020B0604020104020204" pitchFamily="34" charset="0"/>
              </a:rPr>
              <a:t>1 </a:t>
            </a:r>
            <a:r>
              <a:rPr lang="es-CL" b="1" dirty="0">
                <a:latin typeface="Abadi" panose="020B0604020104020204" pitchFamily="34" charset="0"/>
              </a:rPr>
              <a:t>sobre A</a:t>
            </a:r>
            <a:r>
              <a:rPr lang="es-CL" b="1" baseline="-25000" dirty="0">
                <a:latin typeface="Abadi" panose="020B0604020104020204" pitchFamily="34" charset="0"/>
              </a:rPr>
              <a:t>2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0EA8932C-0B19-4565-89C7-E0767C860305}"/>
                  </a:ext>
                </a:extLst>
              </p:cNvPr>
              <p:cNvSpPr txBox="1"/>
              <p:nvPr/>
            </p:nvSpPr>
            <p:spPr>
              <a:xfrm>
                <a:off x="8854202" y="4367818"/>
                <a:ext cx="103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CL" b="0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0EA8932C-0B19-4565-89C7-E0767C860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202" y="4367818"/>
                <a:ext cx="103691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699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7DE964E-B14C-4429-8B74-C2531F226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1" y="70333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5639F074-A3F0-4548-9620-80ECFBD59E4A}"/>
              </a:ext>
            </a:extLst>
          </p:cNvPr>
          <p:cNvSpPr txBox="1">
            <a:spLocks/>
          </p:cNvSpPr>
          <p:nvPr/>
        </p:nvSpPr>
        <p:spPr>
          <a:xfrm>
            <a:off x="1412827" y="1470263"/>
            <a:ext cx="9848273" cy="10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s-CL" kern="0" dirty="0"/>
              <a:t>Para poder hacer deducciones debemos asignar </a:t>
            </a:r>
            <a:r>
              <a:rPr lang="es-CL" b="1" kern="0" dirty="0">
                <a:solidFill>
                  <a:schemeClr val="accent6">
                    <a:lumMod val="75000"/>
                  </a:schemeClr>
                </a:solidFill>
              </a:rPr>
              <a:t>valores arbitrarios</a:t>
            </a:r>
            <a:r>
              <a:rPr lang="es-CL" kern="0" dirty="0"/>
              <a:t> a los genotipos en estudio:</a:t>
            </a:r>
            <a:endParaRPr lang="en-US" kern="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EAD220D-14BC-41B0-8309-11470CC2C621}"/>
              </a:ext>
            </a:extLst>
          </p:cNvPr>
          <p:cNvCxnSpPr/>
          <p:nvPr/>
        </p:nvCxnSpPr>
        <p:spPr>
          <a:xfrm>
            <a:off x="3156593" y="3837677"/>
            <a:ext cx="6816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01340B1-FE31-4B7D-B64B-491AA1167716}"/>
              </a:ext>
            </a:extLst>
          </p:cNvPr>
          <p:cNvCxnSpPr/>
          <p:nvPr/>
        </p:nvCxnSpPr>
        <p:spPr>
          <a:xfrm flipV="1">
            <a:off x="3812375" y="3283855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0769B3-B15F-4D0D-A379-7B5165FE621A}"/>
              </a:ext>
            </a:extLst>
          </p:cNvPr>
          <p:cNvCxnSpPr/>
          <p:nvPr/>
        </p:nvCxnSpPr>
        <p:spPr>
          <a:xfrm flipV="1">
            <a:off x="9321865" y="3290602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C5EDD3A-156E-4049-94F6-6F3EA7D0A11E}"/>
              </a:ext>
            </a:extLst>
          </p:cNvPr>
          <p:cNvCxnSpPr/>
          <p:nvPr/>
        </p:nvCxnSpPr>
        <p:spPr>
          <a:xfrm flipV="1">
            <a:off x="6550957" y="3290602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3B91E07-AD30-400F-898A-F5E5EB363553}"/>
                  </a:ext>
                </a:extLst>
              </p:cNvPr>
              <p:cNvSpPr txBox="1"/>
              <p:nvPr/>
            </p:nvSpPr>
            <p:spPr>
              <a:xfrm>
                <a:off x="9021684" y="3933103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3B91E07-AD30-400F-898A-F5E5EB363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684" y="3933103"/>
                <a:ext cx="6003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9DC4FF26-3097-4264-8C76-BC0662980B90}"/>
              </a:ext>
            </a:extLst>
          </p:cNvPr>
          <p:cNvSpPr txBox="1"/>
          <p:nvPr/>
        </p:nvSpPr>
        <p:spPr>
          <a:xfrm>
            <a:off x="9021684" y="2868182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1</a:t>
            </a:r>
            <a:r>
              <a:rPr lang="es-CL" dirty="0"/>
              <a:t>A</a:t>
            </a:r>
            <a:r>
              <a:rPr lang="es-CL" baseline="-25000" dirty="0"/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A7BD54-7BE5-4E32-9DE8-46D9B47BC1C0}"/>
              </a:ext>
            </a:extLst>
          </p:cNvPr>
          <p:cNvSpPr txBox="1"/>
          <p:nvPr/>
        </p:nvSpPr>
        <p:spPr>
          <a:xfrm>
            <a:off x="3485878" y="2868182"/>
            <a:ext cx="701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2</a:t>
            </a:r>
            <a:r>
              <a:rPr lang="es-CL" dirty="0"/>
              <a:t>A</a:t>
            </a:r>
            <a:r>
              <a:rPr lang="es-CL" baseline="-25000" dirty="0"/>
              <a:t>2</a:t>
            </a:r>
            <a:endParaRPr lang="en-US" dirty="0"/>
          </a:p>
          <a:p>
            <a:endParaRPr lang="en-U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C0AE2E4-44EF-407F-BD00-A6FB323D545B}"/>
              </a:ext>
            </a:extLst>
          </p:cNvPr>
          <p:cNvSpPr txBox="1"/>
          <p:nvPr/>
        </p:nvSpPr>
        <p:spPr>
          <a:xfrm>
            <a:off x="3485878" y="2579767"/>
            <a:ext cx="84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1</a:t>
            </a:r>
            <a:r>
              <a:rPr lang="es-CL" dirty="0"/>
              <a:t>A</a:t>
            </a:r>
            <a:r>
              <a:rPr lang="es-CL" baseline="-25000" dirty="0"/>
              <a:t>2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BA590F3-EEDF-4E26-BB1B-6B1D1CE51D5C}"/>
                  </a:ext>
                </a:extLst>
              </p:cNvPr>
              <p:cNvSpPr txBox="1"/>
              <p:nvPr/>
            </p:nvSpPr>
            <p:spPr>
              <a:xfrm>
                <a:off x="3512193" y="3930186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BA590F3-EEDF-4E26-BB1B-6B1D1CE51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93" y="3930186"/>
                <a:ext cx="6003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FB899C9-5A11-4529-AA92-92D4650C1D85}"/>
                  </a:ext>
                </a:extLst>
              </p:cNvPr>
              <p:cNvSpPr txBox="1"/>
              <p:nvPr/>
            </p:nvSpPr>
            <p:spPr>
              <a:xfrm>
                <a:off x="6126085" y="3925087"/>
                <a:ext cx="877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FB899C9-5A11-4529-AA92-92D4650C1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085" y="3925087"/>
                <a:ext cx="8774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48E19229-6B79-49DD-BEDB-578ABE89DED8}"/>
              </a:ext>
            </a:extLst>
          </p:cNvPr>
          <p:cNvSpPr txBox="1"/>
          <p:nvPr/>
        </p:nvSpPr>
        <p:spPr>
          <a:xfrm>
            <a:off x="1384310" y="2914523"/>
            <a:ext cx="11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Genotipo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864F06F-F3F8-4BAD-B23D-1F87B4EC868E}"/>
              </a:ext>
            </a:extLst>
          </p:cNvPr>
          <p:cNvSpPr txBox="1"/>
          <p:nvPr/>
        </p:nvSpPr>
        <p:spPr>
          <a:xfrm>
            <a:off x="1384309" y="3930186"/>
            <a:ext cx="119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Valor genotípico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71F0359-D88B-4962-AA4D-DFFE1607EC0C}"/>
              </a:ext>
            </a:extLst>
          </p:cNvPr>
          <p:cNvSpPr txBox="1"/>
          <p:nvPr/>
        </p:nvSpPr>
        <p:spPr>
          <a:xfrm>
            <a:off x="5450272" y="5205432"/>
            <a:ext cx="220136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latin typeface="Abadi" panose="020B0604020104020204" pitchFamily="34" charset="0"/>
              </a:rPr>
              <a:t>Dominancia completa de A</a:t>
            </a:r>
            <a:r>
              <a:rPr lang="es-CL" b="1" baseline="-25000" dirty="0">
                <a:latin typeface="Abadi" panose="020B0604020104020204" pitchFamily="34" charset="0"/>
              </a:rPr>
              <a:t>2 </a:t>
            </a:r>
            <a:r>
              <a:rPr lang="es-CL" b="1" dirty="0">
                <a:latin typeface="Abadi" panose="020B0604020104020204" pitchFamily="34" charset="0"/>
              </a:rPr>
              <a:t>sobre A</a:t>
            </a:r>
            <a:r>
              <a:rPr lang="es-CL" b="1" baseline="-25000" dirty="0">
                <a:latin typeface="Abadi" panose="020B0604020104020204" pitchFamily="34" charset="0"/>
              </a:rPr>
              <a:t>1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4697B330-2B0A-4D8D-AA69-90A94D11FCE4}"/>
                  </a:ext>
                </a:extLst>
              </p:cNvPr>
              <p:cNvSpPr txBox="1"/>
              <p:nvPr/>
            </p:nvSpPr>
            <p:spPr>
              <a:xfrm>
                <a:off x="3293914" y="4317781"/>
                <a:ext cx="103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CL" b="0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4697B330-2B0A-4D8D-AA69-90A94D11F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914" y="4317781"/>
                <a:ext cx="103691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176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EB63BCC-52B9-4623-A901-4EEE23446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1" y="70333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3E6F4D9B-57EF-4806-9DB3-954E8323234F}"/>
              </a:ext>
            </a:extLst>
          </p:cNvPr>
          <p:cNvSpPr txBox="1">
            <a:spLocks/>
          </p:cNvSpPr>
          <p:nvPr/>
        </p:nvSpPr>
        <p:spPr>
          <a:xfrm>
            <a:off x="1412827" y="1470263"/>
            <a:ext cx="9848273" cy="10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s-CL" kern="0" dirty="0"/>
              <a:t>Para poder hacer deducciones debemos asignar </a:t>
            </a:r>
            <a:r>
              <a:rPr lang="es-CL" b="1" kern="0" dirty="0">
                <a:solidFill>
                  <a:schemeClr val="accent6">
                    <a:lumMod val="75000"/>
                  </a:schemeClr>
                </a:solidFill>
              </a:rPr>
              <a:t>valores arbitrarios</a:t>
            </a:r>
            <a:r>
              <a:rPr lang="es-CL" kern="0" dirty="0"/>
              <a:t> a los genotipos en estudio:</a:t>
            </a:r>
            <a:endParaRPr lang="en-US" kern="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E7393F2-C53D-49BD-8E9C-1393790A9888}"/>
              </a:ext>
            </a:extLst>
          </p:cNvPr>
          <p:cNvCxnSpPr>
            <a:cxnSpLocks/>
          </p:cNvCxnSpPr>
          <p:nvPr/>
        </p:nvCxnSpPr>
        <p:spPr>
          <a:xfrm>
            <a:off x="3156594" y="3839947"/>
            <a:ext cx="7509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AA49A1B-F598-44FE-A670-A644592869F7}"/>
              </a:ext>
            </a:extLst>
          </p:cNvPr>
          <p:cNvCxnSpPr/>
          <p:nvPr/>
        </p:nvCxnSpPr>
        <p:spPr>
          <a:xfrm flipV="1">
            <a:off x="3812376" y="3286125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0836B58-C935-424D-B357-D939493FE9AA}"/>
              </a:ext>
            </a:extLst>
          </p:cNvPr>
          <p:cNvCxnSpPr/>
          <p:nvPr/>
        </p:nvCxnSpPr>
        <p:spPr>
          <a:xfrm flipV="1">
            <a:off x="9321866" y="3292872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3423B1B-7A43-4C07-9328-FF0DEFD3D759}"/>
              </a:ext>
            </a:extLst>
          </p:cNvPr>
          <p:cNvCxnSpPr/>
          <p:nvPr/>
        </p:nvCxnSpPr>
        <p:spPr>
          <a:xfrm flipV="1">
            <a:off x="6550958" y="3292872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EA2DFAA-491A-466E-9611-B97940649C2C}"/>
                  </a:ext>
                </a:extLst>
              </p:cNvPr>
              <p:cNvSpPr txBox="1"/>
              <p:nvPr/>
            </p:nvSpPr>
            <p:spPr>
              <a:xfrm>
                <a:off x="9021685" y="3935373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EA2DFAA-491A-466E-9611-B97940649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685" y="3935373"/>
                <a:ext cx="6003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E60A46F0-A481-4DB3-8A04-3AC7BB029E2A}"/>
              </a:ext>
            </a:extLst>
          </p:cNvPr>
          <p:cNvSpPr txBox="1"/>
          <p:nvPr/>
        </p:nvSpPr>
        <p:spPr>
          <a:xfrm>
            <a:off x="9021685" y="2870452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1</a:t>
            </a:r>
            <a:r>
              <a:rPr lang="es-CL" dirty="0"/>
              <a:t>A</a:t>
            </a:r>
            <a:r>
              <a:rPr lang="es-CL" baseline="-25000" dirty="0"/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356D436-BD4B-446C-A095-E8AF6CAC79C0}"/>
              </a:ext>
            </a:extLst>
          </p:cNvPr>
          <p:cNvSpPr txBox="1"/>
          <p:nvPr/>
        </p:nvSpPr>
        <p:spPr>
          <a:xfrm>
            <a:off x="3485879" y="2870452"/>
            <a:ext cx="667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2</a:t>
            </a:r>
            <a:r>
              <a:rPr lang="es-CL" dirty="0"/>
              <a:t>A</a:t>
            </a:r>
            <a:r>
              <a:rPr lang="es-CL" baseline="-25000" dirty="0"/>
              <a:t>2</a:t>
            </a:r>
            <a:endParaRPr lang="en-US" dirty="0"/>
          </a:p>
          <a:p>
            <a:endParaRPr lang="en-U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71EFAB6-FF50-4798-A9B0-2E8CCE0A169E}"/>
              </a:ext>
            </a:extLst>
          </p:cNvPr>
          <p:cNvSpPr txBox="1"/>
          <p:nvPr/>
        </p:nvSpPr>
        <p:spPr>
          <a:xfrm>
            <a:off x="10032734" y="2916705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1</a:t>
            </a:r>
            <a:r>
              <a:rPr lang="es-CL" dirty="0"/>
              <a:t>A</a:t>
            </a:r>
            <a:r>
              <a:rPr lang="es-CL" baseline="-25000" dirty="0"/>
              <a:t>2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CD58548-DD00-40A9-B83E-F5D2668258A5}"/>
                  </a:ext>
                </a:extLst>
              </p:cNvPr>
              <p:cNvSpPr txBox="1"/>
              <p:nvPr/>
            </p:nvSpPr>
            <p:spPr>
              <a:xfrm>
                <a:off x="3512194" y="3932456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CD58548-DD00-40A9-B83E-F5D266825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94" y="3932456"/>
                <a:ext cx="6003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35AB11C-5E01-4D52-8082-BA85A988E450}"/>
                  </a:ext>
                </a:extLst>
              </p:cNvPr>
              <p:cNvSpPr txBox="1"/>
              <p:nvPr/>
            </p:nvSpPr>
            <p:spPr>
              <a:xfrm>
                <a:off x="6126086" y="3927357"/>
                <a:ext cx="877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35AB11C-5E01-4D52-8082-BA85A988E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086" y="3927357"/>
                <a:ext cx="8774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725BBB9F-D7AA-4479-A70D-BCF35F5A7CF7}"/>
              </a:ext>
            </a:extLst>
          </p:cNvPr>
          <p:cNvSpPr txBox="1"/>
          <p:nvPr/>
        </p:nvSpPr>
        <p:spPr>
          <a:xfrm>
            <a:off x="1384311" y="2916793"/>
            <a:ext cx="11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Genotipo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AB1A5EA-1F53-440A-AAEF-215FB23CAC8F}"/>
              </a:ext>
            </a:extLst>
          </p:cNvPr>
          <p:cNvSpPr txBox="1"/>
          <p:nvPr/>
        </p:nvSpPr>
        <p:spPr>
          <a:xfrm>
            <a:off x="1384310" y="3932456"/>
            <a:ext cx="119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Valor genotípico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01E2B32-8280-4D92-922F-CA2FCE21996C}"/>
              </a:ext>
            </a:extLst>
          </p:cNvPr>
          <p:cNvSpPr txBox="1"/>
          <p:nvPr/>
        </p:nvSpPr>
        <p:spPr>
          <a:xfrm>
            <a:off x="5450273" y="5387729"/>
            <a:ext cx="22013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err="1">
                <a:latin typeface="Abadi" panose="020B0604020104020204" pitchFamily="34" charset="0"/>
              </a:rPr>
              <a:t>Sobredominancia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7468ABC6-6FC4-4ACD-A03D-03647E56FCAD}"/>
                  </a:ext>
                </a:extLst>
              </p:cNvPr>
              <p:cNvSpPr txBox="1"/>
              <p:nvPr/>
            </p:nvSpPr>
            <p:spPr>
              <a:xfrm>
                <a:off x="9804116" y="3955461"/>
                <a:ext cx="103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&gt;+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CL" b="0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7468ABC6-6FC4-4ACD-A03D-03647E56F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116" y="3955461"/>
                <a:ext cx="103691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DBBB9ED-9FE3-4712-B04F-832F8A417B99}"/>
              </a:ext>
            </a:extLst>
          </p:cNvPr>
          <p:cNvCxnSpPr/>
          <p:nvPr/>
        </p:nvCxnSpPr>
        <p:spPr>
          <a:xfrm flipV="1">
            <a:off x="10322575" y="3292872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688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B4C41AD-9615-4955-B22D-16487B00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1" y="70333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B0A4B73D-1545-433A-915D-8939B063209F}"/>
              </a:ext>
            </a:extLst>
          </p:cNvPr>
          <p:cNvSpPr txBox="1">
            <a:spLocks/>
          </p:cNvSpPr>
          <p:nvPr/>
        </p:nvSpPr>
        <p:spPr>
          <a:xfrm>
            <a:off x="1412827" y="1470263"/>
            <a:ext cx="9848273" cy="10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s-CL" kern="0" dirty="0"/>
              <a:t>Para poder hacer deducciones debemos asignar </a:t>
            </a:r>
            <a:r>
              <a:rPr lang="es-CL" b="1" kern="0" dirty="0">
                <a:solidFill>
                  <a:schemeClr val="accent6">
                    <a:lumMod val="75000"/>
                  </a:schemeClr>
                </a:solidFill>
              </a:rPr>
              <a:t>valores arbitrarios</a:t>
            </a:r>
            <a:r>
              <a:rPr lang="es-CL" kern="0" dirty="0"/>
              <a:t> a los genotipos en estudio:</a:t>
            </a:r>
            <a:endParaRPr lang="en-US" kern="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B084FE6-4F54-4433-8C73-F1048727E6B7}"/>
              </a:ext>
            </a:extLst>
          </p:cNvPr>
          <p:cNvCxnSpPr>
            <a:cxnSpLocks/>
          </p:cNvCxnSpPr>
          <p:nvPr/>
        </p:nvCxnSpPr>
        <p:spPr>
          <a:xfrm>
            <a:off x="2879502" y="3826868"/>
            <a:ext cx="7786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077B2FA-5477-40DE-B267-76AD6BE89CFA}"/>
              </a:ext>
            </a:extLst>
          </p:cNvPr>
          <p:cNvCxnSpPr/>
          <p:nvPr/>
        </p:nvCxnSpPr>
        <p:spPr>
          <a:xfrm flipV="1">
            <a:off x="3812375" y="3273046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2309A43-2302-4725-9DC0-25327874E586}"/>
              </a:ext>
            </a:extLst>
          </p:cNvPr>
          <p:cNvCxnSpPr/>
          <p:nvPr/>
        </p:nvCxnSpPr>
        <p:spPr>
          <a:xfrm flipV="1">
            <a:off x="9321865" y="3279793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D4EBEF5-1848-49B4-9715-3FE4D36CFC2B}"/>
              </a:ext>
            </a:extLst>
          </p:cNvPr>
          <p:cNvCxnSpPr/>
          <p:nvPr/>
        </p:nvCxnSpPr>
        <p:spPr>
          <a:xfrm flipV="1">
            <a:off x="6550957" y="3279793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2830E376-290B-46BA-98E4-4BC84A30DCF2}"/>
                  </a:ext>
                </a:extLst>
              </p:cNvPr>
              <p:cNvSpPr txBox="1"/>
              <p:nvPr/>
            </p:nvSpPr>
            <p:spPr>
              <a:xfrm>
                <a:off x="9021684" y="3922294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2830E376-290B-46BA-98E4-4BC84A30D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684" y="3922294"/>
                <a:ext cx="6003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59C0E4F8-6110-461E-9E5F-B3FB32E05374}"/>
              </a:ext>
            </a:extLst>
          </p:cNvPr>
          <p:cNvSpPr txBox="1"/>
          <p:nvPr/>
        </p:nvSpPr>
        <p:spPr>
          <a:xfrm>
            <a:off x="9021684" y="2857373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1</a:t>
            </a:r>
            <a:r>
              <a:rPr lang="es-CL" dirty="0"/>
              <a:t>A</a:t>
            </a:r>
            <a:r>
              <a:rPr lang="es-CL" baseline="-25000" dirty="0"/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48EAE4B-E167-4704-BC06-4B6BD19F4669}"/>
              </a:ext>
            </a:extLst>
          </p:cNvPr>
          <p:cNvSpPr txBox="1"/>
          <p:nvPr/>
        </p:nvSpPr>
        <p:spPr>
          <a:xfrm>
            <a:off x="3485878" y="2857373"/>
            <a:ext cx="65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2</a:t>
            </a:r>
            <a:r>
              <a:rPr lang="es-CL" dirty="0"/>
              <a:t>A</a:t>
            </a:r>
            <a:r>
              <a:rPr lang="es-CL" baseline="-25000" dirty="0"/>
              <a:t>2</a:t>
            </a:r>
            <a:endParaRPr lang="en-US" dirty="0"/>
          </a:p>
          <a:p>
            <a:endParaRPr lang="en-U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64AAED-49DD-44D8-848B-20659160B384}"/>
              </a:ext>
            </a:extLst>
          </p:cNvPr>
          <p:cNvSpPr txBox="1"/>
          <p:nvPr/>
        </p:nvSpPr>
        <p:spPr>
          <a:xfrm>
            <a:off x="2752677" y="2859644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1</a:t>
            </a:r>
            <a:r>
              <a:rPr lang="es-CL" dirty="0"/>
              <a:t>A</a:t>
            </a:r>
            <a:r>
              <a:rPr lang="es-CL" baseline="-25000" dirty="0"/>
              <a:t>2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5BF65BA4-C9AE-4384-887E-8D7E09E0943C}"/>
                  </a:ext>
                </a:extLst>
              </p:cNvPr>
              <p:cNvSpPr txBox="1"/>
              <p:nvPr/>
            </p:nvSpPr>
            <p:spPr>
              <a:xfrm>
                <a:off x="3512193" y="3919377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5BF65BA4-C9AE-4384-887E-8D7E09E09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93" y="3919377"/>
                <a:ext cx="6003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75CFF25-3AF4-4B80-AF5F-973C5D14D936}"/>
                  </a:ext>
                </a:extLst>
              </p:cNvPr>
              <p:cNvSpPr txBox="1"/>
              <p:nvPr/>
            </p:nvSpPr>
            <p:spPr>
              <a:xfrm>
                <a:off x="6126085" y="3914278"/>
                <a:ext cx="877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75CFF25-3AF4-4B80-AF5F-973C5D14D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085" y="3914278"/>
                <a:ext cx="8774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06BF587F-9A83-41C9-9318-449C8B8A4CD8}"/>
              </a:ext>
            </a:extLst>
          </p:cNvPr>
          <p:cNvSpPr txBox="1"/>
          <p:nvPr/>
        </p:nvSpPr>
        <p:spPr>
          <a:xfrm>
            <a:off x="1384310" y="2903714"/>
            <a:ext cx="11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Genotipo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68FE84D-7C71-457E-BEC2-67784A2B5070}"/>
              </a:ext>
            </a:extLst>
          </p:cNvPr>
          <p:cNvSpPr txBox="1"/>
          <p:nvPr/>
        </p:nvSpPr>
        <p:spPr>
          <a:xfrm>
            <a:off x="1384309" y="3919377"/>
            <a:ext cx="119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Valor genotípico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0554182-0110-4579-88F1-32E7D11188D2}"/>
              </a:ext>
            </a:extLst>
          </p:cNvPr>
          <p:cNvSpPr txBox="1"/>
          <p:nvPr/>
        </p:nvSpPr>
        <p:spPr>
          <a:xfrm>
            <a:off x="5450272" y="5374650"/>
            <a:ext cx="22013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err="1">
                <a:latin typeface="Abadi" panose="020B0604020104020204" pitchFamily="34" charset="0"/>
              </a:rPr>
              <a:t>Sobredominancia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9932B45D-7EE9-4484-840E-52DB3F95F69E}"/>
                  </a:ext>
                </a:extLst>
              </p:cNvPr>
              <p:cNvSpPr txBox="1"/>
              <p:nvPr/>
            </p:nvSpPr>
            <p:spPr>
              <a:xfrm>
                <a:off x="2531610" y="3914278"/>
                <a:ext cx="103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&lt;−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CL" b="0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9932B45D-7EE9-4484-840E-52DB3F95F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610" y="3914278"/>
                <a:ext cx="103691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74BBB75-CDFF-429D-90F7-ED9320E9A4F4}"/>
              </a:ext>
            </a:extLst>
          </p:cNvPr>
          <p:cNvCxnSpPr/>
          <p:nvPr/>
        </p:nvCxnSpPr>
        <p:spPr>
          <a:xfrm flipV="1">
            <a:off x="3035083" y="3273046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52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ctrTitle"/>
          </p:nvPr>
        </p:nvSpPr>
        <p:spPr>
          <a:xfrm>
            <a:off x="914400" y="2224201"/>
            <a:ext cx="10363200" cy="174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Algunas definiciones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522E7E4-D253-4188-9319-91DDAA10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538" y="66143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2172F93D-1E38-43A8-A310-090AB857ED98}"/>
              </a:ext>
            </a:extLst>
          </p:cNvPr>
          <p:cNvSpPr txBox="1">
            <a:spLocks/>
          </p:cNvSpPr>
          <p:nvPr/>
        </p:nvSpPr>
        <p:spPr>
          <a:xfrm>
            <a:off x="941698" y="1466671"/>
            <a:ext cx="103086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just">
              <a:buFont typeface="Montserrat Light"/>
              <a:buNone/>
            </a:pPr>
            <a:r>
              <a:rPr lang="es-CL" kern="0" dirty="0"/>
              <a:t>Para ilustrar la situación presentada, se considerará un gen de enanismo en el ratón, conocido por “</a:t>
            </a:r>
            <a:r>
              <a:rPr lang="es-CL" kern="0" dirty="0" err="1"/>
              <a:t>pygmy</a:t>
            </a:r>
            <a:r>
              <a:rPr lang="es-CL" kern="0" dirty="0"/>
              <a:t>” (símbolo </a:t>
            </a:r>
            <a:r>
              <a:rPr lang="es-CL" kern="0" dirty="0" err="1"/>
              <a:t>pg</a:t>
            </a:r>
            <a:r>
              <a:rPr lang="es-CL" kern="0" dirty="0"/>
              <a:t>), descrito por King (1950, 1955) y por Warwick y Lewis (1954). Este gen que reduce el tamaño corporal, es casi, aunque no completamente, recesivo en su efecto. Los pesos promediados de cada uno de los genotipos a las 6 semanas de edad fueron:</a:t>
            </a:r>
            <a:endParaRPr lang="en-US" kern="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39F86A5-9AE4-43DF-9764-5B9325CB6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302672"/>
              </p:ext>
            </p:extLst>
          </p:nvPr>
        </p:nvGraphicFramePr>
        <p:xfrm>
          <a:off x="2761670" y="3919739"/>
          <a:ext cx="6668655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267">
                  <a:extLst>
                    <a:ext uri="{9D8B030D-6E8A-4147-A177-3AD203B41FA5}">
                      <a16:colId xmlns:a16="http://schemas.microsoft.com/office/drawing/2014/main" val="825901322"/>
                    </a:ext>
                  </a:extLst>
                </a:gridCol>
                <a:gridCol w="1636852">
                  <a:extLst>
                    <a:ext uri="{9D8B030D-6E8A-4147-A177-3AD203B41FA5}">
                      <a16:colId xmlns:a16="http://schemas.microsoft.com/office/drawing/2014/main" val="2264759701"/>
                    </a:ext>
                  </a:extLst>
                </a:gridCol>
                <a:gridCol w="1677268">
                  <a:extLst>
                    <a:ext uri="{9D8B030D-6E8A-4147-A177-3AD203B41FA5}">
                      <a16:colId xmlns:a16="http://schemas.microsoft.com/office/drawing/2014/main" val="691938501"/>
                    </a:ext>
                  </a:extLst>
                </a:gridCol>
                <a:gridCol w="1677268">
                  <a:extLst>
                    <a:ext uri="{9D8B030D-6E8A-4147-A177-3AD203B41FA5}">
                      <a16:colId xmlns:a16="http://schemas.microsoft.com/office/drawing/2014/main" val="1735181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Genotipos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/>
                      <a14:m xmlns:a14="http://schemas.microsoft.com/office/drawing/2010/main"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CL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720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+ +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+ </a:t>
                      </a:r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126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Peso en gramos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14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12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931082"/>
                  </a:ext>
                </a:extLst>
              </a:tr>
            </a:tbl>
          </a:graphicData>
        </a:graphic>
      </p:graphicFrame>
      <p:pic>
        <p:nvPicPr>
          <p:cNvPr id="6" name="Picture 6" descr="Meme Cockroach Sticker by MOODMAN">
            <a:extLst>
              <a:ext uri="{FF2B5EF4-FFF2-40B4-BE49-F238E27FC236}">
                <a16:creationId xmlns:a16="http://schemas.microsoft.com/office/drawing/2014/main" id="{0D488E2E-C7B6-4AA8-BD55-1380E22165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537" y="-140617"/>
            <a:ext cx="1607288" cy="1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223106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842A4B1-0EA8-46CF-A3B3-983CCF44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1" y="70333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68E5700-AF7F-4405-BC5C-35048F6F33C4}"/>
              </a:ext>
            </a:extLst>
          </p:cNvPr>
          <p:cNvCxnSpPr/>
          <p:nvPr/>
        </p:nvCxnSpPr>
        <p:spPr>
          <a:xfrm>
            <a:off x="3341832" y="3401797"/>
            <a:ext cx="6816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A1185EF-DF39-4449-BA16-FA25FA04568D}"/>
              </a:ext>
            </a:extLst>
          </p:cNvPr>
          <p:cNvCxnSpPr/>
          <p:nvPr/>
        </p:nvCxnSpPr>
        <p:spPr>
          <a:xfrm flipV="1">
            <a:off x="3997614" y="2847975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C7F94AE-BAB3-45FD-93AC-44148D650C2C}"/>
              </a:ext>
            </a:extLst>
          </p:cNvPr>
          <p:cNvCxnSpPr/>
          <p:nvPr/>
        </p:nvCxnSpPr>
        <p:spPr>
          <a:xfrm flipV="1">
            <a:off x="9507104" y="2854722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2CFDDC9-A41A-47D9-9D99-DEAA05A05166}"/>
              </a:ext>
            </a:extLst>
          </p:cNvPr>
          <p:cNvCxnSpPr/>
          <p:nvPr/>
        </p:nvCxnSpPr>
        <p:spPr>
          <a:xfrm flipV="1">
            <a:off x="6736196" y="2854722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4521062-3A6B-4241-AC9E-3C29DFE0AE96}"/>
                  </a:ext>
                </a:extLst>
              </p:cNvPr>
              <p:cNvSpPr txBox="1"/>
              <p:nvPr/>
            </p:nvSpPr>
            <p:spPr>
              <a:xfrm>
                <a:off x="9206923" y="3497223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4521062-3A6B-4241-AC9E-3C29DFE0A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923" y="3497223"/>
                <a:ext cx="6003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B0C6710C-1694-485A-A29D-31512F65D6DB}"/>
              </a:ext>
            </a:extLst>
          </p:cNvPr>
          <p:cNvSpPr txBox="1"/>
          <p:nvPr/>
        </p:nvSpPr>
        <p:spPr>
          <a:xfrm>
            <a:off x="9206923" y="2432302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1</a:t>
            </a:r>
            <a:r>
              <a:rPr lang="es-CL" dirty="0"/>
              <a:t>A</a:t>
            </a:r>
            <a:r>
              <a:rPr lang="es-CL" baseline="-25000" dirty="0"/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5C40CC-8148-4905-AC55-CF2A21522EA5}"/>
              </a:ext>
            </a:extLst>
          </p:cNvPr>
          <p:cNvSpPr txBox="1"/>
          <p:nvPr/>
        </p:nvSpPr>
        <p:spPr>
          <a:xfrm>
            <a:off x="3671117" y="2432302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2</a:t>
            </a:r>
            <a:r>
              <a:rPr lang="es-CL" dirty="0"/>
              <a:t>A</a:t>
            </a:r>
            <a:r>
              <a:rPr lang="es-CL" baseline="-25000" dirty="0"/>
              <a:t>2</a:t>
            </a:r>
            <a:endParaRPr lang="en-US" dirty="0"/>
          </a:p>
          <a:p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F08CFF-615D-4F16-A276-038B4F4F5050}"/>
              </a:ext>
            </a:extLst>
          </p:cNvPr>
          <p:cNvSpPr txBox="1"/>
          <p:nvPr/>
        </p:nvSpPr>
        <p:spPr>
          <a:xfrm>
            <a:off x="7803720" y="2432301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1</a:t>
            </a:r>
            <a:r>
              <a:rPr lang="es-CL" dirty="0"/>
              <a:t>A</a:t>
            </a:r>
            <a:r>
              <a:rPr lang="es-CL" baseline="-25000" dirty="0"/>
              <a:t>2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5707EF2-8072-45C9-BBD8-A3358F968E95}"/>
                  </a:ext>
                </a:extLst>
              </p:cNvPr>
              <p:cNvSpPr txBox="1"/>
              <p:nvPr/>
            </p:nvSpPr>
            <p:spPr>
              <a:xfrm>
                <a:off x="3697432" y="3494306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5707EF2-8072-45C9-BBD8-A3358F968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432" y="3494306"/>
                <a:ext cx="6003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CF9C17F8-47B2-43DE-A198-46857B1B5D9C}"/>
                  </a:ext>
                </a:extLst>
              </p:cNvPr>
              <p:cNvSpPr txBox="1"/>
              <p:nvPr/>
            </p:nvSpPr>
            <p:spPr>
              <a:xfrm>
                <a:off x="6311324" y="3489207"/>
                <a:ext cx="877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CF9C17F8-47B2-43DE-A198-46857B1B5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324" y="3489207"/>
                <a:ext cx="8774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6243CD24-040B-49E3-87D1-F1436BA50C59}"/>
              </a:ext>
            </a:extLst>
          </p:cNvPr>
          <p:cNvSpPr txBox="1"/>
          <p:nvPr/>
        </p:nvSpPr>
        <p:spPr>
          <a:xfrm>
            <a:off x="1569549" y="2478643"/>
            <a:ext cx="11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Genotipo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27EAB25-326D-4F27-BEBF-939B4B2D274C}"/>
              </a:ext>
            </a:extLst>
          </p:cNvPr>
          <p:cNvSpPr txBox="1"/>
          <p:nvPr/>
        </p:nvSpPr>
        <p:spPr>
          <a:xfrm>
            <a:off x="1569548" y="3494306"/>
            <a:ext cx="119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Valor genotípico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92FD83-CFA6-4E7E-89B1-7262840D5E16}"/>
              </a:ext>
            </a:extLst>
          </p:cNvPr>
          <p:cNvSpPr txBox="1"/>
          <p:nvPr/>
        </p:nvSpPr>
        <p:spPr>
          <a:xfrm>
            <a:off x="5635511" y="4769552"/>
            <a:ext cx="220136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latin typeface="Abadi" panose="020B0604020104020204" pitchFamily="34" charset="0"/>
              </a:rPr>
              <a:t>Dominancia parcial de A</a:t>
            </a:r>
            <a:r>
              <a:rPr lang="es-CL" b="1" baseline="-25000" dirty="0">
                <a:latin typeface="Abadi" panose="020B0604020104020204" pitchFamily="34" charset="0"/>
              </a:rPr>
              <a:t>1 </a:t>
            </a:r>
            <a:r>
              <a:rPr lang="es-CL" b="1" dirty="0">
                <a:latin typeface="Abadi" panose="020B0604020104020204" pitchFamily="34" charset="0"/>
              </a:rPr>
              <a:t>sobre A</a:t>
            </a:r>
            <a:r>
              <a:rPr lang="es-CL" b="1" baseline="-25000" dirty="0">
                <a:latin typeface="Abadi" panose="020B0604020104020204" pitchFamily="34" charset="0"/>
              </a:rPr>
              <a:t>2</a:t>
            </a:r>
            <a:endParaRPr lang="en-US" b="1" dirty="0">
              <a:latin typeface="Abadi" panose="020B060402010402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B42403F-ADF9-4343-B44F-1CD07A8698CE}"/>
              </a:ext>
            </a:extLst>
          </p:cNvPr>
          <p:cNvCxnSpPr/>
          <p:nvPr/>
        </p:nvCxnSpPr>
        <p:spPr>
          <a:xfrm flipV="1">
            <a:off x="8097476" y="2853846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925D4EA3-226E-4C37-8B98-A29BED49503A}"/>
                  </a:ext>
                </a:extLst>
              </p:cNvPr>
              <p:cNvSpPr txBox="1"/>
              <p:nvPr/>
            </p:nvSpPr>
            <p:spPr>
              <a:xfrm>
                <a:off x="7606980" y="3485685"/>
                <a:ext cx="9408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CL" b="0" dirty="0"/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&lt;+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CL" b="0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925D4EA3-226E-4C37-8B98-A29BED495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980" y="3485685"/>
                <a:ext cx="940882" cy="646331"/>
              </a:xfrm>
              <a:prstGeom prst="rect">
                <a:avLst/>
              </a:prstGeom>
              <a:blipFill>
                <a:blip r:embed="rId6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Meme Cockroach Sticker by MOODMAN">
            <a:extLst>
              <a:ext uri="{FF2B5EF4-FFF2-40B4-BE49-F238E27FC236}">
                <a16:creationId xmlns:a16="http://schemas.microsoft.com/office/drawing/2014/main" id="{9589A53D-ECF5-4A7E-90F1-D06D82B99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639" y="0"/>
            <a:ext cx="1607288" cy="1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259195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C66A73C-4BD3-4BE9-8BCF-A34820DC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1" y="70333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41BEA15-3C6A-4539-8427-9DA34EA37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274266"/>
              </p:ext>
            </p:extLst>
          </p:nvPr>
        </p:nvGraphicFramePr>
        <p:xfrm>
          <a:off x="2761672" y="1788513"/>
          <a:ext cx="6668655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267">
                  <a:extLst>
                    <a:ext uri="{9D8B030D-6E8A-4147-A177-3AD203B41FA5}">
                      <a16:colId xmlns:a16="http://schemas.microsoft.com/office/drawing/2014/main" val="825901322"/>
                    </a:ext>
                  </a:extLst>
                </a:gridCol>
                <a:gridCol w="1636852">
                  <a:extLst>
                    <a:ext uri="{9D8B030D-6E8A-4147-A177-3AD203B41FA5}">
                      <a16:colId xmlns:a16="http://schemas.microsoft.com/office/drawing/2014/main" val="2264759701"/>
                    </a:ext>
                  </a:extLst>
                </a:gridCol>
                <a:gridCol w="1677268">
                  <a:extLst>
                    <a:ext uri="{9D8B030D-6E8A-4147-A177-3AD203B41FA5}">
                      <a16:colId xmlns:a16="http://schemas.microsoft.com/office/drawing/2014/main" val="691938501"/>
                    </a:ext>
                  </a:extLst>
                </a:gridCol>
                <a:gridCol w="1677268">
                  <a:extLst>
                    <a:ext uri="{9D8B030D-6E8A-4147-A177-3AD203B41FA5}">
                      <a16:colId xmlns:a16="http://schemas.microsoft.com/office/drawing/2014/main" val="1735181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Genotipos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/>
                      <a14:m xmlns:a14="http://schemas.microsoft.com/office/drawing/2010/main"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CL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720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+ +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+ </a:t>
                      </a:r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126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Peso en gramos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14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12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931082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0857AF3-3C0A-4243-9FF6-D43741336CD7}"/>
              </a:ext>
            </a:extLst>
          </p:cNvPr>
          <p:cNvCxnSpPr/>
          <p:nvPr/>
        </p:nvCxnSpPr>
        <p:spPr>
          <a:xfrm>
            <a:off x="3292297" y="4786849"/>
            <a:ext cx="6816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ED30ED3-8EBF-4BFD-94F3-025E2504D1D4}"/>
              </a:ext>
            </a:extLst>
          </p:cNvPr>
          <p:cNvCxnSpPr/>
          <p:nvPr/>
        </p:nvCxnSpPr>
        <p:spPr>
          <a:xfrm flipV="1">
            <a:off x="3948079" y="4233027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D4ADA88-57ED-435B-9DFE-0F3319A1EE84}"/>
              </a:ext>
            </a:extLst>
          </p:cNvPr>
          <p:cNvCxnSpPr/>
          <p:nvPr/>
        </p:nvCxnSpPr>
        <p:spPr>
          <a:xfrm flipV="1">
            <a:off x="9457569" y="4239774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40C485F-47C4-492B-9841-A52AA2532D70}"/>
              </a:ext>
            </a:extLst>
          </p:cNvPr>
          <p:cNvCxnSpPr/>
          <p:nvPr/>
        </p:nvCxnSpPr>
        <p:spPr>
          <a:xfrm flipV="1">
            <a:off x="6686661" y="4239774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35320170-996D-40D2-A87D-C01B8BA40691}"/>
                  </a:ext>
                </a:extLst>
              </p:cNvPr>
              <p:cNvSpPr txBox="1"/>
              <p:nvPr/>
            </p:nvSpPr>
            <p:spPr>
              <a:xfrm>
                <a:off x="9157388" y="4882275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35320170-996D-40D2-A87D-C01B8BA40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388" y="4882275"/>
                <a:ext cx="6003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280860AB-DFAE-4026-BBD9-F3F4549D1A56}"/>
              </a:ext>
            </a:extLst>
          </p:cNvPr>
          <p:cNvSpPr txBox="1"/>
          <p:nvPr/>
        </p:nvSpPr>
        <p:spPr>
          <a:xfrm>
            <a:off x="9157388" y="3817354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1</a:t>
            </a:r>
            <a:r>
              <a:rPr lang="es-CL" dirty="0"/>
              <a:t>A</a:t>
            </a:r>
            <a:r>
              <a:rPr lang="es-CL" baseline="-25000" dirty="0"/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C83F3E-E872-4A20-8575-ED0F5D025184}"/>
              </a:ext>
            </a:extLst>
          </p:cNvPr>
          <p:cNvSpPr txBox="1"/>
          <p:nvPr/>
        </p:nvSpPr>
        <p:spPr>
          <a:xfrm>
            <a:off x="3621582" y="3817354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2</a:t>
            </a:r>
            <a:r>
              <a:rPr lang="es-CL" dirty="0"/>
              <a:t>A</a:t>
            </a:r>
            <a:r>
              <a:rPr lang="es-CL" baseline="-25000" dirty="0"/>
              <a:t>2</a:t>
            </a:r>
            <a:endParaRPr lang="en-US" dirty="0"/>
          </a:p>
          <a:p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DE05F53-3C19-4799-869A-975DE59B6121}"/>
              </a:ext>
            </a:extLst>
          </p:cNvPr>
          <p:cNvSpPr txBox="1"/>
          <p:nvPr/>
        </p:nvSpPr>
        <p:spPr>
          <a:xfrm>
            <a:off x="7754185" y="3817353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  <a:r>
              <a:rPr lang="es-CL" baseline="-25000" dirty="0"/>
              <a:t>1</a:t>
            </a:r>
            <a:r>
              <a:rPr lang="es-CL" dirty="0"/>
              <a:t>A</a:t>
            </a:r>
            <a:r>
              <a:rPr lang="es-CL" baseline="-25000" dirty="0"/>
              <a:t>2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84FE63E-DCA2-4973-8636-CBA55DF71BA9}"/>
                  </a:ext>
                </a:extLst>
              </p:cNvPr>
              <p:cNvSpPr txBox="1"/>
              <p:nvPr/>
            </p:nvSpPr>
            <p:spPr>
              <a:xfrm>
                <a:off x="3647897" y="4879358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84FE63E-DCA2-4973-8636-CBA55DF71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97" y="4879358"/>
                <a:ext cx="6003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01E01C1-DFDF-4C0A-A6CC-E910FB040C18}"/>
                  </a:ext>
                </a:extLst>
              </p:cNvPr>
              <p:cNvSpPr txBox="1"/>
              <p:nvPr/>
            </p:nvSpPr>
            <p:spPr>
              <a:xfrm>
                <a:off x="6261789" y="4874259"/>
                <a:ext cx="877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01E01C1-DFDF-4C0A-A6CC-E910FB040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789" y="4874259"/>
                <a:ext cx="8774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>
            <a:extLst>
              <a:ext uri="{FF2B5EF4-FFF2-40B4-BE49-F238E27FC236}">
                <a16:creationId xmlns:a16="http://schemas.microsoft.com/office/drawing/2014/main" id="{B4AB414E-F386-40F0-B87F-BD8719766E04}"/>
              </a:ext>
            </a:extLst>
          </p:cNvPr>
          <p:cNvSpPr txBox="1"/>
          <p:nvPr/>
        </p:nvSpPr>
        <p:spPr>
          <a:xfrm>
            <a:off x="1520014" y="3863695"/>
            <a:ext cx="11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Genotipo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64E68E2-E1D3-4B4E-8223-931773D584C0}"/>
              </a:ext>
            </a:extLst>
          </p:cNvPr>
          <p:cNvSpPr txBox="1"/>
          <p:nvPr/>
        </p:nvSpPr>
        <p:spPr>
          <a:xfrm>
            <a:off x="1520013" y="4879358"/>
            <a:ext cx="119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Valor genotípico</a:t>
            </a:r>
            <a:endParaRPr lang="en-US" b="1" dirty="0">
              <a:latin typeface="Abadi" panose="020B060402010402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71E99C8-C6E4-4170-AAEB-8A3372CB2B9C}"/>
              </a:ext>
            </a:extLst>
          </p:cNvPr>
          <p:cNvCxnSpPr/>
          <p:nvPr/>
        </p:nvCxnSpPr>
        <p:spPr>
          <a:xfrm flipV="1">
            <a:off x="8047941" y="4238898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4F936FEA-A116-4A6E-80A6-0902E9486E02}"/>
                  </a:ext>
                </a:extLst>
              </p:cNvPr>
              <p:cNvSpPr txBox="1"/>
              <p:nvPr/>
            </p:nvSpPr>
            <p:spPr>
              <a:xfrm>
                <a:off x="7557445" y="4870737"/>
                <a:ext cx="9408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CL" b="0" dirty="0"/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&lt;+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CL" b="0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4F936FEA-A116-4A6E-80A6-0902E9486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445" y="4870737"/>
                <a:ext cx="940882" cy="646331"/>
              </a:xfrm>
              <a:prstGeom prst="rect">
                <a:avLst/>
              </a:prstGeom>
              <a:blipFill>
                <a:blip r:embed="rId6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Meme Cockroach Sticker by MOODMAN">
            <a:extLst>
              <a:ext uri="{FF2B5EF4-FFF2-40B4-BE49-F238E27FC236}">
                <a16:creationId xmlns:a16="http://schemas.microsoft.com/office/drawing/2014/main" id="{EBFA7C3B-A59F-4E74-933E-EE292C01A4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639" y="0"/>
            <a:ext cx="1607288" cy="1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365580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2052778-333B-442F-84E1-24B7CE119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1" y="70333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FF473F4-782E-4032-9617-7B7E2F526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306804"/>
              </p:ext>
            </p:extLst>
          </p:nvPr>
        </p:nvGraphicFramePr>
        <p:xfrm>
          <a:off x="2761672" y="1788513"/>
          <a:ext cx="6668655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267">
                  <a:extLst>
                    <a:ext uri="{9D8B030D-6E8A-4147-A177-3AD203B41FA5}">
                      <a16:colId xmlns:a16="http://schemas.microsoft.com/office/drawing/2014/main" val="825901322"/>
                    </a:ext>
                  </a:extLst>
                </a:gridCol>
                <a:gridCol w="1636852">
                  <a:extLst>
                    <a:ext uri="{9D8B030D-6E8A-4147-A177-3AD203B41FA5}">
                      <a16:colId xmlns:a16="http://schemas.microsoft.com/office/drawing/2014/main" val="2264759701"/>
                    </a:ext>
                  </a:extLst>
                </a:gridCol>
                <a:gridCol w="1677268">
                  <a:extLst>
                    <a:ext uri="{9D8B030D-6E8A-4147-A177-3AD203B41FA5}">
                      <a16:colId xmlns:a16="http://schemas.microsoft.com/office/drawing/2014/main" val="691938501"/>
                    </a:ext>
                  </a:extLst>
                </a:gridCol>
                <a:gridCol w="1677268">
                  <a:extLst>
                    <a:ext uri="{9D8B030D-6E8A-4147-A177-3AD203B41FA5}">
                      <a16:colId xmlns:a16="http://schemas.microsoft.com/office/drawing/2014/main" val="1735181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Genotipos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/>
                      <a14:m xmlns:a14="http://schemas.microsoft.com/office/drawing/2010/main"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CL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720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+ +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+ </a:t>
                      </a:r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126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Peso en gramos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14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12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931082"/>
                  </a:ext>
                </a:extLst>
              </a:tr>
            </a:tbl>
          </a:graphicData>
        </a:graphic>
      </p:graphicFrame>
      <p:pic>
        <p:nvPicPr>
          <p:cNvPr id="5" name="Picture 6" descr="Meme Cockroach Sticker by MOODMAN">
            <a:extLst>
              <a:ext uri="{FF2B5EF4-FFF2-40B4-BE49-F238E27FC236}">
                <a16:creationId xmlns:a16="http://schemas.microsoft.com/office/drawing/2014/main" id="{4612F2E4-7492-4358-A525-74BA2FB698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639" y="0"/>
            <a:ext cx="1607288" cy="1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A6D2FB3-F7D3-420D-BD05-AFA4AB73ECFF}"/>
              </a:ext>
            </a:extLst>
          </p:cNvPr>
          <p:cNvCxnSpPr/>
          <p:nvPr/>
        </p:nvCxnSpPr>
        <p:spPr>
          <a:xfrm>
            <a:off x="3292295" y="4782332"/>
            <a:ext cx="6816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0346D20-7F4A-4327-9846-A48B44906654}"/>
              </a:ext>
            </a:extLst>
          </p:cNvPr>
          <p:cNvCxnSpPr/>
          <p:nvPr/>
        </p:nvCxnSpPr>
        <p:spPr>
          <a:xfrm flipV="1">
            <a:off x="3948077" y="4228510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DBD0220-A7DB-4FF0-B267-685AE955BDD1}"/>
              </a:ext>
            </a:extLst>
          </p:cNvPr>
          <p:cNvCxnSpPr/>
          <p:nvPr/>
        </p:nvCxnSpPr>
        <p:spPr>
          <a:xfrm flipV="1">
            <a:off x="9457567" y="4235257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AB16ACD-10F0-4C6F-A28D-F7E77883DADB}"/>
              </a:ext>
            </a:extLst>
          </p:cNvPr>
          <p:cNvCxnSpPr/>
          <p:nvPr/>
        </p:nvCxnSpPr>
        <p:spPr>
          <a:xfrm flipV="1">
            <a:off x="6686659" y="4235257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8B513F42-F0DF-4D4C-AFC3-EDAD7DF9CCE4}"/>
                  </a:ext>
                </a:extLst>
              </p:cNvPr>
              <p:cNvSpPr txBox="1"/>
              <p:nvPr/>
            </p:nvSpPr>
            <p:spPr>
              <a:xfrm>
                <a:off x="9157386" y="4877758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8B513F42-F0DF-4D4C-AFC3-EDAD7DF9C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386" y="4877758"/>
                <a:ext cx="6003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FCB9B141-D74B-43D1-9AEE-70B080FE5D4A}"/>
              </a:ext>
            </a:extLst>
          </p:cNvPr>
          <p:cNvSpPr txBox="1"/>
          <p:nvPr/>
        </p:nvSpPr>
        <p:spPr>
          <a:xfrm>
            <a:off x="9098746" y="3812836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+ +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E130678C-0BA6-47A4-A4E2-5F1D71107599}"/>
                  </a:ext>
                </a:extLst>
              </p:cNvPr>
              <p:cNvSpPr txBox="1"/>
              <p:nvPr/>
            </p:nvSpPr>
            <p:spPr>
              <a:xfrm>
                <a:off x="3647895" y="4874841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E130678C-0BA6-47A4-A4E2-5F1D71107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95" y="4874841"/>
                <a:ext cx="60036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94A1DA5-FD57-4A3D-8DB4-8D3474D8A4AE}"/>
                  </a:ext>
                </a:extLst>
              </p:cNvPr>
              <p:cNvSpPr txBox="1"/>
              <p:nvPr/>
            </p:nvSpPr>
            <p:spPr>
              <a:xfrm>
                <a:off x="6261787" y="4869742"/>
                <a:ext cx="877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94A1DA5-FD57-4A3D-8DB4-8D3474D8A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787" y="4869742"/>
                <a:ext cx="8774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E9886DAD-CC14-4FEF-8AB1-EE23520EE4FE}"/>
              </a:ext>
            </a:extLst>
          </p:cNvPr>
          <p:cNvSpPr txBox="1"/>
          <p:nvPr/>
        </p:nvSpPr>
        <p:spPr>
          <a:xfrm>
            <a:off x="1520012" y="3859178"/>
            <a:ext cx="11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Genotipo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1C8EE6C-7E9E-4EE7-9A7E-1F24DD22CE18}"/>
              </a:ext>
            </a:extLst>
          </p:cNvPr>
          <p:cNvSpPr txBox="1"/>
          <p:nvPr/>
        </p:nvSpPr>
        <p:spPr>
          <a:xfrm>
            <a:off x="1520011" y="4874841"/>
            <a:ext cx="119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Valor genotípico</a:t>
            </a:r>
            <a:endParaRPr lang="en-US" b="1" dirty="0">
              <a:latin typeface="Abadi" panose="020B0604020104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CF5BBD9-B0AE-49D7-9442-48731EF07E93}"/>
              </a:ext>
            </a:extLst>
          </p:cNvPr>
          <p:cNvCxnSpPr/>
          <p:nvPr/>
        </p:nvCxnSpPr>
        <p:spPr>
          <a:xfrm flipV="1">
            <a:off x="8047939" y="4234381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3C6E9634-1F5B-4E46-9469-D4009A89B17E}"/>
                  </a:ext>
                </a:extLst>
              </p:cNvPr>
              <p:cNvSpPr txBox="1"/>
              <p:nvPr/>
            </p:nvSpPr>
            <p:spPr>
              <a:xfrm>
                <a:off x="7557443" y="4866220"/>
                <a:ext cx="9408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CL" b="0" dirty="0"/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&lt;+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CL" b="0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3C6E9634-1F5B-4E46-9469-D4009A89B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443" y="4866220"/>
                <a:ext cx="940882" cy="646331"/>
              </a:xfrm>
              <a:prstGeom prst="rect">
                <a:avLst/>
              </a:prstGeom>
              <a:blipFill>
                <a:blip r:embed="rId7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adroTexto 17">
            <a:extLst>
              <a:ext uri="{FF2B5EF4-FFF2-40B4-BE49-F238E27FC236}">
                <a16:creationId xmlns:a16="http://schemas.microsoft.com/office/drawing/2014/main" id="{ECC63001-AF20-448D-8C84-76D8CE7B1BE7}"/>
              </a:ext>
            </a:extLst>
          </p:cNvPr>
          <p:cNvSpPr txBox="1"/>
          <p:nvPr/>
        </p:nvSpPr>
        <p:spPr>
          <a:xfrm>
            <a:off x="7691973" y="3808069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+ </a:t>
            </a:r>
            <a:r>
              <a:rPr lang="es-CL" dirty="0" err="1"/>
              <a:t>pg</a:t>
            </a:r>
            <a:endParaRPr lang="en-US" dirty="0"/>
          </a:p>
          <a:p>
            <a:endParaRPr lang="en-U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4C86CC4-B276-4A84-BF97-8850574C7C4A}"/>
              </a:ext>
            </a:extLst>
          </p:cNvPr>
          <p:cNvSpPr txBox="1"/>
          <p:nvPr/>
        </p:nvSpPr>
        <p:spPr>
          <a:xfrm>
            <a:off x="3566536" y="3808068"/>
            <a:ext cx="77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err="1"/>
              <a:t>pg</a:t>
            </a:r>
            <a:r>
              <a:rPr lang="es-CL" dirty="0"/>
              <a:t> </a:t>
            </a:r>
            <a:r>
              <a:rPr lang="es-CL" dirty="0" err="1"/>
              <a:t>pg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81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2DA957B-E935-439F-87E5-6EBAA647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1" y="70333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454B860-63A4-4F24-A6CC-50B7DFAD7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206360"/>
              </p:ext>
            </p:extLst>
          </p:nvPr>
        </p:nvGraphicFramePr>
        <p:xfrm>
          <a:off x="2761672" y="1788513"/>
          <a:ext cx="6668655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267">
                  <a:extLst>
                    <a:ext uri="{9D8B030D-6E8A-4147-A177-3AD203B41FA5}">
                      <a16:colId xmlns:a16="http://schemas.microsoft.com/office/drawing/2014/main" val="825901322"/>
                    </a:ext>
                  </a:extLst>
                </a:gridCol>
                <a:gridCol w="1636852">
                  <a:extLst>
                    <a:ext uri="{9D8B030D-6E8A-4147-A177-3AD203B41FA5}">
                      <a16:colId xmlns:a16="http://schemas.microsoft.com/office/drawing/2014/main" val="2264759701"/>
                    </a:ext>
                  </a:extLst>
                </a:gridCol>
                <a:gridCol w="1677268">
                  <a:extLst>
                    <a:ext uri="{9D8B030D-6E8A-4147-A177-3AD203B41FA5}">
                      <a16:colId xmlns:a16="http://schemas.microsoft.com/office/drawing/2014/main" val="691938501"/>
                    </a:ext>
                  </a:extLst>
                </a:gridCol>
                <a:gridCol w="1677268">
                  <a:extLst>
                    <a:ext uri="{9D8B030D-6E8A-4147-A177-3AD203B41FA5}">
                      <a16:colId xmlns:a16="http://schemas.microsoft.com/office/drawing/2014/main" val="1735181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Genotipos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/>
                      <a14:m xmlns:a14="http://schemas.microsoft.com/office/drawing/2010/main"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CL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720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+ +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+ </a:t>
                      </a:r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126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Peso en gramos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14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12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931082"/>
                  </a:ext>
                </a:extLst>
              </a:tr>
            </a:tbl>
          </a:graphicData>
        </a:graphic>
      </p:graphicFrame>
      <p:pic>
        <p:nvPicPr>
          <p:cNvPr id="5" name="Picture 6" descr="Meme Cockroach Sticker by MOODMAN">
            <a:extLst>
              <a:ext uri="{FF2B5EF4-FFF2-40B4-BE49-F238E27FC236}">
                <a16:creationId xmlns:a16="http://schemas.microsoft.com/office/drawing/2014/main" id="{B70493B2-62E6-4EB1-8731-25321F03E2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639" y="0"/>
            <a:ext cx="1607288" cy="1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70C8435F-5B91-4194-9986-06ABAE31BC18}"/>
                  </a:ext>
                </a:extLst>
              </p:cNvPr>
              <p:cNvSpPr txBox="1"/>
              <p:nvPr/>
            </p:nvSpPr>
            <p:spPr>
              <a:xfrm>
                <a:off x="6907884" y="226280"/>
                <a:ext cx="4876800" cy="932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𝑽𝒂𝒍𝒐𝒓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𝒉𝒐𝒎𝒐𝒄𝒊𝒈𝒐𝒕𝒐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𝒎𝒆𝒅𝒊𝒐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𝒑𝒖𝒏𝒕𝒐</m:t>
                          </m:r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𝒎𝒆𝒅𝒊𝒐</m:t>
                          </m:r>
                        </m:e>
                      </m:d>
                    </m:oMath>
                  </m:oMathPara>
                </a14:m>
                <a:endParaRPr lang="es-CL" sz="1400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s-CL" sz="14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CL" sz="1400" b="1" i="1" dirty="0">
                              <a:latin typeface="Cambria Math" panose="02040503050406030204" pitchFamily="18" charset="0"/>
                            </a:rPr>
                            <m:t>𝑽𝒂𝒍𝒐𝒓</m:t>
                          </m:r>
                          <m:r>
                            <a:rPr lang="es-CL" sz="14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sz="1400" b="1" i="1" dirty="0">
                              <a:latin typeface="Cambria Math" panose="02040503050406030204" pitchFamily="18" charset="0"/>
                            </a:rPr>
                            <m:t>𝒄𝒂𝒓𝒂𝒄</m:t>
                          </m:r>
                          <m:r>
                            <a:rPr lang="es-CL" sz="1400" b="1" i="1" dirty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s-CL" sz="1400" b="1" i="1" dirty="0">
                              <a:latin typeface="Cambria Math" panose="02040503050406030204" pitchFamily="18" charset="0"/>
                            </a:rPr>
                            <m:t>𝒉𝒐𝒎𝒐𝒄𝒊𝒈𝒐𝒕𝒐</m:t>
                          </m:r>
                          <m:r>
                            <a:rPr lang="es-CL" sz="14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sz="1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CL" sz="14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L" sz="1400" b="1" i="1" dirty="0">
                              <a:latin typeface="Cambria Math" panose="02040503050406030204" pitchFamily="18" charset="0"/>
                            </a:rPr>
                            <m:t>𝑽𝒂𝒍𝒐𝒓</m:t>
                          </m:r>
                          <m:r>
                            <a:rPr lang="es-CL" sz="14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sz="1400" b="1" i="1" dirty="0">
                              <a:latin typeface="Cambria Math" panose="02040503050406030204" pitchFamily="18" charset="0"/>
                            </a:rPr>
                            <m:t>𝒄𝒂𝒓𝒂𝒄</m:t>
                          </m:r>
                          <m:r>
                            <a:rPr lang="es-CL" sz="1400" b="1" i="1" dirty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s-CL" sz="1400" b="1" i="1" dirty="0">
                              <a:latin typeface="Cambria Math" panose="02040503050406030204" pitchFamily="18" charset="0"/>
                            </a:rPr>
                            <m:t>𝒉𝒐𝒎𝒐𝒄𝒊𝒈𝒐𝒕𝒐</m:t>
                          </m:r>
                          <m:r>
                            <a:rPr lang="es-CL" sz="14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sz="1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CL" sz="1400" b="1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CL" sz="1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70C8435F-5B91-4194-9986-06ABAE31B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884" y="226280"/>
                <a:ext cx="4876800" cy="932178"/>
              </a:xfrm>
              <a:prstGeom prst="rect">
                <a:avLst/>
              </a:prstGeom>
              <a:blipFill>
                <a:blip r:embed="rId4"/>
                <a:stretch>
                  <a:fillRect r="-8375" b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D4648C0-20DD-4A85-A071-E00739DC3BEE}"/>
              </a:ext>
            </a:extLst>
          </p:cNvPr>
          <p:cNvCxnSpPr/>
          <p:nvPr/>
        </p:nvCxnSpPr>
        <p:spPr>
          <a:xfrm>
            <a:off x="3292295" y="4782332"/>
            <a:ext cx="6816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F0CFCE7D-0AFB-4B11-B32B-761B89C54578}"/>
              </a:ext>
            </a:extLst>
          </p:cNvPr>
          <p:cNvCxnSpPr/>
          <p:nvPr/>
        </p:nvCxnSpPr>
        <p:spPr>
          <a:xfrm flipV="1">
            <a:off x="3948077" y="4228510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AE5BFFFA-C7C9-48EC-BC47-F6FDC3BA21E9}"/>
              </a:ext>
            </a:extLst>
          </p:cNvPr>
          <p:cNvCxnSpPr/>
          <p:nvPr/>
        </p:nvCxnSpPr>
        <p:spPr>
          <a:xfrm flipV="1">
            <a:off x="9457567" y="4235257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25249FE-8247-4000-8EF5-1DF5CEFAB3AE}"/>
              </a:ext>
            </a:extLst>
          </p:cNvPr>
          <p:cNvCxnSpPr/>
          <p:nvPr/>
        </p:nvCxnSpPr>
        <p:spPr>
          <a:xfrm flipV="1">
            <a:off x="6686659" y="4235257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76B0C26C-FB13-4F56-ADF1-3BDE4E7BA7F4}"/>
                  </a:ext>
                </a:extLst>
              </p:cNvPr>
              <p:cNvSpPr txBox="1"/>
              <p:nvPr/>
            </p:nvSpPr>
            <p:spPr>
              <a:xfrm>
                <a:off x="9157386" y="4877758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76B0C26C-FB13-4F56-ADF1-3BDE4E7B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386" y="4877758"/>
                <a:ext cx="60036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0">
            <a:extLst>
              <a:ext uri="{FF2B5EF4-FFF2-40B4-BE49-F238E27FC236}">
                <a16:creationId xmlns:a16="http://schemas.microsoft.com/office/drawing/2014/main" id="{826B423F-2CB3-4DA3-97F2-BA39A4431FEB}"/>
              </a:ext>
            </a:extLst>
          </p:cNvPr>
          <p:cNvSpPr txBox="1"/>
          <p:nvPr/>
        </p:nvSpPr>
        <p:spPr>
          <a:xfrm>
            <a:off x="9098746" y="3812836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+ +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67A1B905-ECCA-4C6E-97C9-6ED97A934D43}"/>
                  </a:ext>
                </a:extLst>
              </p:cNvPr>
              <p:cNvSpPr txBox="1"/>
              <p:nvPr/>
            </p:nvSpPr>
            <p:spPr>
              <a:xfrm>
                <a:off x="3647895" y="4874841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67A1B905-ECCA-4C6E-97C9-6ED97A934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95" y="4874841"/>
                <a:ext cx="60036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42D47005-9B01-4C2E-AA34-AF68CEF114B2}"/>
                  </a:ext>
                </a:extLst>
              </p:cNvPr>
              <p:cNvSpPr txBox="1"/>
              <p:nvPr/>
            </p:nvSpPr>
            <p:spPr>
              <a:xfrm>
                <a:off x="6261787" y="4869742"/>
                <a:ext cx="877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42D47005-9B01-4C2E-AA34-AF68CEF11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787" y="4869742"/>
                <a:ext cx="87745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5DFA9AA4-42AB-478C-B723-729238ED0A70}"/>
              </a:ext>
            </a:extLst>
          </p:cNvPr>
          <p:cNvSpPr txBox="1"/>
          <p:nvPr/>
        </p:nvSpPr>
        <p:spPr>
          <a:xfrm>
            <a:off x="1520012" y="3859178"/>
            <a:ext cx="11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Genotipo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6C9401F-E98D-449F-9C89-9DD490AA75F9}"/>
              </a:ext>
            </a:extLst>
          </p:cNvPr>
          <p:cNvSpPr txBox="1"/>
          <p:nvPr/>
        </p:nvSpPr>
        <p:spPr>
          <a:xfrm>
            <a:off x="1520011" y="4874841"/>
            <a:ext cx="119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Valor genotípico</a:t>
            </a:r>
            <a:endParaRPr lang="en-US" b="1" dirty="0">
              <a:latin typeface="Abadi" panose="020B0604020104020204" pitchFamily="34" charset="0"/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1E7D7D64-7612-44A7-895E-1613773AFFBE}"/>
              </a:ext>
            </a:extLst>
          </p:cNvPr>
          <p:cNvCxnSpPr/>
          <p:nvPr/>
        </p:nvCxnSpPr>
        <p:spPr>
          <a:xfrm flipV="1">
            <a:off x="8047939" y="4234381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0EC4CF18-EE23-490B-91E5-4CBE758EF17C}"/>
                  </a:ext>
                </a:extLst>
              </p:cNvPr>
              <p:cNvSpPr txBox="1"/>
              <p:nvPr/>
            </p:nvSpPr>
            <p:spPr>
              <a:xfrm>
                <a:off x="7557443" y="4866220"/>
                <a:ext cx="9408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CL" b="0" dirty="0"/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&lt;+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CL" b="0" dirty="0"/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0EC4CF18-EE23-490B-91E5-4CBE758EF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443" y="4866220"/>
                <a:ext cx="940882" cy="646331"/>
              </a:xfrm>
              <a:prstGeom prst="rect">
                <a:avLst/>
              </a:prstGeom>
              <a:blipFill>
                <a:blip r:embed="rId12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uadroTexto 37">
            <a:extLst>
              <a:ext uri="{FF2B5EF4-FFF2-40B4-BE49-F238E27FC236}">
                <a16:creationId xmlns:a16="http://schemas.microsoft.com/office/drawing/2014/main" id="{23057CB0-216F-4255-A026-CA10F5831ADD}"/>
              </a:ext>
            </a:extLst>
          </p:cNvPr>
          <p:cNvSpPr txBox="1"/>
          <p:nvPr/>
        </p:nvSpPr>
        <p:spPr>
          <a:xfrm>
            <a:off x="7691973" y="3808069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+ </a:t>
            </a:r>
            <a:r>
              <a:rPr lang="es-CL" dirty="0" err="1"/>
              <a:t>pg</a:t>
            </a:r>
            <a:endParaRPr lang="en-US" dirty="0"/>
          </a:p>
          <a:p>
            <a:endParaRPr lang="en-U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FCAF3CA-C81F-43E9-8234-4E6B99F92DE8}"/>
              </a:ext>
            </a:extLst>
          </p:cNvPr>
          <p:cNvSpPr txBox="1"/>
          <p:nvPr/>
        </p:nvSpPr>
        <p:spPr>
          <a:xfrm>
            <a:off x="3566536" y="3808068"/>
            <a:ext cx="77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err="1"/>
              <a:t>pg</a:t>
            </a:r>
            <a:r>
              <a:rPr lang="es-CL" dirty="0"/>
              <a:t> </a:t>
            </a:r>
            <a:r>
              <a:rPr lang="es-CL" dirty="0" err="1"/>
              <a:t>pg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5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0231 L -0.02331 0.59537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2DA957B-E935-439F-87E5-6EBAA647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1" y="70333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454B860-63A4-4F24-A6CC-50B7DFAD73F1}"/>
              </a:ext>
            </a:extLst>
          </p:cNvPr>
          <p:cNvGraphicFramePr>
            <a:graphicFrameLocks noGrp="1"/>
          </p:cNvGraphicFramePr>
          <p:nvPr/>
        </p:nvGraphicFramePr>
        <p:xfrm>
          <a:off x="2761672" y="1788513"/>
          <a:ext cx="6668655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267">
                  <a:extLst>
                    <a:ext uri="{9D8B030D-6E8A-4147-A177-3AD203B41FA5}">
                      <a16:colId xmlns:a16="http://schemas.microsoft.com/office/drawing/2014/main" val="825901322"/>
                    </a:ext>
                  </a:extLst>
                </a:gridCol>
                <a:gridCol w="1636852">
                  <a:extLst>
                    <a:ext uri="{9D8B030D-6E8A-4147-A177-3AD203B41FA5}">
                      <a16:colId xmlns:a16="http://schemas.microsoft.com/office/drawing/2014/main" val="2264759701"/>
                    </a:ext>
                  </a:extLst>
                </a:gridCol>
                <a:gridCol w="1677268">
                  <a:extLst>
                    <a:ext uri="{9D8B030D-6E8A-4147-A177-3AD203B41FA5}">
                      <a16:colId xmlns:a16="http://schemas.microsoft.com/office/drawing/2014/main" val="691938501"/>
                    </a:ext>
                  </a:extLst>
                </a:gridCol>
                <a:gridCol w="1677268">
                  <a:extLst>
                    <a:ext uri="{9D8B030D-6E8A-4147-A177-3AD203B41FA5}">
                      <a16:colId xmlns:a16="http://schemas.microsoft.com/office/drawing/2014/main" val="1735181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Genotipos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/>
                      <a14:m xmlns:a14="http://schemas.microsoft.com/office/drawing/2010/main"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CL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720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+ +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+ </a:t>
                      </a:r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126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Peso en gramos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14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12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9310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70C8435F-5B91-4194-9986-06ABAE31BC18}"/>
                  </a:ext>
                </a:extLst>
              </p:cNvPr>
              <p:cNvSpPr txBox="1"/>
              <p:nvPr/>
            </p:nvSpPr>
            <p:spPr>
              <a:xfrm>
                <a:off x="6907884" y="226280"/>
                <a:ext cx="4876800" cy="932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𝑽𝒂𝒍𝒐𝒓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𝒉𝒐𝒎𝒐𝒄𝒊𝒈𝒐𝒕𝒐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𝒎𝒆𝒅𝒊𝒐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𝒑𝒖𝒏𝒕𝒐</m:t>
                          </m:r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𝒎𝒆𝒅𝒊𝒐</m:t>
                          </m:r>
                        </m:e>
                      </m:d>
                    </m:oMath>
                  </m:oMathPara>
                </a14:m>
                <a:endParaRPr lang="es-CL" sz="1400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s-CL" sz="14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CL" sz="1400" b="1" i="1" dirty="0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  <m:r>
                            <a:rPr lang="es-CL" sz="14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L" sz="1400" b="1" i="1" dirty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s-CL" sz="1400" b="1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CL" sz="1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70C8435F-5B91-4194-9986-06ABAE31B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884" y="226280"/>
                <a:ext cx="4876800" cy="932178"/>
              </a:xfrm>
              <a:prstGeom prst="rect">
                <a:avLst/>
              </a:prstGeom>
              <a:blipFill>
                <a:blip r:embed="rId3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D4648C0-20DD-4A85-A071-E00739DC3BEE}"/>
              </a:ext>
            </a:extLst>
          </p:cNvPr>
          <p:cNvCxnSpPr/>
          <p:nvPr/>
        </p:nvCxnSpPr>
        <p:spPr>
          <a:xfrm>
            <a:off x="3292295" y="4782332"/>
            <a:ext cx="6816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F0CFCE7D-0AFB-4B11-B32B-761B89C54578}"/>
              </a:ext>
            </a:extLst>
          </p:cNvPr>
          <p:cNvCxnSpPr/>
          <p:nvPr/>
        </p:nvCxnSpPr>
        <p:spPr>
          <a:xfrm flipV="1">
            <a:off x="3948077" y="4228510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AE5BFFFA-C7C9-48EC-BC47-F6FDC3BA21E9}"/>
              </a:ext>
            </a:extLst>
          </p:cNvPr>
          <p:cNvCxnSpPr/>
          <p:nvPr/>
        </p:nvCxnSpPr>
        <p:spPr>
          <a:xfrm flipV="1">
            <a:off x="9457567" y="4235257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25249FE-8247-4000-8EF5-1DF5CEFAB3AE}"/>
              </a:ext>
            </a:extLst>
          </p:cNvPr>
          <p:cNvCxnSpPr/>
          <p:nvPr/>
        </p:nvCxnSpPr>
        <p:spPr>
          <a:xfrm flipV="1">
            <a:off x="6686659" y="4235257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76B0C26C-FB13-4F56-ADF1-3BDE4E7BA7F4}"/>
                  </a:ext>
                </a:extLst>
              </p:cNvPr>
              <p:cNvSpPr txBox="1"/>
              <p:nvPr/>
            </p:nvSpPr>
            <p:spPr>
              <a:xfrm>
                <a:off x="9157386" y="4877758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76B0C26C-FB13-4F56-ADF1-3BDE4E7B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386" y="4877758"/>
                <a:ext cx="6003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0">
            <a:extLst>
              <a:ext uri="{FF2B5EF4-FFF2-40B4-BE49-F238E27FC236}">
                <a16:creationId xmlns:a16="http://schemas.microsoft.com/office/drawing/2014/main" id="{826B423F-2CB3-4DA3-97F2-BA39A4431FEB}"/>
              </a:ext>
            </a:extLst>
          </p:cNvPr>
          <p:cNvSpPr txBox="1"/>
          <p:nvPr/>
        </p:nvSpPr>
        <p:spPr>
          <a:xfrm>
            <a:off x="9098746" y="3812836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+ +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67A1B905-ECCA-4C6E-97C9-6ED97A934D43}"/>
                  </a:ext>
                </a:extLst>
              </p:cNvPr>
              <p:cNvSpPr txBox="1"/>
              <p:nvPr/>
            </p:nvSpPr>
            <p:spPr>
              <a:xfrm>
                <a:off x="3647895" y="4874841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67A1B905-ECCA-4C6E-97C9-6ED97A934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95" y="4874841"/>
                <a:ext cx="60036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42D47005-9B01-4C2E-AA34-AF68CEF114B2}"/>
                  </a:ext>
                </a:extLst>
              </p:cNvPr>
              <p:cNvSpPr txBox="1"/>
              <p:nvPr/>
            </p:nvSpPr>
            <p:spPr>
              <a:xfrm>
                <a:off x="6261787" y="4869742"/>
                <a:ext cx="877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42D47005-9B01-4C2E-AA34-AF68CEF11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787" y="4869742"/>
                <a:ext cx="8774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5DFA9AA4-42AB-478C-B723-729238ED0A70}"/>
              </a:ext>
            </a:extLst>
          </p:cNvPr>
          <p:cNvSpPr txBox="1"/>
          <p:nvPr/>
        </p:nvSpPr>
        <p:spPr>
          <a:xfrm>
            <a:off x="1520012" y="3859178"/>
            <a:ext cx="11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Genotipo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6C9401F-E98D-449F-9C89-9DD490AA75F9}"/>
              </a:ext>
            </a:extLst>
          </p:cNvPr>
          <p:cNvSpPr txBox="1"/>
          <p:nvPr/>
        </p:nvSpPr>
        <p:spPr>
          <a:xfrm>
            <a:off x="1520011" y="4874841"/>
            <a:ext cx="119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Valor genotípico</a:t>
            </a:r>
            <a:endParaRPr lang="en-US" b="1" dirty="0">
              <a:latin typeface="Abadi" panose="020B0604020104020204" pitchFamily="34" charset="0"/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1E7D7D64-7612-44A7-895E-1613773AFFBE}"/>
              </a:ext>
            </a:extLst>
          </p:cNvPr>
          <p:cNvCxnSpPr/>
          <p:nvPr/>
        </p:nvCxnSpPr>
        <p:spPr>
          <a:xfrm flipV="1">
            <a:off x="8047939" y="4234381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0EC4CF18-EE23-490B-91E5-4CBE758EF17C}"/>
                  </a:ext>
                </a:extLst>
              </p:cNvPr>
              <p:cNvSpPr txBox="1"/>
              <p:nvPr/>
            </p:nvSpPr>
            <p:spPr>
              <a:xfrm>
                <a:off x="7557443" y="4866220"/>
                <a:ext cx="9408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CL" b="0" dirty="0"/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&lt;+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CL" b="0" dirty="0"/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0EC4CF18-EE23-490B-91E5-4CBE758EF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443" y="4866220"/>
                <a:ext cx="940882" cy="646331"/>
              </a:xfrm>
              <a:prstGeom prst="rect">
                <a:avLst/>
              </a:prstGeom>
              <a:blipFill>
                <a:blip r:embed="rId7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uadroTexto 37">
            <a:extLst>
              <a:ext uri="{FF2B5EF4-FFF2-40B4-BE49-F238E27FC236}">
                <a16:creationId xmlns:a16="http://schemas.microsoft.com/office/drawing/2014/main" id="{23057CB0-216F-4255-A026-CA10F5831ADD}"/>
              </a:ext>
            </a:extLst>
          </p:cNvPr>
          <p:cNvSpPr txBox="1"/>
          <p:nvPr/>
        </p:nvSpPr>
        <p:spPr>
          <a:xfrm>
            <a:off x="7691973" y="3808069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+ </a:t>
            </a:r>
            <a:r>
              <a:rPr lang="es-CL" dirty="0" err="1"/>
              <a:t>pg</a:t>
            </a:r>
            <a:endParaRPr lang="en-US" dirty="0"/>
          </a:p>
          <a:p>
            <a:endParaRPr lang="en-US" dirty="0"/>
          </a:p>
        </p:txBody>
      </p:sp>
      <p:pic>
        <p:nvPicPr>
          <p:cNvPr id="40" name="Picture 6" descr="Meme Cockroach Sticker by MOODMAN">
            <a:extLst>
              <a:ext uri="{FF2B5EF4-FFF2-40B4-BE49-F238E27FC236}">
                <a16:creationId xmlns:a16="http://schemas.microsoft.com/office/drawing/2014/main" id="{68548C8C-E47A-480C-A245-80FE585A5C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223" y="4043844"/>
            <a:ext cx="1607288" cy="1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E48DDE0-51C1-40B2-931C-C6587F2B19AA}"/>
              </a:ext>
            </a:extLst>
          </p:cNvPr>
          <p:cNvSpPr txBox="1"/>
          <p:nvPr/>
        </p:nvSpPr>
        <p:spPr>
          <a:xfrm>
            <a:off x="3566536" y="3808068"/>
            <a:ext cx="77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err="1"/>
              <a:t>pg</a:t>
            </a:r>
            <a:r>
              <a:rPr lang="es-CL" dirty="0"/>
              <a:t> </a:t>
            </a:r>
            <a:r>
              <a:rPr lang="es-CL" dirty="0" err="1"/>
              <a:t>pg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41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2DA957B-E935-439F-87E5-6EBAA647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1" y="70333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454B860-63A4-4F24-A6CC-50B7DFAD73F1}"/>
              </a:ext>
            </a:extLst>
          </p:cNvPr>
          <p:cNvGraphicFramePr>
            <a:graphicFrameLocks noGrp="1"/>
          </p:cNvGraphicFramePr>
          <p:nvPr/>
        </p:nvGraphicFramePr>
        <p:xfrm>
          <a:off x="2761672" y="1788513"/>
          <a:ext cx="6668655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267">
                  <a:extLst>
                    <a:ext uri="{9D8B030D-6E8A-4147-A177-3AD203B41FA5}">
                      <a16:colId xmlns:a16="http://schemas.microsoft.com/office/drawing/2014/main" val="825901322"/>
                    </a:ext>
                  </a:extLst>
                </a:gridCol>
                <a:gridCol w="1636852">
                  <a:extLst>
                    <a:ext uri="{9D8B030D-6E8A-4147-A177-3AD203B41FA5}">
                      <a16:colId xmlns:a16="http://schemas.microsoft.com/office/drawing/2014/main" val="2264759701"/>
                    </a:ext>
                  </a:extLst>
                </a:gridCol>
                <a:gridCol w="1677268">
                  <a:extLst>
                    <a:ext uri="{9D8B030D-6E8A-4147-A177-3AD203B41FA5}">
                      <a16:colId xmlns:a16="http://schemas.microsoft.com/office/drawing/2014/main" val="691938501"/>
                    </a:ext>
                  </a:extLst>
                </a:gridCol>
                <a:gridCol w="1677268">
                  <a:extLst>
                    <a:ext uri="{9D8B030D-6E8A-4147-A177-3AD203B41FA5}">
                      <a16:colId xmlns:a16="http://schemas.microsoft.com/office/drawing/2014/main" val="1735181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Genotipos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/>
                      <a14:m xmlns:a14="http://schemas.microsoft.com/office/drawing/2010/main"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CL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720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+ +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+ </a:t>
                      </a:r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126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Peso en gramos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14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12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9310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70C8435F-5B91-4194-9986-06ABAE31BC18}"/>
                  </a:ext>
                </a:extLst>
              </p:cNvPr>
              <p:cNvSpPr txBox="1"/>
              <p:nvPr/>
            </p:nvSpPr>
            <p:spPr>
              <a:xfrm>
                <a:off x="6907884" y="226280"/>
                <a:ext cx="48768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𝑽𝒂𝒍𝒐𝒓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𝒉𝒐𝒎𝒐𝒄𝒊𝒈𝒐𝒕𝒐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𝒎𝒆𝒅𝒊𝒐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𝒑𝒖𝒏𝒕𝒐</m:t>
                          </m:r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𝒎𝒆𝒅𝒊𝒐</m:t>
                          </m:r>
                        </m:e>
                      </m:d>
                    </m:oMath>
                  </m:oMathPara>
                </a14:m>
                <a:endParaRPr lang="es-CL" sz="1400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s-CL" sz="14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70C8435F-5B91-4194-9986-06ABAE31B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884" y="226280"/>
                <a:ext cx="4876800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D4648C0-20DD-4A85-A071-E00739DC3BEE}"/>
              </a:ext>
            </a:extLst>
          </p:cNvPr>
          <p:cNvCxnSpPr/>
          <p:nvPr/>
        </p:nvCxnSpPr>
        <p:spPr>
          <a:xfrm>
            <a:off x="3292295" y="4782332"/>
            <a:ext cx="6816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F0CFCE7D-0AFB-4B11-B32B-761B89C54578}"/>
              </a:ext>
            </a:extLst>
          </p:cNvPr>
          <p:cNvCxnSpPr/>
          <p:nvPr/>
        </p:nvCxnSpPr>
        <p:spPr>
          <a:xfrm flipV="1">
            <a:off x="3948077" y="4228510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AE5BFFFA-C7C9-48EC-BC47-F6FDC3BA21E9}"/>
              </a:ext>
            </a:extLst>
          </p:cNvPr>
          <p:cNvCxnSpPr/>
          <p:nvPr/>
        </p:nvCxnSpPr>
        <p:spPr>
          <a:xfrm flipV="1">
            <a:off x="9457567" y="4235257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25249FE-8247-4000-8EF5-1DF5CEFAB3AE}"/>
              </a:ext>
            </a:extLst>
          </p:cNvPr>
          <p:cNvCxnSpPr/>
          <p:nvPr/>
        </p:nvCxnSpPr>
        <p:spPr>
          <a:xfrm flipV="1">
            <a:off x="6686659" y="4235257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76B0C26C-FB13-4F56-ADF1-3BDE4E7BA7F4}"/>
                  </a:ext>
                </a:extLst>
              </p:cNvPr>
              <p:cNvSpPr txBox="1"/>
              <p:nvPr/>
            </p:nvSpPr>
            <p:spPr>
              <a:xfrm>
                <a:off x="9157386" y="4877758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76B0C26C-FB13-4F56-ADF1-3BDE4E7B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386" y="4877758"/>
                <a:ext cx="6003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0">
            <a:extLst>
              <a:ext uri="{FF2B5EF4-FFF2-40B4-BE49-F238E27FC236}">
                <a16:creationId xmlns:a16="http://schemas.microsoft.com/office/drawing/2014/main" id="{826B423F-2CB3-4DA3-97F2-BA39A4431FEB}"/>
              </a:ext>
            </a:extLst>
          </p:cNvPr>
          <p:cNvSpPr txBox="1"/>
          <p:nvPr/>
        </p:nvSpPr>
        <p:spPr>
          <a:xfrm>
            <a:off x="9098746" y="3812836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+ +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67A1B905-ECCA-4C6E-97C9-6ED97A934D43}"/>
                  </a:ext>
                </a:extLst>
              </p:cNvPr>
              <p:cNvSpPr txBox="1"/>
              <p:nvPr/>
            </p:nvSpPr>
            <p:spPr>
              <a:xfrm>
                <a:off x="3647895" y="4874841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67A1B905-ECCA-4C6E-97C9-6ED97A934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95" y="4874841"/>
                <a:ext cx="60036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42D47005-9B01-4C2E-AA34-AF68CEF114B2}"/>
                  </a:ext>
                </a:extLst>
              </p:cNvPr>
              <p:cNvSpPr txBox="1"/>
              <p:nvPr/>
            </p:nvSpPr>
            <p:spPr>
              <a:xfrm>
                <a:off x="6261787" y="4869742"/>
                <a:ext cx="877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42D47005-9B01-4C2E-AA34-AF68CEF11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787" y="4869742"/>
                <a:ext cx="8774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5DFA9AA4-42AB-478C-B723-729238ED0A70}"/>
              </a:ext>
            </a:extLst>
          </p:cNvPr>
          <p:cNvSpPr txBox="1"/>
          <p:nvPr/>
        </p:nvSpPr>
        <p:spPr>
          <a:xfrm>
            <a:off x="1520012" y="3859178"/>
            <a:ext cx="11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Genotipo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6C9401F-E98D-449F-9C89-9DD490AA75F9}"/>
              </a:ext>
            </a:extLst>
          </p:cNvPr>
          <p:cNvSpPr txBox="1"/>
          <p:nvPr/>
        </p:nvSpPr>
        <p:spPr>
          <a:xfrm>
            <a:off x="1520011" y="4874841"/>
            <a:ext cx="119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Valor genotípico</a:t>
            </a:r>
            <a:endParaRPr lang="en-US" b="1" dirty="0">
              <a:latin typeface="Abadi" panose="020B0604020104020204" pitchFamily="34" charset="0"/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1E7D7D64-7612-44A7-895E-1613773AFFBE}"/>
              </a:ext>
            </a:extLst>
          </p:cNvPr>
          <p:cNvCxnSpPr/>
          <p:nvPr/>
        </p:nvCxnSpPr>
        <p:spPr>
          <a:xfrm flipV="1">
            <a:off x="8047939" y="4234381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0EC4CF18-EE23-490B-91E5-4CBE758EF17C}"/>
                  </a:ext>
                </a:extLst>
              </p:cNvPr>
              <p:cNvSpPr txBox="1"/>
              <p:nvPr/>
            </p:nvSpPr>
            <p:spPr>
              <a:xfrm>
                <a:off x="7557443" y="4866220"/>
                <a:ext cx="9408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CL" b="0" dirty="0"/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&lt;+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CL" b="0" dirty="0"/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0EC4CF18-EE23-490B-91E5-4CBE758EF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443" y="4866220"/>
                <a:ext cx="940882" cy="646331"/>
              </a:xfrm>
              <a:prstGeom prst="rect">
                <a:avLst/>
              </a:prstGeom>
              <a:blipFill>
                <a:blip r:embed="rId7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uadroTexto 37">
            <a:extLst>
              <a:ext uri="{FF2B5EF4-FFF2-40B4-BE49-F238E27FC236}">
                <a16:creationId xmlns:a16="http://schemas.microsoft.com/office/drawing/2014/main" id="{23057CB0-216F-4255-A026-CA10F5831ADD}"/>
              </a:ext>
            </a:extLst>
          </p:cNvPr>
          <p:cNvSpPr txBox="1"/>
          <p:nvPr/>
        </p:nvSpPr>
        <p:spPr>
          <a:xfrm>
            <a:off x="7691973" y="3808069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+ </a:t>
            </a:r>
            <a:r>
              <a:rPr lang="es-CL" dirty="0" err="1"/>
              <a:t>pg</a:t>
            </a:r>
            <a:endParaRPr lang="en-US" dirty="0"/>
          </a:p>
          <a:p>
            <a:endParaRPr lang="en-US" dirty="0"/>
          </a:p>
        </p:txBody>
      </p:sp>
      <p:pic>
        <p:nvPicPr>
          <p:cNvPr id="40" name="Picture 6" descr="Meme Cockroach Sticker by MOODMAN">
            <a:extLst>
              <a:ext uri="{FF2B5EF4-FFF2-40B4-BE49-F238E27FC236}">
                <a16:creationId xmlns:a16="http://schemas.microsoft.com/office/drawing/2014/main" id="{68548C8C-E47A-480C-A245-80FE585A5C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223" y="4043844"/>
            <a:ext cx="1607288" cy="1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B8D146D-83C6-4DCE-B363-42B7E61DE70F}"/>
              </a:ext>
            </a:extLst>
          </p:cNvPr>
          <p:cNvSpPr txBox="1"/>
          <p:nvPr/>
        </p:nvSpPr>
        <p:spPr>
          <a:xfrm>
            <a:off x="3566536" y="3808068"/>
            <a:ext cx="77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err="1"/>
              <a:t>pg</a:t>
            </a:r>
            <a:r>
              <a:rPr lang="es-CL" dirty="0"/>
              <a:t> </a:t>
            </a:r>
            <a:r>
              <a:rPr lang="es-CL" dirty="0" err="1"/>
              <a:t>pg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59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2DA957B-E935-439F-87E5-6EBAA647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1" y="70333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454B860-63A4-4F24-A6CC-50B7DFAD73F1}"/>
              </a:ext>
            </a:extLst>
          </p:cNvPr>
          <p:cNvGraphicFramePr>
            <a:graphicFrameLocks noGrp="1"/>
          </p:cNvGraphicFramePr>
          <p:nvPr/>
        </p:nvGraphicFramePr>
        <p:xfrm>
          <a:off x="2761672" y="1788513"/>
          <a:ext cx="6668655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267">
                  <a:extLst>
                    <a:ext uri="{9D8B030D-6E8A-4147-A177-3AD203B41FA5}">
                      <a16:colId xmlns:a16="http://schemas.microsoft.com/office/drawing/2014/main" val="825901322"/>
                    </a:ext>
                  </a:extLst>
                </a:gridCol>
                <a:gridCol w="1636852">
                  <a:extLst>
                    <a:ext uri="{9D8B030D-6E8A-4147-A177-3AD203B41FA5}">
                      <a16:colId xmlns:a16="http://schemas.microsoft.com/office/drawing/2014/main" val="2264759701"/>
                    </a:ext>
                  </a:extLst>
                </a:gridCol>
                <a:gridCol w="1677268">
                  <a:extLst>
                    <a:ext uri="{9D8B030D-6E8A-4147-A177-3AD203B41FA5}">
                      <a16:colId xmlns:a16="http://schemas.microsoft.com/office/drawing/2014/main" val="691938501"/>
                    </a:ext>
                  </a:extLst>
                </a:gridCol>
                <a:gridCol w="1677268">
                  <a:extLst>
                    <a:ext uri="{9D8B030D-6E8A-4147-A177-3AD203B41FA5}">
                      <a16:colId xmlns:a16="http://schemas.microsoft.com/office/drawing/2014/main" val="1735181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Genotipos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/>
                      <a14:m xmlns:a14="http://schemas.microsoft.com/office/drawing/2010/main"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CL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720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+ +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+ </a:t>
                      </a:r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126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Peso en gramos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14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12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9310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B2B56C05-0455-481C-8727-A180D69FF1B6}"/>
                  </a:ext>
                </a:extLst>
              </p:cNvPr>
              <p:cNvSpPr txBox="1"/>
              <p:nvPr/>
            </p:nvSpPr>
            <p:spPr>
              <a:xfrm>
                <a:off x="5629511" y="5619108"/>
                <a:ext cx="2152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B2B56C05-0455-481C-8727-A180D69FF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511" y="5619108"/>
                <a:ext cx="215207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027FDD48-BBE9-433D-A950-441874024621}"/>
                  </a:ext>
                </a:extLst>
              </p:cNvPr>
              <p:cNvSpPr txBox="1"/>
              <p:nvPr/>
            </p:nvSpPr>
            <p:spPr>
              <a:xfrm>
                <a:off x="8386566" y="5619108"/>
                <a:ext cx="2152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027FDD48-BBE9-433D-A950-441874024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566" y="5619108"/>
                <a:ext cx="21520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ángulo 21">
            <a:extLst>
              <a:ext uri="{FF2B5EF4-FFF2-40B4-BE49-F238E27FC236}">
                <a16:creationId xmlns:a16="http://schemas.microsoft.com/office/drawing/2014/main" id="{2FFF2957-4DC1-4948-B209-A841970AEF70}"/>
              </a:ext>
            </a:extLst>
          </p:cNvPr>
          <p:cNvSpPr/>
          <p:nvPr/>
        </p:nvSpPr>
        <p:spPr>
          <a:xfrm>
            <a:off x="3582039" y="5603717"/>
            <a:ext cx="6314098" cy="380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7EC3582-D689-4C76-880C-3BC67290F542}"/>
                  </a:ext>
                </a:extLst>
              </p:cNvPr>
              <p:cNvSpPr txBox="1"/>
              <p:nvPr/>
            </p:nvSpPr>
            <p:spPr>
              <a:xfrm>
                <a:off x="2939537" y="5615136"/>
                <a:ext cx="2152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7EC3582-D689-4C76-880C-3BC67290F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537" y="5615136"/>
                <a:ext cx="21520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51E8E4B2-AD85-4D9D-877A-D131D311668F}"/>
                  </a:ext>
                </a:extLst>
              </p:cNvPr>
              <p:cNvSpPr txBox="1"/>
              <p:nvPr/>
            </p:nvSpPr>
            <p:spPr>
              <a:xfrm>
                <a:off x="7008039" y="5619107"/>
                <a:ext cx="2152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51E8E4B2-AD85-4D9D-877A-D131D3116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039" y="5619107"/>
                <a:ext cx="21520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D4648C0-20DD-4A85-A071-E00739DC3BEE}"/>
              </a:ext>
            </a:extLst>
          </p:cNvPr>
          <p:cNvCxnSpPr/>
          <p:nvPr/>
        </p:nvCxnSpPr>
        <p:spPr>
          <a:xfrm>
            <a:off x="3292295" y="4782332"/>
            <a:ext cx="6816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F0CFCE7D-0AFB-4B11-B32B-761B89C54578}"/>
              </a:ext>
            </a:extLst>
          </p:cNvPr>
          <p:cNvCxnSpPr/>
          <p:nvPr/>
        </p:nvCxnSpPr>
        <p:spPr>
          <a:xfrm flipV="1">
            <a:off x="3948077" y="4228510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AE5BFFFA-C7C9-48EC-BC47-F6FDC3BA21E9}"/>
              </a:ext>
            </a:extLst>
          </p:cNvPr>
          <p:cNvCxnSpPr/>
          <p:nvPr/>
        </p:nvCxnSpPr>
        <p:spPr>
          <a:xfrm flipV="1">
            <a:off x="9457567" y="4235257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25249FE-8247-4000-8EF5-1DF5CEFAB3AE}"/>
              </a:ext>
            </a:extLst>
          </p:cNvPr>
          <p:cNvCxnSpPr/>
          <p:nvPr/>
        </p:nvCxnSpPr>
        <p:spPr>
          <a:xfrm flipV="1">
            <a:off x="6686659" y="4235257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76B0C26C-FB13-4F56-ADF1-3BDE4E7BA7F4}"/>
                  </a:ext>
                </a:extLst>
              </p:cNvPr>
              <p:cNvSpPr txBox="1"/>
              <p:nvPr/>
            </p:nvSpPr>
            <p:spPr>
              <a:xfrm>
                <a:off x="9157386" y="4877758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76B0C26C-FB13-4F56-ADF1-3BDE4E7B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386" y="4877758"/>
                <a:ext cx="60036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0">
            <a:extLst>
              <a:ext uri="{FF2B5EF4-FFF2-40B4-BE49-F238E27FC236}">
                <a16:creationId xmlns:a16="http://schemas.microsoft.com/office/drawing/2014/main" id="{826B423F-2CB3-4DA3-97F2-BA39A4431FEB}"/>
              </a:ext>
            </a:extLst>
          </p:cNvPr>
          <p:cNvSpPr txBox="1"/>
          <p:nvPr/>
        </p:nvSpPr>
        <p:spPr>
          <a:xfrm>
            <a:off x="9098746" y="3812836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+ +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67A1B905-ECCA-4C6E-97C9-6ED97A934D43}"/>
                  </a:ext>
                </a:extLst>
              </p:cNvPr>
              <p:cNvSpPr txBox="1"/>
              <p:nvPr/>
            </p:nvSpPr>
            <p:spPr>
              <a:xfrm>
                <a:off x="3647895" y="4874841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67A1B905-ECCA-4C6E-97C9-6ED97A934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95" y="4874841"/>
                <a:ext cx="60036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42D47005-9B01-4C2E-AA34-AF68CEF114B2}"/>
                  </a:ext>
                </a:extLst>
              </p:cNvPr>
              <p:cNvSpPr txBox="1"/>
              <p:nvPr/>
            </p:nvSpPr>
            <p:spPr>
              <a:xfrm>
                <a:off x="6261787" y="4869742"/>
                <a:ext cx="877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42D47005-9B01-4C2E-AA34-AF68CEF11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787" y="4869742"/>
                <a:ext cx="87745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5DFA9AA4-42AB-478C-B723-729238ED0A70}"/>
              </a:ext>
            </a:extLst>
          </p:cNvPr>
          <p:cNvSpPr txBox="1"/>
          <p:nvPr/>
        </p:nvSpPr>
        <p:spPr>
          <a:xfrm>
            <a:off x="1520012" y="3859178"/>
            <a:ext cx="11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Genotipo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6C9401F-E98D-449F-9C89-9DD490AA75F9}"/>
              </a:ext>
            </a:extLst>
          </p:cNvPr>
          <p:cNvSpPr txBox="1"/>
          <p:nvPr/>
        </p:nvSpPr>
        <p:spPr>
          <a:xfrm>
            <a:off x="1520011" y="4874841"/>
            <a:ext cx="119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Valor genotípico</a:t>
            </a:r>
            <a:endParaRPr lang="en-US" b="1" dirty="0">
              <a:latin typeface="Abadi" panose="020B0604020104020204" pitchFamily="34" charset="0"/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1E7D7D64-7612-44A7-895E-1613773AFFBE}"/>
              </a:ext>
            </a:extLst>
          </p:cNvPr>
          <p:cNvCxnSpPr/>
          <p:nvPr/>
        </p:nvCxnSpPr>
        <p:spPr>
          <a:xfrm flipV="1">
            <a:off x="8047939" y="4234381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0EC4CF18-EE23-490B-91E5-4CBE758EF17C}"/>
                  </a:ext>
                </a:extLst>
              </p:cNvPr>
              <p:cNvSpPr txBox="1"/>
              <p:nvPr/>
            </p:nvSpPr>
            <p:spPr>
              <a:xfrm>
                <a:off x="7557443" y="4866220"/>
                <a:ext cx="9408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CL" b="0" dirty="0"/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&lt;+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CL" b="0" dirty="0"/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0EC4CF18-EE23-490B-91E5-4CBE758EF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443" y="4866220"/>
                <a:ext cx="940882" cy="646331"/>
              </a:xfrm>
              <a:prstGeom prst="rect">
                <a:avLst/>
              </a:prstGeom>
              <a:blipFill>
                <a:blip r:embed="rId10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uadroTexto 37">
            <a:extLst>
              <a:ext uri="{FF2B5EF4-FFF2-40B4-BE49-F238E27FC236}">
                <a16:creationId xmlns:a16="http://schemas.microsoft.com/office/drawing/2014/main" id="{23057CB0-216F-4255-A026-CA10F5831ADD}"/>
              </a:ext>
            </a:extLst>
          </p:cNvPr>
          <p:cNvSpPr txBox="1"/>
          <p:nvPr/>
        </p:nvSpPr>
        <p:spPr>
          <a:xfrm>
            <a:off x="7691973" y="3808069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+ </a:t>
            </a:r>
            <a:r>
              <a:rPr lang="es-CL" dirty="0" err="1"/>
              <a:t>pg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21A26ACE-E887-4275-BB00-9A58718286F0}"/>
                  </a:ext>
                </a:extLst>
              </p:cNvPr>
              <p:cNvSpPr txBox="1"/>
              <p:nvPr/>
            </p:nvSpPr>
            <p:spPr>
              <a:xfrm>
                <a:off x="6907884" y="226280"/>
                <a:ext cx="48768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𝑽𝒂𝒍𝒐𝒓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𝒉𝒐𝒎𝒐𝒄𝒊𝒈𝒐𝒕𝒐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𝒎𝒆𝒅𝒊𝒐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𝒑𝒖𝒏𝒕𝒐</m:t>
                          </m:r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𝒎𝒆𝒅𝒊𝒐</m:t>
                          </m:r>
                        </m:e>
                      </m:d>
                    </m:oMath>
                  </m:oMathPara>
                </a14:m>
                <a:endParaRPr lang="es-CL" sz="1400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s-CL" sz="14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21A26ACE-E887-4275-BB00-9A5871828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884" y="226280"/>
                <a:ext cx="4876800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6" descr="Meme Cockroach Sticker by MOODMAN">
            <a:extLst>
              <a:ext uri="{FF2B5EF4-FFF2-40B4-BE49-F238E27FC236}">
                <a16:creationId xmlns:a16="http://schemas.microsoft.com/office/drawing/2014/main" id="{68666C46-2841-4257-8902-77C703831E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223" y="4043844"/>
            <a:ext cx="1607288" cy="1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8EE040DD-501C-4D1D-A6C9-C6453F031B4E}"/>
              </a:ext>
            </a:extLst>
          </p:cNvPr>
          <p:cNvSpPr txBox="1"/>
          <p:nvPr/>
        </p:nvSpPr>
        <p:spPr>
          <a:xfrm>
            <a:off x="3566536" y="3808068"/>
            <a:ext cx="77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err="1"/>
              <a:t>pg</a:t>
            </a:r>
            <a:r>
              <a:rPr lang="es-CL" dirty="0"/>
              <a:t> </a:t>
            </a:r>
            <a:r>
              <a:rPr lang="es-CL" dirty="0" err="1"/>
              <a:t>pg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3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2DA957B-E935-439F-87E5-6EBAA647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1" y="70333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454B860-63A4-4F24-A6CC-50B7DFAD73F1}"/>
              </a:ext>
            </a:extLst>
          </p:cNvPr>
          <p:cNvGraphicFramePr>
            <a:graphicFrameLocks noGrp="1"/>
          </p:cNvGraphicFramePr>
          <p:nvPr/>
        </p:nvGraphicFramePr>
        <p:xfrm>
          <a:off x="2761672" y="1788513"/>
          <a:ext cx="6668655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267">
                  <a:extLst>
                    <a:ext uri="{9D8B030D-6E8A-4147-A177-3AD203B41FA5}">
                      <a16:colId xmlns:a16="http://schemas.microsoft.com/office/drawing/2014/main" val="825901322"/>
                    </a:ext>
                  </a:extLst>
                </a:gridCol>
                <a:gridCol w="1636852">
                  <a:extLst>
                    <a:ext uri="{9D8B030D-6E8A-4147-A177-3AD203B41FA5}">
                      <a16:colId xmlns:a16="http://schemas.microsoft.com/office/drawing/2014/main" val="2264759701"/>
                    </a:ext>
                  </a:extLst>
                </a:gridCol>
                <a:gridCol w="1677268">
                  <a:extLst>
                    <a:ext uri="{9D8B030D-6E8A-4147-A177-3AD203B41FA5}">
                      <a16:colId xmlns:a16="http://schemas.microsoft.com/office/drawing/2014/main" val="691938501"/>
                    </a:ext>
                  </a:extLst>
                </a:gridCol>
                <a:gridCol w="1677268">
                  <a:extLst>
                    <a:ext uri="{9D8B030D-6E8A-4147-A177-3AD203B41FA5}">
                      <a16:colId xmlns:a16="http://schemas.microsoft.com/office/drawing/2014/main" val="1735181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Genotipos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/>
                      <a14:m xmlns:a14="http://schemas.microsoft.com/office/drawing/2010/main"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CL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720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+ +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+ </a:t>
                      </a:r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126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Peso en gramos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14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12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9310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B2B56C05-0455-481C-8727-A180D69FF1B6}"/>
                  </a:ext>
                </a:extLst>
              </p:cNvPr>
              <p:cNvSpPr txBox="1"/>
              <p:nvPr/>
            </p:nvSpPr>
            <p:spPr>
              <a:xfrm>
                <a:off x="5629511" y="5619108"/>
                <a:ext cx="2152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B2B56C05-0455-481C-8727-A180D69FF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511" y="5619108"/>
                <a:ext cx="215207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027FDD48-BBE9-433D-A950-441874024621}"/>
                  </a:ext>
                </a:extLst>
              </p:cNvPr>
              <p:cNvSpPr txBox="1"/>
              <p:nvPr/>
            </p:nvSpPr>
            <p:spPr>
              <a:xfrm>
                <a:off x="8386566" y="5619108"/>
                <a:ext cx="2152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027FDD48-BBE9-433D-A950-441874024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566" y="5619108"/>
                <a:ext cx="21520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ángulo 21">
            <a:extLst>
              <a:ext uri="{FF2B5EF4-FFF2-40B4-BE49-F238E27FC236}">
                <a16:creationId xmlns:a16="http://schemas.microsoft.com/office/drawing/2014/main" id="{2FFF2957-4DC1-4948-B209-A841970AEF70}"/>
              </a:ext>
            </a:extLst>
          </p:cNvPr>
          <p:cNvSpPr/>
          <p:nvPr/>
        </p:nvSpPr>
        <p:spPr>
          <a:xfrm>
            <a:off x="3582039" y="5603717"/>
            <a:ext cx="6314098" cy="380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7EC3582-D689-4C76-880C-3BC67290F542}"/>
                  </a:ext>
                </a:extLst>
              </p:cNvPr>
              <p:cNvSpPr txBox="1"/>
              <p:nvPr/>
            </p:nvSpPr>
            <p:spPr>
              <a:xfrm>
                <a:off x="2939537" y="5615136"/>
                <a:ext cx="2152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7EC3582-D689-4C76-880C-3BC67290F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537" y="5615136"/>
                <a:ext cx="21520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51E8E4B2-AD85-4D9D-877A-D131D311668F}"/>
                  </a:ext>
                </a:extLst>
              </p:cNvPr>
              <p:cNvSpPr txBox="1"/>
              <p:nvPr/>
            </p:nvSpPr>
            <p:spPr>
              <a:xfrm>
                <a:off x="7008039" y="5619107"/>
                <a:ext cx="2152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51E8E4B2-AD85-4D9D-877A-D131D3116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039" y="5619107"/>
                <a:ext cx="21520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D4648C0-20DD-4A85-A071-E00739DC3BEE}"/>
              </a:ext>
            </a:extLst>
          </p:cNvPr>
          <p:cNvCxnSpPr/>
          <p:nvPr/>
        </p:nvCxnSpPr>
        <p:spPr>
          <a:xfrm>
            <a:off x="3292295" y="4782332"/>
            <a:ext cx="6816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F0CFCE7D-0AFB-4B11-B32B-761B89C54578}"/>
              </a:ext>
            </a:extLst>
          </p:cNvPr>
          <p:cNvCxnSpPr/>
          <p:nvPr/>
        </p:nvCxnSpPr>
        <p:spPr>
          <a:xfrm flipV="1">
            <a:off x="3948077" y="4228510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AE5BFFFA-C7C9-48EC-BC47-F6FDC3BA21E9}"/>
              </a:ext>
            </a:extLst>
          </p:cNvPr>
          <p:cNvCxnSpPr/>
          <p:nvPr/>
        </p:nvCxnSpPr>
        <p:spPr>
          <a:xfrm flipV="1">
            <a:off x="9457567" y="4235257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25249FE-8247-4000-8EF5-1DF5CEFAB3AE}"/>
              </a:ext>
            </a:extLst>
          </p:cNvPr>
          <p:cNvCxnSpPr/>
          <p:nvPr/>
        </p:nvCxnSpPr>
        <p:spPr>
          <a:xfrm flipV="1">
            <a:off x="6686659" y="4235257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76B0C26C-FB13-4F56-ADF1-3BDE4E7BA7F4}"/>
                  </a:ext>
                </a:extLst>
              </p:cNvPr>
              <p:cNvSpPr txBox="1"/>
              <p:nvPr/>
            </p:nvSpPr>
            <p:spPr>
              <a:xfrm>
                <a:off x="9157386" y="4877758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76B0C26C-FB13-4F56-ADF1-3BDE4E7B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386" y="4877758"/>
                <a:ext cx="60036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0">
            <a:extLst>
              <a:ext uri="{FF2B5EF4-FFF2-40B4-BE49-F238E27FC236}">
                <a16:creationId xmlns:a16="http://schemas.microsoft.com/office/drawing/2014/main" id="{826B423F-2CB3-4DA3-97F2-BA39A4431FEB}"/>
              </a:ext>
            </a:extLst>
          </p:cNvPr>
          <p:cNvSpPr txBox="1"/>
          <p:nvPr/>
        </p:nvSpPr>
        <p:spPr>
          <a:xfrm>
            <a:off x="9098746" y="3812836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+ +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67A1B905-ECCA-4C6E-97C9-6ED97A934D43}"/>
                  </a:ext>
                </a:extLst>
              </p:cNvPr>
              <p:cNvSpPr txBox="1"/>
              <p:nvPr/>
            </p:nvSpPr>
            <p:spPr>
              <a:xfrm>
                <a:off x="3647895" y="4874841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67A1B905-ECCA-4C6E-97C9-6ED97A934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95" y="4874841"/>
                <a:ext cx="60036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42D47005-9B01-4C2E-AA34-AF68CEF114B2}"/>
                  </a:ext>
                </a:extLst>
              </p:cNvPr>
              <p:cNvSpPr txBox="1"/>
              <p:nvPr/>
            </p:nvSpPr>
            <p:spPr>
              <a:xfrm>
                <a:off x="6261787" y="4869742"/>
                <a:ext cx="877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42D47005-9B01-4C2E-AA34-AF68CEF11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787" y="4869742"/>
                <a:ext cx="87745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5DFA9AA4-42AB-478C-B723-729238ED0A70}"/>
              </a:ext>
            </a:extLst>
          </p:cNvPr>
          <p:cNvSpPr txBox="1"/>
          <p:nvPr/>
        </p:nvSpPr>
        <p:spPr>
          <a:xfrm>
            <a:off x="1520012" y="3859178"/>
            <a:ext cx="11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Genotipo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6C9401F-E98D-449F-9C89-9DD490AA75F9}"/>
              </a:ext>
            </a:extLst>
          </p:cNvPr>
          <p:cNvSpPr txBox="1"/>
          <p:nvPr/>
        </p:nvSpPr>
        <p:spPr>
          <a:xfrm>
            <a:off x="1520011" y="4874841"/>
            <a:ext cx="119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Valor genotípico</a:t>
            </a:r>
            <a:endParaRPr lang="en-US" b="1" dirty="0">
              <a:latin typeface="Abadi" panose="020B0604020104020204" pitchFamily="34" charset="0"/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1E7D7D64-7612-44A7-895E-1613773AFFBE}"/>
              </a:ext>
            </a:extLst>
          </p:cNvPr>
          <p:cNvCxnSpPr/>
          <p:nvPr/>
        </p:nvCxnSpPr>
        <p:spPr>
          <a:xfrm flipV="1">
            <a:off x="8047939" y="4234381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0EC4CF18-EE23-490B-91E5-4CBE758EF17C}"/>
                  </a:ext>
                </a:extLst>
              </p:cNvPr>
              <p:cNvSpPr txBox="1"/>
              <p:nvPr/>
            </p:nvSpPr>
            <p:spPr>
              <a:xfrm>
                <a:off x="7557443" y="4866220"/>
                <a:ext cx="9408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s-CL" b="0" dirty="0"/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0EC4CF18-EE23-490B-91E5-4CBE758EF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443" y="4866220"/>
                <a:ext cx="94088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uadroTexto 37">
            <a:extLst>
              <a:ext uri="{FF2B5EF4-FFF2-40B4-BE49-F238E27FC236}">
                <a16:creationId xmlns:a16="http://schemas.microsoft.com/office/drawing/2014/main" id="{23057CB0-216F-4255-A026-CA10F5831ADD}"/>
              </a:ext>
            </a:extLst>
          </p:cNvPr>
          <p:cNvSpPr txBox="1"/>
          <p:nvPr/>
        </p:nvSpPr>
        <p:spPr>
          <a:xfrm>
            <a:off x="7691973" y="3808069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+ </a:t>
            </a:r>
            <a:r>
              <a:rPr lang="es-CL" dirty="0" err="1"/>
              <a:t>pg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21A26ACE-E887-4275-BB00-9A58718286F0}"/>
                  </a:ext>
                </a:extLst>
              </p:cNvPr>
              <p:cNvSpPr txBox="1"/>
              <p:nvPr/>
            </p:nvSpPr>
            <p:spPr>
              <a:xfrm>
                <a:off x="6907884" y="226280"/>
                <a:ext cx="48768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𝑽𝒂𝒍𝒐𝒓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𝒉𝒐𝒎𝒐𝒄𝒊𝒈𝒐𝒕𝒐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𝒎𝒆𝒅𝒊𝒐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𝒑𝒖𝒏𝒕𝒐</m:t>
                          </m:r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𝒎𝒆𝒅𝒊𝒐</m:t>
                          </m:r>
                        </m:e>
                      </m:d>
                    </m:oMath>
                  </m:oMathPara>
                </a14:m>
                <a:endParaRPr lang="es-CL" sz="1400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s-CL" sz="14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21A26ACE-E887-4275-BB00-9A5871828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884" y="226280"/>
                <a:ext cx="4876800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6" descr="Meme Cockroach Sticker by MOODMAN">
            <a:extLst>
              <a:ext uri="{FF2B5EF4-FFF2-40B4-BE49-F238E27FC236}">
                <a16:creationId xmlns:a16="http://schemas.microsoft.com/office/drawing/2014/main" id="{68666C46-2841-4257-8902-77C703831E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223" y="4043844"/>
            <a:ext cx="1607288" cy="1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8EE040DD-501C-4D1D-A6C9-C6453F031B4E}"/>
              </a:ext>
            </a:extLst>
          </p:cNvPr>
          <p:cNvSpPr txBox="1"/>
          <p:nvPr/>
        </p:nvSpPr>
        <p:spPr>
          <a:xfrm>
            <a:off x="3566536" y="3808068"/>
            <a:ext cx="77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err="1"/>
              <a:t>pg</a:t>
            </a:r>
            <a:r>
              <a:rPr lang="es-CL" dirty="0"/>
              <a:t> </a:t>
            </a:r>
            <a:r>
              <a:rPr lang="es-CL" dirty="0" err="1"/>
              <a:t>pg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9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DDBE49D-B5A4-450D-B216-5DF75FEF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688" y="-12954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1BFE8849-59EA-417E-9578-57AA245FF1BE}"/>
                  </a:ext>
                </a:extLst>
              </p:cNvPr>
              <p:cNvSpPr txBox="1"/>
              <p:nvPr/>
            </p:nvSpPr>
            <p:spPr>
              <a:xfrm>
                <a:off x="1642871" y="1573645"/>
                <a:ext cx="925483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solidFill>
                      <a:schemeClr val="accent2"/>
                    </a:solidFill>
                  </a:rPr>
                  <a:t>Media poblacional</a:t>
                </a:r>
              </a:p>
              <a:p>
                <a:endParaRPr lang="es-CL" b="1" dirty="0"/>
              </a:p>
              <a:p>
                <a:r>
                  <a:rPr lang="es-CL" dirty="0"/>
                  <a:t>Ahora podemos ver cómo las frecuencias génicas influyen en la media del carácter de la población. Sean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y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las </a:t>
                </a:r>
                <a:r>
                  <a:rPr lang="en-US" dirty="0" err="1"/>
                  <a:t>frecuencias</a:t>
                </a:r>
                <a:r>
                  <a:rPr lang="en-US" dirty="0"/>
                  <a:t> de A</a:t>
                </a:r>
                <a:r>
                  <a:rPr lang="en-US" baseline="-25000" dirty="0"/>
                  <a:t>1 </a:t>
                </a:r>
                <a:r>
                  <a:rPr lang="en-US" dirty="0"/>
                  <a:t>y A</a:t>
                </a:r>
                <a:r>
                  <a:rPr lang="en-US" baseline="-25000" dirty="0"/>
                  <a:t>2</a:t>
                </a:r>
                <a:r>
                  <a:rPr lang="en-US" dirty="0"/>
                  <a:t>, </a:t>
                </a:r>
                <a:r>
                  <a:rPr lang="en-US" dirty="0" err="1"/>
                  <a:t>respectivamente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1BFE8849-59EA-417E-9578-57AA245FF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871" y="1573645"/>
                <a:ext cx="9254836" cy="1200329"/>
              </a:xfrm>
              <a:prstGeom prst="rect">
                <a:avLst/>
              </a:prstGeom>
              <a:blipFill>
                <a:blip r:embed="rId3"/>
                <a:stretch>
                  <a:fillRect l="-527" t="-2538" r="-6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C297ADDC-DB61-4C7F-AD03-E7A8E5B034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8146899"/>
                  </p:ext>
                </p:extLst>
              </p:nvPr>
            </p:nvGraphicFramePr>
            <p:xfrm>
              <a:off x="2467291" y="3243091"/>
              <a:ext cx="7257418" cy="187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1877">
                      <a:extLst>
                        <a:ext uri="{9D8B030D-6E8A-4147-A177-3AD203B41FA5}">
                          <a16:colId xmlns:a16="http://schemas.microsoft.com/office/drawing/2014/main" val="825901322"/>
                        </a:ext>
                      </a:extLst>
                    </a:gridCol>
                    <a:gridCol w="1690146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  <a:gridCol w="1824701">
                      <a:extLst>
                        <a:ext uri="{9D8B030D-6E8A-4147-A177-3AD203B41FA5}">
                          <a16:colId xmlns:a16="http://schemas.microsoft.com/office/drawing/2014/main" val="691938501"/>
                        </a:ext>
                      </a:extLst>
                    </a:gridCol>
                    <a:gridCol w="2010694">
                      <a:extLst>
                        <a:ext uri="{9D8B030D-6E8A-4147-A177-3AD203B41FA5}">
                          <a16:colId xmlns:a16="http://schemas.microsoft.com/office/drawing/2014/main" val="17351811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Genotipo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Frecuencia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Valor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CL" b="0" dirty="0" err="1">
                              <a:solidFill>
                                <a:schemeClr val="tx1"/>
                              </a:solidFill>
                            </a:rPr>
                            <a:t>Frec</a:t>
                          </a:r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. X Valor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8720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𝑝𝑞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𝑝𝑞𝑑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Suma =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𝑑𝑝𝑞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08170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C297ADDC-DB61-4C7F-AD03-E7A8E5B034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8146899"/>
                  </p:ext>
                </p:extLst>
              </p:nvPr>
            </p:nvGraphicFramePr>
            <p:xfrm>
              <a:off x="2467291" y="3243091"/>
              <a:ext cx="7257418" cy="187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1877">
                      <a:extLst>
                        <a:ext uri="{9D8B030D-6E8A-4147-A177-3AD203B41FA5}">
                          <a16:colId xmlns:a16="http://schemas.microsoft.com/office/drawing/2014/main" val="825901322"/>
                        </a:ext>
                      </a:extLst>
                    </a:gridCol>
                    <a:gridCol w="1690146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  <a:gridCol w="1824701">
                      <a:extLst>
                        <a:ext uri="{9D8B030D-6E8A-4147-A177-3AD203B41FA5}">
                          <a16:colId xmlns:a16="http://schemas.microsoft.com/office/drawing/2014/main" val="691938501"/>
                        </a:ext>
                      </a:extLst>
                    </a:gridCol>
                    <a:gridCol w="2010694">
                      <a:extLst>
                        <a:ext uri="{9D8B030D-6E8A-4147-A177-3AD203B41FA5}">
                          <a16:colId xmlns:a16="http://schemas.microsoft.com/office/drawing/2014/main" val="1735181157"/>
                        </a:ext>
                      </a:extLst>
                    </a:gridCol>
                  </a:tblGrid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Genotipo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Frecuencia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Valor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CL" b="0" dirty="0" err="1">
                              <a:solidFill>
                                <a:schemeClr val="tx1"/>
                              </a:solidFill>
                            </a:rPr>
                            <a:t>Frec</a:t>
                          </a:r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. X Valor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8720018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2158" t="-108065" r="-226978" b="-3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87333" t="-108065" r="-110333" b="-3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61212" t="-108065" r="-303" b="-3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2158" t="-211475" r="-226978" b="-2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87333" t="-211475" r="-110333" b="-2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61212" t="-211475" r="-303" b="-2295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2158" t="-306452" r="-226978" b="-1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87333" t="-306452" r="-110333" b="-1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61212" t="-306452" r="-303" b="-1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Suma =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61212" t="-406452" r="-303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08170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4A133F87-AE47-4609-BF55-5E18CEB84542}"/>
                  </a:ext>
                </a:extLst>
              </p:cNvPr>
              <p:cNvSpPr txBox="1"/>
              <p:nvPr/>
            </p:nvSpPr>
            <p:spPr>
              <a:xfrm>
                <a:off x="3805382" y="5407462"/>
                <a:ext cx="4581236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𝑑𝑝𝑞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4A133F87-AE47-4609-BF55-5E18CEB84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382" y="5407462"/>
                <a:ext cx="4581236" cy="369332"/>
              </a:xfrm>
              <a:prstGeom prst="rect">
                <a:avLst/>
              </a:prstGeom>
              <a:blipFill>
                <a:blip r:embed="rId5"/>
                <a:stretch>
                  <a:fillRect b="-126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Meme Cockroach Sticker by MOODMAN">
            <a:extLst>
              <a:ext uri="{FF2B5EF4-FFF2-40B4-BE49-F238E27FC236}">
                <a16:creationId xmlns:a16="http://schemas.microsoft.com/office/drawing/2014/main" id="{B46797C9-9134-4998-8BFD-D44B87E2C1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473" y="-33643"/>
            <a:ext cx="1607288" cy="1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5055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A0741A0-A3D1-48E0-BB8B-7B65CCA1D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62" y="138548"/>
            <a:ext cx="9367203" cy="1188720"/>
          </a:xfrm>
        </p:spPr>
        <p:txBody>
          <a:bodyPr>
            <a:normAutofit/>
          </a:bodyPr>
          <a:lstStyle/>
          <a:p>
            <a:r>
              <a:rPr lang="es-CL" kern="0" dirty="0"/>
              <a:t>¿Qué es la </a:t>
            </a:r>
            <a:r>
              <a:rPr lang="es-CL" b="1" kern="0" dirty="0"/>
              <a:t>genética cuantitativa</a:t>
            </a:r>
            <a:r>
              <a:rPr lang="es-CL" kern="0" dirty="0"/>
              <a:t>?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0879A0A7-792F-4DCA-B010-BFACD4589498}"/>
              </a:ext>
            </a:extLst>
          </p:cNvPr>
          <p:cNvSpPr txBox="1">
            <a:spLocks/>
          </p:cNvSpPr>
          <p:nvPr/>
        </p:nvSpPr>
        <p:spPr>
          <a:xfrm>
            <a:off x="1035862" y="1504962"/>
            <a:ext cx="10517943" cy="244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just">
              <a:buFont typeface="Montserrat Light"/>
              <a:buNone/>
            </a:pPr>
            <a:r>
              <a:rPr lang="es-CL" kern="0" dirty="0"/>
              <a:t>“La genética cuantitativa se relaciona al </a:t>
            </a:r>
            <a:r>
              <a:rPr lang="es-CL" b="1" kern="0" dirty="0">
                <a:solidFill>
                  <a:schemeClr val="accent1">
                    <a:lumMod val="75000"/>
                  </a:schemeClr>
                </a:solidFill>
              </a:rPr>
              <a:t>estudio de fenotipos que varían continuamente</a:t>
            </a:r>
            <a:r>
              <a:rPr lang="es-CL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kern="0" dirty="0"/>
              <a:t>(incluyendo caracteres como el peso y la altura), a diferencia de aquellos que lo hacen discretamente (como el color de ojos)”.</a:t>
            </a:r>
          </a:p>
          <a:p>
            <a:pPr marL="0" indent="0" algn="just">
              <a:buFont typeface="Montserrat Light"/>
              <a:buNone/>
            </a:pPr>
            <a:endParaRPr lang="es-CL" kern="0" dirty="0"/>
          </a:p>
          <a:p>
            <a:pPr marL="0" indent="0" algn="just">
              <a:buFont typeface="Montserrat Light"/>
              <a:buNone/>
            </a:pPr>
            <a:r>
              <a:rPr lang="es-CL" kern="0" dirty="0"/>
              <a:t>“Mientras la genética de poblaciones se ocupa de genes particulares y sus productos metabólicos subsecuentes, la </a:t>
            </a:r>
            <a:r>
              <a:rPr lang="es-CL" b="1" kern="0" dirty="0">
                <a:solidFill>
                  <a:schemeClr val="accent1">
                    <a:lumMod val="75000"/>
                  </a:schemeClr>
                </a:solidFill>
              </a:rPr>
              <a:t>genética cuantitativa se enfoca más en los fenotipos resultantes</a:t>
            </a:r>
            <a:r>
              <a:rPr lang="es-CL" kern="0" dirty="0"/>
              <a:t>”.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52578A-60DC-4371-B5E4-812FFDEB4EA6}"/>
              </a:ext>
            </a:extLst>
          </p:cNvPr>
          <p:cNvSpPr txBox="1"/>
          <p:nvPr/>
        </p:nvSpPr>
        <p:spPr>
          <a:xfrm>
            <a:off x="8173507" y="586416"/>
            <a:ext cx="357447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Utilización de distintos estadísticos, medidas o valores</a:t>
            </a:r>
            <a:endParaRPr lang="en-US" b="1" dirty="0">
              <a:latin typeface="Abadi" panose="020B0604020104020204" pitchFamily="34" charset="0"/>
            </a:endParaRPr>
          </a:p>
        </p:txBody>
      </p:sp>
      <p:pic>
        <p:nvPicPr>
          <p:cNvPr id="12" name="Picture 2" descr="Qualitative Vs Quantitative Genetic Traits - Lessons - Tes Teach">
            <a:extLst>
              <a:ext uri="{FF2B5EF4-FFF2-40B4-BE49-F238E27FC236}">
                <a16:creationId xmlns:a16="http://schemas.microsoft.com/office/drawing/2014/main" id="{F45BAD94-0C06-4403-8391-A3C831076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17"/>
          <a:stretch/>
        </p:blipFill>
        <p:spPr bwMode="auto">
          <a:xfrm>
            <a:off x="1865135" y="4130187"/>
            <a:ext cx="4591057" cy="25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Quantitative genetics: traits controlled by alleles at many loci - ppt  video online download">
            <a:extLst>
              <a:ext uri="{FF2B5EF4-FFF2-40B4-BE49-F238E27FC236}">
                <a16:creationId xmlns:a16="http://schemas.microsoft.com/office/drawing/2014/main" id="{56060E48-18FB-46CA-A6D6-13A1C1A5C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12" y="4059579"/>
            <a:ext cx="3475353" cy="260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C332B6C-F716-48CD-8993-74CCD7EE4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8" y="-18669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A2BEB43-9057-49DF-A7BD-4867A2E73830}"/>
              </a:ext>
            </a:extLst>
          </p:cNvPr>
          <p:cNvSpPr txBox="1"/>
          <p:nvPr/>
        </p:nvSpPr>
        <p:spPr>
          <a:xfrm>
            <a:off x="1468581" y="1516495"/>
            <a:ext cx="9254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2"/>
                </a:solidFill>
              </a:rPr>
              <a:t>Media poblacional</a:t>
            </a:r>
          </a:p>
          <a:p>
            <a:endParaRPr lang="es-CL" b="1" dirty="0"/>
          </a:p>
          <a:p>
            <a:r>
              <a:rPr lang="es-CL" b="1" dirty="0">
                <a:latin typeface="Abadi" panose="020B0604020104020204" pitchFamily="34" charset="0"/>
              </a:rPr>
              <a:t>Ejemplo    </a:t>
            </a:r>
            <a:r>
              <a:rPr lang="es-CL" dirty="0">
                <a:latin typeface="Abadi" panose="020B0604020104020204" pitchFamily="34" charset="0"/>
              </a:rPr>
              <a:t>Supongamos que el gen “</a:t>
            </a:r>
            <a:r>
              <a:rPr lang="es-CL" dirty="0" err="1">
                <a:latin typeface="Abadi" panose="020B0604020104020204" pitchFamily="34" charset="0"/>
              </a:rPr>
              <a:t>pygmy</a:t>
            </a:r>
            <a:r>
              <a:rPr lang="es-CL" dirty="0">
                <a:latin typeface="Abadi" panose="020B0604020104020204" pitchFamily="34" charset="0"/>
              </a:rPr>
              <a:t>” está presente con una frecuencia de 0,1.</a:t>
            </a:r>
            <a:endParaRPr lang="es-CL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55A4A94-4E1B-40DE-AF2F-0DA0F17EAC2B}"/>
                  </a:ext>
                </a:extLst>
              </p:cNvPr>
              <p:cNvSpPr txBox="1"/>
              <p:nvPr/>
            </p:nvSpPr>
            <p:spPr>
              <a:xfrm>
                <a:off x="802743" y="2611727"/>
                <a:ext cx="24753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55A4A94-4E1B-40DE-AF2F-0DA0F17EA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43" y="2611727"/>
                <a:ext cx="247534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5E11CD6-9956-46E1-AD72-5D963DD4F1E2}"/>
                  </a:ext>
                </a:extLst>
              </p:cNvPr>
              <p:cNvSpPr txBox="1"/>
              <p:nvPr/>
            </p:nvSpPr>
            <p:spPr>
              <a:xfrm>
                <a:off x="2615852" y="2611726"/>
                <a:ext cx="14685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5E11CD6-9956-46E1-AD72-5D963DD4F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852" y="2611726"/>
                <a:ext cx="1468582" cy="646331"/>
              </a:xfrm>
              <a:prstGeom prst="rect">
                <a:avLst/>
              </a:prstGeom>
              <a:blipFill>
                <a:blip r:embed="rId4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04AD1860-C353-43B8-AEC9-8AABBE57A73F}"/>
                  </a:ext>
                </a:extLst>
              </p:cNvPr>
              <p:cNvSpPr txBox="1"/>
              <p:nvPr/>
            </p:nvSpPr>
            <p:spPr>
              <a:xfrm>
                <a:off x="5526577" y="3402513"/>
                <a:ext cx="4581236" cy="2031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𝑑𝑝𝑞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0,9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s-CL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∗2∗0,9∗0,1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=3,2+0,36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=3,56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04AD1860-C353-43B8-AEC9-8AABBE57A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577" y="3402513"/>
                <a:ext cx="4581236" cy="2031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adroTexto 16">
            <a:extLst>
              <a:ext uri="{FF2B5EF4-FFF2-40B4-BE49-F238E27FC236}">
                <a16:creationId xmlns:a16="http://schemas.microsoft.com/office/drawing/2014/main" id="{63FB9071-ED8B-44C0-8E3B-955F861D5E21}"/>
              </a:ext>
            </a:extLst>
          </p:cNvPr>
          <p:cNvSpPr txBox="1"/>
          <p:nvPr/>
        </p:nvSpPr>
        <p:spPr>
          <a:xfrm>
            <a:off x="5895907" y="2829706"/>
            <a:ext cx="3176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badi" panose="020B0604020104020204" pitchFamily="34" charset="0"/>
              </a:rPr>
              <a:t>Cálculo de media poblacional</a:t>
            </a:r>
            <a:endParaRPr lang="en-US" sz="1600" b="1" dirty="0">
              <a:latin typeface="Abadi" panose="020B0604020104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81DBFEA-3A9F-4F9C-B479-328D0EB2DF25}"/>
              </a:ext>
            </a:extLst>
          </p:cNvPr>
          <p:cNvSpPr txBox="1"/>
          <p:nvPr/>
        </p:nvSpPr>
        <p:spPr>
          <a:xfrm>
            <a:off x="1247775" y="3736822"/>
            <a:ext cx="302052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Media expresada como una desviación del valor homocigoto medio</a:t>
            </a:r>
            <a:endParaRPr lang="en-US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75E1FD8-B355-4523-BABA-CD846CB8C4B9}"/>
              </a:ext>
            </a:extLst>
          </p:cNvPr>
          <p:cNvSpPr txBox="1"/>
          <p:nvPr/>
        </p:nvSpPr>
        <p:spPr>
          <a:xfrm>
            <a:off x="972366" y="5054336"/>
            <a:ext cx="43547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700" dirty="0"/>
              <a:t>Para calcular el valor real de la media de la población se debe </a:t>
            </a:r>
            <a:r>
              <a:rPr lang="es-CL" sz="1700" b="1" dirty="0">
                <a:solidFill>
                  <a:schemeClr val="accent6">
                    <a:lumMod val="75000"/>
                  </a:schemeClr>
                </a:solidFill>
              </a:rPr>
              <a:t>sumar el valor asociado al origen o “valor cero” (valor homocigoto medio)</a:t>
            </a:r>
            <a:endParaRPr lang="en-US" sz="1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DFFD22E-F18B-4067-B3B0-B9AD877B6312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327082" y="5623723"/>
            <a:ext cx="8641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C07A7A3B-C7E7-43FE-ADE0-489106668E6E}"/>
                  </a:ext>
                </a:extLst>
              </p:cNvPr>
              <p:cNvSpPr txBox="1"/>
              <p:nvPr/>
            </p:nvSpPr>
            <p:spPr>
              <a:xfrm>
                <a:off x="6390745" y="5429444"/>
                <a:ext cx="4951634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𝑉𝑎𝑙𝑜𝑟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𝑟𝑒𝑎𝑙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𝑚𝑒𝑑𝑖𝑎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𝑝𝑜𝑏𝑙𝑎𝑐𝑖𝑜𝑛𝑎𝑙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=13,56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C07A7A3B-C7E7-43FE-ADE0-489106668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745" y="5429444"/>
                <a:ext cx="4951634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 descr="Meme Cockroach Sticker by MOODMAN">
            <a:extLst>
              <a:ext uri="{FF2B5EF4-FFF2-40B4-BE49-F238E27FC236}">
                <a16:creationId xmlns:a16="http://schemas.microsoft.com/office/drawing/2014/main" id="{28B7D169-D92A-4940-856C-CA5D70CCD5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473" y="-33643"/>
            <a:ext cx="1607288" cy="1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Meme Cockroach Sticker by MOODMAN">
            <a:extLst>
              <a:ext uri="{FF2B5EF4-FFF2-40B4-BE49-F238E27FC236}">
                <a16:creationId xmlns:a16="http://schemas.microsoft.com/office/drawing/2014/main" id="{1B8E129A-CC8D-4CE4-967A-644DFCCE96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507" y="3848187"/>
            <a:ext cx="1775535" cy="17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381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0.02662 L -0.52591 0.32523 " pathEditMode="relative" ptsTypes="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85 0.29884 L -0.09857 0.32523 " pathEditMode="relative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04 0.3169 L -0.04545 0.48217 " pathEditMode="relative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04 0.47245 L 0.03659 0.62384 " pathEditMode="relative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  <p:bldP spid="19" grpId="0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7F62A2E-51B9-4C32-9250-435AE362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838" y="-28194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F56627-A5F0-446E-A929-F04779EC3E13}"/>
              </a:ext>
            </a:extLst>
          </p:cNvPr>
          <p:cNvSpPr txBox="1"/>
          <p:nvPr/>
        </p:nvSpPr>
        <p:spPr>
          <a:xfrm>
            <a:off x="1232934" y="1156023"/>
            <a:ext cx="97261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>
                <a:solidFill>
                  <a:schemeClr val="accent2"/>
                </a:solidFill>
              </a:rPr>
              <a:t>Efecto medio</a:t>
            </a:r>
          </a:p>
          <a:p>
            <a:pPr algn="just"/>
            <a:endParaRPr lang="es-CL" b="1" dirty="0"/>
          </a:p>
          <a:p>
            <a:pPr algn="just"/>
            <a:r>
              <a:rPr lang="es-CL" dirty="0"/>
              <a:t>Debido a que los </a:t>
            </a:r>
            <a:r>
              <a:rPr lang="es-C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individuos heredan sus genes y no sus genotipos</a:t>
            </a:r>
            <a:r>
              <a:rPr lang="es-CL" dirty="0"/>
              <a:t>, nos interesa conocer el </a:t>
            </a:r>
            <a:r>
              <a:rPr lang="es-C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efecto de éstos últimos sobre el carácter estudiado</a:t>
            </a:r>
            <a:r>
              <a:rPr lang="es-CL" dirty="0"/>
              <a:t>, lo que finalmente nos permitirá asignar un </a:t>
            </a:r>
            <a:r>
              <a:rPr lang="es-C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“valor mejorante” </a:t>
            </a:r>
            <a:r>
              <a:rPr lang="es-CL" dirty="0"/>
              <a:t>a los individuos.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“El efecto medio de un gen (un alelo) es la </a:t>
            </a:r>
            <a:r>
              <a:rPr lang="es-CL" b="1" dirty="0">
                <a:solidFill>
                  <a:schemeClr val="accent6">
                    <a:lumMod val="75000"/>
                  </a:schemeClr>
                </a:solidFill>
              </a:rPr>
              <a:t>desviación con respecto a la media de la población de la media de los individuos que recibieron dicho gen de uno de sus padres</a:t>
            </a:r>
            <a:r>
              <a:rPr lang="es-CL" dirty="0"/>
              <a:t>, mientras que el gen recibido del otro padre fue tomado al azar en la población”.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E24563FC-47D6-4E76-BEDB-E29E8CE924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703095"/>
                  </p:ext>
                </p:extLst>
              </p:nvPr>
            </p:nvGraphicFramePr>
            <p:xfrm>
              <a:off x="714957" y="3980678"/>
              <a:ext cx="10462963" cy="22354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873">
                      <a:extLst>
                        <a:ext uri="{9D8B030D-6E8A-4147-A177-3AD203B41FA5}">
                          <a16:colId xmlns:a16="http://schemas.microsoft.com/office/drawing/2014/main" val="825901322"/>
                        </a:ext>
                      </a:extLst>
                    </a:gridCol>
                    <a:gridCol w="858982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  <a:gridCol w="886691">
                      <a:extLst>
                        <a:ext uri="{9D8B030D-6E8A-4147-A177-3AD203B41FA5}">
                          <a16:colId xmlns:a16="http://schemas.microsoft.com/office/drawing/2014/main" val="691938501"/>
                        </a:ext>
                      </a:extLst>
                    </a:gridCol>
                    <a:gridCol w="932873">
                      <a:extLst>
                        <a:ext uri="{9D8B030D-6E8A-4147-A177-3AD203B41FA5}">
                          <a16:colId xmlns:a16="http://schemas.microsoft.com/office/drawing/2014/main" val="1735181157"/>
                        </a:ext>
                      </a:extLst>
                    </a:gridCol>
                    <a:gridCol w="1773382">
                      <a:extLst>
                        <a:ext uri="{9D8B030D-6E8A-4147-A177-3AD203B41FA5}">
                          <a16:colId xmlns:a16="http://schemas.microsoft.com/office/drawing/2014/main" val="2074787862"/>
                        </a:ext>
                      </a:extLst>
                    </a:gridCol>
                    <a:gridCol w="2706254">
                      <a:extLst>
                        <a:ext uri="{9D8B030D-6E8A-4147-A177-3AD203B41FA5}">
                          <a16:colId xmlns:a16="http://schemas.microsoft.com/office/drawing/2014/main" val="2006297429"/>
                        </a:ext>
                      </a:extLst>
                    </a:gridCol>
                    <a:gridCol w="2262908">
                      <a:extLst>
                        <a:ext uri="{9D8B030D-6E8A-4147-A177-3AD203B41FA5}">
                          <a16:colId xmlns:a16="http://schemas.microsoft.com/office/drawing/2014/main" val="14805171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b="0" dirty="0">
                              <a:solidFill>
                                <a:schemeClr val="tx1"/>
                              </a:solidFill>
                            </a:rPr>
                            <a:t>Tipo de gameto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s-CL" sz="1400" b="0" dirty="0">
                              <a:solidFill>
                                <a:schemeClr val="tx1"/>
                              </a:solidFill>
                            </a:rPr>
                            <a:t>Valores y frecuencias de los genotipos producidos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Valor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s-CL" b="0" dirty="0" err="1">
                              <a:solidFill>
                                <a:schemeClr val="tx1"/>
                              </a:solidFill>
                            </a:rPr>
                            <a:t>Frec</a:t>
                          </a:r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. X Valor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b="0" dirty="0">
                              <a:solidFill>
                                <a:schemeClr val="tx1"/>
                              </a:solidFill>
                            </a:rPr>
                            <a:t>Valor medio de los genotipos producidos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b="0" dirty="0">
                              <a:solidFill>
                                <a:schemeClr val="tx1"/>
                              </a:solidFill>
                            </a:rPr>
                            <a:t>Media poblacional a sustraer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b="0" dirty="0">
                              <a:solidFill>
                                <a:schemeClr val="tx1"/>
                              </a:solidFill>
                            </a:rPr>
                            <a:t>Efecto medio del gen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8720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dirty="0" smtClean="0"/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 smtClean="0"/>
                                <m:t>1</m:t>
                              </m:r>
                            </m:oMath>
                          </a14:m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dirty="0" smtClean="0"/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 smtClean="0"/>
                                <m:t>1</m:t>
                              </m:r>
                            </m:oMath>
                          </a14:m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𝑝𝑎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𝑞𝑑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−[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𝑑𝑝𝑞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𝑞𝑎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𝑝𝑑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−[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𝑑𝑝𝑞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08170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E24563FC-47D6-4E76-BEDB-E29E8CE924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703095"/>
                  </p:ext>
                </p:extLst>
              </p:nvPr>
            </p:nvGraphicFramePr>
            <p:xfrm>
              <a:off x="714957" y="3980678"/>
              <a:ext cx="10462963" cy="22354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873">
                      <a:extLst>
                        <a:ext uri="{9D8B030D-6E8A-4147-A177-3AD203B41FA5}">
                          <a16:colId xmlns:a16="http://schemas.microsoft.com/office/drawing/2014/main" val="825901322"/>
                        </a:ext>
                      </a:extLst>
                    </a:gridCol>
                    <a:gridCol w="858982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  <a:gridCol w="886691">
                      <a:extLst>
                        <a:ext uri="{9D8B030D-6E8A-4147-A177-3AD203B41FA5}">
                          <a16:colId xmlns:a16="http://schemas.microsoft.com/office/drawing/2014/main" val="691938501"/>
                        </a:ext>
                      </a:extLst>
                    </a:gridCol>
                    <a:gridCol w="932873">
                      <a:extLst>
                        <a:ext uri="{9D8B030D-6E8A-4147-A177-3AD203B41FA5}">
                          <a16:colId xmlns:a16="http://schemas.microsoft.com/office/drawing/2014/main" val="1735181157"/>
                        </a:ext>
                      </a:extLst>
                    </a:gridCol>
                    <a:gridCol w="1773382">
                      <a:extLst>
                        <a:ext uri="{9D8B030D-6E8A-4147-A177-3AD203B41FA5}">
                          <a16:colId xmlns:a16="http://schemas.microsoft.com/office/drawing/2014/main" val="2074787862"/>
                        </a:ext>
                      </a:extLst>
                    </a:gridCol>
                    <a:gridCol w="2706254">
                      <a:extLst>
                        <a:ext uri="{9D8B030D-6E8A-4147-A177-3AD203B41FA5}">
                          <a16:colId xmlns:a16="http://schemas.microsoft.com/office/drawing/2014/main" val="2006297429"/>
                        </a:ext>
                      </a:extLst>
                    </a:gridCol>
                    <a:gridCol w="2262908">
                      <a:extLst>
                        <a:ext uri="{9D8B030D-6E8A-4147-A177-3AD203B41FA5}">
                          <a16:colId xmlns:a16="http://schemas.microsoft.com/office/drawing/2014/main" val="1480517111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b="0" dirty="0">
                              <a:solidFill>
                                <a:schemeClr val="tx1"/>
                              </a:solidFill>
                            </a:rPr>
                            <a:t>Tipo de gameto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s-CL" sz="1400" b="0" dirty="0">
                              <a:solidFill>
                                <a:schemeClr val="tx1"/>
                              </a:solidFill>
                            </a:rPr>
                            <a:t>Valores y frecuencias de los genotipos producidos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Valor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s-CL" b="0" dirty="0" err="1">
                              <a:solidFill>
                                <a:schemeClr val="tx1"/>
                              </a:solidFill>
                            </a:rPr>
                            <a:t>Frec</a:t>
                          </a:r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. X Valor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b="0" dirty="0">
                              <a:solidFill>
                                <a:schemeClr val="tx1"/>
                              </a:solidFill>
                            </a:rPr>
                            <a:t>Valor medio de los genotipos producidos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b="0" dirty="0">
                              <a:solidFill>
                                <a:schemeClr val="tx1"/>
                              </a:solidFill>
                            </a:rPr>
                            <a:t>Media poblacional a sustraer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b="0" dirty="0">
                              <a:solidFill>
                                <a:schemeClr val="tx1"/>
                              </a:solidFill>
                            </a:rPr>
                            <a:t>Efecto medio del gen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8720018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1277" t="-195161" r="-997872" b="-3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5172" t="-195161" r="-870345" b="-3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1277" t="-295161" r="-997872" b="-2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5172" t="-295161" r="-870345" b="-2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6753" t="-295161" r="-719481" b="-2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1277" t="-395161" r="-997872" b="-1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5172" t="-395161" r="-870345" b="-1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9966" t="-395161" r="-280756" b="-1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3153" t="-395161" r="-84009" b="-1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62803" t="-395161" r="-539" b="-127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5172" t="-495161" r="-870345" b="-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6753" t="-495161" r="-719481" b="-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9966" t="-495161" r="-280756" b="-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3153" t="-495161" r="-84009" b="-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62803" t="-495161" r="-539" b="-27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081702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6" descr="Meme Cockroach Sticker by MOODMAN">
            <a:extLst>
              <a:ext uri="{FF2B5EF4-FFF2-40B4-BE49-F238E27FC236}">
                <a16:creationId xmlns:a16="http://schemas.microsoft.com/office/drawing/2014/main" id="{BE03C203-EC08-4FB7-8018-CFF514C54C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898" y="0"/>
            <a:ext cx="1607288" cy="1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005648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24E72FE-3C36-4883-937C-44076BCA5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438" y="70485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D85062-7265-4991-B000-9629A1267C99}"/>
              </a:ext>
            </a:extLst>
          </p:cNvPr>
          <p:cNvSpPr txBox="1"/>
          <p:nvPr/>
        </p:nvSpPr>
        <p:spPr>
          <a:xfrm>
            <a:off x="1547621" y="1524261"/>
            <a:ext cx="925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2"/>
                </a:solidFill>
              </a:rPr>
              <a:t>Efecto medio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29940509-A862-4891-84A8-E9078DF8F5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0128283"/>
                  </p:ext>
                </p:extLst>
              </p:nvPr>
            </p:nvGraphicFramePr>
            <p:xfrm>
              <a:off x="943557" y="2241879"/>
              <a:ext cx="10462963" cy="22354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873">
                      <a:extLst>
                        <a:ext uri="{9D8B030D-6E8A-4147-A177-3AD203B41FA5}">
                          <a16:colId xmlns:a16="http://schemas.microsoft.com/office/drawing/2014/main" val="825901322"/>
                        </a:ext>
                      </a:extLst>
                    </a:gridCol>
                    <a:gridCol w="858982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  <a:gridCol w="886691">
                      <a:extLst>
                        <a:ext uri="{9D8B030D-6E8A-4147-A177-3AD203B41FA5}">
                          <a16:colId xmlns:a16="http://schemas.microsoft.com/office/drawing/2014/main" val="691938501"/>
                        </a:ext>
                      </a:extLst>
                    </a:gridCol>
                    <a:gridCol w="932873">
                      <a:extLst>
                        <a:ext uri="{9D8B030D-6E8A-4147-A177-3AD203B41FA5}">
                          <a16:colId xmlns:a16="http://schemas.microsoft.com/office/drawing/2014/main" val="1735181157"/>
                        </a:ext>
                      </a:extLst>
                    </a:gridCol>
                    <a:gridCol w="1773382">
                      <a:extLst>
                        <a:ext uri="{9D8B030D-6E8A-4147-A177-3AD203B41FA5}">
                          <a16:colId xmlns:a16="http://schemas.microsoft.com/office/drawing/2014/main" val="2074787862"/>
                        </a:ext>
                      </a:extLst>
                    </a:gridCol>
                    <a:gridCol w="2706254">
                      <a:extLst>
                        <a:ext uri="{9D8B030D-6E8A-4147-A177-3AD203B41FA5}">
                          <a16:colId xmlns:a16="http://schemas.microsoft.com/office/drawing/2014/main" val="2006297429"/>
                        </a:ext>
                      </a:extLst>
                    </a:gridCol>
                    <a:gridCol w="2262908">
                      <a:extLst>
                        <a:ext uri="{9D8B030D-6E8A-4147-A177-3AD203B41FA5}">
                          <a16:colId xmlns:a16="http://schemas.microsoft.com/office/drawing/2014/main" val="14805171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b="0" dirty="0">
                              <a:solidFill>
                                <a:schemeClr val="tx1"/>
                              </a:solidFill>
                            </a:rPr>
                            <a:t>Tipo de gameto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s-CL" sz="1400" b="0" dirty="0">
                              <a:solidFill>
                                <a:schemeClr val="tx1"/>
                              </a:solidFill>
                            </a:rPr>
                            <a:t>Valores y frecuencias de los genotipos producidos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Valor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s-CL" b="0" dirty="0" err="1">
                              <a:solidFill>
                                <a:schemeClr val="tx1"/>
                              </a:solidFill>
                            </a:rPr>
                            <a:t>Frec</a:t>
                          </a:r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. X Valor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b="0" dirty="0">
                              <a:solidFill>
                                <a:schemeClr val="tx1"/>
                              </a:solidFill>
                            </a:rPr>
                            <a:t>Valor medio de los genotipos producidos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b="0" dirty="0">
                              <a:solidFill>
                                <a:schemeClr val="tx1"/>
                              </a:solidFill>
                            </a:rPr>
                            <a:t>Media poblacional a sustraer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b="0" dirty="0">
                              <a:solidFill>
                                <a:schemeClr val="tx1"/>
                              </a:solidFill>
                            </a:rPr>
                            <a:t>Efecto medio del gen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8720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dirty="0" smtClean="0"/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 smtClean="0"/>
                                <m:t>1</m:t>
                              </m:r>
                            </m:oMath>
                          </a14:m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dirty="0" smtClean="0"/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 smtClean="0"/>
                                <m:t>1</m:t>
                              </m:r>
                            </m:oMath>
                          </a14:m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𝑝𝑎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𝑞𝑑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−[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𝑑𝑝𝑞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𝑞𝑎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𝑝𝑑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−[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𝑑𝑝𝑞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08170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29940509-A862-4891-84A8-E9078DF8F5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0128283"/>
                  </p:ext>
                </p:extLst>
              </p:nvPr>
            </p:nvGraphicFramePr>
            <p:xfrm>
              <a:off x="943557" y="2241879"/>
              <a:ext cx="10462963" cy="22354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873">
                      <a:extLst>
                        <a:ext uri="{9D8B030D-6E8A-4147-A177-3AD203B41FA5}">
                          <a16:colId xmlns:a16="http://schemas.microsoft.com/office/drawing/2014/main" val="825901322"/>
                        </a:ext>
                      </a:extLst>
                    </a:gridCol>
                    <a:gridCol w="858982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  <a:gridCol w="886691">
                      <a:extLst>
                        <a:ext uri="{9D8B030D-6E8A-4147-A177-3AD203B41FA5}">
                          <a16:colId xmlns:a16="http://schemas.microsoft.com/office/drawing/2014/main" val="691938501"/>
                        </a:ext>
                      </a:extLst>
                    </a:gridCol>
                    <a:gridCol w="932873">
                      <a:extLst>
                        <a:ext uri="{9D8B030D-6E8A-4147-A177-3AD203B41FA5}">
                          <a16:colId xmlns:a16="http://schemas.microsoft.com/office/drawing/2014/main" val="1735181157"/>
                        </a:ext>
                      </a:extLst>
                    </a:gridCol>
                    <a:gridCol w="1773382">
                      <a:extLst>
                        <a:ext uri="{9D8B030D-6E8A-4147-A177-3AD203B41FA5}">
                          <a16:colId xmlns:a16="http://schemas.microsoft.com/office/drawing/2014/main" val="2074787862"/>
                        </a:ext>
                      </a:extLst>
                    </a:gridCol>
                    <a:gridCol w="2706254">
                      <a:extLst>
                        <a:ext uri="{9D8B030D-6E8A-4147-A177-3AD203B41FA5}">
                          <a16:colId xmlns:a16="http://schemas.microsoft.com/office/drawing/2014/main" val="2006297429"/>
                        </a:ext>
                      </a:extLst>
                    </a:gridCol>
                    <a:gridCol w="2262908">
                      <a:extLst>
                        <a:ext uri="{9D8B030D-6E8A-4147-A177-3AD203B41FA5}">
                          <a16:colId xmlns:a16="http://schemas.microsoft.com/office/drawing/2014/main" val="1480517111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b="0" dirty="0">
                              <a:solidFill>
                                <a:schemeClr val="tx1"/>
                              </a:solidFill>
                            </a:rPr>
                            <a:t>Tipo de gameto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s-CL" sz="1400" b="0" dirty="0">
                              <a:solidFill>
                                <a:schemeClr val="tx1"/>
                              </a:solidFill>
                            </a:rPr>
                            <a:t>Valores y frecuencias de los genotipos producidos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Valor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s-CL" b="0" dirty="0" err="1">
                              <a:solidFill>
                                <a:schemeClr val="tx1"/>
                              </a:solidFill>
                            </a:rPr>
                            <a:t>Frec</a:t>
                          </a:r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. X Valor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b="0" dirty="0">
                              <a:solidFill>
                                <a:schemeClr val="tx1"/>
                              </a:solidFill>
                            </a:rPr>
                            <a:t>Valor medio de los genotipos producidos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b="0" dirty="0">
                              <a:solidFill>
                                <a:schemeClr val="tx1"/>
                              </a:solidFill>
                            </a:rPr>
                            <a:t>Media poblacional a sustraer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b="0" dirty="0">
                              <a:solidFill>
                                <a:schemeClr val="tx1"/>
                              </a:solidFill>
                            </a:rPr>
                            <a:t>Efecto medio del gen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8720018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1277" t="-195161" r="-997872" b="-3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3699" t="-195161" r="-863699" b="-3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1277" t="-295161" r="-997872" b="-2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3699" t="-295161" r="-863699" b="-2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9346" t="-295161" r="-724183" b="-2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1277" t="-395161" r="-997872" b="-1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3699" t="-395161" r="-863699" b="-1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9966" t="-395161" r="-280756" b="-1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3153" t="-395161" r="-84009" b="-1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61828" t="-395161" r="-269" b="-1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3699" t="-495161" r="-863699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9346" t="-495161" r="-724183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9966" t="-495161" r="-280756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3153" t="-495161" r="-84009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61828" t="-495161" r="-269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08170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5338F74A-D24F-4C1E-8A4A-86FC485BCADC}"/>
                  </a:ext>
                </a:extLst>
              </p:cNvPr>
              <p:cNvSpPr txBox="1"/>
              <p:nvPr/>
            </p:nvSpPr>
            <p:spPr>
              <a:xfrm>
                <a:off x="4248439" y="5072276"/>
                <a:ext cx="3371272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s-CL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s-CL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5338F74A-D24F-4C1E-8A4A-86FC485BC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39" y="5072276"/>
                <a:ext cx="3371272" cy="646331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Meme Cockroach Sticker by MOODMAN">
            <a:extLst>
              <a:ext uri="{FF2B5EF4-FFF2-40B4-BE49-F238E27FC236}">
                <a16:creationId xmlns:a16="http://schemas.microsoft.com/office/drawing/2014/main" id="{F4962F3B-AB82-4541-A5E2-DA27248EF4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898" y="0"/>
            <a:ext cx="1607288" cy="1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473307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FA560BB-F973-4A55-A8C4-11C8791A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042" y="-230725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52E86BA-532D-4C59-9A09-2AB3142A0765}"/>
              </a:ext>
            </a:extLst>
          </p:cNvPr>
          <p:cNvSpPr txBox="1"/>
          <p:nvPr/>
        </p:nvSpPr>
        <p:spPr>
          <a:xfrm>
            <a:off x="1920225" y="1472460"/>
            <a:ext cx="9254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Efecto medio</a:t>
            </a:r>
          </a:p>
          <a:p>
            <a:endParaRPr lang="es-CL" b="1" dirty="0"/>
          </a:p>
          <a:p>
            <a:r>
              <a:rPr lang="es-CL" b="1" dirty="0">
                <a:latin typeface="Abadi" panose="020B0604020104020204" pitchFamily="34" charset="0"/>
              </a:rPr>
              <a:t>Ejemplo    </a:t>
            </a:r>
            <a:r>
              <a:rPr lang="es-CL" dirty="0">
                <a:latin typeface="Abadi" panose="020B0604020104020204" pitchFamily="34" charset="0"/>
              </a:rPr>
              <a:t>Supongamos que el gen “</a:t>
            </a:r>
            <a:r>
              <a:rPr lang="es-CL" dirty="0" err="1">
                <a:latin typeface="Abadi" panose="020B0604020104020204" pitchFamily="34" charset="0"/>
              </a:rPr>
              <a:t>pygmy</a:t>
            </a:r>
            <a:r>
              <a:rPr lang="es-CL" dirty="0">
                <a:latin typeface="Abadi" panose="020B0604020104020204" pitchFamily="34" charset="0"/>
              </a:rPr>
              <a:t>” está presente con una frecuencia de 0,1.</a:t>
            </a:r>
            <a:endParaRPr lang="es-CL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55AAE23-1AFD-4A24-9E2A-36991240D668}"/>
                  </a:ext>
                </a:extLst>
              </p:cNvPr>
              <p:cNvSpPr txBox="1"/>
              <p:nvPr/>
            </p:nvSpPr>
            <p:spPr>
              <a:xfrm>
                <a:off x="1254387" y="2567692"/>
                <a:ext cx="24753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55AAE23-1AFD-4A24-9E2A-36991240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387" y="2567692"/>
                <a:ext cx="247534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AFC6FF36-40C6-40AC-9D38-4021B61DA93E}"/>
                  </a:ext>
                </a:extLst>
              </p:cNvPr>
              <p:cNvSpPr txBox="1"/>
              <p:nvPr/>
            </p:nvSpPr>
            <p:spPr>
              <a:xfrm>
                <a:off x="3067496" y="2567691"/>
                <a:ext cx="14685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AFC6FF36-40C6-40AC-9D38-4021B61DA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496" y="2567691"/>
                <a:ext cx="1468582" cy="646331"/>
              </a:xfrm>
              <a:prstGeom prst="rect">
                <a:avLst/>
              </a:prstGeom>
              <a:blipFill>
                <a:blip r:embed="rId4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51345164-A4D1-46F2-BDFA-FEA5B4CA09D2}"/>
                  </a:ext>
                </a:extLst>
              </p:cNvPr>
              <p:cNvSpPr txBox="1"/>
              <p:nvPr/>
            </p:nvSpPr>
            <p:spPr>
              <a:xfrm>
                <a:off x="1864042" y="4024811"/>
                <a:ext cx="4581236" cy="2308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s-CL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0,1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0,9</m:t>
                          </m:r>
                        </m:e>
                      </m:d>
                      <m:r>
                        <a:rPr lang="es-CL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0,1[4+1,6]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=0,1[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+0,24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51345164-A4D1-46F2-BDFA-FEA5B4CA0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042" y="4024811"/>
                <a:ext cx="4581236" cy="2308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E3458925-5D2C-44CB-8EFE-9BC2557F69F2}"/>
              </a:ext>
            </a:extLst>
          </p:cNvPr>
          <p:cNvSpPr txBox="1"/>
          <p:nvPr/>
        </p:nvSpPr>
        <p:spPr>
          <a:xfrm>
            <a:off x="4718433" y="3552829"/>
            <a:ext cx="3176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badi" panose="020B0604020104020204" pitchFamily="34" charset="0"/>
              </a:rPr>
              <a:t>Cálculo de los efectos medios</a:t>
            </a:r>
            <a:endParaRPr lang="en-US" sz="1600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E37E0706-D67F-4FE4-BB21-BFC263150D45}"/>
                  </a:ext>
                </a:extLst>
              </p:cNvPr>
              <p:cNvSpPr txBox="1"/>
              <p:nvPr/>
            </p:nvSpPr>
            <p:spPr>
              <a:xfrm>
                <a:off x="5808022" y="4024811"/>
                <a:ext cx="4581236" cy="2308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s-CL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−0,9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0,9</m:t>
                          </m:r>
                        </m:e>
                      </m:d>
                      <m:r>
                        <a:rPr lang="es-CL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−0,9[4+1,6]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−2,16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E37E0706-D67F-4FE4-BB21-BFC26315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22" y="4024811"/>
                <a:ext cx="4581236" cy="23083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ángulo 1">
            <a:extLst>
              <a:ext uri="{FF2B5EF4-FFF2-40B4-BE49-F238E27FC236}">
                <a16:creationId xmlns:a16="http://schemas.microsoft.com/office/drawing/2014/main" id="{952FD97B-73A3-4D56-B87A-35CB53B661EB}"/>
              </a:ext>
            </a:extLst>
          </p:cNvPr>
          <p:cNvSpPr/>
          <p:nvPr/>
        </p:nvSpPr>
        <p:spPr>
          <a:xfrm>
            <a:off x="3295650" y="5619750"/>
            <a:ext cx="5600700" cy="533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 descr="Meme Cockroach Sticker by MOODMAN">
            <a:extLst>
              <a:ext uri="{FF2B5EF4-FFF2-40B4-BE49-F238E27FC236}">
                <a16:creationId xmlns:a16="http://schemas.microsoft.com/office/drawing/2014/main" id="{E480CC02-1091-4A34-9C85-7709FDC310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898" y="0"/>
            <a:ext cx="1607288" cy="1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Meme Cockroach Sticker by MOODMAN">
            <a:extLst>
              <a:ext uri="{FF2B5EF4-FFF2-40B4-BE49-F238E27FC236}">
                <a16:creationId xmlns:a16="http://schemas.microsoft.com/office/drawing/2014/main" id="{59F69D05-059C-469B-B684-8DBB2C22D4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32" y="4998682"/>
            <a:ext cx="1775535" cy="17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64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7 0.02037 L -0.25169 0.42315 " pathEditMode="relative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0.41481 L -0.0681 0.5037 " pathEditMode="relative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35 0.49954 L -0.39231 0.62315 " pathEditMode="relative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 0.62176 L -0.04153 0.62176 " pathEditMode="relative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0.61065 L -0.40638 0.77176 " pathEditMode="relative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34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72F6C8F-6311-465C-B6EC-E7CE27C2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888" y="-20574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8EBA5C7-15C0-4B6B-ACF6-EEB16206922B}"/>
              </a:ext>
            </a:extLst>
          </p:cNvPr>
          <p:cNvSpPr txBox="1"/>
          <p:nvPr/>
        </p:nvSpPr>
        <p:spPr>
          <a:xfrm>
            <a:off x="1719071" y="1497445"/>
            <a:ext cx="9254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Efecto medio</a:t>
            </a:r>
          </a:p>
          <a:p>
            <a:endParaRPr lang="es-CL" b="1" dirty="0"/>
          </a:p>
          <a:p>
            <a:r>
              <a:rPr lang="es-CL" b="1" dirty="0">
                <a:latin typeface="Abadi" panose="020B0604020104020204" pitchFamily="34" charset="0"/>
              </a:rPr>
              <a:t>Ejemplo    </a:t>
            </a:r>
            <a:r>
              <a:rPr lang="es-CL" dirty="0">
                <a:latin typeface="Abadi" panose="020B0604020104020204" pitchFamily="34" charset="0"/>
              </a:rPr>
              <a:t>Supongamos que el gen “</a:t>
            </a:r>
            <a:r>
              <a:rPr lang="es-CL" dirty="0" err="1">
                <a:latin typeface="Abadi" panose="020B0604020104020204" pitchFamily="34" charset="0"/>
              </a:rPr>
              <a:t>pygmy</a:t>
            </a:r>
            <a:r>
              <a:rPr lang="es-CL" dirty="0">
                <a:latin typeface="Abadi" panose="020B0604020104020204" pitchFamily="34" charset="0"/>
              </a:rPr>
              <a:t>” está presente con una frecuencia de 0,1.</a:t>
            </a:r>
            <a:endParaRPr lang="es-CL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F68F18A7-BEC8-400D-A4BF-74B07CF7ADA2}"/>
                  </a:ext>
                </a:extLst>
              </p:cNvPr>
              <p:cNvSpPr txBox="1"/>
              <p:nvPr/>
            </p:nvSpPr>
            <p:spPr>
              <a:xfrm>
                <a:off x="1053233" y="2592677"/>
                <a:ext cx="24753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F68F18A7-BEC8-400D-A4BF-74B07CF7A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33" y="2592677"/>
                <a:ext cx="247534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B4E970B-CFF4-4F3D-994E-61CC58FF4E19}"/>
                  </a:ext>
                </a:extLst>
              </p:cNvPr>
              <p:cNvSpPr txBox="1"/>
              <p:nvPr/>
            </p:nvSpPr>
            <p:spPr>
              <a:xfrm>
                <a:off x="2866342" y="2592676"/>
                <a:ext cx="14685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B4E970B-CFF4-4F3D-994E-61CC58FF4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342" y="2592676"/>
                <a:ext cx="1468582" cy="646331"/>
              </a:xfrm>
              <a:prstGeom prst="rect">
                <a:avLst/>
              </a:prstGeom>
              <a:blipFill>
                <a:blip r:embed="rId4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254DD5C-06A1-44C2-ACDC-A35280F2BBC2}"/>
                  </a:ext>
                </a:extLst>
              </p:cNvPr>
              <p:cNvSpPr txBox="1"/>
              <p:nvPr/>
            </p:nvSpPr>
            <p:spPr>
              <a:xfrm>
                <a:off x="6079260" y="3050619"/>
                <a:ext cx="218896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+0,24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254DD5C-06A1-44C2-ACDC-A35280F2B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260" y="3050619"/>
                <a:ext cx="21889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686A4FDA-D45B-4FF1-AC61-FC5C0202A1EA}"/>
              </a:ext>
            </a:extLst>
          </p:cNvPr>
          <p:cNvSpPr txBox="1"/>
          <p:nvPr/>
        </p:nvSpPr>
        <p:spPr>
          <a:xfrm>
            <a:off x="6148033" y="2628803"/>
            <a:ext cx="3176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badi" panose="020B0604020104020204" pitchFamily="34" charset="0"/>
              </a:rPr>
              <a:t>Efectos medios</a:t>
            </a:r>
            <a:endParaRPr lang="en-US" sz="1600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A0A502C-148C-4659-B362-EC260CEB7E3C}"/>
                  </a:ext>
                </a:extLst>
              </p:cNvPr>
              <p:cNvSpPr txBox="1"/>
              <p:nvPr/>
            </p:nvSpPr>
            <p:spPr>
              <a:xfrm>
                <a:off x="8333273" y="3050619"/>
                <a:ext cx="20228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−2,16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A0A502C-148C-4659-B362-EC260CEB7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273" y="3050619"/>
                <a:ext cx="20228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5BB94C34-ED5A-4212-9541-2580A8EAA073}"/>
              </a:ext>
            </a:extLst>
          </p:cNvPr>
          <p:cNvSpPr txBox="1"/>
          <p:nvPr/>
        </p:nvSpPr>
        <p:spPr>
          <a:xfrm>
            <a:off x="1773625" y="3793256"/>
            <a:ext cx="858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Cuando sólo se consideran 2 alelos en un mismo </a:t>
            </a:r>
            <a:r>
              <a:rPr lang="es-CL" i="1" dirty="0"/>
              <a:t>locus</a:t>
            </a:r>
            <a:r>
              <a:rPr lang="es-CL" dirty="0"/>
              <a:t> es mejor expresar sus efectos medios en términos del </a:t>
            </a:r>
            <a:r>
              <a:rPr lang="es-CL" b="1" dirty="0">
                <a:solidFill>
                  <a:schemeClr val="accent2"/>
                </a:solidFill>
              </a:rPr>
              <a:t>efecto medio de una sustitución génica</a:t>
            </a:r>
            <a:r>
              <a:rPr lang="es-CL" dirty="0"/>
              <a:t>:</a:t>
            </a:r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57E7E0-5C47-49F1-A697-045D112672B7}"/>
              </a:ext>
            </a:extLst>
          </p:cNvPr>
          <p:cNvSpPr txBox="1"/>
          <p:nvPr/>
        </p:nvSpPr>
        <p:spPr>
          <a:xfrm>
            <a:off x="3495771" y="4792432"/>
            <a:ext cx="51382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“</a:t>
            </a:r>
            <a:r>
              <a:rPr lang="es-CL" b="1" dirty="0">
                <a:solidFill>
                  <a:schemeClr val="accent6">
                    <a:lumMod val="75000"/>
                  </a:schemeClr>
                </a:solidFill>
              </a:rPr>
              <a:t>Cambio medio </a:t>
            </a:r>
            <a:r>
              <a:rPr lang="es-CL" dirty="0"/>
              <a:t>generado al </a:t>
            </a:r>
            <a:r>
              <a:rPr lang="es-CL" b="1" dirty="0">
                <a:solidFill>
                  <a:schemeClr val="accent6">
                    <a:lumMod val="75000"/>
                  </a:schemeClr>
                </a:solidFill>
              </a:rPr>
              <a:t>sustituir genes A</a:t>
            </a:r>
            <a:r>
              <a:rPr lang="es-CL" b="1" baseline="-25000" dirty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es-CL" dirty="0"/>
              <a:t>tomados al azar </a:t>
            </a:r>
            <a:r>
              <a:rPr lang="es-CL" b="1" dirty="0">
                <a:solidFill>
                  <a:schemeClr val="accent6">
                    <a:lumMod val="75000"/>
                  </a:schemeClr>
                </a:solidFill>
              </a:rPr>
              <a:t>por genes A</a:t>
            </a:r>
            <a:r>
              <a:rPr lang="es-CL" b="1" baseline="-25000" dirty="0">
                <a:solidFill>
                  <a:schemeClr val="accent6">
                    <a:lumMod val="75000"/>
                  </a:schemeClr>
                </a:solidFill>
              </a:rPr>
              <a:t>1  </a:t>
            </a:r>
            <a:r>
              <a:rPr lang="es-CL" dirty="0"/>
              <a:t>(como ocurriría, por ejemplo, por mutación dirigida)”.</a:t>
            </a:r>
            <a:endParaRPr lang="en-US" dirty="0"/>
          </a:p>
        </p:txBody>
      </p:sp>
      <p:pic>
        <p:nvPicPr>
          <p:cNvPr id="12" name="Picture 6" descr="Meme Cockroach Sticker by MOODMAN">
            <a:extLst>
              <a:ext uri="{FF2B5EF4-FFF2-40B4-BE49-F238E27FC236}">
                <a16:creationId xmlns:a16="http://schemas.microsoft.com/office/drawing/2014/main" id="{48AAC0E0-8F7D-4EFE-AEA4-C93A42B2EB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898" y="0"/>
            <a:ext cx="1607288" cy="1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85564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35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9597A5B-8E24-450C-822E-02DAC68C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888" y="-20574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FE9AE7-7955-47CC-ACD5-FD49913CFA44}"/>
              </a:ext>
            </a:extLst>
          </p:cNvPr>
          <p:cNvSpPr txBox="1"/>
          <p:nvPr/>
        </p:nvSpPr>
        <p:spPr>
          <a:xfrm>
            <a:off x="1719071" y="1497445"/>
            <a:ext cx="9254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Efecto medio</a:t>
            </a:r>
          </a:p>
          <a:p>
            <a:endParaRPr lang="es-CL" b="1" dirty="0"/>
          </a:p>
          <a:p>
            <a:r>
              <a:rPr lang="es-CL" b="1" dirty="0">
                <a:latin typeface="Abadi" panose="020B0604020104020204" pitchFamily="34" charset="0"/>
              </a:rPr>
              <a:t>Ejemplo    </a:t>
            </a:r>
            <a:r>
              <a:rPr lang="es-CL" dirty="0">
                <a:latin typeface="Abadi" panose="020B0604020104020204" pitchFamily="34" charset="0"/>
              </a:rPr>
              <a:t>Supongamos que el gen “</a:t>
            </a:r>
            <a:r>
              <a:rPr lang="es-CL" dirty="0" err="1">
                <a:latin typeface="Abadi" panose="020B0604020104020204" pitchFamily="34" charset="0"/>
              </a:rPr>
              <a:t>pygmy</a:t>
            </a:r>
            <a:r>
              <a:rPr lang="es-CL" dirty="0">
                <a:latin typeface="Abadi" panose="020B0604020104020204" pitchFamily="34" charset="0"/>
              </a:rPr>
              <a:t>” está presente con una frecuencia de 0,1.</a:t>
            </a:r>
            <a:endParaRPr lang="es-CL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9C0DC66-EEFA-4BF0-916F-78C6D9C5C86D}"/>
                  </a:ext>
                </a:extLst>
              </p:cNvPr>
              <p:cNvSpPr txBox="1"/>
              <p:nvPr/>
            </p:nvSpPr>
            <p:spPr>
              <a:xfrm>
                <a:off x="1053233" y="2592677"/>
                <a:ext cx="24753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9C0DC66-EEFA-4BF0-916F-78C6D9C5C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33" y="2592677"/>
                <a:ext cx="247534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FB71B99-3E73-4BA1-A4E4-82C8AFDB3739}"/>
                  </a:ext>
                </a:extLst>
              </p:cNvPr>
              <p:cNvSpPr txBox="1"/>
              <p:nvPr/>
            </p:nvSpPr>
            <p:spPr>
              <a:xfrm>
                <a:off x="2866342" y="2592676"/>
                <a:ext cx="14685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FB71B99-3E73-4BA1-A4E4-82C8AFDB3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342" y="2592676"/>
                <a:ext cx="1468582" cy="646331"/>
              </a:xfrm>
              <a:prstGeom prst="rect">
                <a:avLst/>
              </a:prstGeom>
              <a:blipFill>
                <a:blip r:embed="rId4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6F6F425-66F0-49C2-8D00-249D2AA23806}"/>
                  </a:ext>
                </a:extLst>
              </p:cNvPr>
              <p:cNvSpPr txBox="1"/>
              <p:nvPr/>
            </p:nvSpPr>
            <p:spPr>
              <a:xfrm>
                <a:off x="6079260" y="3050619"/>
                <a:ext cx="218896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+0,24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6F6F425-66F0-49C2-8D00-249D2AA23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260" y="3050619"/>
                <a:ext cx="21889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2B207E26-A312-4BF1-82F2-82CD939AC95D}"/>
              </a:ext>
            </a:extLst>
          </p:cNvPr>
          <p:cNvSpPr txBox="1"/>
          <p:nvPr/>
        </p:nvSpPr>
        <p:spPr>
          <a:xfrm>
            <a:off x="6148033" y="2628803"/>
            <a:ext cx="3176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badi" panose="020B0604020104020204" pitchFamily="34" charset="0"/>
              </a:rPr>
              <a:t>Efectos medios</a:t>
            </a:r>
            <a:endParaRPr lang="en-US" sz="1600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1776B18-3E36-4475-AA90-1A8CB61B3376}"/>
                  </a:ext>
                </a:extLst>
              </p:cNvPr>
              <p:cNvSpPr txBox="1"/>
              <p:nvPr/>
            </p:nvSpPr>
            <p:spPr>
              <a:xfrm>
                <a:off x="8333273" y="3050619"/>
                <a:ext cx="20228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−2,16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1776B18-3E36-4475-AA90-1A8CB61B3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273" y="3050619"/>
                <a:ext cx="20228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B0ADBB7F-FEDC-402C-8F25-33753F63B32E}"/>
              </a:ext>
            </a:extLst>
          </p:cNvPr>
          <p:cNvSpPr txBox="1"/>
          <p:nvPr/>
        </p:nvSpPr>
        <p:spPr>
          <a:xfrm>
            <a:off x="1773625" y="3793256"/>
            <a:ext cx="858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Cuando sólo se consideran 2 alelos en un mismo </a:t>
            </a:r>
            <a:r>
              <a:rPr lang="es-CL" i="1" dirty="0"/>
              <a:t>locus</a:t>
            </a:r>
            <a:r>
              <a:rPr lang="es-CL" dirty="0"/>
              <a:t> es mejor expresar sus efectos medios en términos del </a:t>
            </a:r>
            <a:r>
              <a:rPr lang="es-CL" b="1" dirty="0">
                <a:solidFill>
                  <a:schemeClr val="accent2"/>
                </a:solidFill>
              </a:rPr>
              <a:t>efecto medio de una sustitución génica</a:t>
            </a:r>
            <a:r>
              <a:rPr lang="es-CL" dirty="0"/>
              <a:t>:</a:t>
            </a:r>
            <a:endParaRPr lang="en-US" dirty="0"/>
          </a:p>
        </p:txBody>
      </p:sp>
      <p:pic>
        <p:nvPicPr>
          <p:cNvPr id="12" name="Picture 6" descr="Meme Cockroach Sticker by MOODMAN">
            <a:extLst>
              <a:ext uri="{FF2B5EF4-FFF2-40B4-BE49-F238E27FC236}">
                <a16:creationId xmlns:a16="http://schemas.microsoft.com/office/drawing/2014/main" id="{1E647AD0-6A46-4DCD-8A8C-49AAB40813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898" y="0"/>
            <a:ext cx="1607288" cy="1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A907DFE-C17B-49C4-A2C5-A8768E5877A8}"/>
                  </a:ext>
                </a:extLst>
              </p:cNvPr>
              <p:cNvSpPr txBox="1"/>
              <p:nvPr/>
            </p:nvSpPr>
            <p:spPr>
              <a:xfrm>
                <a:off x="2026098" y="4984793"/>
                <a:ext cx="2123545" cy="92333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A907DFE-C17B-49C4-A2C5-A8768E587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098" y="4984793"/>
                <a:ext cx="2123545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02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0.0037 L -0.51185 0.67454 " pathEditMode="relative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36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9597A5B-8E24-450C-822E-02DAC68C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888" y="-20574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FE9AE7-7955-47CC-ACD5-FD49913CFA44}"/>
              </a:ext>
            </a:extLst>
          </p:cNvPr>
          <p:cNvSpPr txBox="1"/>
          <p:nvPr/>
        </p:nvSpPr>
        <p:spPr>
          <a:xfrm>
            <a:off x="1719071" y="1497445"/>
            <a:ext cx="9254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Efecto medio</a:t>
            </a:r>
          </a:p>
          <a:p>
            <a:endParaRPr lang="es-CL" b="1" dirty="0"/>
          </a:p>
          <a:p>
            <a:r>
              <a:rPr lang="es-CL" b="1" dirty="0">
                <a:latin typeface="Abadi" panose="020B0604020104020204" pitchFamily="34" charset="0"/>
              </a:rPr>
              <a:t>Ejemplo    </a:t>
            </a:r>
            <a:r>
              <a:rPr lang="es-CL" dirty="0">
                <a:latin typeface="Abadi" panose="020B0604020104020204" pitchFamily="34" charset="0"/>
              </a:rPr>
              <a:t>Supongamos que el gen “</a:t>
            </a:r>
            <a:r>
              <a:rPr lang="es-CL" dirty="0" err="1">
                <a:latin typeface="Abadi" panose="020B0604020104020204" pitchFamily="34" charset="0"/>
              </a:rPr>
              <a:t>pygmy</a:t>
            </a:r>
            <a:r>
              <a:rPr lang="es-CL" dirty="0">
                <a:latin typeface="Abadi" panose="020B0604020104020204" pitchFamily="34" charset="0"/>
              </a:rPr>
              <a:t>” está presente con una frecuencia de 0,1.</a:t>
            </a:r>
            <a:endParaRPr lang="es-CL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9C0DC66-EEFA-4BF0-916F-78C6D9C5C86D}"/>
                  </a:ext>
                </a:extLst>
              </p:cNvPr>
              <p:cNvSpPr txBox="1"/>
              <p:nvPr/>
            </p:nvSpPr>
            <p:spPr>
              <a:xfrm>
                <a:off x="1053233" y="2592677"/>
                <a:ext cx="24753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9C0DC66-EEFA-4BF0-916F-78C6D9C5C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33" y="2592677"/>
                <a:ext cx="247534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FB71B99-3E73-4BA1-A4E4-82C8AFDB3739}"/>
                  </a:ext>
                </a:extLst>
              </p:cNvPr>
              <p:cNvSpPr txBox="1"/>
              <p:nvPr/>
            </p:nvSpPr>
            <p:spPr>
              <a:xfrm>
                <a:off x="2866342" y="2592676"/>
                <a:ext cx="14685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FB71B99-3E73-4BA1-A4E4-82C8AFDB3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342" y="2592676"/>
                <a:ext cx="1468582" cy="646331"/>
              </a:xfrm>
              <a:prstGeom prst="rect">
                <a:avLst/>
              </a:prstGeom>
              <a:blipFill>
                <a:blip r:embed="rId4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6F6F425-66F0-49C2-8D00-249D2AA23806}"/>
                  </a:ext>
                </a:extLst>
              </p:cNvPr>
              <p:cNvSpPr txBox="1"/>
              <p:nvPr/>
            </p:nvSpPr>
            <p:spPr>
              <a:xfrm>
                <a:off x="6079260" y="3050619"/>
                <a:ext cx="218896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+0,24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6F6F425-66F0-49C2-8D00-249D2AA23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260" y="3050619"/>
                <a:ext cx="21889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2B207E26-A312-4BF1-82F2-82CD939AC95D}"/>
              </a:ext>
            </a:extLst>
          </p:cNvPr>
          <p:cNvSpPr txBox="1"/>
          <p:nvPr/>
        </p:nvSpPr>
        <p:spPr>
          <a:xfrm>
            <a:off x="6148033" y="2628803"/>
            <a:ext cx="3176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badi" panose="020B0604020104020204" pitchFamily="34" charset="0"/>
              </a:rPr>
              <a:t>Efectos medios</a:t>
            </a:r>
            <a:endParaRPr lang="en-US" sz="1600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1776B18-3E36-4475-AA90-1A8CB61B3376}"/>
                  </a:ext>
                </a:extLst>
              </p:cNvPr>
              <p:cNvSpPr txBox="1"/>
              <p:nvPr/>
            </p:nvSpPr>
            <p:spPr>
              <a:xfrm>
                <a:off x="8333273" y="3050619"/>
                <a:ext cx="20228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−2,16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1776B18-3E36-4475-AA90-1A8CB61B3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273" y="3050619"/>
                <a:ext cx="20228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B0ADBB7F-FEDC-402C-8F25-33753F63B32E}"/>
              </a:ext>
            </a:extLst>
          </p:cNvPr>
          <p:cNvSpPr txBox="1"/>
          <p:nvPr/>
        </p:nvSpPr>
        <p:spPr>
          <a:xfrm>
            <a:off x="1773625" y="3793256"/>
            <a:ext cx="858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Cuando sólo se consideran 2 alelos en un mismo </a:t>
            </a:r>
            <a:r>
              <a:rPr lang="es-CL" i="1" dirty="0"/>
              <a:t>locus</a:t>
            </a:r>
            <a:r>
              <a:rPr lang="es-CL" dirty="0"/>
              <a:t> es mejor expresar sus efectos medios en términos del </a:t>
            </a:r>
            <a:r>
              <a:rPr lang="es-CL" b="1" dirty="0">
                <a:solidFill>
                  <a:schemeClr val="accent2"/>
                </a:solidFill>
              </a:rPr>
              <a:t>efecto medio de una sustitución génica</a:t>
            </a:r>
            <a:r>
              <a:rPr lang="es-CL" dirty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A907DFE-C17B-49C4-A2C5-A8768E5877A8}"/>
                  </a:ext>
                </a:extLst>
              </p:cNvPr>
              <p:cNvSpPr txBox="1"/>
              <p:nvPr/>
            </p:nvSpPr>
            <p:spPr>
              <a:xfrm>
                <a:off x="2026098" y="4984793"/>
                <a:ext cx="2123545" cy="923330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A907DFE-C17B-49C4-A2C5-A8768E587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098" y="4984793"/>
                <a:ext cx="2123545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EC8D12E-49D3-4E97-B6B6-3A421A06A5F4}"/>
                  </a:ext>
                </a:extLst>
              </p:cNvPr>
              <p:cNvSpPr txBox="1"/>
              <p:nvPr/>
            </p:nvSpPr>
            <p:spPr>
              <a:xfrm>
                <a:off x="4978545" y="4611488"/>
                <a:ext cx="230909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=4+2(0,1−0,9)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=4−1,6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EC8D12E-49D3-4E97-B6B6-3A421A06A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545" y="4611488"/>
                <a:ext cx="2309091" cy="17543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3DC6853-944F-42F0-BCBB-4D9F743FA74A}"/>
                  </a:ext>
                </a:extLst>
              </p:cNvPr>
              <p:cNvSpPr txBox="1"/>
              <p:nvPr/>
            </p:nvSpPr>
            <p:spPr>
              <a:xfrm>
                <a:off x="7957807" y="4611488"/>
                <a:ext cx="230909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=0,24−(−2,16)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=0,24+2,16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3DC6853-944F-42F0-BCBB-4D9F743FA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807" y="4611488"/>
                <a:ext cx="2309091" cy="17543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ángulo 1">
            <a:extLst>
              <a:ext uri="{FF2B5EF4-FFF2-40B4-BE49-F238E27FC236}">
                <a16:creationId xmlns:a16="http://schemas.microsoft.com/office/drawing/2014/main" id="{86B0EFB1-3F00-4048-951F-34DA1B851E0B}"/>
              </a:ext>
            </a:extLst>
          </p:cNvPr>
          <p:cNvSpPr/>
          <p:nvPr/>
        </p:nvSpPr>
        <p:spPr>
          <a:xfrm>
            <a:off x="5524500" y="5908123"/>
            <a:ext cx="4200525" cy="524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 descr="Meme Cockroach Sticker by MOODMAN">
            <a:extLst>
              <a:ext uri="{FF2B5EF4-FFF2-40B4-BE49-F238E27FC236}">
                <a16:creationId xmlns:a16="http://schemas.microsoft.com/office/drawing/2014/main" id="{CBF2CE0A-73AD-4329-99B5-BAA2AAB5E1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209" y="4617271"/>
            <a:ext cx="1607288" cy="1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Meme Cockroach Sticker by MOODMAN">
            <a:extLst>
              <a:ext uri="{FF2B5EF4-FFF2-40B4-BE49-F238E27FC236}">
                <a16:creationId xmlns:a16="http://schemas.microsoft.com/office/drawing/2014/main" id="{D0D0EC93-4DC3-4A0D-800D-FE43DF033E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10" y="5265486"/>
            <a:ext cx="1775535" cy="17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01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0.0081 L 0.26667 -0.03357 " pathEditMode="relative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23 -0.03634 L 0.50417 -0.03218 " pathEditMode="relative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182 -0.02662 L 0.22292 0.12338 " pathEditMode="relative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37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DADCFC2-2631-444B-83E9-CE9EA5DE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13" y="-215265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33AC78-1EDA-4337-A38E-555CDAAA65E9}"/>
              </a:ext>
            </a:extLst>
          </p:cNvPr>
          <p:cNvSpPr txBox="1"/>
          <p:nvPr/>
        </p:nvSpPr>
        <p:spPr>
          <a:xfrm>
            <a:off x="1842896" y="1487920"/>
            <a:ext cx="9254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Efecto medio</a:t>
            </a:r>
          </a:p>
          <a:p>
            <a:endParaRPr lang="es-CL" b="1" dirty="0"/>
          </a:p>
          <a:p>
            <a:r>
              <a:rPr lang="es-CL" b="1" dirty="0">
                <a:latin typeface="Abadi" panose="020B0604020104020204" pitchFamily="34" charset="0"/>
              </a:rPr>
              <a:t>Ejemplo    </a:t>
            </a:r>
            <a:r>
              <a:rPr lang="es-CL" dirty="0">
                <a:latin typeface="Abadi" panose="020B0604020104020204" pitchFamily="34" charset="0"/>
              </a:rPr>
              <a:t>Supongamos que el gen “</a:t>
            </a:r>
            <a:r>
              <a:rPr lang="es-CL" dirty="0" err="1">
                <a:latin typeface="Abadi" panose="020B0604020104020204" pitchFamily="34" charset="0"/>
              </a:rPr>
              <a:t>pygmy</a:t>
            </a:r>
            <a:r>
              <a:rPr lang="es-CL" dirty="0">
                <a:latin typeface="Abadi" panose="020B0604020104020204" pitchFamily="34" charset="0"/>
              </a:rPr>
              <a:t>” está presente con una frecuencia de 0,1.</a:t>
            </a:r>
            <a:endParaRPr lang="es-CL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C175A06-CA34-4538-A4BB-F3E35D14C23A}"/>
                  </a:ext>
                </a:extLst>
              </p:cNvPr>
              <p:cNvSpPr txBox="1"/>
              <p:nvPr/>
            </p:nvSpPr>
            <p:spPr>
              <a:xfrm>
                <a:off x="1177058" y="2583152"/>
                <a:ext cx="24753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C175A06-CA34-4538-A4BB-F3E35D14C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058" y="2583152"/>
                <a:ext cx="247534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A2952FEE-A74F-4747-9729-E9343E4351FB}"/>
                  </a:ext>
                </a:extLst>
              </p:cNvPr>
              <p:cNvSpPr txBox="1"/>
              <p:nvPr/>
            </p:nvSpPr>
            <p:spPr>
              <a:xfrm>
                <a:off x="2990167" y="2583151"/>
                <a:ext cx="14685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A2952FEE-A74F-4747-9729-E9343E435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167" y="2583151"/>
                <a:ext cx="1468582" cy="646331"/>
              </a:xfrm>
              <a:prstGeom prst="rect">
                <a:avLst/>
              </a:prstGeom>
              <a:blipFill>
                <a:blip r:embed="rId4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A55ACAC-A9C6-4489-BFE5-2FC1CF4E50DD}"/>
                  </a:ext>
                </a:extLst>
              </p:cNvPr>
              <p:cNvSpPr txBox="1"/>
              <p:nvPr/>
            </p:nvSpPr>
            <p:spPr>
              <a:xfrm>
                <a:off x="6203085" y="3041094"/>
                <a:ext cx="218896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+0,24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A55ACAC-A9C6-4489-BFE5-2FC1CF4E5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085" y="3041094"/>
                <a:ext cx="2188964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56B47290-E978-4A57-9C3E-25939D03E621}"/>
              </a:ext>
            </a:extLst>
          </p:cNvPr>
          <p:cNvSpPr txBox="1"/>
          <p:nvPr/>
        </p:nvSpPr>
        <p:spPr>
          <a:xfrm>
            <a:off x="6271858" y="2619278"/>
            <a:ext cx="3176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badi" panose="020B0604020104020204" pitchFamily="34" charset="0"/>
              </a:rPr>
              <a:t>Efectos medios</a:t>
            </a:r>
            <a:endParaRPr lang="en-US" sz="1600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6979FF0-E31C-497A-96D0-50F6762DB824}"/>
                  </a:ext>
                </a:extLst>
              </p:cNvPr>
              <p:cNvSpPr txBox="1"/>
              <p:nvPr/>
            </p:nvSpPr>
            <p:spPr>
              <a:xfrm>
                <a:off x="8457098" y="3041094"/>
                <a:ext cx="20228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−2,16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6979FF0-E31C-497A-96D0-50F6762DB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098" y="3041094"/>
                <a:ext cx="2022870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9F5F2707-61AE-4BBD-8544-99FA645C9C76}"/>
              </a:ext>
            </a:extLst>
          </p:cNvPr>
          <p:cNvSpPr txBox="1"/>
          <p:nvPr/>
        </p:nvSpPr>
        <p:spPr>
          <a:xfrm>
            <a:off x="1897450" y="3783731"/>
            <a:ext cx="858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Cuando sólo se consideran 2 alelos en un mismo </a:t>
            </a:r>
            <a:r>
              <a:rPr lang="es-CL" i="1" dirty="0"/>
              <a:t>locus</a:t>
            </a:r>
            <a:r>
              <a:rPr lang="es-CL" dirty="0"/>
              <a:t> es mejor expresar sus efectos medios en términos del </a:t>
            </a:r>
            <a:r>
              <a:rPr lang="es-CL" b="1" dirty="0"/>
              <a:t>efecto medio de una sustitución génica</a:t>
            </a:r>
            <a:r>
              <a:rPr lang="es-CL" dirty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a 18">
                <a:extLst>
                  <a:ext uri="{FF2B5EF4-FFF2-40B4-BE49-F238E27FC236}">
                    <a16:creationId xmlns:a16="http://schemas.microsoft.com/office/drawing/2014/main" id="{B9B6AD7C-44B5-478E-A369-025A7F8298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5384007"/>
                  </p:ext>
                </p:extLst>
              </p:nvPr>
            </p:nvGraphicFramePr>
            <p:xfrm>
              <a:off x="3319895" y="4712209"/>
              <a:ext cx="5818910" cy="11279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34691">
                      <a:extLst>
                        <a:ext uri="{9D8B030D-6E8A-4147-A177-3AD203B41FA5}">
                          <a16:colId xmlns:a16="http://schemas.microsoft.com/office/drawing/2014/main" val="1503968640"/>
                        </a:ext>
                      </a:extLst>
                    </a:gridCol>
                    <a:gridCol w="1884219">
                      <a:extLst>
                        <a:ext uri="{9D8B030D-6E8A-4147-A177-3AD203B41FA5}">
                          <a16:colId xmlns:a16="http://schemas.microsoft.com/office/drawing/2014/main" val="6965610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Efecto medio de +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CL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s-CL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F5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+0,24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F5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5407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Efecto medio de </a:t>
                          </a:r>
                          <a:r>
                            <a:rPr lang="es-CL" dirty="0" err="1"/>
                            <a:t>pg</a:t>
                          </a:r>
                          <a:r>
                            <a:rPr lang="es-CL" dirty="0"/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C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s-C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s-CL" dirty="0"/>
                            <a:t>)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F5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-2,16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F5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59957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Efecto promedio de sustitución (</a:t>
                          </a:r>
                          <a14:m>
                            <m:oMath xmlns:m="http://schemas.openxmlformats.org/officeDocument/2006/math">
                              <m:r>
                                <a:rPr lang="es-C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DE9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2,4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DE9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64574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a 18">
                <a:extLst>
                  <a:ext uri="{FF2B5EF4-FFF2-40B4-BE49-F238E27FC236}">
                    <a16:creationId xmlns:a16="http://schemas.microsoft.com/office/drawing/2014/main" id="{B9B6AD7C-44B5-478E-A369-025A7F8298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5384007"/>
                  </p:ext>
                </p:extLst>
              </p:nvPr>
            </p:nvGraphicFramePr>
            <p:xfrm>
              <a:off x="3319895" y="4712209"/>
              <a:ext cx="5818910" cy="11279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34691">
                      <a:extLst>
                        <a:ext uri="{9D8B030D-6E8A-4147-A177-3AD203B41FA5}">
                          <a16:colId xmlns:a16="http://schemas.microsoft.com/office/drawing/2014/main" val="1503968640"/>
                        </a:ext>
                      </a:extLst>
                    </a:gridCol>
                    <a:gridCol w="1884219">
                      <a:extLst>
                        <a:ext uri="{9D8B030D-6E8A-4147-A177-3AD203B41FA5}">
                          <a16:colId xmlns:a16="http://schemas.microsoft.com/office/drawing/2014/main" val="696561064"/>
                        </a:ext>
                      </a:extLst>
                    </a:gridCol>
                  </a:tblGrid>
                  <a:tr h="3759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5" t="-8065" r="-48297" b="-2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+0,24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F5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5407818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5" t="-108065" r="-48297" b="-1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-2,16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F5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5995714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55" t="-208065" r="-48297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2,4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DE9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645747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Picture 6" descr="Meme Cockroach Sticker by MOODMAN">
            <a:extLst>
              <a:ext uri="{FF2B5EF4-FFF2-40B4-BE49-F238E27FC236}">
                <a16:creationId xmlns:a16="http://schemas.microsoft.com/office/drawing/2014/main" id="{E52C4418-83C2-431B-9E59-8F2C2777B0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823" y="4430062"/>
            <a:ext cx="1607288" cy="1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727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38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FA74396-1389-42C4-94AD-5DF39C69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7328A0-A24F-419F-8E6D-AB1ADF9F17E0}"/>
              </a:ext>
            </a:extLst>
          </p:cNvPr>
          <p:cNvSpPr txBox="1"/>
          <p:nvPr/>
        </p:nvSpPr>
        <p:spPr>
          <a:xfrm>
            <a:off x="1709546" y="2068945"/>
            <a:ext cx="925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Efecto medio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12D89CEA-44E5-443A-91F3-D630C18EBA04}"/>
                  </a:ext>
                </a:extLst>
              </p:cNvPr>
              <p:cNvSpPr txBox="1"/>
              <p:nvPr/>
            </p:nvSpPr>
            <p:spPr>
              <a:xfrm>
                <a:off x="1709546" y="2740130"/>
                <a:ext cx="28817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s-CL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12D89CEA-44E5-443A-91F3-D630C18EB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546" y="2740130"/>
                <a:ext cx="2881746" cy="923330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A3C89E4-6BF3-48F5-9138-46DF73F7D7CB}"/>
                  </a:ext>
                </a:extLst>
              </p:cNvPr>
              <p:cNvSpPr txBox="1"/>
              <p:nvPr/>
            </p:nvSpPr>
            <p:spPr>
              <a:xfrm>
                <a:off x="6415474" y="2740130"/>
                <a:ext cx="28817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s-CL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A3C89E4-6BF3-48F5-9138-46DF73F7D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474" y="2740130"/>
                <a:ext cx="2881746" cy="923330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EF06B809-94FE-4232-A4AE-F104ED6C2BFB}"/>
              </a:ext>
            </a:extLst>
          </p:cNvPr>
          <p:cNvSpPr txBox="1"/>
          <p:nvPr/>
        </p:nvSpPr>
        <p:spPr>
          <a:xfrm>
            <a:off x="1709546" y="4235058"/>
            <a:ext cx="925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Efecto promedio de sustitución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AC42DE3-3F15-4341-8ECE-D33865A2F75A}"/>
                  </a:ext>
                </a:extLst>
              </p:cNvPr>
              <p:cNvSpPr txBox="1"/>
              <p:nvPr/>
            </p:nvSpPr>
            <p:spPr>
              <a:xfrm>
                <a:off x="1764100" y="4998576"/>
                <a:ext cx="28817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AC42DE3-3F15-4341-8ECE-D33865A2F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100" y="4998576"/>
                <a:ext cx="2881746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2" descr="Meme Cockroach Sticker by MOODMAN">
            <a:extLst>
              <a:ext uri="{FF2B5EF4-FFF2-40B4-BE49-F238E27FC236}">
                <a16:creationId xmlns:a16="http://schemas.microsoft.com/office/drawing/2014/main" id="{F5B6F732-43C9-4D20-9804-2047438B76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35" y="4557600"/>
            <a:ext cx="1775535" cy="17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Meme Cockroach Sticker by MOODMAN">
            <a:extLst>
              <a:ext uri="{FF2B5EF4-FFF2-40B4-BE49-F238E27FC236}">
                <a16:creationId xmlns:a16="http://schemas.microsoft.com/office/drawing/2014/main" id="{8BC75A31-74ED-44A2-910E-FB1625A2F0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35" y="60774"/>
            <a:ext cx="1775535" cy="17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Meme Cockroach Sticker by MOODMAN">
            <a:extLst>
              <a:ext uri="{FF2B5EF4-FFF2-40B4-BE49-F238E27FC236}">
                <a16:creationId xmlns:a16="http://schemas.microsoft.com/office/drawing/2014/main" id="{DF11CF00-8F15-458B-85A9-BB2A112CCB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634" y="2865965"/>
            <a:ext cx="1775535" cy="17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231379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39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AC34E9A-D1A2-4125-B75F-E03AA51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60EC12D-8A21-44D2-8D81-4D48444D5430}"/>
              </a:ext>
            </a:extLst>
          </p:cNvPr>
          <p:cNvSpPr txBox="1"/>
          <p:nvPr/>
        </p:nvSpPr>
        <p:spPr>
          <a:xfrm>
            <a:off x="1653363" y="1920240"/>
            <a:ext cx="93110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2"/>
                </a:solidFill>
              </a:rPr>
              <a:t>Valor aditivo (valor mejorante)</a:t>
            </a:r>
          </a:p>
          <a:p>
            <a:endParaRPr lang="es-CL" b="1" dirty="0"/>
          </a:p>
          <a:p>
            <a:r>
              <a:rPr lang="es-CL" dirty="0"/>
              <a:t>Son los </a:t>
            </a:r>
            <a:r>
              <a:rPr lang="es-CL" b="1" dirty="0">
                <a:solidFill>
                  <a:schemeClr val="accent2"/>
                </a:solidFill>
              </a:rPr>
              <a:t>efectos medios de los genes de los padres </a:t>
            </a:r>
            <a:r>
              <a:rPr lang="es-CL" dirty="0"/>
              <a:t>los que </a:t>
            </a:r>
            <a:r>
              <a:rPr lang="es-CL" b="1" dirty="0">
                <a:solidFill>
                  <a:schemeClr val="accent2"/>
                </a:solidFill>
              </a:rPr>
              <a:t>determinan el valor genotípico medio de sus hijos</a:t>
            </a:r>
            <a:r>
              <a:rPr lang="es-CL" dirty="0"/>
              <a:t>. </a:t>
            </a:r>
          </a:p>
          <a:p>
            <a:endParaRPr lang="es-CL" dirty="0"/>
          </a:p>
          <a:p>
            <a:r>
              <a:rPr lang="es-CL" dirty="0"/>
              <a:t>“Al valor de un individuo juzgado por el valor medio de sus hijos se le llama </a:t>
            </a:r>
            <a:r>
              <a:rPr lang="es-CL" b="1" i="1" dirty="0">
                <a:solidFill>
                  <a:srgbClr val="FF0000"/>
                </a:solidFill>
              </a:rPr>
              <a:t>valor aditivo </a:t>
            </a:r>
            <a:r>
              <a:rPr lang="es-CL" b="1" dirty="0">
                <a:solidFill>
                  <a:srgbClr val="FF0000"/>
                </a:solidFill>
              </a:rPr>
              <a:t>del individuo</a:t>
            </a:r>
            <a:r>
              <a:rPr lang="es-CL" dirty="0"/>
              <a:t>”.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1AFADEFC-BBFF-4DE9-A973-8015D8240A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7332706"/>
                  </p:ext>
                </p:extLst>
              </p:nvPr>
            </p:nvGraphicFramePr>
            <p:xfrm>
              <a:off x="4266057" y="4499819"/>
              <a:ext cx="3659885" cy="15039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3842">
                      <a:extLst>
                        <a:ext uri="{9D8B030D-6E8A-4147-A177-3AD203B41FA5}">
                          <a16:colId xmlns:a16="http://schemas.microsoft.com/office/drawing/2014/main" val="825901322"/>
                        </a:ext>
                      </a:extLst>
                    </a:gridCol>
                    <a:gridCol w="2346043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Genotipo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Valor aditivo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8720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=−2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1AFADEFC-BBFF-4DE9-A973-8015D8240A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7332706"/>
                  </p:ext>
                </p:extLst>
              </p:nvPr>
            </p:nvGraphicFramePr>
            <p:xfrm>
              <a:off x="4266057" y="4499819"/>
              <a:ext cx="3659885" cy="15039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3842">
                      <a:extLst>
                        <a:ext uri="{9D8B030D-6E8A-4147-A177-3AD203B41FA5}">
                          <a16:colId xmlns:a16="http://schemas.microsoft.com/office/drawing/2014/main" val="825901322"/>
                        </a:ext>
                      </a:extLst>
                    </a:gridCol>
                    <a:gridCol w="2346043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</a:tblGrid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Genotipo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Valor aditivo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8720018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59" t="-108065" r="-259" b="-2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59" t="-211475" r="-259" b="-1295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59" t="-306452" r="-259" b="-27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6" descr="Meme Cockroach Sticker by MOODMAN">
            <a:extLst>
              <a:ext uri="{FF2B5EF4-FFF2-40B4-BE49-F238E27FC236}">
                <a16:creationId xmlns:a16="http://schemas.microsoft.com/office/drawing/2014/main" id="{FA54638A-40F2-4915-B870-2852CD2EFB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898" y="0"/>
            <a:ext cx="1607288" cy="1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31101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CCC6D54-05EA-4430-8A1F-54E13B1C2785}"/>
              </a:ext>
            </a:extLst>
          </p:cNvPr>
          <p:cNvSpPr txBox="1">
            <a:spLocks/>
          </p:cNvSpPr>
          <p:nvPr/>
        </p:nvSpPr>
        <p:spPr>
          <a:xfrm>
            <a:off x="1653362" y="1266163"/>
            <a:ext cx="9367204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s-CL" kern="0" dirty="0"/>
              <a:t>“</a:t>
            </a:r>
            <a:r>
              <a:rPr lang="es-CL" b="1" kern="0" dirty="0">
                <a:solidFill>
                  <a:schemeClr val="accent1">
                    <a:lumMod val="75000"/>
                  </a:schemeClr>
                </a:solidFill>
              </a:rPr>
              <a:t>Expresión del genotipo </a:t>
            </a:r>
            <a:r>
              <a:rPr lang="es-CL" kern="0" dirty="0"/>
              <a:t>en función de un determinado </a:t>
            </a:r>
            <a:r>
              <a:rPr lang="es-CL" b="1" kern="0" dirty="0">
                <a:solidFill>
                  <a:schemeClr val="accent1">
                    <a:lumMod val="75000"/>
                  </a:schemeClr>
                </a:solidFill>
              </a:rPr>
              <a:t>ambiente</a:t>
            </a:r>
            <a:r>
              <a:rPr lang="es-CL" kern="0" dirty="0"/>
              <a:t>”.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21305B4-126B-4540-85FE-17B00CA7723F}"/>
              </a:ext>
            </a:extLst>
          </p:cNvPr>
          <p:cNvSpPr txBox="1"/>
          <p:nvPr/>
        </p:nvSpPr>
        <p:spPr>
          <a:xfrm>
            <a:off x="1764100" y="2723277"/>
            <a:ext cx="265083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Rasgos fenotípicos pueden ser tanto físicos como conductuales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09DA75B-B1AB-4A53-A0C1-80AF0F8D4292}"/>
              </a:ext>
            </a:extLst>
          </p:cNvPr>
          <p:cNvSpPr txBox="1"/>
          <p:nvPr/>
        </p:nvSpPr>
        <p:spPr>
          <a:xfrm>
            <a:off x="1764100" y="4195494"/>
            <a:ext cx="8774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Primera división del valor fenotípico es en componentes atribuibles a la influencia del genotipo y del ambiente:</a:t>
            </a:r>
            <a:endParaRPr lang="en-US" b="1" dirty="0"/>
          </a:p>
        </p:txBody>
      </p:sp>
      <p:pic>
        <p:nvPicPr>
          <p:cNvPr id="12" name="Picture 2" descr="Environmental effects on phenotype expression. (A) Illustration of... |  Download Scientific Diagram">
            <a:extLst>
              <a:ext uri="{FF2B5EF4-FFF2-40B4-BE49-F238E27FC236}">
                <a16:creationId xmlns:a16="http://schemas.microsoft.com/office/drawing/2014/main" id="{58B47934-5F04-4C94-8D62-110FBB4AD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50"/>
          <a:stretch/>
        </p:blipFill>
        <p:spPr bwMode="auto">
          <a:xfrm>
            <a:off x="4582794" y="2492319"/>
            <a:ext cx="5955844" cy="12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A09C486-0B1B-4BE5-8221-7299FC506481}"/>
                  </a:ext>
                </a:extLst>
              </p:cNvPr>
              <p:cNvSpPr txBox="1"/>
              <p:nvPr/>
            </p:nvSpPr>
            <p:spPr>
              <a:xfrm>
                <a:off x="3971636" y="5034827"/>
                <a:ext cx="4248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A09C486-0B1B-4BE5-8221-7299FC506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636" y="5034827"/>
                <a:ext cx="424872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2E747809-A323-4C5E-9AE2-87A3E7CDAE6F}"/>
              </a:ext>
            </a:extLst>
          </p:cNvPr>
          <p:cNvSpPr txBox="1"/>
          <p:nvPr/>
        </p:nvSpPr>
        <p:spPr>
          <a:xfrm>
            <a:off x="1847226" y="5468709"/>
            <a:ext cx="2829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/>
              <a:t>Conjunto particular de genes que posee el individuo</a:t>
            </a:r>
            <a:endParaRPr lang="en-US" sz="15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760CA9E-1646-4CC8-9599-2880EFC36C18}"/>
              </a:ext>
            </a:extLst>
          </p:cNvPr>
          <p:cNvSpPr txBox="1"/>
          <p:nvPr/>
        </p:nvSpPr>
        <p:spPr>
          <a:xfrm>
            <a:off x="7682374" y="5427626"/>
            <a:ext cx="27570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/>
              <a:t>Todas las circunstancias no genéticas que influyen sobre el valor fenotípico</a:t>
            </a:r>
            <a:endParaRPr lang="en-US" sz="150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FA551658-9767-4BD5-80B7-A0D4B984A788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096000" y="5404159"/>
            <a:ext cx="0" cy="356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FDD4499-A2A9-4906-8E3E-13ABFD546033}"/>
              </a:ext>
            </a:extLst>
          </p:cNvPr>
          <p:cNvCxnSpPr>
            <a:cxnSpLocks/>
          </p:cNvCxnSpPr>
          <p:nvPr/>
        </p:nvCxnSpPr>
        <p:spPr>
          <a:xfrm>
            <a:off x="6507018" y="5382088"/>
            <a:ext cx="0" cy="379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ABEDFA1F-2372-42D1-A537-44433C8CCD8D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4676771" y="5745708"/>
            <a:ext cx="1419230" cy="15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C7F5E13-774D-4787-A077-5A64D7838C0D}"/>
              </a:ext>
            </a:extLst>
          </p:cNvPr>
          <p:cNvCxnSpPr>
            <a:cxnSpLocks/>
          </p:cNvCxnSpPr>
          <p:nvPr/>
        </p:nvCxnSpPr>
        <p:spPr>
          <a:xfrm flipH="1">
            <a:off x="6507018" y="5759056"/>
            <a:ext cx="9374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ítulo 1">
            <a:extLst>
              <a:ext uri="{FF2B5EF4-FFF2-40B4-BE49-F238E27FC236}">
                <a16:creationId xmlns:a16="http://schemas.microsoft.com/office/drawing/2014/main" id="{8DA79D63-6E2B-40FC-8002-984E21D8A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-125544"/>
            <a:ext cx="9367203" cy="1188720"/>
          </a:xfrm>
        </p:spPr>
        <p:txBody>
          <a:bodyPr>
            <a:normAutofit/>
          </a:bodyPr>
          <a:lstStyle/>
          <a:p>
            <a:r>
              <a:rPr lang="es-CL" sz="3200" dirty="0"/>
              <a:t>¿Qué es el </a:t>
            </a:r>
            <a:r>
              <a:rPr lang="es-CL" sz="3200" b="1" dirty="0"/>
              <a:t>fenotipo</a:t>
            </a:r>
            <a:r>
              <a:rPr lang="es-CL" sz="3200" dirty="0"/>
              <a:t>?</a:t>
            </a:r>
          </a:p>
        </p:txBody>
      </p:sp>
      <p:pic>
        <p:nvPicPr>
          <p:cNvPr id="1030" name="Picture 6" descr="Meme Cockroach Sticker by MOODMAN">
            <a:extLst>
              <a:ext uri="{FF2B5EF4-FFF2-40B4-BE49-F238E27FC236}">
                <a16:creationId xmlns:a16="http://schemas.microsoft.com/office/drawing/2014/main" id="{E9D21503-859C-413D-ACB5-350C5B8D53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-257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40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3A49221-E6D8-444E-936C-51F7D115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538" y="-62865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798FE9-BEBB-4F17-AF2F-21AC8AF6E264}"/>
              </a:ext>
            </a:extLst>
          </p:cNvPr>
          <p:cNvSpPr txBox="1"/>
          <p:nvPr/>
        </p:nvSpPr>
        <p:spPr>
          <a:xfrm>
            <a:off x="1585721" y="1640320"/>
            <a:ext cx="9254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Valor aditivo (valor mejorante)</a:t>
            </a:r>
          </a:p>
          <a:p>
            <a:endParaRPr lang="es-CL" b="1" dirty="0"/>
          </a:p>
          <a:p>
            <a:r>
              <a:rPr lang="es-CL" b="1" dirty="0">
                <a:latin typeface="Abadi" panose="020B0604020104020204" pitchFamily="34" charset="0"/>
              </a:rPr>
              <a:t>Ejemplo    </a:t>
            </a:r>
            <a:r>
              <a:rPr lang="es-CL" dirty="0">
                <a:latin typeface="Abadi" panose="020B0604020104020204" pitchFamily="34" charset="0"/>
              </a:rPr>
              <a:t>Supongamos que el gen “</a:t>
            </a:r>
            <a:r>
              <a:rPr lang="es-CL" dirty="0" err="1">
                <a:latin typeface="Abadi" panose="020B0604020104020204" pitchFamily="34" charset="0"/>
              </a:rPr>
              <a:t>pygmy</a:t>
            </a:r>
            <a:r>
              <a:rPr lang="es-CL" dirty="0">
                <a:latin typeface="Abadi" panose="020B0604020104020204" pitchFamily="34" charset="0"/>
              </a:rPr>
              <a:t>” está presente con una frecuencia de 0,1.</a:t>
            </a:r>
            <a:endParaRPr lang="es-CL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6BF029CB-FC54-4220-BED7-7E0E6D1915A6}"/>
                  </a:ext>
                </a:extLst>
              </p:cNvPr>
              <p:cNvSpPr txBox="1"/>
              <p:nvPr/>
            </p:nvSpPr>
            <p:spPr>
              <a:xfrm>
                <a:off x="919883" y="2735552"/>
                <a:ext cx="24753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6BF029CB-FC54-4220-BED7-7E0E6D191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83" y="2735552"/>
                <a:ext cx="247534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E70FF29-7E66-4BEF-B954-A9CAF0D9D075}"/>
                  </a:ext>
                </a:extLst>
              </p:cNvPr>
              <p:cNvSpPr txBox="1"/>
              <p:nvPr/>
            </p:nvSpPr>
            <p:spPr>
              <a:xfrm>
                <a:off x="2732992" y="2735551"/>
                <a:ext cx="14685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E70FF29-7E66-4BEF-B954-A9CAF0D9D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992" y="2735551"/>
                <a:ext cx="1468582" cy="646331"/>
              </a:xfrm>
              <a:prstGeom prst="rect">
                <a:avLst/>
              </a:prstGeom>
              <a:blipFill>
                <a:blip r:embed="rId4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AAC8BBCF-CE7C-41FE-B981-BF09CF92FB39}"/>
              </a:ext>
            </a:extLst>
          </p:cNvPr>
          <p:cNvSpPr txBox="1"/>
          <p:nvPr/>
        </p:nvSpPr>
        <p:spPr>
          <a:xfrm>
            <a:off x="4716643" y="3769995"/>
            <a:ext cx="251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badi" panose="020B0604020104020204" pitchFamily="34" charset="0"/>
              </a:rPr>
              <a:t>Cálculo de valores aditivos</a:t>
            </a:r>
            <a:endParaRPr lang="en-US" sz="1600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2B40387-D66F-4BEA-BC4E-E8F4991A0235}"/>
                  </a:ext>
                </a:extLst>
              </p:cNvPr>
              <p:cNvSpPr txBox="1"/>
              <p:nvPr/>
            </p:nvSpPr>
            <p:spPr>
              <a:xfrm>
                <a:off x="106266" y="4504082"/>
                <a:ext cx="374996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𝑎𝑑𝑖𝑡𝑖𝑣𝑜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𝑎𝑑𝑖𝑡𝑖𝑣𝑜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=2∗0,1∗2,4</m:t>
                      </m:r>
                    </m:oMath>
                  </m:oMathPara>
                </a14:m>
                <a:endParaRPr lang="en-US" dirty="0"/>
              </a:p>
              <a:p>
                <a:endParaRPr lang="es-CL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𝑎𝑑𝑖𝑡𝑖𝑣𝑜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=+0,48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2B40387-D66F-4BEA-BC4E-E8F4991A0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66" y="4504082"/>
                <a:ext cx="3749964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41BEED4-BBEA-4935-85DC-0FEC3F69DBF6}"/>
                  </a:ext>
                </a:extLst>
              </p:cNvPr>
              <p:cNvSpPr txBox="1"/>
              <p:nvPr/>
            </p:nvSpPr>
            <p:spPr>
              <a:xfrm>
                <a:off x="4041775" y="4492220"/>
                <a:ext cx="3860800" cy="1543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𝑎𝑑𝑖𝑡𝑖𝑣𝑜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𝑝𝑔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𝑎𝑑𝑖𝑡𝑖𝑣𝑜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𝑝𝑔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=(0,1−0,9)∗2,4</m:t>
                      </m:r>
                    </m:oMath>
                  </m:oMathPara>
                </a14:m>
                <a:endParaRPr lang="en-US" dirty="0"/>
              </a:p>
              <a:p>
                <a:endParaRPr lang="es-CL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𝑎𝑑𝑖𝑡𝑖𝑣𝑜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𝑝𝑔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=−1,92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41BEED4-BBEA-4935-85DC-0FEC3F69D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775" y="4492220"/>
                <a:ext cx="3860800" cy="15438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3B5A03C-8596-4535-91D6-6BD9558E51E5}"/>
                  </a:ext>
                </a:extLst>
              </p:cNvPr>
              <p:cNvSpPr txBox="1"/>
              <p:nvPr/>
            </p:nvSpPr>
            <p:spPr>
              <a:xfrm>
                <a:off x="8088120" y="4504082"/>
                <a:ext cx="3749964" cy="1543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𝑎𝑑𝑖𝑡𝑖𝑣𝑜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𝑝𝑔𝑝𝑔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𝑎𝑑𝑖𝑡𝑖𝑣𝑜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𝑝𝑔𝑝𝑔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=−2∗0,9∗2,4</m:t>
                      </m:r>
                    </m:oMath>
                  </m:oMathPara>
                </a14:m>
                <a:endParaRPr lang="en-US" dirty="0"/>
              </a:p>
              <a:p>
                <a:endParaRPr lang="es-CL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𝑎𝑑𝑖𝑡𝑖𝑣𝑜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𝑝𝑔𝑝𝑔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=−4,32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3B5A03C-8596-4535-91D6-6BD9558E5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120" y="4504082"/>
                <a:ext cx="3749964" cy="15438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10">
            <a:extLst>
              <a:ext uri="{FF2B5EF4-FFF2-40B4-BE49-F238E27FC236}">
                <a16:creationId xmlns:a16="http://schemas.microsoft.com/office/drawing/2014/main" id="{17CA4E20-0901-4008-97CC-E47683A33E9B}"/>
              </a:ext>
            </a:extLst>
          </p:cNvPr>
          <p:cNvSpPr/>
          <p:nvPr/>
        </p:nvSpPr>
        <p:spPr>
          <a:xfrm>
            <a:off x="550430" y="5295611"/>
            <a:ext cx="10991272" cy="509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Meme Cockroach Sticker by MOODMAN">
            <a:extLst>
              <a:ext uri="{FF2B5EF4-FFF2-40B4-BE49-F238E27FC236}">
                <a16:creationId xmlns:a16="http://schemas.microsoft.com/office/drawing/2014/main" id="{690C9822-2ECB-4695-92E0-9C1A68B3C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898" y="0"/>
            <a:ext cx="1607288" cy="1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Meme Cockroach Sticker by MOODMAN">
            <a:extLst>
              <a:ext uri="{FF2B5EF4-FFF2-40B4-BE49-F238E27FC236}">
                <a16:creationId xmlns:a16="http://schemas.microsoft.com/office/drawing/2014/main" id="{AE19991E-EBDD-4989-B056-95EA8B9448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16" y="5276024"/>
            <a:ext cx="1775535" cy="17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Meme Cockroach Sticker by MOODMAN">
            <a:extLst>
              <a:ext uri="{FF2B5EF4-FFF2-40B4-BE49-F238E27FC236}">
                <a16:creationId xmlns:a16="http://schemas.microsoft.com/office/drawing/2014/main" id="{129EE15F-D31F-4ED2-BA8D-3ED2F7F30D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999" y="5256506"/>
            <a:ext cx="1775535" cy="17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Meme Cockroach Sticker by MOODMAN">
            <a:extLst>
              <a:ext uri="{FF2B5EF4-FFF2-40B4-BE49-F238E27FC236}">
                <a16:creationId xmlns:a16="http://schemas.microsoft.com/office/drawing/2014/main" id="{3F5A1BCD-7A7D-4CE5-9A0B-20889897B6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2" y="2563650"/>
            <a:ext cx="1775535" cy="17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Meme Cockroach Sticker by MOODMAN">
            <a:extLst>
              <a:ext uri="{FF2B5EF4-FFF2-40B4-BE49-F238E27FC236}">
                <a16:creationId xmlns:a16="http://schemas.microsoft.com/office/drawing/2014/main" id="{C50085EA-2266-4673-85AC-D45C7EA73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51" y="359712"/>
            <a:ext cx="1775535" cy="17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Meme Cockroach Sticker by MOODMAN">
            <a:extLst>
              <a:ext uri="{FF2B5EF4-FFF2-40B4-BE49-F238E27FC236}">
                <a16:creationId xmlns:a16="http://schemas.microsoft.com/office/drawing/2014/main" id="{F0BAEB8A-3AC8-499B-8EA1-B114F357E6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71" y="322666"/>
            <a:ext cx="1775535" cy="17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Meme Cockroach Sticker by MOODMAN">
            <a:extLst>
              <a:ext uri="{FF2B5EF4-FFF2-40B4-BE49-F238E27FC236}">
                <a16:creationId xmlns:a16="http://schemas.microsoft.com/office/drawing/2014/main" id="{A56CE05D-EA60-4842-AD88-C49EBA4EB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19" y="238087"/>
            <a:ext cx="1775535" cy="17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Meme Cockroach Sticker by MOODMAN">
            <a:extLst>
              <a:ext uri="{FF2B5EF4-FFF2-40B4-BE49-F238E27FC236}">
                <a16:creationId xmlns:a16="http://schemas.microsoft.com/office/drawing/2014/main" id="{B3A4570F-2556-46FC-9788-EBDD0EFE45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79" y="2428306"/>
            <a:ext cx="1775535" cy="17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Meme Cockroach Sticker by MOODMAN">
            <a:extLst>
              <a:ext uri="{FF2B5EF4-FFF2-40B4-BE49-F238E27FC236}">
                <a16:creationId xmlns:a16="http://schemas.microsoft.com/office/drawing/2014/main" id="{2E880BCE-5C66-4863-8B1A-3D260968EA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054" y="1385754"/>
            <a:ext cx="1775535" cy="17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Meme Cockroach Sticker by MOODMAN">
            <a:extLst>
              <a:ext uri="{FF2B5EF4-FFF2-40B4-BE49-F238E27FC236}">
                <a16:creationId xmlns:a16="http://schemas.microsoft.com/office/drawing/2014/main" id="{8815A160-247D-4766-B362-A08FD2A94F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12" y="-168247"/>
            <a:ext cx="1775535" cy="17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5813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0.00787 L -0.5595 0.56204 " pathEditMode="relative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028 0.55926 L -0.18841 0.56343 " pathEditMode="relative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06 0.56204 L -0.28528 0.56204 " pathEditMode="relative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5 0.56204 L -0.55169 0.65648 " pathEditMode="relative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6 0.65926 L -0.1845 0.65509 " pathEditMode="relative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72 0.6537 L -0.29856 0.65509 " pathEditMode="relative" ptsTypes="AA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63 0.65231 L -0.59075 0.81759 " pathEditMode="relative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37D2F-9AB5-44C5-94B7-FF52AE9881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3180" y="-129620"/>
            <a:ext cx="9367837" cy="1189038"/>
          </a:xfrm>
        </p:spPr>
        <p:txBody>
          <a:bodyPr>
            <a:normAutofit/>
          </a:bodyPr>
          <a:lstStyle/>
          <a:p>
            <a:r>
              <a:rPr lang="es-CL" i="1" dirty="0"/>
              <a:t>Ejercicio 1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63B450-459B-4D4F-898E-60C60B8F9DBA}"/>
              </a:ext>
            </a:extLst>
          </p:cNvPr>
          <p:cNvSpPr txBox="1"/>
          <p:nvPr/>
        </p:nvSpPr>
        <p:spPr>
          <a:xfrm>
            <a:off x="914689" y="1379348"/>
            <a:ext cx="916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Se ha determinado una especie de mamíferos la existencia de un gen asociado a la producción láctea. Este gen posee dos alelos, M y m, los cuales se asocian, respectivamente, a un aumento en la producción láctea y a una disminución en la producción láctea. Para una población se calcularon los promedios de producción según los distintos genotipos:</a:t>
            </a:r>
            <a:endParaRPr lang="en-US" dirty="0"/>
          </a:p>
        </p:txBody>
      </p:sp>
      <p:graphicFrame>
        <p:nvGraphicFramePr>
          <p:cNvPr id="11" name="Tabla 12">
            <a:extLst>
              <a:ext uri="{FF2B5EF4-FFF2-40B4-BE49-F238E27FC236}">
                <a16:creationId xmlns:a16="http://schemas.microsoft.com/office/drawing/2014/main" id="{3564655F-8DCC-4C54-AB65-410CC0F3E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702503"/>
              </p:ext>
            </p:extLst>
          </p:nvPr>
        </p:nvGraphicFramePr>
        <p:xfrm>
          <a:off x="1513257" y="3349169"/>
          <a:ext cx="5633262" cy="1498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754">
                  <a:extLst>
                    <a:ext uri="{9D8B030D-6E8A-4147-A177-3AD203B41FA5}">
                      <a16:colId xmlns:a16="http://schemas.microsoft.com/office/drawing/2014/main" val="1089230659"/>
                    </a:ext>
                  </a:extLst>
                </a:gridCol>
                <a:gridCol w="1877754">
                  <a:extLst>
                    <a:ext uri="{9D8B030D-6E8A-4147-A177-3AD203B41FA5}">
                      <a16:colId xmlns:a16="http://schemas.microsoft.com/office/drawing/2014/main" val="1969542237"/>
                    </a:ext>
                  </a:extLst>
                </a:gridCol>
                <a:gridCol w="1877754">
                  <a:extLst>
                    <a:ext uri="{9D8B030D-6E8A-4147-A177-3AD203B41FA5}">
                      <a16:colId xmlns:a16="http://schemas.microsoft.com/office/drawing/2014/main" val="947060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Genotipo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Individuos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Promedio (litros)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0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11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865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884315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2F0BEAFA-44C4-4510-B219-DFE4380501F5}"/>
              </a:ext>
            </a:extLst>
          </p:cNvPr>
          <p:cNvSpPr txBox="1"/>
          <p:nvPr/>
        </p:nvSpPr>
        <p:spPr>
          <a:xfrm>
            <a:off x="1653363" y="5429250"/>
            <a:ext cx="5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Calcule el promedio poblacional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2FC5848-C359-4102-9704-D64F459E0544}"/>
                  </a:ext>
                </a:extLst>
              </p:cNvPr>
              <p:cNvSpPr txBox="1"/>
              <p:nvPr/>
            </p:nvSpPr>
            <p:spPr>
              <a:xfrm>
                <a:off x="1893255" y="5932010"/>
                <a:ext cx="269961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𝑑𝑝𝑞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2FC5848-C359-4102-9704-D64F459E0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55" y="5932010"/>
                <a:ext cx="2699616" cy="369332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PROWEIDELAND milk cow farm farming Sticker">
            <a:extLst>
              <a:ext uri="{FF2B5EF4-FFF2-40B4-BE49-F238E27FC236}">
                <a16:creationId xmlns:a16="http://schemas.microsoft.com/office/drawing/2014/main" id="{4FEA384F-D457-42A0-81CC-5A0B08F03D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289" y="-466726"/>
            <a:ext cx="2666711" cy="26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9518F83-631F-4869-A34E-BF59CE6C771D}"/>
              </a:ext>
            </a:extLst>
          </p:cNvPr>
          <p:cNvSpPr txBox="1"/>
          <p:nvPr/>
        </p:nvSpPr>
        <p:spPr>
          <a:xfrm>
            <a:off x="8090712" y="3623131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Valores genotípicos</a:t>
            </a:r>
          </a:p>
        </p:txBody>
      </p:sp>
    </p:spTree>
    <p:extLst>
      <p:ext uri="{BB962C8B-B14F-4D97-AF65-F5344CB8AC3E}">
        <p14:creationId xmlns:p14="http://schemas.microsoft.com/office/powerpoint/2010/main" val="4491331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42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2DA957B-E935-439F-87E5-6EBAA647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1" y="70333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454B860-63A4-4F24-A6CC-50B7DFAD7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554047"/>
              </p:ext>
            </p:extLst>
          </p:nvPr>
        </p:nvGraphicFramePr>
        <p:xfrm>
          <a:off x="2761672" y="1788513"/>
          <a:ext cx="6668655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267">
                  <a:extLst>
                    <a:ext uri="{9D8B030D-6E8A-4147-A177-3AD203B41FA5}">
                      <a16:colId xmlns:a16="http://schemas.microsoft.com/office/drawing/2014/main" val="825901322"/>
                    </a:ext>
                  </a:extLst>
                </a:gridCol>
                <a:gridCol w="1636852">
                  <a:extLst>
                    <a:ext uri="{9D8B030D-6E8A-4147-A177-3AD203B41FA5}">
                      <a16:colId xmlns:a16="http://schemas.microsoft.com/office/drawing/2014/main" val="2264759701"/>
                    </a:ext>
                  </a:extLst>
                </a:gridCol>
                <a:gridCol w="1677268">
                  <a:extLst>
                    <a:ext uri="{9D8B030D-6E8A-4147-A177-3AD203B41FA5}">
                      <a16:colId xmlns:a16="http://schemas.microsoft.com/office/drawing/2014/main" val="691938501"/>
                    </a:ext>
                  </a:extLst>
                </a:gridCol>
                <a:gridCol w="1677268">
                  <a:extLst>
                    <a:ext uri="{9D8B030D-6E8A-4147-A177-3AD203B41FA5}">
                      <a16:colId xmlns:a16="http://schemas.microsoft.com/office/drawing/2014/main" val="1735181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Genotipos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/>
                      <a14:m xmlns:a14="http://schemas.microsoft.com/office/drawing/2010/main"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CL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oMath>
                        </m:oMathPara>
                      </a14:m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720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MM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Mm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mm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126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Producción láctea (</a:t>
                      </a:r>
                      <a:r>
                        <a:rPr lang="es-CL" sz="1600" b="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Lt</a:t>
                      </a:r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40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32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28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9310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B2B56C05-0455-481C-8727-A180D69FF1B6}"/>
                  </a:ext>
                </a:extLst>
              </p:cNvPr>
              <p:cNvSpPr txBox="1"/>
              <p:nvPr/>
            </p:nvSpPr>
            <p:spPr>
              <a:xfrm>
                <a:off x="5629511" y="5619108"/>
                <a:ext cx="2152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𝟑𝟒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B2B56C05-0455-481C-8727-A180D69FF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511" y="5619108"/>
                <a:ext cx="215207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027FDD48-BBE9-433D-A950-441874024621}"/>
                  </a:ext>
                </a:extLst>
              </p:cNvPr>
              <p:cNvSpPr txBox="1"/>
              <p:nvPr/>
            </p:nvSpPr>
            <p:spPr>
              <a:xfrm>
                <a:off x="8386566" y="5619108"/>
                <a:ext cx="2152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027FDD48-BBE9-433D-A950-441874024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566" y="5619108"/>
                <a:ext cx="21520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ángulo 21">
            <a:extLst>
              <a:ext uri="{FF2B5EF4-FFF2-40B4-BE49-F238E27FC236}">
                <a16:creationId xmlns:a16="http://schemas.microsoft.com/office/drawing/2014/main" id="{2FFF2957-4DC1-4948-B209-A841970AEF70}"/>
              </a:ext>
            </a:extLst>
          </p:cNvPr>
          <p:cNvSpPr/>
          <p:nvPr/>
        </p:nvSpPr>
        <p:spPr>
          <a:xfrm>
            <a:off x="3582039" y="5603717"/>
            <a:ext cx="6314098" cy="380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7EC3582-D689-4C76-880C-3BC67290F542}"/>
                  </a:ext>
                </a:extLst>
              </p:cNvPr>
              <p:cNvSpPr txBox="1"/>
              <p:nvPr/>
            </p:nvSpPr>
            <p:spPr>
              <a:xfrm>
                <a:off x="2939537" y="5615136"/>
                <a:ext cx="2152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𝟐𝟖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7EC3582-D689-4C76-880C-3BC67290F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537" y="5615136"/>
                <a:ext cx="21520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51E8E4B2-AD85-4D9D-877A-D131D311668F}"/>
                  </a:ext>
                </a:extLst>
              </p:cNvPr>
              <p:cNvSpPr txBox="1"/>
              <p:nvPr/>
            </p:nvSpPr>
            <p:spPr>
              <a:xfrm>
                <a:off x="4394606" y="5617122"/>
                <a:ext cx="2152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51E8E4B2-AD85-4D9D-877A-D131D3116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606" y="5617122"/>
                <a:ext cx="21520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D4648C0-20DD-4A85-A071-E00739DC3BEE}"/>
              </a:ext>
            </a:extLst>
          </p:cNvPr>
          <p:cNvCxnSpPr/>
          <p:nvPr/>
        </p:nvCxnSpPr>
        <p:spPr>
          <a:xfrm>
            <a:off x="3292295" y="4782332"/>
            <a:ext cx="6816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F0CFCE7D-0AFB-4B11-B32B-761B89C54578}"/>
              </a:ext>
            </a:extLst>
          </p:cNvPr>
          <p:cNvCxnSpPr/>
          <p:nvPr/>
        </p:nvCxnSpPr>
        <p:spPr>
          <a:xfrm flipV="1">
            <a:off x="3948077" y="4228510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AE5BFFFA-C7C9-48EC-BC47-F6FDC3BA21E9}"/>
              </a:ext>
            </a:extLst>
          </p:cNvPr>
          <p:cNvCxnSpPr/>
          <p:nvPr/>
        </p:nvCxnSpPr>
        <p:spPr>
          <a:xfrm flipV="1">
            <a:off x="9457567" y="4235257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25249FE-8247-4000-8EF5-1DF5CEFAB3AE}"/>
              </a:ext>
            </a:extLst>
          </p:cNvPr>
          <p:cNvCxnSpPr/>
          <p:nvPr/>
        </p:nvCxnSpPr>
        <p:spPr>
          <a:xfrm flipV="1">
            <a:off x="6686659" y="4235257"/>
            <a:ext cx="0" cy="553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76B0C26C-FB13-4F56-ADF1-3BDE4E7BA7F4}"/>
                  </a:ext>
                </a:extLst>
              </p:cNvPr>
              <p:cNvSpPr txBox="1"/>
              <p:nvPr/>
            </p:nvSpPr>
            <p:spPr>
              <a:xfrm>
                <a:off x="9157386" y="4877758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76B0C26C-FB13-4F56-ADF1-3BDE4E7B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386" y="4877758"/>
                <a:ext cx="60036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0">
            <a:extLst>
              <a:ext uri="{FF2B5EF4-FFF2-40B4-BE49-F238E27FC236}">
                <a16:creationId xmlns:a16="http://schemas.microsoft.com/office/drawing/2014/main" id="{826B423F-2CB3-4DA3-97F2-BA39A4431FEB}"/>
              </a:ext>
            </a:extLst>
          </p:cNvPr>
          <p:cNvSpPr txBox="1"/>
          <p:nvPr/>
        </p:nvSpPr>
        <p:spPr>
          <a:xfrm>
            <a:off x="9098746" y="3812836"/>
            <a:ext cx="70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MM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67A1B905-ECCA-4C6E-97C9-6ED97A934D43}"/>
                  </a:ext>
                </a:extLst>
              </p:cNvPr>
              <p:cNvSpPr txBox="1"/>
              <p:nvPr/>
            </p:nvSpPr>
            <p:spPr>
              <a:xfrm>
                <a:off x="3647895" y="4874841"/>
                <a:ext cx="600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67A1B905-ECCA-4C6E-97C9-6ED97A934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95" y="4874841"/>
                <a:ext cx="60036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42D47005-9B01-4C2E-AA34-AF68CEF114B2}"/>
                  </a:ext>
                </a:extLst>
              </p:cNvPr>
              <p:cNvSpPr txBox="1"/>
              <p:nvPr/>
            </p:nvSpPr>
            <p:spPr>
              <a:xfrm>
                <a:off x="6261787" y="4869742"/>
                <a:ext cx="877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42D47005-9B01-4C2E-AA34-AF68CEF11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787" y="4869742"/>
                <a:ext cx="87745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5DFA9AA4-42AB-478C-B723-729238ED0A70}"/>
              </a:ext>
            </a:extLst>
          </p:cNvPr>
          <p:cNvSpPr txBox="1"/>
          <p:nvPr/>
        </p:nvSpPr>
        <p:spPr>
          <a:xfrm>
            <a:off x="1520012" y="3859178"/>
            <a:ext cx="11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Genotipo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6C9401F-E98D-449F-9C89-9DD490AA75F9}"/>
              </a:ext>
            </a:extLst>
          </p:cNvPr>
          <p:cNvSpPr txBox="1"/>
          <p:nvPr/>
        </p:nvSpPr>
        <p:spPr>
          <a:xfrm>
            <a:off x="1520011" y="4874841"/>
            <a:ext cx="119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Valor genotípico</a:t>
            </a:r>
            <a:endParaRPr lang="en-US" b="1" dirty="0">
              <a:latin typeface="Abadi" panose="020B0604020104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9AE5DA-F034-4EA4-8DF8-B91B1A8CBCAC}"/>
              </a:ext>
            </a:extLst>
          </p:cNvPr>
          <p:cNvGrpSpPr/>
          <p:nvPr/>
        </p:nvGrpSpPr>
        <p:grpSpPr>
          <a:xfrm>
            <a:off x="4985134" y="3811591"/>
            <a:ext cx="940882" cy="1704482"/>
            <a:chOff x="4985134" y="3811591"/>
            <a:chExt cx="940882" cy="1704482"/>
          </a:xfrm>
        </p:grpSpPr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1E7D7D64-7612-44A7-895E-1613773AFFBE}"/>
                </a:ext>
              </a:extLst>
            </p:cNvPr>
            <p:cNvCxnSpPr/>
            <p:nvPr/>
          </p:nvCxnSpPr>
          <p:spPr>
            <a:xfrm flipV="1">
              <a:off x="5475630" y="4237903"/>
              <a:ext cx="0" cy="553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uadroTexto 36">
                  <a:extLst>
                    <a:ext uri="{FF2B5EF4-FFF2-40B4-BE49-F238E27FC236}">
                      <a16:creationId xmlns:a16="http://schemas.microsoft.com/office/drawing/2014/main" id="{0EC4CF18-EE23-490B-91E5-4CBE758EF17C}"/>
                    </a:ext>
                  </a:extLst>
                </p:cNvPr>
                <p:cNvSpPr txBox="1"/>
                <p:nvPr/>
              </p:nvSpPr>
              <p:spPr>
                <a:xfrm>
                  <a:off x="4985134" y="4869742"/>
                  <a:ext cx="94088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es-CL" b="0" dirty="0"/>
                    <a:t>;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&lt;+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s-CL" b="0" dirty="0"/>
                </a:p>
              </p:txBody>
            </p:sp>
          </mc:Choice>
          <mc:Fallback xmlns="">
            <p:sp>
              <p:nvSpPr>
                <p:cNvPr id="37" name="CuadroTexto 36">
                  <a:extLst>
                    <a:ext uri="{FF2B5EF4-FFF2-40B4-BE49-F238E27FC236}">
                      <a16:creationId xmlns:a16="http://schemas.microsoft.com/office/drawing/2014/main" id="{0EC4CF18-EE23-490B-91E5-4CBE758EF1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5134" y="4869742"/>
                  <a:ext cx="940882" cy="646331"/>
                </a:xfrm>
                <a:prstGeom prst="rect">
                  <a:avLst/>
                </a:prstGeom>
                <a:blipFill>
                  <a:blip r:embed="rId10"/>
                  <a:stretch>
                    <a:fillRect t="-5660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23057CB0-216F-4255-A026-CA10F5831ADD}"/>
                </a:ext>
              </a:extLst>
            </p:cNvPr>
            <p:cNvSpPr txBox="1"/>
            <p:nvPr/>
          </p:nvSpPr>
          <p:spPr>
            <a:xfrm>
              <a:off x="5119664" y="3811591"/>
              <a:ext cx="7019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/>
                <a:t>Mm</a:t>
              </a:r>
              <a:endParaRPr lang="en-US" dirty="0"/>
            </a:p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21A26ACE-E887-4275-BB00-9A58718286F0}"/>
                  </a:ext>
                </a:extLst>
              </p:cNvPr>
              <p:cNvSpPr txBox="1"/>
              <p:nvPr/>
            </p:nvSpPr>
            <p:spPr>
              <a:xfrm>
                <a:off x="6907884" y="226280"/>
                <a:ext cx="48768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𝑽𝒂𝒍𝒐𝒓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𝒉𝒐𝒎𝒐𝒄𝒊𝒈𝒐𝒕𝒐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𝒎𝒆𝒅𝒊𝒐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𝒑𝒖𝒏𝒕𝒐</m:t>
                          </m:r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𝒎𝒆𝒅𝒊𝒐</m:t>
                          </m:r>
                        </m:e>
                      </m:d>
                    </m:oMath>
                  </m:oMathPara>
                </a14:m>
                <a:endParaRPr lang="es-CL" sz="1400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s-CL" sz="14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𝟑𝟒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21A26ACE-E887-4275-BB00-9A5871828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884" y="226280"/>
                <a:ext cx="4876800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uadroTexto 41">
            <a:extLst>
              <a:ext uri="{FF2B5EF4-FFF2-40B4-BE49-F238E27FC236}">
                <a16:creationId xmlns:a16="http://schemas.microsoft.com/office/drawing/2014/main" id="{8EE040DD-501C-4D1D-A6C9-C6453F031B4E}"/>
              </a:ext>
            </a:extLst>
          </p:cNvPr>
          <p:cNvSpPr txBox="1"/>
          <p:nvPr/>
        </p:nvSpPr>
        <p:spPr>
          <a:xfrm>
            <a:off x="3566536" y="3808068"/>
            <a:ext cx="77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mm</a:t>
            </a:r>
            <a:endParaRPr lang="en-US" dirty="0"/>
          </a:p>
          <a:p>
            <a:endParaRPr lang="en-US" dirty="0"/>
          </a:p>
        </p:txBody>
      </p:sp>
      <p:pic>
        <p:nvPicPr>
          <p:cNvPr id="39" name="Picture 2" descr="PROWEIDELAND milk cow farm farming Sticker">
            <a:extLst>
              <a:ext uri="{FF2B5EF4-FFF2-40B4-BE49-F238E27FC236}">
                <a16:creationId xmlns:a16="http://schemas.microsoft.com/office/drawing/2014/main" id="{A62970C8-C373-4564-9559-90CDDF61A3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106" y="2344954"/>
            <a:ext cx="2273411" cy="22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3CBEFA8F-E9F7-4757-854A-359B08535F73}"/>
                  </a:ext>
                </a:extLst>
              </p:cNvPr>
              <p:cNvSpPr txBox="1"/>
              <p:nvPr/>
            </p:nvSpPr>
            <p:spPr>
              <a:xfrm>
                <a:off x="100978" y="2166870"/>
                <a:ext cx="2447925" cy="923330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latin typeface="Abadi" panose="020B0604020104020204" pitchFamily="34" charset="0"/>
                  </a:rPr>
                  <a:t>Valores genotípicos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3CBEFA8F-E9F7-4757-854A-359B08535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8" y="2166870"/>
                <a:ext cx="2447925" cy="923330"/>
              </a:xfrm>
              <a:prstGeom prst="rect">
                <a:avLst/>
              </a:prstGeom>
              <a:blipFill>
                <a:blip r:embed="rId13"/>
                <a:stretch>
                  <a:fillRect l="-1980" t="-2581"/>
                </a:stretch>
              </a:blip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686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/>
      <p:bldP spid="24" grpId="0"/>
      <p:bldP spid="31" grpId="0"/>
      <p:bldP spid="42" grpId="0"/>
      <p:bldP spid="4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37D2F-9AB5-44C5-94B7-FF52AE9881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3180" y="-129620"/>
            <a:ext cx="9367837" cy="1189038"/>
          </a:xfrm>
        </p:spPr>
        <p:txBody>
          <a:bodyPr>
            <a:normAutofit/>
          </a:bodyPr>
          <a:lstStyle/>
          <a:p>
            <a:r>
              <a:rPr lang="es-CL" i="1" dirty="0"/>
              <a:t>Ejercicio 1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63B450-459B-4D4F-898E-60C60B8F9DBA}"/>
              </a:ext>
            </a:extLst>
          </p:cNvPr>
          <p:cNvSpPr txBox="1"/>
          <p:nvPr/>
        </p:nvSpPr>
        <p:spPr>
          <a:xfrm>
            <a:off x="914689" y="1379348"/>
            <a:ext cx="916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Se ha determinado una especie de mamíferos la existencia de un gen asociado a la producción láctea. Este gen posee dos alelos, M y m, los cuales se asocian, respectivamente, a un aumento en la producción láctea y a una disminución en la producción láctea. Para una población se calcularon los promedios de producción según los distintos genotipos:</a:t>
            </a:r>
            <a:endParaRPr lang="en-US" dirty="0"/>
          </a:p>
        </p:txBody>
      </p:sp>
      <p:graphicFrame>
        <p:nvGraphicFramePr>
          <p:cNvPr id="11" name="Tabla 12">
            <a:extLst>
              <a:ext uri="{FF2B5EF4-FFF2-40B4-BE49-F238E27FC236}">
                <a16:creationId xmlns:a16="http://schemas.microsoft.com/office/drawing/2014/main" id="{3564655F-8DCC-4C54-AB65-410CC0F3E9BF}"/>
              </a:ext>
            </a:extLst>
          </p:cNvPr>
          <p:cNvGraphicFramePr>
            <a:graphicFrameLocks noGrp="1"/>
          </p:cNvGraphicFramePr>
          <p:nvPr/>
        </p:nvGraphicFramePr>
        <p:xfrm>
          <a:off x="1513257" y="3349169"/>
          <a:ext cx="5633262" cy="1498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754">
                  <a:extLst>
                    <a:ext uri="{9D8B030D-6E8A-4147-A177-3AD203B41FA5}">
                      <a16:colId xmlns:a16="http://schemas.microsoft.com/office/drawing/2014/main" val="1089230659"/>
                    </a:ext>
                  </a:extLst>
                </a:gridCol>
                <a:gridCol w="1877754">
                  <a:extLst>
                    <a:ext uri="{9D8B030D-6E8A-4147-A177-3AD203B41FA5}">
                      <a16:colId xmlns:a16="http://schemas.microsoft.com/office/drawing/2014/main" val="1969542237"/>
                    </a:ext>
                  </a:extLst>
                </a:gridCol>
                <a:gridCol w="1877754">
                  <a:extLst>
                    <a:ext uri="{9D8B030D-6E8A-4147-A177-3AD203B41FA5}">
                      <a16:colId xmlns:a16="http://schemas.microsoft.com/office/drawing/2014/main" val="947060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Genotipo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Individuos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Promedio (litros)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0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11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865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884315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2F0BEAFA-44C4-4510-B219-DFE4380501F5}"/>
              </a:ext>
            </a:extLst>
          </p:cNvPr>
          <p:cNvSpPr txBox="1"/>
          <p:nvPr/>
        </p:nvSpPr>
        <p:spPr>
          <a:xfrm>
            <a:off x="1653363" y="5429250"/>
            <a:ext cx="5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Calcule el promedio poblacional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2FC5848-C359-4102-9704-D64F459E0544}"/>
                  </a:ext>
                </a:extLst>
              </p:cNvPr>
              <p:cNvSpPr txBox="1"/>
              <p:nvPr/>
            </p:nvSpPr>
            <p:spPr>
              <a:xfrm>
                <a:off x="1893255" y="5932010"/>
                <a:ext cx="269961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𝑑𝑝𝑞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2FC5848-C359-4102-9704-D64F459E0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55" y="5932010"/>
                <a:ext cx="2699616" cy="369332"/>
              </a:xfrm>
              <a:prstGeom prst="rect">
                <a:avLst/>
              </a:prstGeom>
              <a:blipFill>
                <a:blip r:embed="rId2"/>
                <a:stretch>
                  <a:fillRect b="-126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4420FBF-7E8D-4D3E-ABAF-7A4D6FA0A6E4}"/>
                  </a:ext>
                </a:extLst>
              </p:cNvPr>
              <p:cNvSpPr txBox="1"/>
              <p:nvPr/>
            </p:nvSpPr>
            <p:spPr>
              <a:xfrm>
                <a:off x="8090712" y="3623131"/>
                <a:ext cx="244792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latin typeface="Abadi" panose="020B0604020104020204" pitchFamily="34" charset="0"/>
                  </a:rPr>
                  <a:t>Valores genotípicos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 err="1">
                    <a:latin typeface="Abadi" panose="020B0604020104020204" pitchFamily="34" charset="0"/>
                  </a:rPr>
                  <a:t>Frecuencias</a:t>
                </a:r>
                <a:r>
                  <a:rPr lang="en-US" b="1" dirty="0">
                    <a:latin typeface="Abadi" panose="020B0604020104020204" pitchFamily="34" charset="0"/>
                  </a:rPr>
                  <a:t> </a:t>
                </a:r>
                <a:r>
                  <a:rPr lang="en-US" b="1" dirty="0" err="1">
                    <a:latin typeface="Abadi" panose="020B0604020104020204" pitchFamily="34" charset="0"/>
                  </a:rPr>
                  <a:t>genéticas</a:t>
                </a:r>
                <a:endParaRPr lang="en-US" b="1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4420FBF-7E8D-4D3E-ABAF-7A4D6FA0A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712" y="3623131"/>
                <a:ext cx="2447925" cy="1477328"/>
              </a:xfrm>
              <a:prstGeom prst="rect">
                <a:avLst/>
              </a:prstGeom>
              <a:blipFill>
                <a:blip r:embed="rId3"/>
                <a:stretch>
                  <a:fillRect l="-1990" t="-2058" b="-535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PROWEIDELAND milk cow farm farming Sticker">
            <a:extLst>
              <a:ext uri="{FF2B5EF4-FFF2-40B4-BE49-F238E27FC236}">
                <a16:creationId xmlns:a16="http://schemas.microsoft.com/office/drawing/2014/main" id="{4FEA384F-D457-42A0-81CC-5A0B08F03D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289" y="-466726"/>
            <a:ext cx="2666711" cy="26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47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2">
            <a:extLst>
              <a:ext uri="{FF2B5EF4-FFF2-40B4-BE49-F238E27FC236}">
                <a16:creationId xmlns:a16="http://schemas.microsoft.com/office/drawing/2014/main" id="{3564655F-8DCC-4C54-AB65-410CC0F3E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306278"/>
              </p:ext>
            </p:extLst>
          </p:nvPr>
        </p:nvGraphicFramePr>
        <p:xfrm>
          <a:off x="1539063" y="3349169"/>
          <a:ext cx="5785662" cy="1498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253">
                  <a:extLst>
                    <a:ext uri="{9D8B030D-6E8A-4147-A177-3AD203B41FA5}">
                      <a16:colId xmlns:a16="http://schemas.microsoft.com/office/drawing/2014/main" val="1089230659"/>
                    </a:ext>
                  </a:extLst>
                </a:gridCol>
                <a:gridCol w="1289253">
                  <a:extLst>
                    <a:ext uri="{9D8B030D-6E8A-4147-A177-3AD203B41FA5}">
                      <a16:colId xmlns:a16="http://schemas.microsoft.com/office/drawing/2014/main" val="1969542237"/>
                    </a:ext>
                  </a:extLst>
                </a:gridCol>
                <a:gridCol w="1289253">
                  <a:extLst>
                    <a:ext uri="{9D8B030D-6E8A-4147-A177-3AD203B41FA5}">
                      <a16:colId xmlns:a16="http://schemas.microsoft.com/office/drawing/2014/main" val="1991981564"/>
                    </a:ext>
                  </a:extLst>
                </a:gridCol>
                <a:gridCol w="1917903">
                  <a:extLst>
                    <a:ext uri="{9D8B030D-6E8A-4147-A177-3AD203B41FA5}">
                      <a16:colId xmlns:a16="http://schemas.microsoft.com/office/drawing/2014/main" val="947060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Genotipo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Individuos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Promedio (litros)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0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11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865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884315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2F0BEAFA-44C4-4510-B219-DFE4380501F5}"/>
              </a:ext>
            </a:extLst>
          </p:cNvPr>
          <p:cNvSpPr txBox="1"/>
          <p:nvPr/>
        </p:nvSpPr>
        <p:spPr>
          <a:xfrm>
            <a:off x="1653363" y="5429250"/>
            <a:ext cx="5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Calcule el promedio poblacional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2FC5848-C359-4102-9704-D64F459E0544}"/>
                  </a:ext>
                </a:extLst>
              </p:cNvPr>
              <p:cNvSpPr txBox="1"/>
              <p:nvPr/>
            </p:nvSpPr>
            <p:spPr>
              <a:xfrm>
                <a:off x="1893255" y="5932010"/>
                <a:ext cx="269961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𝑑𝑝𝑞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2FC5848-C359-4102-9704-D64F459E0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55" y="5932010"/>
                <a:ext cx="2699616" cy="369332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4420FBF-7E8D-4D3E-ABAF-7A4D6FA0A6E4}"/>
                  </a:ext>
                </a:extLst>
              </p:cNvPr>
              <p:cNvSpPr txBox="1"/>
              <p:nvPr/>
            </p:nvSpPr>
            <p:spPr>
              <a:xfrm>
                <a:off x="8090712" y="3623131"/>
                <a:ext cx="244792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latin typeface="Abadi" panose="020B0604020104020204" pitchFamily="34" charset="0"/>
                  </a:rPr>
                  <a:t>Valores genotípicos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 err="1">
                    <a:latin typeface="Abadi" panose="020B0604020104020204" pitchFamily="34" charset="0"/>
                  </a:rPr>
                  <a:t>Frecuencias</a:t>
                </a:r>
                <a:r>
                  <a:rPr lang="en-US" b="1" dirty="0">
                    <a:latin typeface="Abadi" panose="020B0604020104020204" pitchFamily="34" charset="0"/>
                  </a:rPr>
                  <a:t> </a:t>
                </a:r>
                <a:r>
                  <a:rPr lang="en-US" b="1" dirty="0" err="1">
                    <a:latin typeface="Abadi" panose="020B0604020104020204" pitchFamily="34" charset="0"/>
                  </a:rPr>
                  <a:t>genéticas</a:t>
                </a:r>
                <a:endParaRPr lang="en-US" b="1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4420FBF-7E8D-4D3E-ABAF-7A4D6FA0A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712" y="3623131"/>
                <a:ext cx="2447925" cy="1477328"/>
              </a:xfrm>
              <a:prstGeom prst="rect">
                <a:avLst/>
              </a:prstGeom>
              <a:blipFill>
                <a:blip r:embed="rId3"/>
                <a:stretch>
                  <a:fillRect l="-1990" t="-2058" b="-535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ítulo 1">
            <a:extLst>
              <a:ext uri="{FF2B5EF4-FFF2-40B4-BE49-F238E27FC236}">
                <a16:creationId xmlns:a16="http://schemas.microsoft.com/office/drawing/2014/main" id="{F3B68811-BB06-467C-B8EA-3B2F8B42D475}"/>
              </a:ext>
            </a:extLst>
          </p:cNvPr>
          <p:cNvSpPr txBox="1">
            <a:spLocks/>
          </p:cNvSpPr>
          <p:nvPr/>
        </p:nvSpPr>
        <p:spPr>
          <a:xfrm>
            <a:off x="1293180" y="-129620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i="1" kern="0"/>
              <a:t>Ejercicio 1</a:t>
            </a:r>
            <a:endParaRPr lang="en-US" i="1" kern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EE4BDA-8F46-48A5-B1CB-7E82D3E8C77B}"/>
              </a:ext>
            </a:extLst>
          </p:cNvPr>
          <p:cNvSpPr txBox="1"/>
          <p:nvPr/>
        </p:nvSpPr>
        <p:spPr>
          <a:xfrm>
            <a:off x="914689" y="1379348"/>
            <a:ext cx="916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Se ha determinado una especie de mamíferos la existencia de un gen asociado a la producción láctea. Este gen posee dos alelos, M y m, los cuales se asocian, respectivamente, a un aumento en la producción láctea y a una disminución en la producción láctea. Para una población se calcularon los promedios de producción según los distintos genotipos:</a:t>
            </a:r>
            <a:endParaRPr lang="en-US" dirty="0"/>
          </a:p>
        </p:txBody>
      </p:sp>
      <p:pic>
        <p:nvPicPr>
          <p:cNvPr id="16" name="Picture 2" descr="PROWEIDELAND milk cow farm farming Sticker">
            <a:extLst>
              <a:ext uri="{FF2B5EF4-FFF2-40B4-BE49-F238E27FC236}">
                <a16:creationId xmlns:a16="http://schemas.microsoft.com/office/drawing/2014/main" id="{6AAF0005-373F-41FA-B427-AA3C893412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289" y="-466726"/>
            <a:ext cx="2666711" cy="26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EA555381-8D8F-4594-B822-2FA6A8EC8C73}"/>
                  </a:ext>
                </a:extLst>
              </p:cNvPr>
              <p:cNvSpPr txBox="1"/>
              <p:nvPr/>
            </p:nvSpPr>
            <p:spPr>
              <a:xfrm>
                <a:off x="7242477" y="5551739"/>
                <a:ext cx="125951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1.000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4.500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EA555381-8D8F-4594-B822-2FA6A8EC8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77" y="5551739"/>
                <a:ext cx="1259512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EC8DB4D-75AA-439A-A753-637498FF7FF8}"/>
                  </a:ext>
                </a:extLst>
              </p:cNvPr>
              <p:cNvSpPr txBox="1"/>
              <p:nvPr/>
            </p:nvSpPr>
            <p:spPr>
              <a:xfrm>
                <a:off x="8738054" y="5548102"/>
                <a:ext cx="1286250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1.500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4.500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EC8DB4D-75AA-439A-A753-637498FF7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054" y="5548102"/>
                <a:ext cx="1286250" cy="612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CC554675-E4C0-49D5-BCDA-8287906C891A}"/>
                  </a:ext>
                </a:extLst>
              </p:cNvPr>
              <p:cNvSpPr txBox="1"/>
              <p:nvPr/>
            </p:nvSpPr>
            <p:spPr>
              <a:xfrm>
                <a:off x="10260369" y="5548102"/>
                <a:ext cx="1273426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2.000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4.500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CC554675-E4C0-49D5-BCDA-8287906C8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0369" y="5548102"/>
                <a:ext cx="1273426" cy="6183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141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2">
            <a:extLst>
              <a:ext uri="{FF2B5EF4-FFF2-40B4-BE49-F238E27FC236}">
                <a16:creationId xmlns:a16="http://schemas.microsoft.com/office/drawing/2014/main" id="{3564655F-8DCC-4C54-AB65-410CC0F3E9BF}"/>
              </a:ext>
            </a:extLst>
          </p:cNvPr>
          <p:cNvGraphicFramePr>
            <a:graphicFrameLocks noGrp="1"/>
          </p:cNvGraphicFramePr>
          <p:nvPr/>
        </p:nvGraphicFramePr>
        <p:xfrm>
          <a:off x="1539063" y="3349169"/>
          <a:ext cx="5785662" cy="1498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253">
                  <a:extLst>
                    <a:ext uri="{9D8B030D-6E8A-4147-A177-3AD203B41FA5}">
                      <a16:colId xmlns:a16="http://schemas.microsoft.com/office/drawing/2014/main" val="1089230659"/>
                    </a:ext>
                  </a:extLst>
                </a:gridCol>
                <a:gridCol w="1289253">
                  <a:extLst>
                    <a:ext uri="{9D8B030D-6E8A-4147-A177-3AD203B41FA5}">
                      <a16:colId xmlns:a16="http://schemas.microsoft.com/office/drawing/2014/main" val="1969542237"/>
                    </a:ext>
                  </a:extLst>
                </a:gridCol>
                <a:gridCol w="1289253">
                  <a:extLst>
                    <a:ext uri="{9D8B030D-6E8A-4147-A177-3AD203B41FA5}">
                      <a16:colId xmlns:a16="http://schemas.microsoft.com/office/drawing/2014/main" val="1991981564"/>
                    </a:ext>
                  </a:extLst>
                </a:gridCol>
                <a:gridCol w="1917903">
                  <a:extLst>
                    <a:ext uri="{9D8B030D-6E8A-4147-A177-3AD203B41FA5}">
                      <a16:colId xmlns:a16="http://schemas.microsoft.com/office/drawing/2014/main" val="947060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Genotipo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Individuos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Promedio (litros)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0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0,22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11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0,33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865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0,44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884315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2F0BEAFA-44C4-4510-B219-DFE4380501F5}"/>
              </a:ext>
            </a:extLst>
          </p:cNvPr>
          <p:cNvSpPr txBox="1"/>
          <p:nvPr/>
        </p:nvSpPr>
        <p:spPr>
          <a:xfrm>
            <a:off x="1653363" y="5429250"/>
            <a:ext cx="5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Calcule el promedio poblacional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2FC5848-C359-4102-9704-D64F459E0544}"/>
                  </a:ext>
                </a:extLst>
              </p:cNvPr>
              <p:cNvSpPr txBox="1"/>
              <p:nvPr/>
            </p:nvSpPr>
            <p:spPr>
              <a:xfrm>
                <a:off x="1893255" y="5932010"/>
                <a:ext cx="269961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𝑑𝑝𝑞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2FC5848-C359-4102-9704-D64F459E0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55" y="5932010"/>
                <a:ext cx="2699616" cy="369332"/>
              </a:xfrm>
              <a:prstGeom prst="rect">
                <a:avLst/>
              </a:prstGeom>
              <a:blipFill>
                <a:blip r:embed="rId2"/>
                <a:stretch>
                  <a:fillRect b="-126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4420FBF-7E8D-4D3E-ABAF-7A4D6FA0A6E4}"/>
                  </a:ext>
                </a:extLst>
              </p:cNvPr>
              <p:cNvSpPr txBox="1"/>
              <p:nvPr/>
            </p:nvSpPr>
            <p:spPr>
              <a:xfrm>
                <a:off x="8090712" y="3623131"/>
                <a:ext cx="244792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latin typeface="Abadi" panose="020B0604020104020204" pitchFamily="34" charset="0"/>
                  </a:rPr>
                  <a:t>Valores genotípicos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 err="1">
                    <a:latin typeface="Abadi" panose="020B0604020104020204" pitchFamily="34" charset="0"/>
                  </a:rPr>
                  <a:t>Frecuencias</a:t>
                </a:r>
                <a:r>
                  <a:rPr lang="en-US" b="1" dirty="0">
                    <a:latin typeface="Abadi" panose="020B0604020104020204" pitchFamily="34" charset="0"/>
                  </a:rPr>
                  <a:t> </a:t>
                </a:r>
                <a:r>
                  <a:rPr lang="en-US" b="1" dirty="0" err="1">
                    <a:latin typeface="Abadi" panose="020B0604020104020204" pitchFamily="34" charset="0"/>
                  </a:rPr>
                  <a:t>genéticas</a:t>
                </a:r>
                <a:endParaRPr lang="en-US" b="1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4420FBF-7E8D-4D3E-ABAF-7A4D6FA0A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712" y="3623131"/>
                <a:ext cx="2447925" cy="1477328"/>
              </a:xfrm>
              <a:prstGeom prst="rect">
                <a:avLst/>
              </a:prstGeom>
              <a:blipFill>
                <a:blip r:embed="rId3"/>
                <a:stretch>
                  <a:fillRect l="-1990" t="-2058" b="-535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ítulo 1">
            <a:extLst>
              <a:ext uri="{FF2B5EF4-FFF2-40B4-BE49-F238E27FC236}">
                <a16:creationId xmlns:a16="http://schemas.microsoft.com/office/drawing/2014/main" id="{F3B68811-BB06-467C-B8EA-3B2F8B42D475}"/>
              </a:ext>
            </a:extLst>
          </p:cNvPr>
          <p:cNvSpPr txBox="1">
            <a:spLocks/>
          </p:cNvSpPr>
          <p:nvPr/>
        </p:nvSpPr>
        <p:spPr>
          <a:xfrm>
            <a:off x="1293180" y="-129620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i="1" kern="0"/>
              <a:t>Ejercicio 1</a:t>
            </a:r>
            <a:endParaRPr lang="en-US" i="1" kern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EE4BDA-8F46-48A5-B1CB-7E82D3E8C77B}"/>
              </a:ext>
            </a:extLst>
          </p:cNvPr>
          <p:cNvSpPr txBox="1"/>
          <p:nvPr/>
        </p:nvSpPr>
        <p:spPr>
          <a:xfrm>
            <a:off x="914689" y="1379348"/>
            <a:ext cx="916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Se ha determinado una especie de mamíferos la existencia de un gen asociado a la producción láctea. Este gen posee dos alelos, M y m, los cuales se asocian, respectivamente, a un aumento en la producción láctea y a una disminución en la producción láctea. Para una población se calcularon los promedios de producción según los distintos genotipos:</a:t>
            </a:r>
            <a:endParaRPr lang="en-US" dirty="0"/>
          </a:p>
        </p:txBody>
      </p:sp>
      <p:pic>
        <p:nvPicPr>
          <p:cNvPr id="16" name="Picture 2" descr="PROWEIDELAND milk cow farm farming Sticker">
            <a:extLst>
              <a:ext uri="{FF2B5EF4-FFF2-40B4-BE49-F238E27FC236}">
                <a16:creationId xmlns:a16="http://schemas.microsoft.com/office/drawing/2014/main" id="{6AAF0005-373F-41FA-B427-AA3C893412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289" y="-466726"/>
            <a:ext cx="2666711" cy="26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19632A1-FA34-440C-95D0-7CD65E58C27B}"/>
                  </a:ext>
                </a:extLst>
              </p:cNvPr>
              <p:cNvSpPr txBox="1"/>
              <p:nvPr/>
            </p:nvSpPr>
            <p:spPr>
              <a:xfrm>
                <a:off x="7242477" y="5551739"/>
                <a:ext cx="125951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1.000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4.500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19632A1-FA34-440C-95D0-7CD65E58C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77" y="5551739"/>
                <a:ext cx="1259512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090E5C07-A344-4387-A8D9-9BF9902D8DDB}"/>
                  </a:ext>
                </a:extLst>
              </p:cNvPr>
              <p:cNvSpPr txBox="1"/>
              <p:nvPr/>
            </p:nvSpPr>
            <p:spPr>
              <a:xfrm>
                <a:off x="8738054" y="5548102"/>
                <a:ext cx="1286250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1.500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4.500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090E5C07-A344-4387-A8D9-9BF9902D8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054" y="5548102"/>
                <a:ext cx="1286250" cy="612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6194F06B-A3B6-49A0-BE59-59E9F042F3FA}"/>
                  </a:ext>
                </a:extLst>
              </p:cNvPr>
              <p:cNvSpPr txBox="1"/>
              <p:nvPr/>
            </p:nvSpPr>
            <p:spPr>
              <a:xfrm>
                <a:off x="10260369" y="5548102"/>
                <a:ext cx="1273426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2.000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4.500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6194F06B-A3B6-49A0-BE59-59E9F042F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0369" y="5548102"/>
                <a:ext cx="1273426" cy="6183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43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2">
            <a:extLst>
              <a:ext uri="{FF2B5EF4-FFF2-40B4-BE49-F238E27FC236}">
                <a16:creationId xmlns:a16="http://schemas.microsoft.com/office/drawing/2014/main" id="{3564655F-8DCC-4C54-AB65-410CC0F3E9BF}"/>
              </a:ext>
            </a:extLst>
          </p:cNvPr>
          <p:cNvGraphicFramePr>
            <a:graphicFrameLocks noGrp="1"/>
          </p:cNvGraphicFramePr>
          <p:nvPr/>
        </p:nvGraphicFramePr>
        <p:xfrm>
          <a:off x="1539063" y="3349169"/>
          <a:ext cx="5785662" cy="1498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253">
                  <a:extLst>
                    <a:ext uri="{9D8B030D-6E8A-4147-A177-3AD203B41FA5}">
                      <a16:colId xmlns:a16="http://schemas.microsoft.com/office/drawing/2014/main" val="1089230659"/>
                    </a:ext>
                  </a:extLst>
                </a:gridCol>
                <a:gridCol w="1289253">
                  <a:extLst>
                    <a:ext uri="{9D8B030D-6E8A-4147-A177-3AD203B41FA5}">
                      <a16:colId xmlns:a16="http://schemas.microsoft.com/office/drawing/2014/main" val="1969542237"/>
                    </a:ext>
                  </a:extLst>
                </a:gridCol>
                <a:gridCol w="1289253">
                  <a:extLst>
                    <a:ext uri="{9D8B030D-6E8A-4147-A177-3AD203B41FA5}">
                      <a16:colId xmlns:a16="http://schemas.microsoft.com/office/drawing/2014/main" val="1991981564"/>
                    </a:ext>
                  </a:extLst>
                </a:gridCol>
                <a:gridCol w="1917903">
                  <a:extLst>
                    <a:ext uri="{9D8B030D-6E8A-4147-A177-3AD203B41FA5}">
                      <a16:colId xmlns:a16="http://schemas.microsoft.com/office/drawing/2014/main" val="947060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Genotipo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Individuos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Promedio (litros)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0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0,22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11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0,33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865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0,44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884315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2F0BEAFA-44C4-4510-B219-DFE4380501F5}"/>
              </a:ext>
            </a:extLst>
          </p:cNvPr>
          <p:cNvSpPr txBox="1"/>
          <p:nvPr/>
        </p:nvSpPr>
        <p:spPr>
          <a:xfrm>
            <a:off x="1653363" y="5429250"/>
            <a:ext cx="5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Calcule el promedio poblacional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2FC5848-C359-4102-9704-D64F459E0544}"/>
                  </a:ext>
                </a:extLst>
              </p:cNvPr>
              <p:cNvSpPr txBox="1"/>
              <p:nvPr/>
            </p:nvSpPr>
            <p:spPr>
              <a:xfrm>
                <a:off x="1893255" y="5932010"/>
                <a:ext cx="269961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𝑑𝑝𝑞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2FC5848-C359-4102-9704-D64F459E0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55" y="5932010"/>
                <a:ext cx="2699616" cy="369332"/>
              </a:xfrm>
              <a:prstGeom prst="rect">
                <a:avLst/>
              </a:prstGeom>
              <a:blipFill>
                <a:blip r:embed="rId2"/>
                <a:stretch>
                  <a:fillRect b="-126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4420FBF-7E8D-4D3E-ABAF-7A4D6FA0A6E4}"/>
                  </a:ext>
                </a:extLst>
              </p:cNvPr>
              <p:cNvSpPr txBox="1"/>
              <p:nvPr/>
            </p:nvSpPr>
            <p:spPr>
              <a:xfrm>
                <a:off x="8090712" y="3623131"/>
                <a:ext cx="244792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latin typeface="Abadi" panose="020B0604020104020204" pitchFamily="34" charset="0"/>
                  </a:rPr>
                  <a:t>Valores genotípicos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 err="1">
                    <a:latin typeface="Abadi" panose="020B0604020104020204" pitchFamily="34" charset="0"/>
                  </a:rPr>
                  <a:t>Frecuencias</a:t>
                </a:r>
                <a:r>
                  <a:rPr lang="en-US" b="1" dirty="0">
                    <a:latin typeface="Abadi" panose="020B0604020104020204" pitchFamily="34" charset="0"/>
                  </a:rPr>
                  <a:t> </a:t>
                </a:r>
                <a:r>
                  <a:rPr lang="en-US" b="1" dirty="0" err="1">
                    <a:latin typeface="Abadi" panose="020B0604020104020204" pitchFamily="34" charset="0"/>
                  </a:rPr>
                  <a:t>genéticas</a:t>
                </a:r>
                <a:endParaRPr lang="en-US" b="1" dirty="0"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=0,39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=0,61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4420FBF-7E8D-4D3E-ABAF-7A4D6FA0A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712" y="3623131"/>
                <a:ext cx="2447925" cy="2031325"/>
              </a:xfrm>
              <a:prstGeom prst="rect">
                <a:avLst/>
              </a:prstGeom>
              <a:blipFill>
                <a:blip r:embed="rId3"/>
                <a:stretch>
                  <a:fillRect l="-1990" t="-1497" b="-59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ítulo 1">
            <a:extLst>
              <a:ext uri="{FF2B5EF4-FFF2-40B4-BE49-F238E27FC236}">
                <a16:creationId xmlns:a16="http://schemas.microsoft.com/office/drawing/2014/main" id="{F3B68811-BB06-467C-B8EA-3B2F8B42D475}"/>
              </a:ext>
            </a:extLst>
          </p:cNvPr>
          <p:cNvSpPr txBox="1">
            <a:spLocks/>
          </p:cNvSpPr>
          <p:nvPr/>
        </p:nvSpPr>
        <p:spPr>
          <a:xfrm>
            <a:off x="1293180" y="-129620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i="1" kern="0"/>
              <a:t>Ejercicio 1</a:t>
            </a:r>
            <a:endParaRPr lang="en-US" i="1" kern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EE4BDA-8F46-48A5-B1CB-7E82D3E8C77B}"/>
              </a:ext>
            </a:extLst>
          </p:cNvPr>
          <p:cNvSpPr txBox="1"/>
          <p:nvPr/>
        </p:nvSpPr>
        <p:spPr>
          <a:xfrm>
            <a:off x="914689" y="1379348"/>
            <a:ext cx="916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Se ha determinado una especie de mamíferos la existencia de un gen asociado a la producción láctea. Este gen posee dos alelos, M y m, los cuales se asocian, respectivamente, a un aumento en la producción láctea y a una disminución en la producción láctea. Para una población se calcularon los promedios de producción según los distintos genotipos:</a:t>
            </a:r>
            <a:endParaRPr lang="en-US" dirty="0"/>
          </a:p>
        </p:txBody>
      </p:sp>
      <p:pic>
        <p:nvPicPr>
          <p:cNvPr id="16" name="Picture 2" descr="PROWEIDELAND milk cow farm farming Sticker">
            <a:extLst>
              <a:ext uri="{FF2B5EF4-FFF2-40B4-BE49-F238E27FC236}">
                <a16:creationId xmlns:a16="http://schemas.microsoft.com/office/drawing/2014/main" id="{6AAF0005-373F-41FA-B427-AA3C893412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289" y="-466726"/>
            <a:ext cx="2666711" cy="26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19632A1-FA34-440C-95D0-7CD65E58C27B}"/>
                  </a:ext>
                </a:extLst>
              </p:cNvPr>
              <p:cNvSpPr txBox="1"/>
              <p:nvPr/>
            </p:nvSpPr>
            <p:spPr>
              <a:xfrm>
                <a:off x="5088777" y="5995874"/>
                <a:ext cx="3248774" cy="610936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=0,22+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(0,33)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19632A1-FA34-440C-95D0-7CD65E58C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777" y="5995874"/>
                <a:ext cx="3248774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E80C2A7E-3D04-4DB4-BB22-8CE5DB714C5C}"/>
                  </a:ext>
                </a:extLst>
              </p:cNvPr>
              <p:cNvSpPr txBox="1"/>
              <p:nvPr/>
            </p:nvSpPr>
            <p:spPr>
              <a:xfrm>
                <a:off x="8673877" y="5995874"/>
                <a:ext cx="3263650" cy="610936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44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i="1">
                          <a:latin typeface="Cambria Math" panose="02040503050406030204" pitchFamily="18" charset="0"/>
                        </a:rPr>
                        <m:t>(0,33)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E80C2A7E-3D04-4DB4-BB22-8CE5DB714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877" y="5995874"/>
                <a:ext cx="3263650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142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2">
            <a:extLst>
              <a:ext uri="{FF2B5EF4-FFF2-40B4-BE49-F238E27FC236}">
                <a16:creationId xmlns:a16="http://schemas.microsoft.com/office/drawing/2014/main" id="{3564655F-8DCC-4C54-AB65-410CC0F3E9BF}"/>
              </a:ext>
            </a:extLst>
          </p:cNvPr>
          <p:cNvGraphicFramePr>
            <a:graphicFrameLocks noGrp="1"/>
          </p:cNvGraphicFramePr>
          <p:nvPr/>
        </p:nvGraphicFramePr>
        <p:xfrm>
          <a:off x="1653363" y="3349169"/>
          <a:ext cx="5157012" cy="178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004">
                  <a:extLst>
                    <a:ext uri="{9D8B030D-6E8A-4147-A177-3AD203B41FA5}">
                      <a16:colId xmlns:a16="http://schemas.microsoft.com/office/drawing/2014/main" val="1089230659"/>
                    </a:ext>
                  </a:extLst>
                </a:gridCol>
                <a:gridCol w="1719004">
                  <a:extLst>
                    <a:ext uri="{9D8B030D-6E8A-4147-A177-3AD203B41FA5}">
                      <a16:colId xmlns:a16="http://schemas.microsoft.com/office/drawing/2014/main" val="1969542237"/>
                    </a:ext>
                  </a:extLst>
                </a:gridCol>
                <a:gridCol w="1719004">
                  <a:extLst>
                    <a:ext uri="{9D8B030D-6E8A-4147-A177-3AD203B41FA5}">
                      <a16:colId xmlns:a16="http://schemas.microsoft.com/office/drawing/2014/main" val="947060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Genotipo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Individuos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Promedio (litros)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0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11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865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884315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2F0BEAFA-44C4-4510-B219-DFE4380501F5}"/>
              </a:ext>
            </a:extLst>
          </p:cNvPr>
          <p:cNvSpPr txBox="1"/>
          <p:nvPr/>
        </p:nvSpPr>
        <p:spPr>
          <a:xfrm>
            <a:off x="7635204" y="3349169"/>
            <a:ext cx="338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Calcule el promedio poblacional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2FC5848-C359-4102-9704-D64F459E0544}"/>
                  </a:ext>
                </a:extLst>
              </p:cNvPr>
              <p:cNvSpPr txBox="1"/>
              <p:nvPr/>
            </p:nvSpPr>
            <p:spPr>
              <a:xfrm>
                <a:off x="7875096" y="3851929"/>
                <a:ext cx="269961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𝑑𝑝𝑞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2FC5848-C359-4102-9704-D64F459E0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096" y="3851929"/>
                <a:ext cx="2699616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4420FBF-7E8D-4D3E-ABAF-7A4D6FA0A6E4}"/>
                  </a:ext>
                </a:extLst>
              </p:cNvPr>
              <p:cNvSpPr txBox="1"/>
              <p:nvPr/>
            </p:nvSpPr>
            <p:spPr>
              <a:xfrm>
                <a:off x="1722589" y="5450325"/>
                <a:ext cx="24479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latin typeface="Abadi" panose="020B0604020104020204" pitchFamily="34" charset="0"/>
                  </a:rPr>
                  <a:t>Valores genotípicos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4420FBF-7E8D-4D3E-ABAF-7A4D6FA0A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589" y="5450325"/>
                <a:ext cx="2447925" cy="923330"/>
              </a:xfrm>
              <a:prstGeom prst="rect">
                <a:avLst/>
              </a:prstGeom>
              <a:blipFill>
                <a:blip r:embed="rId3"/>
                <a:stretch>
                  <a:fillRect l="-2244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348D631-5027-47A3-8C18-8BD474E1196B}"/>
                  </a:ext>
                </a:extLst>
              </p:cNvPr>
              <p:cNvSpPr txBox="1"/>
              <p:nvPr/>
            </p:nvSpPr>
            <p:spPr>
              <a:xfrm>
                <a:off x="4354475" y="5450325"/>
                <a:ext cx="24479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Abadi" panose="020B0604020104020204" pitchFamily="34" charset="0"/>
                  </a:rPr>
                  <a:t>Frecuencias</a:t>
                </a:r>
                <a:r>
                  <a:rPr lang="en-US" b="1" dirty="0">
                    <a:latin typeface="Abadi" panose="020B0604020104020204" pitchFamily="34" charset="0"/>
                  </a:rPr>
                  <a:t> </a:t>
                </a:r>
                <a:r>
                  <a:rPr lang="en-US" b="1" dirty="0" err="1">
                    <a:latin typeface="Abadi" panose="020B0604020104020204" pitchFamily="34" charset="0"/>
                  </a:rPr>
                  <a:t>genéticas</a:t>
                </a:r>
                <a:endParaRPr lang="en-US" b="1" dirty="0"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=0,39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=0,61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348D631-5027-47A3-8C18-8BD474E11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475" y="5450325"/>
                <a:ext cx="2447925" cy="923330"/>
              </a:xfrm>
              <a:prstGeom prst="rect">
                <a:avLst/>
              </a:prstGeom>
              <a:blipFill>
                <a:blip r:embed="rId4"/>
                <a:stretch>
                  <a:fillRect l="-1990" t="-3289" b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A51FA26E-564A-444A-8EA4-E6F4D4F69E0C}"/>
                  </a:ext>
                </a:extLst>
              </p:cNvPr>
              <p:cNvSpPr txBox="1"/>
              <p:nvPr/>
            </p:nvSpPr>
            <p:spPr>
              <a:xfrm>
                <a:off x="6965685" y="4452700"/>
                <a:ext cx="4724400" cy="147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=6</m:t>
                      </m:r>
                      <m:d>
                        <m:d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0,39−0,61</m:t>
                          </m:r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+2∗</m:t>
                      </m:r>
                      <m:d>
                        <m:d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∗0,39∗0,61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=6</m:t>
                      </m:r>
                      <m:d>
                        <m:d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−0,22</m:t>
                          </m:r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−0,95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=−1,32−0,95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=−2,27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A51FA26E-564A-444A-8EA4-E6F4D4F69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685" y="4452700"/>
                <a:ext cx="4724400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26E31BC-D1D2-41FA-A0B2-E9452FECC205}"/>
                  </a:ext>
                </a:extLst>
              </p:cNvPr>
              <p:cNvSpPr txBox="1"/>
              <p:nvPr/>
            </p:nvSpPr>
            <p:spPr>
              <a:xfrm>
                <a:off x="8041939" y="5911990"/>
                <a:ext cx="19402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𝑉𝑎𝑙𝑜𝑟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𝑟𝑒𝑎𝑙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26E31BC-D1D2-41FA-A0B2-E9452FECC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939" y="5911990"/>
                <a:ext cx="19402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>
            <a:extLst>
              <a:ext uri="{FF2B5EF4-FFF2-40B4-BE49-F238E27FC236}">
                <a16:creationId xmlns:a16="http://schemas.microsoft.com/office/drawing/2014/main" id="{C6864AC4-B122-4B83-828E-29C776AB7152}"/>
              </a:ext>
            </a:extLst>
          </p:cNvPr>
          <p:cNvSpPr/>
          <p:nvPr/>
        </p:nvSpPr>
        <p:spPr>
          <a:xfrm>
            <a:off x="8041939" y="5519896"/>
            <a:ext cx="2532773" cy="820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1A419927-F09B-47A6-8CA1-B4DD49C9CFEA}"/>
              </a:ext>
            </a:extLst>
          </p:cNvPr>
          <p:cNvSpPr txBox="1">
            <a:spLocks/>
          </p:cNvSpPr>
          <p:nvPr/>
        </p:nvSpPr>
        <p:spPr>
          <a:xfrm>
            <a:off x="1293180" y="-129620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i="1" kern="0"/>
              <a:t>Ejercicio 1</a:t>
            </a:r>
            <a:endParaRPr lang="en-US" i="1" kern="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006E47B-993F-4375-8CEF-A19845FF6F6F}"/>
              </a:ext>
            </a:extLst>
          </p:cNvPr>
          <p:cNvSpPr txBox="1"/>
          <p:nvPr/>
        </p:nvSpPr>
        <p:spPr>
          <a:xfrm>
            <a:off x="914689" y="1379348"/>
            <a:ext cx="916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Se ha determinado una especie de mamíferos la existencia de un gen asociado a la producción láctea. Este gen posee dos alelos, M y m, los cuales se asocian, respectivamente, a un aumento en la producción láctea y a una disminución en la producción láctea. Para una población se calcularon los promedios de producción según los distintos genotipos:</a:t>
            </a:r>
            <a:endParaRPr lang="en-US" dirty="0"/>
          </a:p>
        </p:txBody>
      </p:sp>
      <p:pic>
        <p:nvPicPr>
          <p:cNvPr id="20" name="Picture 2" descr="PROWEIDELAND milk cow farm farming Sticker">
            <a:extLst>
              <a:ext uri="{FF2B5EF4-FFF2-40B4-BE49-F238E27FC236}">
                <a16:creationId xmlns:a16="http://schemas.microsoft.com/office/drawing/2014/main" id="{2D485909-08BC-41AA-B780-A9B8D515AD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289" y="-466726"/>
            <a:ext cx="2666711" cy="26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ow milk shake jiggly cow Sticker">
            <a:extLst>
              <a:ext uri="{FF2B5EF4-FFF2-40B4-BE49-F238E27FC236}">
                <a16:creationId xmlns:a16="http://schemas.microsoft.com/office/drawing/2014/main" id="{A4C198CC-F235-4224-8025-4E8574568D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03" y="-76090"/>
            <a:ext cx="19145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2A0536AA-3813-4C90-B79F-50ED7A69D356}"/>
                  </a:ext>
                </a:extLst>
              </p:cNvPr>
              <p:cNvSpPr txBox="1"/>
              <p:nvPr/>
            </p:nvSpPr>
            <p:spPr>
              <a:xfrm>
                <a:off x="8041939" y="5921009"/>
                <a:ext cx="25718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𝑉𝑎𝑙𝑜𝑟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𝑟𝑒𝑎𝑙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=31,73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2A0536AA-3813-4C90-B79F-50ED7A69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939" y="5921009"/>
                <a:ext cx="25718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63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2">
            <a:extLst>
              <a:ext uri="{FF2B5EF4-FFF2-40B4-BE49-F238E27FC236}">
                <a16:creationId xmlns:a16="http://schemas.microsoft.com/office/drawing/2014/main" id="{3564655F-8DCC-4C54-AB65-410CC0F3E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62588"/>
              </p:ext>
            </p:extLst>
          </p:nvPr>
        </p:nvGraphicFramePr>
        <p:xfrm>
          <a:off x="1077658" y="3349169"/>
          <a:ext cx="5157012" cy="178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004">
                  <a:extLst>
                    <a:ext uri="{9D8B030D-6E8A-4147-A177-3AD203B41FA5}">
                      <a16:colId xmlns:a16="http://schemas.microsoft.com/office/drawing/2014/main" val="1089230659"/>
                    </a:ext>
                  </a:extLst>
                </a:gridCol>
                <a:gridCol w="1719004">
                  <a:extLst>
                    <a:ext uri="{9D8B030D-6E8A-4147-A177-3AD203B41FA5}">
                      <a16:colId xmlns:a16="http://schemas.microsoft.com/office/drawing/2014/main" val="1969542237"/>
                    </a:ext>
                  </a:extLst>
                </a:gridCol>
                <a:gridCol w="1719004">
                  <a:extLst>
                    <a:ext uri="{9D8B030D-6E8A-4147-A177-3AD203B41FA5}">
                      <a16:colId xmlns:a16="http://schemas.microsoft.com/office/drawing/2014/main" val="947060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Genotipo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Individuos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Promedio (litros)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0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11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865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884315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080A5E44-9EFE-419C-BAB6-4193C6FDA58C}"/>
              </a:ext>
            </a:extLst>
          </p:cNvPr>
          <p:cNvSpPr txBox="1"/>
          <p:nvPr/>
        </p:nvSpPr>
        <p:spPr>
          <a:xfrm>
            <a:off x="6843155" y="3349169"/>
            <a:ext cx="427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Calcule el efecto promedio de sustitución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830744A-CFD7-49E6-B148-DD4822ECD627}"/>
                  </a:ext>
                </a:extLst>
              </p:cNvPr>
              <p:cNvSpPr txBox="1"/>
              <p:nvPr/>
            </p:nvSpPr>
            <p:spPr>
              <a:xfrm>
                <a:off x="1024278" y="5473006"/>
                <a:ext cx="24479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latin typeface="Abadi" panose="020B0604020104020204" pitchFamily="34" charset="0"/>
                  </a:rPr>
                  <a:t>Valores genotípicos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830744A-CFD7-49E6-B148-DD4822ECD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78" y="5473006"/>
                <a:ext cx="2447925" cy="923330"/>
              </a:xfrm>
              <a:prstGeom prst="rect">
                <a:avLst/>
              </a:prstGeom>
              <a:blipFill>
                <a:blip r:embed="rId2"/>
                <a:stretch>
                  <a:fillRect l="-1990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18E7A31-0E4F-4E84-A6CF-5775DCE426B7}"/>
                  </a:ext>
                </a:extLst>
              </p:cNvPr>
              <p:cNvSpPr txBox="1"/>
              <p:nvPr/>
            </p:nvSpPr>
            <p:spPr>
              <a:xfrm>
                <a:off x="3656164" y="5473006"/>
                <a:ext cx="24479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Abadi" panose="020B0604020104020204" pitchFamily="34" charset="0"/>
                  </a:rPr>
                  <a:t>Frecuencias</a:t>
                </a:r>
                <a:r>
                  <a:rPr lang="en-US" b="1" dirty="0">
                    <a:latin typeface="Abadi" panose="020B0604020104020204" pitchFamily="34" charset="0"/>
                  </a:rPr>
                  <a:t> </a:t>
                </a:r>
                <a:r>
                  <a:rPr lang="en-US" b="1" dirty="0" err="1">
                    <a:latin typeface="Abadi" panose="020B0604020104020204" pitchFamily="34" charset="0"/>
                  </a:rPr>
                  <a:t>genéticas</a:t>
                </a:r>
                <a:endParaRPr lang="en-US" b="1" dirty="0"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=0,39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=0,61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18E7A31-0E4F-4E84-A6CF-5775DCE42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164" y="5473006"/>
                <a:ext cx="2447925" cy="923330"/>
              </a:xfrm>
              <a:prstGeom prst="rect">
                <a:avLst/>
              </a:prstGeom>
              <a:blipFill>
                <a:blip r:embed="rId3"/>
                <a:stretch>
                  <a:fillRect l="-2244" t="-3974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6C2E13EB-F875-4CC1-A836-A4DBA927A539}"/>
                  </a:ext>
                </a:extLst>
              </p:cNvPr>
              <p:cNvSpPr txBox="1"/>
              <p:nvPr/>
            </p:nvSpPr>
            <p:spPr>
              <a:xfrm>
                <a:off x="7735516" y="4869428"/>
                <a:ext cx="2408053" cy="923330"/>
              </a:xfrm>
              <a:prstGeom prst="rect">
                <a:avLst/>
              </a:prstGeom>
              <a:noFill/>
              <a:ln w="3175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6C2E13EB-F875-4CC1-A836-A4DBA927A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16" y="4869428"/>
                <a:ext cx="2408053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17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ACE32BAF-C72F-4668-B0AF-718F410B7CC2}"/>
                  </a:ext>
                </a:extLst>
              </p:cNvPr>
              <p:cNvSpPr txBox="1"/>
              <p:nvPr/>
            </p:nvSpPr>
            <p:spPr>
              <a:xfrm>
                <a:off x="6531490" y="3947101"/>
                <a:ext cx="2408053" cy="923330"/>
              </a:xfrm>
              <a:prstGeom prst="rect">
                <a:avLst/>
              </a:prstGeom>
              <a:noFill/>
              <a:ln w="3175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s-CL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ACE32BAF-C72F-4668-B0AF-718F410B7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90" y="3947101"/>
                <a:ext cx="2408053" cy="923330"/>
              </a:xfrm>
              <a:prstGeom prst="rect">
                <a:avLst/>
              </a:prstGeom>
              <a:blipFill>
                <a:blip r:embed="rId5"/>
                <a:stretch>
                  <a:fillRect b="-637"/>
                </a:stretch>
              </a:blipFill>
              <a:ln w="317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E142100D-176B-46B9-96DE-FFDF21DA2008}"/>
                  </a:ext>
                </a:extLst>
              </p:cNvPr>
              <p:cNvSpPr txBox="1"/>
              <p:nvPr/>
            </p:nvSpPr>
            <p:spPr>
              <a:xfrm>
                <a:off x="8939543" y="3947101"/>
                <a:ext cx="2536537" cy="923330"/>
              </a:xfrm>
              <a:prstGeom prst="rect">
                <a:avLst/>
              </a:prstGeom>
              <a:noFill/>
              <a:ln w="3175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s-CL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E142100D-176B-46B9-96DE-FFDF21DA2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543" y="3947101"/>
                <a:ext cx="2536537" cy="923330"/>
              </a:xfrm>
              <a:prstGeom prst="rect">
                <a:avLst/>
              </a:prstGeom>
              <a:blipFill>
                <a:blip r:embed="rId6"/>
                <a:stretch>
                  <a:fillRect b="-637"/>
                </a:stretch>
              </a:blipFill>
              <a:ln w="317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ítulo 1">
            <a:extLst>
              <a:ext uri="{FF2B5EF4-FFF2-40B4-BE49-F238E27FC236}">
                <a16:creationId xmlns:a16="http://schemas.microsoft.com/office/drawing/2014/main" id="{CE2DC603-C7F3-4B42-8A90-98ECEFF7EB74}"/>
              </a:ext>
            </a:extLst>
          </p:cNvPr>
          <p:cNvSpPr txBox="1">
            <a:spLocks/>
          </p:cNvSpPr>
          <p:nvPr/>
        </p:nvSpPr>
        <p:spPr>
          <a:xfrm>
            <a:off x="1293180" y="-129620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i="1" kern="0"/>
              <a:t>Ejercicio 1</a:t>
            </a:r>
            <a:endParaRPr lang="en-US" i="1" kern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35AF4D7-4657-4B61-8F3E-B4403B9F90A3}"/>
              </a:ext>
            </a:extLst>
          </p:cNvPr>
          <p:cNvSpPr txBox="1"/>
          <p:nvPr/>
        </p:nvSpPr>
        <p:spPr>
          <a:xfrm>
            <a:off x="914689" y="1379348"/>
            <a:ext cx="916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Se ha determinado una especie de mamíferos la existencia de un gen asociado a la producción láctea. Este gen posee dos alelos, M y m, los cuales se asocian, respectivamente, a un aumento en la producción láctea y a una disminución en la producción láctea. Para una población se calcularon los promedios de producción según los distintos genotipos:</a:t>
            </a:r>
            <a:endParaRPr lang="en-US" dirty="0"/>
          </a:p>
        </p:txBody>
      </p:sp>
      <p:pic>
        <p:nvPicPr>
          <p:cNvPr id="19" name="Picture 2" descr="PROWEIDELAND milk cow farm farming Sticker">
            <a:extLst>
              <a:ext uri="{FF2B5EF4-FFF2-40B4-BE49-F238E27FC236}">
                <a16:creationId xmlns:a16="http://schemas.microsoft.com/office/drawing/2014/main" id="{FD629505-3A32-40DC-AFB4-E286E9B025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289" y="-466726"/>
            <a:ext cx="2666711" cy="26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818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2">
            <a:extLst>
              <a:ext uri="{FF2B5EF4-FFF2-40B4-BE49-F238E27FC236}">
                <a16:creationId xmlns:a16="http://schemas.microsoft.com/office/drawing/2014/main" id="{3564655F-8DCC-4C54-AB65-410CC0F3E9BF}"/>
              </a:ext>
            </a:extLst>
          </p:cNvPr>
          <p:cNvGraphicFramePr>
            <a:graphicFrameLocks noGrp="1"/>
          </p:cNvGraphicFramePr>
          <p:nvPr/>
        </p:nvGraphicFramePr>
        <p:xfrm>
          <a:off x="1077658" y="3349169"/>
          <a:ext cx="5157012" cy="178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004">
                  <a:extLst>
                    <a:ext uri="{9D8B030D-6E8A-4147-A177-3AD203B41FA5}">
                      <a16:colId xmlns:a16="http://schemas.microsoft.com/office/drawing/2014/main" val="1089230659"/>
                    </a:ext>
                  </a:extLst>
                </a:gridCol>
                <a:gridCol w="1719004">
                  <a:extLst>
                    <a:ext uri="{9D8B030D-6E8A-4147-A177-3AD203B41FA5}">
                      <a16:colId xmlns:a16="http://schemas.microsoft.com/office/drawing/2014/main" val="1969542237"/>
                    </a:ext>
                  </a:extLst>
                </a:gridCol>
                <a:gridCol w="1719004">
                  <a:extLst>
                    <a:ext uri="{9D8B030D-6E8A-4147-A177-3AD203B41FA5}">
                      <a16:colId xmlns:a16="http://schemas.microsoft.com/office/drawing/2014/main" val="947060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Genotipo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Individuos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Promedio (litros)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0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11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865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884315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080A5E44-9EFE-419C-BAB6-4193C6FDA58C}"/>
              </a:ext>
            </a:extLst>
          </p:cNvPr>
          <p:cNvSpPr txBox="1"/>
          <p:nvPr/>
        </p:nvSpPr>
        <p:spPr>
          <a:xfrm>
            <a:off x="6843155" y="3349169"/>
            <a:ext cx="427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Calcule el efecto promedio de sustitución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830744A-CFD7-49E6-B148-DD4822ECD627}"/>
                  </a:ext>
                </a:extLst>
              </p:cNvPr>
              <p:cNvSpPr txBox="1"/>
              <p:nvPr/>
            </p:nvSpPr>
            <p:spPr>
              <a:xfrm>
                <a:off x="1024278" y="5473006"/>
                <a:ext cx="24479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latin typeface="Abadi" panose="020B0604020104020204" pitchFamily="34" charset="0"/>
                  </a:rPr>
                  <a:t>Valores genotípicos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830744A-CFD7-49E6-B148-DD4822ECD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78" y="5473006"/>
                <a:ext cx="2447925" cy="923330"/>
              </a:xfrm>
              <a:prstGeom prst="rect">
                <a:avLst/>
              </a:prstGeom>
              <a:blipFill>
                <a:blip r:embed="rId2"/>
                <a:stretch>
                  <a:fillRect l="-1990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18E7A31-0E4F-4E84-A6CF-5775DCE426B7}"/>
                  </a:ext>
                </a:extLst>
              </p:cNvPr>
              <p:cNvSpPr txBox="1"/>
              <p:nvPr/>
            </p:nvSpPr>
            <p:spPr>
              <a:xfrm>
                <a:off x="3656164" y="5473006"/>
                <a:ext cx="24479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Abadi" panose="020B0604020104020204" pitchFamily="34" charset="0"/>
                  </a:rPr>
                  <a:t>Frecuencias</a:t>
                </a:r>
                <a:r>
                  <a:rPr lang="en-US" b="1" dirty="0">
                    <a:latin typeface="Abadi" panose="020B0604020104020204" pitchFamily="34" charset="0"/>
                  </a:rPr>
                  <a:t> </a:t>
                </a:r>
                <a:r>
                  <a:rPr lang="en-US" b="1" dirty="0" err="1">
                    <a:latin typeface="Abadi" panose="020B0604020104020204" pitchFamily="34" charset="0"/>
                  </a:rPr>
                  <a:t>genéticas</a:t>
                </a:r>
                <a:endParaRPr lang="en-US" b="1" dirty="0"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=0,39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=0,61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18E7A31-0E4F-4E84-A6CF-5775DCE42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164" y="5473006"/>
                <a:ext cx="2447925" cy="923330"/>
              </a:xfrm>
              <a:prstGeom prst="rect">
                <a:avLst/>
              </a:prstGeom>
              <a:blipFill>
                <a:blip r:embed="rId3"/>
                <a:stretch>
                  <a:fillRect l="-2244" t="-3974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F44F3C73-3E4D-48A3-AB83-3C53D4F3DC2F}"/>
                  </a:ext>
                </a:extLst>
              </p:cNvPr>
              <p:cNvSpPr txBox="1"/>
              <p:nvPr/>
            </p:nvSpPr>
            <p:spPr>
              <a:xfrm>
                <a:off x="7537875" y="3947101"/>
                <a:ext cx="2881746" cy="2031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(−2)</m:t>
                      </m:r>
                      <m:d>
                        <m:d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0,61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0,39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=6+(−2)</m:t>
                      </m:r>
                      <m:d>
                        <m:d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−0,44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5,56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F44F3C73-3E4D-48A3-AB83-3C53D4F3D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875" y="3947101"/>
                <a:ext cx="2881746" cy="2031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ángulo 19">
            <a:extLst>
              <a:ext uri="{FF2B5EF4-FFF2-40B4-BE49-F238E27FC236}">
                <a16:creationId xmlns:a16="http://schemas.microsoft.com/office/drawing/2014/main" id="{DFA006D3-0DD2-4CE1-9985-1906A035642B}"/>
              </a:ext>
            </a:extLst>
          </p:cNvPr>
          <p:cNvSpPr/>
          <p:nvPr/>
        </p:nvSpPr>
        <p:spPr>
          <a:xfrm>
            <a:off x="8150072" y="5565339"/>
            <a:ext cx="165735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F33EE77-020F-4C3A-8A07-7DB024B1366B}"/>
              </a:ext>
            </a:extLst>
          </p:cNvPr>
          <p:cNvSpPr txBox="1">
            <a:spLocks/>
          </p:cNvSpPr>
          <p:nvPr/>
        </p:nvSpPr>
        <p:spPr>
          <a:xfrm>
            <a:off x="1293180" y="-129620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i="1" kern="0"/>
              <a:t>Ejercicio 1</a:t>
            </a:r>
            <a:endParaRPr lang="en-US" i="1" kern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28F70F3-A9E9-4561-A3AD-86E64DF9565E}"/>
              </a:ext>
            </a:extLst>
          </p:cNvPr>
          <p:cNvSpPr txBox="1"/>
          <p:nvPr/>
        </p:nvSpPr>
        <p:spPr>
          <a:xfrm>
            <a:off x="914689" y="1379348"/>
            <a:ext cx="916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Se ha determinado una especie de mamíferos la existencia de un gen asociado a la producción láctea. Este gen posee dos alelos, M y m, los cuales se asocian, respectivamente, a un aumento en la producción láctea y a una disminución en la producción láctea. Para una población se calcularon los promedios de producción según los distintos genotipos:</a:t>
            </a:r>
            <a:endParaRPr lang="en-US" dirty="0"/>
          </a:p>
        </p:txBody>
      </p:sp>
      <p:pic>
        <p:nvPicPr>
          <p:cNvPr id="13" name="Picture 2" descr="PROWEIDELAND milk cow farm farming Sticker">
            <a:extLst>
              <a:ext uri="{FF2B5EF4-FFF2-40B4-BE49-F238E27FC236}">
                <a16:creationId xmlns:a16="http://schemas.microsoft.com/office/drawing/2014/main" id="{C379A031-7042-42B1-9748-C4D1564B12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289" y="-466726"/>
            <a:ext cx="2666711" cy="26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ow milk shake jiggly cow Sticker">
            <a:extLst>
              <a:ext uri="{FF2B5EF4-FFF2-40B4-BE49-F238E27FC236}">
                <a16:creationId xmlns:a16="http://schemas.microsoft.com/office/drawing/2014/main" id="{11A9CBF3-1AF2-4D89-9A72-DC0D819A72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03" y="-76090"/>
            <a:ext cx="19145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742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E074E4-FF9A-45A1-AF91-46497AF41874}"/>
              </a:ext>
            </a:extLst>
          </p:cNvPr>
          <p:cNvSpPr txBox="1">
            <a:spLocks/>
          </p:cNvSpPr>
          <p:nvPr/>
        </p:nvSpPr>
        <p:spPr>
          <a:xfrm>
            <a:off x="1653362" y="1266163"/>
            <a:ext cx="9367204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s-CL" kern="0" dirty="0"/>
              <a:t>“</a:t>
            </a:r>
            <a:r>
              <a:rPr lang="es-CL" b="1" kern="0" dirty="0">
                <a:solidFill>
                  <a:schemeClr val="accent1">
                    <a:lumMod val="75000"/>
                  </a:schemeClr>
                </a:solidFill>
              </a:rPr>
              <a:t>Expresión del genotipo </a:t>
            </a:r>
            <a:r>
              <a:rPr lang="es-CL" kern="0" dirty="0"/>
              <a:t>en función de un determinado </a:t>
            </a:r>
            <a:r>
              <a:rPr lang="es-CL" b="1" kern="0" dirty="0">
                <a:solidFill>
                  <a:schemeClr val="accent1">
                    <a:lumMod val="75000"/>
                  </a:schemeClr>
                </a:solidFill>
              </a:rPr>
              <a:t>ambiente</a:t>
            </a:r>
            <a:r>
              <a:rPr lang="es-CL" kern="0" dirty="0"/>
              <a:t>”.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41C539-9B20-4FD8-A1EB-A8400E86AAA8}"/>
              </a:ext>
            </a:extLst>
          </p:cNvPr>
          <p:cNvSpPr txBox="1"/>
          <p:nvPr/>
        </p:nvSpPr>
        <p:spPr>
          <a:xfrm>
            <a:off x="1764100" y="2723277"/>
            <a:ext cx="265083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Rasgos fenotípicos pueden ser tanto físicos como conductuales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F7FCD0-4560-46CE-BFEA-B06D8970D3B1}"/>
              </a:ext>
            </a:extLst>
          </p:cNvPr>
          <p:cNvSpPr txBox="1"/>
          <p:nvPr/>
        </p:nvSpPr>
        <p:spPr>
          <a:xfrm>
            <a:off x="1764100" y="4195494"/>
            <a:ext cx="8774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Primera división del valor fenotípico es en componentes atribuibles a la influencia del genotipo y del ambiente:</a:t>
            </a:r>
            <a:endParaRPr lang="en-US" b="1" dirty="0"/>
          </a:p>
        </p:txBody>
      </p:sp>
      <p:pic>
        <p:nvPicPr>
          <p:cNvPr id="6" name="Picture 2" descr="Environmental effects on phenotype expression. (A) Illustration of... |  Download Scientific Diagram">
            <a:extLst>
              <a:ext uri="{FF2B5EF4-FFF2-40B4-BE49-F238E27FC236}">
                <a16:creationId xmlns:a16="http://schemas.microsoft.com/office/drawing/2014/main" id="{BD7C526B-9E78-491C-879D-2382EB192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50"/>
          <a:stretch/>
        </p:blipFill>
        <p:spPr bwMode="auto">
          <a:xfrm>
            <a:off x="4582794" y="2492319"/>
            <a:ext cx="5955844" cy="12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3A6EAC7-7F1A-4AA0-9862-65EB4F5F51BE}"/>
                  </a:ext>
                </a:extLst>
              </p:cNvPr>
              <p:cNvSpPr txBox="1"/>
              <p:nvPr/>
            </p:nvSpPr>
            <p:spPr>
              <a:xfrm>
                <a:off x="3971636" y="5034827"/>
                <a:ext cx="4248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3A6EAC7-7F1A-4AA0-9862-65EB4F5F5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636" y="5034827"/>
                <a:ext cx="424872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663E9D1E-728C-4C80-9C61-049FA77B89CE}"/>
              </a:ext>
            </a:extLst>
          </p:cNvPr>
          <p:cNvSpPr txBox="1"/>
          <p:nvPr/>
        </p:nvSpPr>
        <p:spPr>
          <a:xfrm>
            <a:off x="3740080" y="5613112"/>
            <a:ext cx="143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Valor genotípico</a:t>
            </a:r>
            <a:endParaRPr lang="en-US" sz="1400" b="1" dirty="0">
              <a:latin typeface="Abadi" panose="020B0604020104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5BE0C47-12A3-4DB0-9EDD-487747283D94}"/>
              </a:ext>
            </a:extLst>
          </p:cNvPr>
          <p:cNvSpPr txBox="1"/>
          <p:nvPr/>
        </p:nvSpPr>
        <p:spPr>
          <a:xfrm>
            <a:off x="7463848" y="5591837"/>
            <a:ext cx="275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Desviación ambiental</a:t>
            </a:r>
            <a:endParaRPr lang="en-US" sz="1400" b="1" dirty="0">
              <a:latin typeface="Abadi" panose="020B0604020104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F56881C-E5DC-4434-B5F4-5DE21052F88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096000" y="5404159"/>
            <a:ext cx="0" cy="356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FCD71E5-B234-4228-8C31-82D141789987}"/>
              </a:ext>
            </a:extLst>
          </p:cNvPr>
          <p:cNvCxnSpPr>
            <a:cxnSpLocks/>
          </p:cNvCxnSpPr>
          <p:nvPr/>
        </p:nvCxnSpPr>
        <p:spPr>
          <a:xfrm>
            <a:off x="6507018" y="5382088"/>
            <a:ext cx="0" cy="379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6331FEC-E4D6-4026-9D5F-E8BF021F55E7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5173688" y="5767001"/>
            <a:ext cx="927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33F2D96-6F5A-4D54-ABE2-75868930C3AB}"/>
              </a:ext>
            </a:extLst>
          </p:cNvPr>
          <p:cNvCxnSpPr>
            <a:cxnSpLocks/>
          </p:cNvCxnSpPr>
          <p:nvPr/>
        </p:nvCxnSpPr>
        <p:spPr>
          <a:xfrm flipH="1">
            <a:off x="6507018" y="5759056"/>
            <a:ext cx="9374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>
            <a:extLst>
              <a:ext uri="{FF2B5EF4-FFF2-40B4-BE49-F238E27FC236}">
                <a16:creationId xmlns:a16="http://schemas.microsoft.com/office/drawing/2014/main" id="{5A539DC8-5E82-4534-90A1-BA54C6FD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-125544"/>
            <a:ext cx="9367203" cy="1188720"/>
          </a:xfrm>
        </p:spPr>
        <p:txBody>
          <a:bodyPr>
            <a:normAutofit/>
          </a:bodyPr>
          <a:lstStyle/>
          <a:p>
            <a:r>
              <a:rPr lang="es-CL" sz="3200" dirty="0"/>
              <a:t>¿Qué es el </a:t>
            </a:r>
            <a:r>
              <a:rPr lang="es-CL" sz="3200" b="1" dirty="0"/>
              <a:t>fenotipo</a:t>
            </a:r>
            <a:r>
              <a:rPr lang="es-CL" sz="3200" dirty="0"/>
              <a:t>?</a:t>
            </a:r>
          </a:p>
        </p:txBody>
      </p:sp>
      <p:pic>
        <p:nvPicPr>
          <p:cNvPr id="15" name="Picture 6" descr="Meme Cockroach Sticker by MOODMAN">
            <a:extLst>
              <a:ext uri="{FF2B5EF4-FFF2-40B4-BE49-F238E27FC236}">
                <a16:creationId xmlns:a16="http://schemas.microsoft.com/office/drawing/2014/main" id="{C325F69F-D9D4-4621-9C52-603551E7F7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-257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1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2">
            <a:extLst>
              <a:ext uri="{FF2B5EF4-FFF2-40B4-BE49-F238E27FC236}">
                <a16:creationId xmlns:a16="http://schemas.microsoft.com/office/drawing/2014/main" id="{3564655F-8DCC-4C54-AB65-410CC0F3E9BF}"/>
              </a:ext>
            </a:extLst>
          </p:cNvPr>
          <p:cNvGraphicFramePr>
            <a:graphicFrameLocks noGrp="1"/>
          </p:cNvGraphicFramePr>
          <p:nvPr/>
        </p:nvGraphicFramePr>
        <p:xfrm>
          <a:off x="1077658" y="3349169"/>
          <a:ext cx="5157012" cy="178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004">
                  <a:extLst>
                    <a:ext uri="{9D8B030D-6E8A-4147-A177-3AD203B41FA5}">
                      <a16:colId xmlns:a16="http://schemas.microsoft.com/office/drawing/2014/main" val="1089230659"/>
                    </a:ext>
                  </a:extLst>
                </a:gridCol>
                <a:gridCol w="1719004">
                  <a:extLst>
                    <a:ext uri="{9D8B030D-6E8A-4147-A177-3AD203B41FA5}">
                      <a16:colId xmlns:a16="http://schemas.microsoft.com/office/drawing/2014/main" val="1969542237"/>
                    </a:ext>
                  </a:extLst>
                </a:gridCol>
                <a:gridCol w="1719004">
                  <a:extLst>
                    <a:ext uri="{9D8B030D-6E8A-4147-A177-3AD203B41FA5}">
                      <a16:colId xmlns:a16="http://schemas.microsoft.com/office/drawing/2014/main" val="947060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Genotipo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Individuos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Promedio (litros)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0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11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865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884315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080A5E44-9EFE-419C-BAB6-4193C6FDA58C}"/>
              </a:ext>
            </a:extLst>
          </p:cNvPr>
          <p:cNvSpPr txBox="1"/>
          <p:nvPr/>
        </p:nvSpPr>
        <p:spPr>
          <a:xfrm>
            <a:off x="6843155" y="3349169"/>
            <a:ext cx="427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Calcule los valores aditivos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830744A-CFD7-49E6-B148-DD4822ECD627}"/>
                  </a:ext>
                </a:extLst>
              </p:cNvPr>
              <p:cNvSpPr txBox="1"/>
              <p:nvPr/>
            </p:nvSpPr>
            <p:spPr>
              <a:xfrm>
                <a:off x="1024278" y="5473006"/>
                <a:ext cx="24479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latin typeface="Abadi" panose="020B0604020104020204" pitchFamily="34" charset="0"/>
                  </a:rPr>
                  <a:t>Valores genotípicos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830744A-CFD7-49E6-B148-DD4822ECD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78" y="5473006"/>
                <a:ext cx="2447925" cy="923330"/>
              </a:xfrm>
              <a:prstGeom prst="rect">
                <a:avLst/>
              </a:prstGeom>
              <a:blipFill>
                <a:blip r:embed="rId2"/>
                <a:stretch>
                  <a:fillRect l="-1990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18E7A31-0E4F-4E84-A6CF-5775DCE426B7}"/>
                  </a:ext>
                </a:extLst>
              </p:cNvPr>
              <p:cNvSpPr txBox="1"/>
              <p:nvPr/>
            </p:nvSpPr>
            <p:spPr>
              <a:xfrm>
                <a:off x="3656164" y="5473006"/>
                <a:ext cx="24479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Abadi" panose="020B0604020104020204" pitchFamily="34" charset="0"/>
                  </a:rPr>
                  <a:t>Frecuencias</a:t>
                </a:r>
                <a:r>
                  <a:rPr lang="en-US" b="1" dirty="0">
                    <a:latin typeface="Abadi" panose="020B0604020104020204" pitchFamily="34" charset="0"/>
                  </a:rPr>
                  <a:t> </a:t>
                </a:r>
                <a:r>
                  <a:rPr lang="en-US" b="1" dirty="0" err="1">
                    <a:latin typeface="Abadi" panose="020B0604020104020204" pitchFamily="34" charset="0"/>
                  </a:rPr>
                  <a:t>genéticas</a:t>
                </a:r>
                <a:endParaRPr lang="en-US" b="1" dirty="0"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=0,39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=0,61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18E7A31-0E4F-4E84-A6CF-5775DCE42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164" y="5473006"/>
                <a:ext cx="2447925" cy="923330"/>
              </a:xfrm>
              <a:prstGeom prst="rect">
                <a:avLst/>
              </a:prstGeom>
              <a:blipFill>
                <a:blip r:embed="rId3"/>
                <a:stretch>
                  <a:fillRect l="-2244" t="-3974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a 4">
                <a:extLst>
                  <a:ext uri="{FF2B5EF4-FFF2-40B4-BE49-F238E27FC236}">
                    <a16:creationId xmlns:a16="http://schemas.microsoft.com/office/drawing/2014/main" id="{92213382-AF64-40D4-9C1A-28F7E25A64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1721336"/>
                  </p:ext>
                </p:extLst>
              </p:nvPr>
            </p:nvGraphicFramePr>
            <p:xfrm>
              <a:off x="6843155" y="3902830"/>
              <a:ext cx="3525393" cy="15039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5561">
                      <a:extLst>
                        <a:ext uri="{9D8B030D-6E8A-4147-A177-3AD203B41FA5}">
                          <a16:colId xmlns:a16="http://schemas.microsoft.com/office/drawing/2014/main" val="825901322"/>
                        </a:ext>
                      </a:extLst>
                    </a:gridCol>
                    <a:gridCol w="2259832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Genotipo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Valor aditivo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8720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=−2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s-C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a 4">
                <a:extLst>
                  <a:ext uri="{FF2B5EF4-FFF2-40B4-BE49-F238E27FC236}">
                    <a16:creationId xmlns:a16="http://schemas.microsoft.com/office/drawing/2014/main" id="{92213382-AF64-40D4-9C1A-28F7E25A64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1721336"/>
                  </p:ext>
                </p:extLst>
              </p:nvPr>
            </p:nvGraphicFramePr>
            <p:xfrm>
              <a:off x="6843155" y="3902830"/>
              <a:ext cx="3525393" cy="147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5561">
                      <a:extLst>
                        <a:ext uri="{9D8B030D-6E8A-4147-A177-3AD203B41FA5}">
                          <a16:colId xmlns:a16="http://schemas.microsoft.com/office/drawing/2014/main" val="825901322"/>
                        </a:ext>
                      </a:extLst>
                    </a:gridCol>
                    <a:gridCol w="2259832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Genotipo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tx1"/>
                              </a:solidFill>
                            </a:rPr>
                            <a:t>Valor aditivo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8720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6065" t="-108197" r="-53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1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6065" t="-211667" r="-539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A</a:t>
                          </a:r>
                          <a:r>
                            <a:rPr lang="en-US" baseline="-25000" dirty="0"/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6065" t="-311667" r="-539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ítulo 1">
            <a:extLst>
              <a:ext uri="{FF2B5EF4-FFF2-40B4-BE49-F238E27FC236}">
                <a16:creationId xmlns:a16="http://schemas.microsoft.com/office/drawing/2014/main" id="{AAA455FE-3E9F-4E91-9BDD-370A52943152}"/>
              </a:ext>
            </a:extLst>
          </p:cNvPr>
          <p:cNvSpPr txBox="1">
            <a:spLocks/>
          </p:cNvSpPr>
          <p:nvPr/>
        </p:nvSpPr>
        <p:spPr>
          <a:xfrm>
            <a:off x="1293180" y="-129620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i="1" kern="0"/>
              <a:t>Ejercicio 1</a:t>
            </a:r>
            <a:endParaRPr lang="en-US" i="1" kern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3CB7532-CC5A-487F-877B-87A18E4BF790}"/>
              </a:ext>
            </a:extLst>
          </p:cNvPr>
          <p:cNvSpPr txBox="1"/>
          <p:nvPr/>
        </p:nvSpPr>
        <p:spPr>
          <a:xfrm>
            <a:off x="914689" y="1379348"/>
            <a:ext cx="916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Se ha determinado una especie de mamíferos la existencia de un gen asociado a la producción láctea. Este gen posee dos alelos, M y m, los cuales se asocian, respectivamente, a un aumento en la producción láctea y a una disminución en la producción láctea. Para una población se calcularon los promedios de producción según los distintos genotipos:</a:t>
            </a:r>
            <a:endParaRPr lang="en-US" dirty="0"/>
          </a:p>
        </p:txBody>
      </p:sp>
      <p:pic>
        <p:nvPicPr>
          <p:cNvPr id="17" name="Picture 2" descr="PROWEIDELAND milk cow farm farming Sticker">
            <a:extLst>
              <a:ext uri="{FF2B5EF4-FFF2-40B4-BE49-F238E27FC236}">
                <a16:creationId xmlns:a16="http://schemas.microsoft.com/office/drawing/2014/main" id="{1A13F59B-849B-4FFE-AD0D-AF9D15194C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289" y="-466726"/>
            <a:ext cx="2666711" cy="26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4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080A5E44-9EFE-419C-BAB6-4193C6FDA58C}"/>
              </a:ext>
            </a:extLst>
          </p:cNvPr>
          <p:cNvSpPr txBox="1"/>
          <p:nvPr/>
        </p:nvSpPr>
        <p:spPr>
          <a:xfrm>
            <a:off x="6843155" y="3349169"/>
            <a:ext cx="427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Calcule los valores aditivos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830744A-CFD7-49E6-B148-DD4822ECD627}"/>
                  </a:ext>
                </a:extLst>
              </p:cNvPr>
              <p:cNvSpPr txBox="1"/>
              <p:nvPr/>
            </p:nvSpPr>
            <p:spPr>
              <a:xfrm>
                <a:off x="1514764" y="3328571"/>
                <a:ext cx="24479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latin typeface="Abadi" panose="020B0604020104020204" pitchFamily="34" charset="0"/>
                  </a:rPr>
                  <a:t>Valores genotípicos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830744A-CFD7-49E6-B148-DD4822ECD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64" y="3328571"/>
                <a:ext cx="2447925" cy="923330"/>
              </a:xfrm>
              <a:prstGeom prst="rect">
                <a:avLst/>
              </a:prstGeom>
              <a:blipFill>
                <a:blip r:embed="rId2"/>
                <a:stretch>
                  <a:fillRect l="-1990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18E7A31-0E4F-4E84-A6CF-5775DCE426B7}"/>
                  </a:ext>
                </a:extLst>
              </p:cNvPr>
              <p:cNvSpPr txBox="1"/>
              <p:nvPr/>
            </p:nvSpPr>
            <p:spPr>
              <a:xfrm>
                <a:off x="1514764" y="4555807"/>
                <a:ext cx="24479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Abadi" panose="020B0604020104020204" pitchFamily="34" charset="0"/>
                  </a:rPr>
                  <a:t>Frecuencias</a:t>
                </a:r>
                <a:r>
                  <a:rPr lang="en-US" b="1" dirty="0">
                    <a:latin typeface="Abadi" panose="020B0604020104020204" pitchFamily="34" charset="0"/>
                  </a:rPr>
                  <a:t> </a:t>
                </a:r>
                <a:r>
                  <a:rPr lang="en-US" b="1" dirty="0" err="1">
                    <a:latin typeface="Abadi" panose="020B0604020104020204" pitchFamily="34" charset="0"/>
                  </a:rPr>
                  <a:t>genéticas</a:t>
                </a:r>
                <a:endParaRPr lang="en-US" b="1" dirty="0"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=0,39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=0,61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18E7A31-0E4F-4E84-A6CF-5775DCE42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64" y="4555807"/>
                <a:ext cx="2447925" cy="923330"/>
              </a:xfrm>
              <a:prstGeom prst="rect">
                <a:avLst/>
              </a:prstGeom>
              <a:blipFill>
                <a:blip r:embed="rId3"/>
                <a:stretch>
                  <a:fillRect l="-1990" t="-3289" b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FDA5864E-0393-4253-8809-8DB38BB2E1C5}"/>
                  </a:ext>
                </a:extLst>
              </p:cNvPr>
              <p:cNvSpPr txBox="1"/>
              <p:nvPr/>
            </p:nvSpPr>
            <p:spPr>
              <a:xfrm>
                <a:off x="1297852" y="6091913"/>
                <a:ext cx="28817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5,56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FDA5864E-0393-4253-8809-8DB38BB2E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852" y="6091913"/>
                <a:ext cx="28817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adroTexto 16">
            <a:extLst>
              <a:ext uri="{FF2B5EF4-FFF2-40B4-BE49-F238E27FC236}">
                <a16:creationId xmlns:a16="http://schemas.microsoft.com/office/drawing/2014/main" id="{184D3997-FD8B-4552-A9D5-6628FF29C4AB}"/>
              </a:ext>
            </a:extLst>
          </p:cNvPr>
          <p:cNvSpPr txBox="1"/>
          <p:nvPr/>
        </p:nvSpPr>
        <p:spPr>
          <a:xfrm>
            <a:off x="1514763" y="5765623"/>
            <a:ext cx="427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Efecto promedio de sustitución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EC0B07E4-42ED-4E4F-90C6-AE1781B929C9}"/>
                  </a:ext>
                </a:extLst>
              </p:cNvPr>
              <p:cNvSpPr txBox="1"/>
              <p:nvPr/>
            </p:nvSpPr>
            <p:spPr>
              <a:xfrm>
                <a:off x="6336963" y="3965034"/>
                <a:ext cx="374996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𝑎𝑑𝑖𝑡𝑖𝑣𝑜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𝑀𝑀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𝑎𝑑𝑖𝑡𝑖𝑣𝑜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𝑀𝑀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=2∗0,61∗5,56</m:t>
                      </m:r>
                    </m:oMath>
                  </m:oMathPara>
                </a14:m>
                <a:endParaRPr lang="en-US" dirty="0"/>
              </a:p>
              <a:p>
                <a:endParaRPr lang="es-CL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𝑎𝑑𝑖𝑡𝑖𝑣𝑜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𝑀𝑀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=+6,78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EC0B07E4-42ED-4E4F-90C6-AE1781B92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963" y="3965034"/>
                <a:ext cx="3749964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ítulo 1">
            <a:extLst>
              <a:ext uri="{FF2B5EF4-FFF2-40B4-BE49-F238E27FC236}">
                <a16:creationId xmlns:a16="http://schemas.microsoft.com/office/drawing/2014/main" id="{982171A6-2AA6-4279-AE19-3495C043231C}"/>
              </a:ext>
            </a:extLst>
          </p:cNvPr>
          <p:cNvSpPr txBox="1">
            <a:spLocks/>
          </p:cNvSpPr>
          <p:nvPr/>
        </p:nvSpPr>
        <p:spPr>
          <a:xfrm>
            <a:off x="1293180" y="-129620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i="1" kern="0"/>
              <a:t>Ejercicio 1</a:t>
            </a:r>
            <a:endParaRPr lang="en-US" i="1" kern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4382FC-BA23-4BF3-904B-E2F33DDF0B1C}"/>
              </a:ext>
            </a:extLst>
          </p:cNvPr>
          <p:cNvSpPr txBox="1"/>
          <p:nvPr/>
        </p:nvSpPr>
        <p:spPr>
          <a:xfrm>
            <a:off x="914689" y="1379348"/>
            <a:ext cx="916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Se ha determinado una especie de mamíferos la existencia de un gen asociado a la producción láctea. Este gen posee dos alelos, M y m, los cuales se asocian, respectivamente, a un aumento en la producción láctea y a una disminución en la producción láctea. Para una población se calcularon los promedios de producción según los distintos genotipos:</a:t>
            </a:r>
            <a:endParaRPr lang="en-US" dirty="0"/>
          </a:p>
        </p:txBody>
      </p:sp>
      <p:pic>
        <p:nvPicPr>
          <p:cNvPr id="19" name="Picture 2" descr="PROWEIDELAND milk cow farm farming Sticker">
            <a:extLst>
              <a:ext uri="{FF2B5EF4-FFF2-40B4-BE49-F238E27FC236}">
                <a16:creationId xmlns:a16="http://schemas.microsoft.com/office/drawing/2014/main" id="{70664345-E3C4-45B4-86A1-EA20FB19C3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289" y="-466726"/>
            <a:ext cx="2666711" cy="26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555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080A5E44-9EFE-419C-BAB6-4193C6FDA58C}"/>
              </a:ext>
            </a:extLst>
          </p:cNvPr>
          <p:cNvSpPr txBox="1"/>
          <p:nvPr/>
        </p:nvSpPr>
        <p:spPr>
          <a:xfrm>
            <a:off x="6843155" y="3349169"/>
            <a:ext cx="427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Calcule los valores aditivos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830744A-CFD7-49E6-B148-DD4822ECD627}"/>
                  </a:ext>
                </a:extLst>
              </p:cNvPr>
              <p:cNvSpPr txBox="1"/>
              <p:nvPr/>
            </p:nvSpPr>
            <p:spPr>
              <a:xfrm>
                <a:off x="1514764" y="3328571"/>
                <a:ext cx="24479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latin typeface="Abadi" panose="020B0604020104020204" pitchFamily="34" charset="0"/>
                  </a:rPr>
                  <a:t>Valores genotípicos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830744A-CFD7-49E6-B148-DD4822ECD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64" y="3328571"/>
                <a:ext cx="2447925" cy="923330"/>
              </a:xfrm>
              <a:prstGeom prst="rect">
                <a:avLst/>
              </a:prstGeom>
              <a:blipFill>
                <a:blip r:embed="rId2"/>
                <a:stretch>
                  <a:fillRect l="-1990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18E7A31-0E4F-4E84-A6CF-5775DCE426B7}"/>
                  </a:ext>
                </a:extLst>
              </p:cNvPr>
              <p:cNvSpPr txBox="1"/>
              <p:nvPr/>
            </p:nvSpPr>
            <p:spPr>
              <a:xfrm>
                <a:off x="1514764" y="4555807"/>
                <a:ext cx="24479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Abadi" panose="020B0604020104020204" pitchFamily="34" charset="0"/>
                  </a:rPr>
                  <a:t>Frecuencias</a:t>
                </a:r>
                <a:r>
                  <a:rPr lang="en-US" b="1" dirty="0">
                    <a:latin typeface="Abadi" panose="020B0604020104020204" pitchFamily="34" charset="0"/>
                  </a:rPr>
                  <a:t> </a:t>
                </a:r>
                <a:r>
                  <a:rPr lang="en-US" b="1" dirty="0" err="1">
                    <a:latin typeface="Abadi" panose="020B0604020104020204" pitchFamily="34" charset="0"/>
                  </a:rPr>
                  <a:t>genéticas</a:t>
                </a:r>
                <a:endParaRPr lang="en-US" b="1" dirty="0"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=0,39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=0,61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18E7A31-0E4F-4E84-A6CF-5775DCE42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64" y="4555807"/>
                <a:ext cx="2447925" cy="923330"/>
              </a:xfrm>
              <a:prstGeom prst="rect">
                <a:avLst/>
              </a:prstGeom>
              <a:blipFill>
                <a:blip r:embed="rId3"/>
                <a:stretch>
                  <a:fillRect l="-1990" t="-3289" b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FDA5864E-0393-4253-8809-8DB38BB2E1C5}"/>
                  </a:ext>
                </a:extLst>
              </p:cNvPr>
              <p:cNvSpPr txBox="1"/>
              <p:nvPr/>
            </p:nvSpPr>
            <p:spPr>
              <a:xfrm>
                <a:off x="1297852" y="6091913"/>
                <a:ext cx="28817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5,56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FDA5864E-0393-4253-8809-8DB38BB2E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852" y="6091913"/>
                <a:ext cx="28817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adroTexto 16">
            <a:extLst>
              <a:ext uri="{FF2B5EF4-FFF2-40B4-BE49-F238E27FC236}">
                <a16:creationId xmlns:a16="http://schemas.microsoft.com/office/drawing/2014/main" id="{184D3997-FD8B-4552-A9D5-6628FF29C4AB}"/>
              </a:ext>
            </a:extLst>
          </p:cNvPr>
          <p:cNvSpPr txBox="1"/>
          <p:nvPr/>
        </p:nvSpPr>
        <p:spPr>
          <a:xfrm>
            <a:off x="1514763" y="5765623"/>
            <a:ext cx="427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Efecto promedio de sustitución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14893587-1497-4800-B28E-24CC3634C6B8}"/>
                  </a:ext>
                </a:extLst>
              </p:cNvPr>
              <p:cNvSpPr txBox="1"/>
              <p:nvPr/>
            </p:nvSpPr>
            <p:spPr>
              <a:xfrm>
                <a:off x="6168570" y="4001809"/>
                <a:ext cx="412148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𝑎𝑑𝑖𝑡𝑖𝑣𝑜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𝑀𝑚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𝑎𝑑𝑖𝑡𝑖𝑣𝑜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𝑀𝑚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=(0,61−0,39)∗5,56</m:t>
                      </m:r>
                    </m:oMath>
                  </m:oMathPara>
                </a14:m>
                <a:endParaRPr lang="en-US" dirty="0"/>
              </a:p>
              <a:p>
                <a:endParaRPr lang="es-CL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𝑎𝑑𝑖𝑡𝑖𝑣𝑜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𝑀𝑚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=+1,22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14893587-1497-4800-B28E-24CC3634C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570" y="4001809"/>
                <a:ext cx="4121486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ítulo 1">
            <a:extLst>
              <a:ext uri="{FF2B5EF4-FFF2-40B4-BE49-F238E27FC236}">
                <a16:creationId xmlns:a16="http://schemas.microsoft.com/office/drawing/2014/main" id="{925B6938-1E92-4AC8-95DE-94EB23656B39}"/>
              </a:ext>
            </a:extLst>
          </p:cNvPr>
          <p:cNvSpPr txBox="1">
            <a:spLocks/>
          </p:cNvSpPr>
          <p:nvPr/>
        </p:nvSpPr>
        <p:spPr>
          <a:xfrm>
            <a:off x="1293180" y="-129620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i="1" kern="0"/>
              <a:t>Ejercicio 1</a:t>
            </a:r>
            <a:endParaRPr lang="en-US" i="1" kern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D69464B-AC73-433E-8345-261667D61DB9}"/>
              </a:ext>
            </a:extLst>
          </p:cNvPr>
          <p:cNvSpPr txBox="1"/>
          <p:nvPr/>
        </p:nvSpPr>
        <p:spPr>
          <a:xfrm>
            <a:off x="914689" y="1379348"/>
            <a:ext cx="916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Se ha determinado una especie de mamíferos la existencia de un gen asociado a la producción láctea. Este gen posee dos alelos, M y m, los cuales se asocian, respectivamente, a un aumento en la producción láctea y a una disminución en la producción láctea. Para una población se calcularon los promedios de producción según los distintos genotipos:</a:t>
            </a:r>
            <a:endParaRPr lang="en-US" dirty="0"/>
          </a:p>
        </p:txBody>
      </p:sp>
      <p:pic>
        <p:nvPicPr>
          <p:cNvPr id="18" name="Picture 2" descr="PROWEIDELAND milk cow farm farming Sticker">
            <a:extLst>
              <a:ext uri="{FF2B5EF4-FFF2-40B4-BE49-F238E27FC236}">
                <a16:creationId xmlns:a16="http://schemas.microsoft.com/office/drawing/2014/main" id="{25062090-03C8-445C-8ECB-07A33837E8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289" y="-466726"/>
            <a:ext cx="2666711" cy="26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07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080A5E44-9EFE-419C-BAB6-4193C6FDA58C}"/>
              </a:ext>
            </a:extLst>
          </p:cNvPr>
          <p:cNvSpPr txBox="1"/>
          <p:nvPr/>
        </p:nvSpPr>
        <p:spPr>
          <a:xfrm>
            <a:off x="6843155" y="3349169"/>
            <a:ext cx="427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Calcule los valores aditivos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830744A-CFD7-49E6-B148-DD4822ECD627}"/>
                  </a:ext>
                </a:extLst>
              </p:cNvPr>
              <p:cNvSpPr txBox="1"/>
              <p:nvPr/>
            </p:nvSpPr>
            <p:spPr>
              <a:xfrm>
                <a:off x="1514764" y="3328571"/>
                <a:ext cx="24479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latin typeface="Abadi" panose="020B0604020104020204" pitchFamily="34" charset="0"/>
                  </a:rPr>
                  <a:t>Valores genotípicos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830744A-CFD7-49E6-B148-DD4822ECD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64" y="3328571"/>
                <a:ext cx="2447925" cy="923330"/>
              </a:xfrm>
              <a:prstGeom prst="rect">
                <a:avLst/>
              </a:prstGeom>
              <a:blipFill>
                <a:blip r:embed="rId2"/>
                <a:stretch>
                  <a:fillRect l="-1990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18E7A31-0E4F-4E84-A6CF-5775DCE426B7}"/>
                  </a:ext>
                </a:extLst>
              </p:cNvPr>
              <p:cNvSpPr txBox="1"/>
              <p:nvPr/>
            </p:nvSpPr>
            <p:spPr>
              <a:xfrm>
                <a:off x="1514764" y="4555807"/>
                <a:ext cx="24479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Abadi" panose="020B0604020104020204" pitchFamily="34" charset="0"/>
                  </a:rPr>
                  <a:t>Frecuencias</a:t>
                </a:r>
                <a:r>
                  <a:rPr lang="en-US" b="1" dirty="0">
                    <a:latin typeface="Abadi" panose="020B0604020104020204" pitchFamily="34" charset="0"/>
                  </a:rPr>
                  <a:t> </a:t>
                </a:r>
                <a:r>
                  <a:rPr lang="en-US" b="1" dirty="0" err="1">
                    <a:latin typeface="Abadi" panose="020B0604020104020204" pitchFamily="34" charset="0"/>
                  </a:rPr>
                  <a:t>genéticas</a:t>
                </a:r>
                <a:endParaRPr lang="en-US" b="1" dirty="0"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=0,39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=0,61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18E7A31-0E4F-4E84-A6CF-5775DCE42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64" y="4555807"/>
                <a:ext cx="2447925" cy="923330"/>
              </a:xfrm>
              <a:prstGeom prst="rect">
                <a:avLst/>
              </a:prstGeom>
              <a:blipFill>
                <a:blip r:embed="rId3"/>
                <a:stretch>
                  <a:fillRect l="-1990" t="-3289" b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FDA5864E-0393-4253-8809-8DB38BB2E1C5}"/>
                  </a:ext>
                </a:extLst>
              </p:cNvPr>
              <p:cNvSpPr txBox="1"/>
              <p:nvPr/>
            </p:nvSpPr>
            <p:spPr>
              <a:xfrm>
                <a:off x="1297852" y="6091913"/>
                <a:ext cx="28817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5,56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FDA5864E-0393-4253-8809-8DB38BB2E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852" y="6091913"/>
                <a:ext cx="28817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adroTexto 16">
            <a:extLst>
              <a:ext uri="{FF2B5EF4-FFF2-40B4-BE49-F238E27FC236}">
                <a16:creationId xmlns:a16="http://schemas.microsoft.com/office/drawing/2014/main" id="{184D3997-FD8B-4552-A9D5-6628FF29C4AB}"/>
              </a:ext>
            </a:extLst>
          </p:cNvPr>
          <p:cNvSpPr txBox="1"/>
          <p:nvPr/>
        </p:nvSpPr>
        <p:spPr>
          <a:xfrm>
            <a:off x="1514763" y="5765623"/>
            <a:ext cx="427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Efecto promedio de sustitución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BC904341-21D0-4239-991B-F5F5F60CBE1F}"/>
                  </a:ext>
                </a:extLst>
              </p:cNvPr>
              <p:cNvSpPr txBox="1"/>
              <p:nvPr/>
            </p:nvSpPr>
            <p:spPr>
              <a:xfrm>
                <a:off x="6254365" y="4005579"/>
                <a:ext cx="394989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𝑎𝑑𝑖𝑡𝑖𝑣𝑜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𝑎𝑑𝑖𝑡𝑖𝑣𝑜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=−2∗0,39∗5,56</m:t>
                      </m:r>
                    </m:oMath>
                  </m:oMathPara>
                </a14:m>
                <a:endParaRPr lang="en-US" dirty="0"/>
              </a:p>
              <a:p>
                <a:endParaRPr lang="es-CL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𝑎𝑑𝑖𝑡𝑖𝑣𝑜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=−4,34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BC904341-21D0-4239-991B-F5F5F60CB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365" y="4005579"/>
                <a:ext cx="3949895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ítulo 1">
            <a:extLst>
              <a:ext uri="{FF2B5EF4-FFF2-40B4-BE49-F238E27FC236}">
                <a16:creationId xmlns:a16="http://schemas.microsoft.com/office/drawing/2014/main" id="{51562F75-7E69-40F8-AD11-BA9BFAECC454}"/>
              </a:ext>
            </a:extLst>
          </p:cNvPr>
          <p:cNvSpPr txBox="1">
            <a:spLocks/>
          </p:cNvSpPr>
          <p:nvPr/>
        </p:nvSpPr>
        <p:spPr>
          <a:xfrm>
            <a:off x="1293180" y="-129620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i="1" kern="0"/>
              <a:t>Ejercicio 1</a:t>
            </a:r>
            <a:endParaRPr lang="en-US" i="1" kern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207A1DB-2DD9-4A92-90A7-6415BD6A4EE8}"/>
              </a:ext>
            </a:extLst>
          </p:cNvPr>
          <p:cNvSpPr txBox="1"/>
          <p:nvPr/>
        </p:nvSpPr>
        <p:spPr>
          <a:xfrm>
            <a:off x="914689" y="1379348"/>
            <a:ext cx="916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Se ha determinado una especie de mamíferos la existencia de un gen asociado a la producción láctea. Este gen posee dos alelos, M y m, los cuales se asocian, respectivamente, a un aumento en la producción láctea y a una disminución en la producción láctea. Para una población se calcularon los promedios de producción según los distintos genotipos:</a:t>
            </a:r>
            <a:endParaRPr lang="en-US" dirty="0"/>
          </a:p>
        </p:txBody>
      </p:sp>
      <p:pic>
        <p:nvPicPr>
          <p:cNvPr id="18" name="Picture 2" descr="PROWEIDELAND milk cow farm farming Sticker">
            <a:extLst>
              <a:ext uri="{FF2B5EF4-FFF2-40B4-BE49-F238E27FC236}">
                <a16:creationId xmlns:a16="http://schemas.microsoft.com/office/drawing/2014/main" id="{F8D5D82E-E4C2-47B1-8C71-ED8A126752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289" y="-466726"/>
            <a:ext cx="2666711" cy="26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69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080A5E44-9EFE-419C-BAB6-4193C6FDA58C}"/>
              </a:ext>
            </a:extLst>
          </p:cNvPr>
          <p:cNvSpPr txBox="1"/>
          <p:nvPr/>
        </p:nvSpPr>
        <p:spPr>
          <a:xfrm>
            <a:off x="6843155" y="3349169"/>
            <a:ext cx="427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Calcule los valores aditivos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830744A-CFD7-49E6-B148-DD4822ECD627}"/>
                  </a:ext>
                </a:extLst>
              </p:cNvPr>
              <p:cNvSpPr txBox="1"/>
              <p:nvPr/>
            </p:nvSpPr>
            <p:spPr>
              <a:xfrm>
                <a:off x="1514764" y="3328571"/>
                <a:ext cx="24479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latin typeface="Abadi" panose="020B0604020104020204" pitchFamily="34" charset="0"/>
                  </a:rPr>
                  <a:t>Valores genotípicos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830744A-CFD7-49E6-B148-DD4822ECD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64" y="3328571"/>
                <a:ext cx="2447925" cy="923330"/>
              </a:xfrm>
              <a:prstGeom prst="rect">
                <a:avLst/>
              </a:prstGeom>
              <a:blipFill>
                <a:blip r:embed="rId2"/>
                <a:stretch>
                  <a:fillRect l="-1990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18E7A31-0E4F-4E84-A6CF-5775DCE426B7}"/>
                  </a:ext>
                </a:extLst>
              </p:cNvPr>
              <p:cNvSpPr txBox="1"/>
              <p:nvPr/>
            </p:nvSpPr>
            <p:spPr>
              <a:xfrm>
                <a:off x="1514764" y="4555807"/>
                <a:ext cx="24479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Abadi" panose="020B0604020104020204" pitchFamily="34" charset="0"/>
                  </a:rPr>
                  <a:t>Frecuencias</a:t>
                </a:r>
                <a:r>
                  <a:rPr lang="en-US" b="1" dirty="0">
                    <a:latin typeface="Abadi" panose="020B0604020104020204" pitchFamily="34" charset="0"/>
                  </a:rPr>
                  <a:t> </a:t>
                </a:r>
                <a:r>
                  <a:rPr lang="en-US" b="1" dirty="0" err="1">
                    <a:latin typeface="Abadi" panose="020B0604020104020204" pitchFamily="34" charset="0"/>
                  </a:rPr>
                  <a:t>genéticas</a:t>
                </a:r>
                <a:endParaRPr lang="en-US" b="1" dirty="0"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=0,39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=0,61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18E7A31-0E4F-4E84-A6CF-5775DCE42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64" y="4555807"/>
                <a:ext cx="2447925" cy="923330"/>
              </a:xfrm>
              <a:prstGeom prst="rect">
                <a:avLst/>
              </a:prstGeom>
              <a:blipFill>
                <a:blip r:embed="rId3"/>
                <a:stretch>
                  <a:fillRect l="-1990" t="-3289" b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FDA5864E-0393-4253-8809-8DB38BB2E1C5}"/>
                  </a:ext>
                </a:extLst>
              </p:cNvPr>
              <p:cNvSpPr txBox="1"/>
              <p:nvPr/>
            </p:nvSpPr>
            <p:spPr>
              <a:xfrm>
                <a:off x="1297852" y="6091913"/>
                <a:ext cx="28817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5,56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FDA5864E-0393-4253-8809-8DB38BB2E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852" y="6091913"/>
                <a:ext cx="28817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adroTexto 16">
            <a:extLst>
              <a:ext uri="{FF2B5EF4-FFF2-40B4-BE49-F238E27FC236}">
                <a16:creationId xmlns:a16="http://schemas.microsoft.com/office/drawing/2014/main" id="{184D3997-FD8B-4552-A9D5-6628FF29C4AB}"/>
              </a:ext>
            </a:extLst>
          </p:cNvPr>
          <p:cNvSpPr txBox="1"/>
          <p:nvPr/>
        </p:nvSpPr>
        <p:spPr>
          <a:xfrm>
            <a:off x="1514763" y="5765623"/>
            <a:ext cx="427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Efecto promedio de sustitución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BC904341-21D0-4239-991B-F5F5F60CBE1F}"/>
                  </a:ext>
                </a:extLst>
              </p:cNvPr>
              <p:cNvSpPr txBox="1"/>
              <p:nvPr/>
            </p:nvSpPr>
            <p:spPr>
              <a:xfrm>
                <a:off x="6354331" y="5019810"/>
                <a:ext cx="39498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𝑎𝑑𝑖𝑡𝑖𝑣𝑜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=−4,34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BC904341-21D0-4239-991B-F5F5F60CB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331" y="5019810"/>
                <a:ext cx="394989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968EAC7-8386-4AC9-9954-73F91F626A82}"/>
                  </a:ext>
                </a:extLst>
              </p:cNvPr>
              <p:cNvSpPr txBox="1"/>
              <p:nvPr/>
            </p:nvSpPr>
            <p:spPr>
              <a:xfrm>
                <a:off x="6268535" y="4462243"/>
                <a:ext cx="41214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𝑎𝑑𝑖𝑡𝑖𝑣𝑜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𝑀𝑚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=+1,22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968EAC7-8386-4AC9-9954-73F91F626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535" y="4462243"/>
                <a:ext cx="412148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A36221DC-4545-4517-942F-940E63DA101F}"/>
                  </a:ext>
                </a:extLst>
              </p:cNvPr>
              <p:cNvSpPr txBox="1"/>
              <p:nvPr/>
            </p:nvSpPr>
            <p:spPr>
              <a:xfrm>
                <a:off x="6454296" y="3899792"/>
                <a:ext cx="3749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𝑎𝑑𝑖𝑡𝑖𝑣𝑜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𝑀𝑀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=+6,78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A36221DC-4545-4517-942F-940E63DA1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296" y="3899792"/>
                <a:ext cx="374996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>
            <a:extLst>
              <a:ext uri="{FF2B5EF4-FFF2-40B4-BE49-F238E27FC236}">
                <a16:creationId xmlns:a16="http://schemas.microsoft.com/office/drawing/2014/main" id="{D97AD14C-77DC-46BA-92E0-73B48853123D}"/>
              </a:ext>
            </a:extLst>
          </p:cNvPr>
          <p:cNvSpPr/>
          <p:nvPr/>
        </p:nvSpPr>
        <p:spPr>
          <a:xfrm>
            <a:off x="6772275" y="3899792"/>
            <a:ext cx="3048000" cy="15793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8FB91DB-364E-40D1-93E3-636439D98DA1}"/>
              </a:ext>
            </a:extLst>
          </p:cNvPr>
          <p:cNvSpPr txBox="1">
            <a:spLocks/>
          </p:cNvSpPr>
          <p:nvPr/>
        </p:nvSpPr>
        <p:spPr>
          <a:xfrm>
            <a:off x="1293180" y="-129620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i="1" kern="0"/>
              <a:t>Ejercicio 1</a:t>
            </a:r>
            <a:endParaRPr lang="en-US" i="1" kern="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139D160-EE83-4E35-8ED3-872F7110F678}"/>
              </a:ext>
            </a:extLst>
          </p:cNvPr>
          <p:cNvSpPr txBox="1"/>
          <p:nvPr/>
        </p:nvSpPr>
        <p:spPr>
          <a:xfrm>
            <a:off x="914689" y="1379348"/>
            <a:ext cx="916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Se ha determinado una especie de mamíferos la existencia de un gen asociado a la producción láctea. Este gen posee dos alelos, M y m, los cuales se asocian, respectivamente, a un aumento en la producción láctea y a una disminución en la producción láctea. Para una población se calcularon los promedios de producción según los distintos genotipos:</a:t>
            </a:r>
            <a:endParaRPr lang="en-US" dirty="0"/>
          </a:p>
        </p:txBody>
      </p:sp>
      <p:pic>
        <p:nvPicPr>
          <p:cNvPr id="22" name="Picture 2" descr="PROWEIDELAND milk cow farm farming Sticker">
            <a:extLst>
              <a:ext uri="{FF2B5EF4-FFF2-40B4-BE49-F238E27FC236}">
                <a16:creationId xmlns:a16="http://schemas.microsoft.com/office/drawing/2014/main" id="{ED6EB4AA-D1BC-41C5-9385-500349B737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289" y="-466726"/>
            <a:ext cx="2666711" cy="26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ow milk shake jiggly cow Sticker">
            <a:extLst>
              <a:ext uri="{FF2B5EF4-FFF2-40B4-BE49-F238E27FC236}">
                <a16:creationId xmlns:a16="http://schemas.microsoft.com/office/drawing/2014/main" id="{7CD6D3FB-38B4-49AA-9F9E-D6154F7DE9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03" y="-76090"/>
            <a:ext cx="19145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077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728AA2B-6556-4A13-A50A-9B2496C2FF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0CF961C-F66A-4C5D-9486-97B51D20DD8B}"/>
              </a:ext>
            </a:extLst>
          </p:cNvPr>
          <p:cNvSpPr txBox="1"/>
          <p:nvPr/>
        </p:nvSpPr>
        <p:spPr>
          <a:xfrm>
            <a:off x="1218322" y="2492569"/>
            <a:ext cx="299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chemeClr val="bg1"/>
                </a:solidFill>
                <a:latin typeface="Abadi" panose="020B0604020104020204" pitchFamily="34" charset="0"/>
              </a:rPr>
              <a:t>PARA CALCULAR LA MEDIA REAL SE DEBE SUMAR EL VALOR DETERMINADO PARA EL ORIGEN O “VALOR CERO” DE LA ESCALA</a:t>
            </a:r>
            <a:endParaRPr lang="en-US" sz="12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a 4">
                <a:extLst>
                  <a:ext uri="{FF2B5EF4-FFF2-40B4-BE49-F238E27FC236}">
                    <a16:creationId xmlns:a16="http://schemas.microsoft.com/office/drawing/2014/main" id="{5D344B1F-A2F0-4150-8C0E-0E874B7192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8223752"/>
                  </p:ext>
                </p:extLst>
              </p:nvPr>
            </p:nvGraphicFramePr>
            <p:xfrm>
              <a:off x="5000390" y="4116428"/>
              <a:ext cx="3659885" cy="1503936"/>
            </p:xfrm>
            <a:graphic>
              <a:graphicData uri="http://schemas.openxmlformats.org/drawingml/2006/table">
                <a:tbl>
                  <a:tblPr firstRow="1" bandRow="1">
                    <a:tableStyleId>{37CE84F3-28C3-443E-9E96-99CF82512B78}</a:tableStyleId>
                  </a:tblPr>
                  <a:tblGrid>
                    <a:gridCol w="1313842">
                      <a:extLst>
                        <a:ext uri="{9D8B030D-6E8A-4147-A177-3AD203B41FA5}">
                          <a16:colId xmlns:a16="http://schemas.microsoft.com/office/drawing/2014/main" val="825901322"/>
                        </a:ext>
                      </a:extLst>
                    </a:gridCol>
                    <a:gridCol w="2346043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bg1"/>
                              </a:solidFill>
                            </a:rPr>
                            <a:t>Genotipo</a:t>
                          </a:r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bg1"/>
                              </a:solidFill>
                            </a:rPr>
                            <a:t>Valor aditivo</a:t>
                          </a:r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8720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US" baseline="-2500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US" baseline="-2500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US" baseline="-2500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US" baseline="-25000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US" baseline="-25000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US" baseline="-25000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=−2</m:t>
                                </m:r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a 4">
                <a:extLst>
                  <a:ext uri="{FF2B5EF4-FFF2-40B4-BE49-F238E27FC236}">
                    <a16:creationId xmlns:a16="http://schemas.microsoft.com/office/drawing/2014/main" id="{5D344B1F-A2F0-4150-8C0E-0E874B7192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8223752"/>
                  </p:ext>
                </p:extLst>
              </p:nvPr>
            </p:nvGraphicFramePr>
            <p:xfrm>
              <a:off x="5000390" y="4116428"/>
              <a:ext cx="3659885" cy="1503936"/>
            </p:xfrm>
            <a:graphic>
              <a:graphicData uri="http://schemas.openxmlformats.org/drawingml/2006/table">
                <a:tbl>
                  <a:tblPr firstRow="1" bandRow="1">
                    <a:tableStyleId>{37CE84F3-28C3-443E-9E96-99CF82512B78}</a:tableStyleId>
                  </a:tblPr>
                  <a:tblGrid>
                    <a:gridCol w="1313842">
                      <a:extLst>
                        <a:ext uri="{9D8B030D-6E8A-4147-A177-3AD203B41FA5}">
                          <a16:colId xmlns:a16="http://schemas.microsoft.com/office/drawing/2014/main" val="825901322"/>
                        </a:ext>
                      </a:extLst>
                    </a:gridCol>
                    <a:gridCol w="2346043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</a:tblGrid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bg1"/>
                              </a:solidFill>
                            </a:rPr>
                            <a:t>Genotipo</a:t>
                          </a:r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="0" dirty="0">
                              <a:solidFill>
                                <a:schemeClr val="bg1"/>
                              </a:solidFill>
                            </a:rPr>
                            <a:t>Valor aditivo</a:t>
                          </a:r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8720018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US" baseline="-2500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US" baseline="-2500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104" t="-106452" r="-519" b="-2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US" baseline="-2500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US" baseline="-25000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104" t="-209836" r="-519" b="-1295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US" baseline="-25000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US" baseline="-25000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104" t="-304839" r="-519" b="-27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CuadroTexto 14">
            <a:extLst>
              <a:ext uri="{FF2B5EF4-FFF2-40B4-BE49-F238E27FC236}">
                <a16:creationId xmlns:a16="http://schemas.microsoft.com/office/drawing/2014/main" id="{B6D4F9E6-9238-498F-B77A-0CD6BCA29777}"/>
              </a:ext>
            </a:extLst>
          </p:cNvPr>
          <p:cNvSpPr txBox="1"/>
          <p:nvPr/>
        </p:nvSpPr>
        <p:spPr>
          <a:xfrm>
            <a:off x="1249750" y="1505888"/>
            <a:ext cx="2645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badi" panose="020B0604020104020204" pitchFamily="34" charset="0"/>
              </a:rPr>
              <a:t>Media poblacional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88FAD77-E384-419E-80FB-D74FF816F4D3}"/>
              </a:ext>
            </a:extLst>
          </p:cNvPr>
          <p:cNvSpPr txBox="1">
            <a:spLocks/>
          </p:cNvSpPr>
          <p:nvPr/>
        </p:nvSpPr>
        <p:spPr>
          <a:xfrm>
            <a:off x="563509" y="264437"/>
            <a:ext cx="9367203" cy="84248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3200" i="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Ecuaciones importantes</a:t>
            </a:r>
            <a:endParaRPr lang="en-US" sz="3200" i="1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a 16">
                <a:extLst>
                  <a:ext uri="{FF2B5EF4-FFF2-40B4-BE49-F238E27FC236}">
                    <a16:creationId xmlns:a16="http://schemas.microsoft.com/office/drawing/2014/main" id="{3DBC7C40-0B29-456D-BD3E-C4F95C2DF5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3067079"/>
                  </p:ext>
                </p:extLst>
              </p:nvPr>
            </p:nvGraphicFramePr>
            <p:xfrm>
              <a:off x="1306300" y="3828797"/>
              <a:ext cx="2752725" cy="1890142"/>
            </p:xfrm>
            <a:graphic>
              <a:graphicData uri="http://schemas.openxmlformats.org/drawingml/2006/table">
                <a:tbl>
                  <a:tblPr>
                    <a:tableStyleId>{37CE84F3-28C3-443E-9E96-99CF82512B78}</a:tableStyleId>
                  </a:tblPr>
                  <a:tblGrid>
                    <a:gridCol w="2752725">
                      <a:extLst>
                        <a:ext uri="{9D8B030D-6E8A-4147-A177-3AD203B41FA5}">
                          <a16:colId xmlns:a16="http://schemas.microsoft.com/office/drawing/2014/main" val="25147234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s-CL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563945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s-CL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069204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a 16">
                <a:extLst>
                  <a:ext uri="{FF2B5EF4-FFF2-40B4-BE49-F238E27FC236}">
                    <a16:creationId xmlns:a16="http://schemas.microsoft.com/office/drawing/2014/main" id="{3DBC7C40-0B29-456D-BD3E-C4F95C2DF5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3067079"/>
                  </p:ext>
                </p:extLst>
              </p:nvPr>
            </p:nvGraphicFramePr>
            <p:xfrm>
              <a:off x="1306300" y="3828797"/>
              <a:ext cx="2752725" cy="1890142"/>
            </p:xfrm>
            <a:graphic>
              <a:graphicData uri="http://schemas.openxmlformats.org/drawingml/2006/table">
                <a:tbl>
                  <a:tblPr>
                    <a:tableStyleId>{37CE84F3-28C3-443E-9E96-99CF82512B78}</a:tableStyleId>
                  </a:tblPr>
                  <a:tblGrid>
                    <a:gridCol w="2752725">
                      <a:extLst>
                        <a:ext uri="{9D8B030D-6E8A-4147-A177-3AD203B41FA5}">
                          <a16:colId xmlns:a16="http://schemas.microsoft.com/office/drawing/2014/main" val="2514723455"/>
                        </a:ext>
                      </a:extLst>
                    </a:gridCol>
                  </a:tblGrid>
                  <a:tr h="945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664" b="-10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6394556"/>
                      </a:ext>
                    </a:extLst>
                  </a:tr>
                  <a:tr h="945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100645" r="-664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92045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CuadroTexto 17">
            <a:extLst>
              <a:ext uri="{FF2B5EF4-FFF2-40B4-BE49-F238E27FC236}">
                <a16:creationId xmlns:a16="http://schemas.microsoft.com/office/drawing/2014/main" id="{B07E589E-A1CD-4DEB-BDCE-7A8BF616B916}"/>
              </a:ext>
            </a:extLst>
          </p:cNvPr>
          <p:cNvSpPr txBox="1"/>
          <p:nvPr/>
        </p:nvSpPr>
        <p:spPr>
          <a:xfrm>
            <a:off x="5000390" y="1466089"/>
            <a:ext cx="394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badi" panose="020B0604020104020204" pitchFamily="34" charset="0"/>
              </a:rPr>
              <a:t>Efecto promedio de sustitución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3F51932-0164-4F31-83E5-2D71CC16DA78}"/>
              </a:ext>
            </a:extLst>
          </p:cNvPr>
          <p:cNvSpPr txBox="1"/>
          <p:nvPr/>
        </p:nvSpPr>
        <p:spPr>
          <a:xfrm>
            <a:off x="1302705" y="3392003"/>
            <a:ext cx="1630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badi" panose="020B0604020104020204" pitchFamily="34" charset="0"/>
              </a:rPr>
              <a:t>Efecto medio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FBAD16E-D88A-434D-B033-5FD4F76D9711}"/>
              </a:ext>
            </a:extLst>
          </p:cNvPr>
          <p:cNvSpPr txBox="1"/>
          <p:nvPr/>
        </p:nvSpPr>
        <p:spPr>
          <a:xfrm>
            <a:off x="5000390" y="3664290"/>
            <a:ext cx="200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badi" panose="020B0604020104020204" pitchFamily="34" charset="0"/>
              </a:rPr>
              <a:t>Valores aditivos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a 20">
                <a:extLst>
                  <a:ext uri="{FF2B5EF4-FFF2-40B4-BE49-F238E27FC236}">
                    <a16:creationId xmlns:a16="http://schemas.microsoft.com/office/drawing/2014/main" id="{2B34F422-9FBC-4A91-A678-18078D716E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6469131"/>
                  </p:ext>
                </p:extLst>
              </p:nvPr>
            </p:nvGraphicFramePr>
            <p:xfrm>
              <a:off x="1302705" y="2051474"/>
              <a:ext cx="2699616" cy="375984"/>
            </p:xfrm>
            <a:graphic>
              <a:graphicData uri="http://schemas.openxmlformats.org/drawingml/2006/table">
                <a:tbl>
                  <a:tblPr>
                    <a:tableStyleId>{37CE84F3-28C3-443E-9E96-99CF82512B78}</a:tableStyleId>
                  </a:tblPr>
                  <a:tblGrid>
                    <a:gridCol w="2699616">
                      <a:extLst>
                        <a:ext uri="{9D8B030D-6E8A-4147-A177-3AD203B41FA5}">
                          <a16:colId xmlns:a16="http://schemas.microsoft.com/office/drawing/2014/main" val="25147234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𝑑𝑝𝑞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63945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a 20">
                <a:extLst>
                  <a:ext uri="{FF2B5EF4-FFF2-40B4-BE49-F238E27FC236}">
                    <a16:creationId xmlns:a16="http://schemas.microsoft.com/office/drawing/2014/main" id="{2B34F422-9FBC-4A91-A678-18078D716E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6469131"/>
                  </p:ext>
                </p:extLst>
              </p:nvPr>
            </p:nvGraphicFramePr>
            <p:xfrm>
              <a:off x="1302705" y="2051474"/>
              <a:ext cx="2699616" cy="375984"/>
            </p:xfrm>
            <a:graphic>
              <a:graphicData uri="http://schemas.openxmlformats.org/drawingml/2006/table">
                <a:tbl>
                  <a:tblPr>
                    <a:tableStyleId>{37CE84F3-28C3-443E-9E96-99CF82512B78}</a:tableStyleId>
                  </a:tblPr>
                  <a:tblGrid>
                    <a:gridCol w="2699616">
                      <a:extLst>
                        <a:ext uri="{9D8B030D-6E8A-4147-A177-3AD203B41FA5}">
                          <a16:colId xmlns:a16="http://schemas.microsoft.com/office/drawing/2014/main" val="2514723455"/>
                        </a:ext>
                      </a:extLst>
                    </a:gridCol>
                  </a:tblGrid>
                  <a:tr h="3759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63945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a 21">
                <a:extLst>
                  <a:ext uri="{FF2B5EF4-FFF2-40B4-BE49-F238E27FC236}">
                    <a16:creationId xmlns:a16="http://schemas.microsoft.com/office/drawing/2014/main" id="{394922FF-1B3A-43D4-BCE3-E0162DF996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6356434"/>
                  </p:ext>
                </p:extLst>
              </p:nvPr>
            </p:nvGraphicFramePr>
            <p:xfrm>
              <a:off x="5299565" y="1954922"/>
              <a:ext cx="2699616" cy="945071"/>
            </p:xfrm>
            <a:graphic>
              <a:graphicData uri="http://schemas.openxmlformats.org/drawingml/2006/table">
                <a:tbl>
                  <a:tblPr>
                    <a:tableStyleId>{37CE84F3-28C3-443E-9E96-99CF82512B78}</a:tableStyleId>
                  </a:tblPr>
                  <a:tblGrid>
                    <a:gridCol w="2699616">
                      <a:extLst>
                        <a:ext uri="{9D8B030D-6E8A-4147-A177-3AD203B41FA5}">
                          <a16:colId xmlns:a16="http://schemas.microsoft.com/office/drawing/2014/main" val="25147234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63945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a 21">
                <a:extLst>
                  <a:ext uri="{FF2B5EF4-FFF2-40B4-BE49-F238E27FC236}">
                    <a16:creationId xmlns:a16="http://schemas.microsoft.com/office/drawing/2014/main" id="{394922FF-1B3A-43D4-BCE3-E0162DF996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6356434"/>
                  </p:ext>
                </p:extLst>
              </p:nvPr>
            </p:nvGraphicFramePr>
            <p:xfrm>
              <a:off x="5299565" y="1954922"/>
              <a:ext cx="2699616" cy="945071"/>
            </p:xfrm>
            <a:graphic>
              <a:graphicData uri="http://schemas.openxmlformats.org/drawingml/2006/table">
                <a:tbl>
                  <a:tblPr>
                    <a:tableStyleId>{37CE84F3-28C3-443E-9E96-99CF82512B78}</a:tableStyleId>
                  </a:tblPr>
                  <a:tblGrid>
                    <a:gridCol w="2699616">
                      <a:extLst>
                        <a:ext uri="{9D8B030D-6E8A-4147-A177-3AD203B41FA5}">
                          <a16:colId xmlns:a16="http://schemas.microsoft.com/office/drawing/2014/main" val="2514723455"/>
                        </a:ext>
                      </a:extLst>
                    </a:gridCol>
                  </a:tblGrid>
                  <a:tr h="945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b="-6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639455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Bendiciones Piolin GIF - Bendiciones Piolin Blessings - Descubre &amp;amp; Comparte  GIFs">
            <a:extLst>
              <a:ext uri="{FF2B5EF4-FFF2-40B4-BE49-F238E27FC236}">
                <a16:creationId xmlns:a16="http://schemas.microsoft.com/office/drawing/2014/main" id="{A6C6AE68-8AAA-4139-BF54-C1F4CD0515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95" y="2245525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26846"/>
      </p:ext>
    </p:extLst>
  </p:cSld>
  <p:clrMapOvr>
    <a:masterClrMapping/>
  </p:clrMapOvr>
  <p:transition spd="slow">
    <p:cov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728AA2B-6556-4A13-A50A-9B2496C2FF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88FAD77-E384-419E-80FB-D74FF816F4D3}"/>
              </a:ext>
            </a:extLst>
          </p:cNvPr>
          <p:cNvSpPr txBox="1">
            <a:spLocks/>
          </p:cNvSpPr>
          <p:nvPr/>
        </p:nvSpPr>
        <p:spPr>
          <a:xfrm>
            <a:off x="563509" y="264437"/>
            <a:ext cx="9367203" cy="84248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3200" i="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Ecuaciones importantes</a:t>
            </a:r>
            <a:endParaRPr lang="en-US" sz="3200" i="1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38E9D02-1F32-2025-90A9-92AC35972BE3}"/>
              </a:ext>
            </a:extLst>
          </p:cNvPr>
          <p:cNvSpPr txBox="1"/>
          <p:nvPr/>
        </p:nvSpPr>
        <p:spPr>
          <a:xfrm>
            <a:off x="1092791" y="1714111"/>
            <a:ext cx="2645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badi" panose="020B0604020104020204" pitchFamily="34" charset="0"/>
              </a:rPr>
              <a:t>Varianza fenotípica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1DBA871-6372-2AC7-1CE8-8D50F83F84D2}"/>
              </a:ext>
            </a:extLst>
          </p:cNvPr>
          <p:cNvSpPr txBox="1"/>
          <p:nvPr/>
        </p:nvSpPr>
        <p:spPr>
          <a:xfrm>
            <a:off x="5182686" y="1714111"/>
            <a:ext cx="2699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badi" panose="020B0604020104020204" pitchFamily="34" charset="0"/>
              </a:rPr>
              <a:t>Varianza genotípica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AC1ED66E-5FEE-A99E-64EB-C4453BBB03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2344650"/>
                  </p:ext>
                </p:extLst>
              </p:nvPr>
            </p:nvGraphicFramePr>
            <p:xfrm>
              <a:off x="1092791" y="2259697"/>
              <a:ext cx="2699616" cy="375984"/>
            </p:xfrm>
            <a:graphic>
              <a:graphicData uri="http://schemas.openxmlformats.org/drawingml/2006/table">
                <a:tbl>
                  <a:tblPr>
                    <a:tableStyleId>{37CE84F3-28C3-443E-9E96-99CF82512B78}</a:tableStyleId>
                  </a:tblPr>
                  <a:tblGrid>
                    <a:gridCol w="2699616">
                      <a:extLst>
                        <a:ext uri="{9D8B030D-6E8A-4147-A177-3AD203B41FA5}">
                          <a16:colId xmlns:a16="http://schemas.microsoft.com/office/drawing/2014/main" val="25147234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639455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AC1ED66E-5FEE-A99E-64EB-C4453BBB03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2344650"/>
                  </p:ext>
                </p:extLst>
              </p:nvPr>
            </p:nvGraphicFramePr>
            <p:xfrm>
              <a:off x="1092791" y="2259697"/>
              <a:ext cx="2699616" cy="375984"/>
            </p:xfrm>
            <a:graphic>
              <a:graphicData uri="http://schemas.openxmlformats.org/drawingml/2006/table">
                <a:tbl>
                  <a:tblPr>
                    <a:tableStyleId>{37CE84F3-28C3-443E-9E96-99CF82512B78}</a:tableStyleId>
                  </a:tblPr>
                  <a:tblGrid>
                    <a:gridCol w="2699616">
                      <a:extLst>
                        <a:ext uri="{9D8B030D-6E8A-4147-A177-3AD203B41FA5}">
                          <a16:colId xmlns:a16="http://schemas.microsoft.com/office/drawing/2014/main" val="2514723455"/>
                        </a:ext>
                      </a:extLst>
                    </a:gridCol>
                  </a:tblGrid>
                  <a:tr h="375984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63945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EEEC32A2-660E-8E29-DF16-7624917947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9049875"/>
                  </p:ext>
                </p:extLst>
              </p:nvPr>
            </p:nvGraphicFramePr>
            <p:xfrm>
              <a:off x="5182686" y="2259697"/>
              <a:ext cx="2699616" cy="375984"/>
            </p:xfrm>
            <a:graphic>
              <a:graphicData uri="http://schemas.openxmlformats.org/drawingml/2006/table">
                <a:tbl>
                  <a:tblPr>
                    <a:tableStyleId>{37CE84F3-28C3-443E-9E96-99CF82512B78}</a:tableStyleId>
                  </a:tblPr>
                  <a:tblGrid>
                    <a:gridCol w="2699616">
                      <a:extLst>
                        <a:ext uri="{9D8B030D-6E8A-4147-A177-3AD203B41FA5}">
                          <a16:colId xmlns:a16="http://schemas.microsoft.com/office/drawing/2014/main" val="25147234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639455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EEEC32A2-660E-8E29-DF16-7624917947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9049875"/>
                  </p:ext>
                </p:extLst>
              </p:nvPr>
            </p:nvGraphicFramePr>
            <p:xfrm>
              <a:off x="5182686" y="2259697"/>
              <a:ext cx="2699616" cy="375984"/>
            </p:xfrm>
            <a:graphic>
              <a:graphicData uri="http://schemas.openxmlformats.org/drawingml/2006/table">
                <a:tbl>
                  <a:tblPr>
                    <a:tableStyleId>{37CE84F3-28C3-443E-9E96-99CF82512B78}</a:tableStyleId>
                  </a:tblPr>
                  <a:tblGrid>
                    <a:gridCol w="2699616">
                      <a:extLst>
                        <a:ext uri="{9D8B030D-6E8A-4147-A177-3AD203B41FA5}">
                          <a16:colId xmlns:a16="http://schemas.microsoft.com/office/drawing/2014/main" val="2514723455"/>
                        </a:ext>
                      </a:extLst>
                    </a:gridCol>
                  </a:tblGrid>
                  <a:tr h="375984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63945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25D7930D-174F-C997-F927-951C239033DA}"/>
              </a:ext>
            </a:extLst>
          </p:cNvPr>
          <p:cNvSpPr txBox="1"/>
          <p:nvPr/>
        </p:nvSpPr>
        <p:spPr>
          <a:xfrm>
            <a:off x="1068250" y="4043089"/>
            <a:ext cx="280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badi" panose="020B0604020104020204" pitchFamily="34" charset="0"/>
              </a:rPr>
              <a:t>Varianza aditiva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a 7">
                <a:extLst>
                  <a:ext uri="{FF2B5EF4-FFF2-40B4-BE49-F238E27FC236}">
                    <a16:creationId xmlns:a16="http://schemas.microsoft.com/office/drawing/2014/main" id="{103D4C34-605E-37D6-2CB3-66CEF00C01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0189890"/>
                  </p:ext>
                </p:extLst>
              </p:nvPr>
            </p:nvGraphicFramePr>
            <p:xfrm>
              <a:off x="1068250" y="4586300"/>
              <a:ext cx="2805841" cy="736727"/>
            </p:xfrm>
            <a:graphic>
              <a:graphicData uri="http://schemas.openxmlformats.org/drawingml/2006/table">
                <a:tbl>
                  <a:tblPr>
                    <a:tableStyleId>{37CE84F3-28C3-443E-9E96-99CF82512B78}</a:tableStyleId>
                  </a:tblPr>
                  <a:tblGrid>
                    <a:gridCol w="2805841">
                      <a:extLst>
                        <a:ext uri="{9D8B030D-6E8A-4147-A177-3AD203B41FA5}">
                          <a16:colId xmlns:a16="http://schemas.microsoft.com/office/drawing/2014/main" val="25147234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𝑝𝑞</m:t>
                                </m:r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𝑝𝑞</m:t>
                                </m:r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)]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639455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a 7">
                <a:extLst>
                  <a:ext uri="{FF2B5EF4-FFF2-40B4-BE49-F238E27FC236}">
                    <a16:creationId xmlns:a16="http://schemas.microsoft.com/office/drawing/2014/main" id="{103D4C34-605E-37D6-2CB3-66CEF00C01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0189890"/>
                  </p:ext>
                </p:extLst>
              </p:nvPr>
            </p:nvGraphicFramePr>
            <p:xfrm>
              <a:off x="1068250" y="4586300"/>
              <a:ext cx="2805841" cy="736727"/>
            </p:xfrm>
            <a:graphic>
              <a:graphicData uri="http://schemas.openxmlformats.org/drawingml/2006/table">
                <a:tbl>
                  <a:tblPr>
                    <a:tableStyleId>{37CE84F3-28C3-443E-9E96-99CF82512B78}</a:tableStyleId>
                  </a:tblPr>
                  <a:tblGrid>
                    <a:gridCol w="2805841">
                      <a:extLst>
                        <a:ext uri="{9D8B030D-6E8A-4147-A177-3AD203B41FA5}">
                          <a16:colId xmlns:a16="http://schemas.microsoft.com/office/drawing/2014/main" val="2514723455"/>
                        </a:ext>
                      </a:extLst>
                    </a:gridCol>
                  </a:tblGrid>
                  <a:tr h="736727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b="-9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63945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9ACE59A9-5920-18F9-4325-52284F12FBF7}"/>
              </a:ext>
            </a:extLst>
          </p:cNvPr>
          <p:cNvSpPr txBox="1"/>
          <p:nvPr/>
        </p:nvSpPr>
        <p:spPr>
          <a:xfrm>
            <a:off x="4440100" y="4043089"/>
            <a:ext cx="2699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badi" panose="020B0604020104020204" pitchFamily="34" charset="0"/>
              </a:rPr>
              <a:t>Varianza dominante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a 9">
                <a:extLst>
                  <a:ext uri="{FF2B5EF4-FFF2-40B4-BE49-F238E27FC236}">
                    <a16:creationId xmlns:a16="http://schemas.microsoft.com/office/drawing/2014/main" id="{71FF0094-1C63-369C-2186-673213654A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1635338"/>
                  </p:ext>
                </p:extLst>
              </p:nvPr>
            </p:nvGraphicFramePr>
            <p:xfrm>
              <a:off x="4440100" y="4588675"/>
              <a:ext cx="2699616" cy="375984"/>
            </p:xfrm>
            <a:graphic>
              <a:graphicData uri="http://schemas.openxmlformats.org/drawingml/2006/table">
                <a:tbl>
                  <a:tblPr>
                    <a:tableStyleId>{37CE84F3-28C3-443E-9E96-99CF82512B78}</a:tableStyleId>
                  </a:tblPr>
                  <a:tblGrid>
                    <a:gridCol w="2699616">
                      <a:extLst>
                        <a:ext uri="{9D8B030D-6E8A-4147-A177-3AD203B41FA5}">
                          <a16:colId xmlns:a16="http://schemas.microsoft.com/office/drawing/2014/main" val="25147234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𝑝𝑞𝑑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639455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a 9">
                <a:extLst>
                  <a:ext uri="{FF2B5EF4-FFF2-40B4-BE49-F238E27FC236}">
                    <a16:creationId xmlns:a16="http://schemas.microsoft.com/office/drawing/2014/main" id="{71FF0094-1C63-369C-2186-673213654A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1635338"/>
                  </p:ext>
                </p:extLst>
              </p:nvPr>
            </p:nvGraphicFramePr>
            <p:xfrm>
              <a:off x="4440100" y="4588675"/>
              <a:ext cx="2699616" cy="375984"/>
            </p:xfrm>
            <a:graphic>
              <a:graphicData uri="http://schemas.openxmlformats.org/drawingml/2006/table">
                <a:tbl>
                  <a:tblPr>
                    <a:tableStyleId>{37CE84F3-28C3-443E-9E96-99CF82512B78}</a:tableStyleId>
                  </a:tblPr>
                  <a:tblGrid>
                    <a:gridCol w="2699616">
                      <a:extLst>
                        <a:ext uri="{9D8B030D-6E8A-4147-A177-3AD203B41FA5}">
                          <a16:colId xmlns:a16="http://schemas.microsoft.com/office/drawing/2014/main" val="2514723455"/>
                        </a:ext>
                      </a:extLst>
                    </a:gridCol>
                  </a:tblGrid>
                  <a:tr h="375984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5"/>
                          <a:stretch>
                            <a:fillRect b="-1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63945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3181DE09-7523-FDA5-BB54-94C1AC4E4D54}"/>
              </a:ext>
            </a:extLst>
          </p:cNvPr>
          <p:cNvSpPr txBox="1"/>
          <p:nvPr/>
        </p:nvSpPr>
        <p:spPr>
          <a:xfrm>
            <a:off x="7759393" y="4043089"/>
            <a:ext cx="2699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badi" panose="020B0604020104020204" pitchFamily="34" charset="0"/>
              </a:rPr>
              <a:t>Varianza </a:t>
            </a:r>
            <a:r>
              <a:rPr lang="es-CL" sz="2000" b="1" dirty="0" err="1">
                <a:solidFill>
                  <a:schemeClr val="bg1"/>
                </a:solidFill>
                <a:latin typeface="Abadi" panose="020B0604020104020204" pitchFamily="34" charset="0"/>
              </a:rPr>
              <a:t>epistática</a:t>
            </a:r>
            <a:endParaRPr lang="es-CL" sz="20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a 13">
                <a:extLst>
                  <a:ext uri="{FF2B5EF4-FFF2-40B4-BE49-F238E27FC236}">
                    <a16:creationId xmlns:a16="http://schemas.microsoft.com/office/drawing/2014/main" id="{9F2E7F21-2200-F6B4-9A4D-D75730C336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8161596"/>
                  </p:ext>
                </p:extLst>
              </p:nvPr>
            </p:nvGraphicFramePr>
            <p:xfrm>
              <a:off x="7745832" y="4592386"/>
              <a:ext cx="2941218" cy="375984"/>
            </p:xfrm>
            <a:graphic>
              <a:graphicData uri="http://schemas.openxmlformats.org/drawingml/2006/table">
                <a:tbl>
                  <a:tblPr>
                    <a:tableStyleId>{37CE84F3-28C3-443E-9E96-99CF82512B78}</a:tableStyleId>
                  </a:tblPr>
                  <a:tblGrid>
                    <a:gridCol w="2941218">
                      <a:extLst>
                        <a:ext uri="{9D8B030D-6E8A-4147-A177-3AD203B41FA5}">
                          <a16:colId xmlns:a16="http://schemas.microsoft.com/office/drawing/2014/main" val="25147234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𝐴𝐴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𝐴𝐷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𝐷𝐷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639455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a 13">
                <a:extLst>
                  <a:ext uri="{FF2B5EF4-FFF2-40B4-BE49-F238E27FC236}">
                    <a16:creationId xmlns:a16="http://schemas.microsoft.com/office/drawing/2014/main" id="{9F2E7F21-2200-F6B4-9A4D-D75730C336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8161596"/>
                  </p:ext>
                </p:extLst>
              </p:nvPr>
            </p:nvGraphicFramePr>
            <p:xfrm>
              <a:off x="7745832" y="4592386"/>
              <a:ext cx="2941218" cy="375984"/>
            </p:xfrm>
            <a:graphic>
              <a:graphicData uri="http://schemas.openxmlformats.org/drawingml/2006/table">
                <a:tbl>
                  <a:tblPr>
                    <a:tableStyleId>{37CE84F3-28C3-443E-9E96-99CF82512B78}</a:tableStyleId>
                  </a:tblPr>
                  <a:tblGrid>
                    <a:gridCol w="2941218">
                      <a:extLst>
                        <a:ext uri="{9D8B030D-6E8A-4147-A177-3AD203B41FA5}">
                          <a16:colId xmlns:a16="http://schemas.microsoft.com/office/drawing/2014/main" val="2514723455"/>
                        </a:ext>
                      </a:extLst>
                    </a:gridCol>
                  </a:tblGrid>
                  <a:tr h="375984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6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639455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Picture 2" descr="Bendiciones Piolin GIF - Bendiciones Piolin Blessings - Descubre &amp;amp; Comparte  GIFs">
            <a:extLst>
              <a:ext uri="{FF2B5EF4-FFF2-40B4-BE49-F238E27FC236}">
                <a16:creationId xmlns:a16="http://schemas.microsoft.com/office/drawing/2014/main" id="{C6923621-1174-E1B3-D688-39850B02C6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198" y="668969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43420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F5A737-C72A-4C8E-AB69-C75B3F3A1865}"/>
              </a:ext>
            </a:extLst>
          </p:cNvPr>
          <p:cNvSpPr txBox="1">
            <a:spLocks/>
          </p:cNvSpPr>
          <p:nvPr/>
        </p:nvSpPr>
        <p:spPr>
          <a:xfrm>
            <a:off x="1653362" y="1266163"/>
            <a:ext cx="9367204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s-CL" kern="0" dirty="0"/>
              <a:t>“</a:t>
            </a:r>
            <a:r>
              <a:rPr lang="es-CL" b="1" kern="0" dirty="0">
                <a:solidFill>
                  <a:schemeClr val="accent1">
                    <a:lumMod val="75000"/>
                  </a:schemeClr>
                </a:solidFill>
              </a:rPr>
              <a:t>Expresión del genotipo </a:t>
            </a:r>
            <a:r>
              <a:rPr lang="es-CL" kern="0" dirty="0"/>
              <a:t>en función de un determinado </a:t>
            </a:r>
            <a:r>
              <a:rPr lang="es-CL" b="1" kern="0" dirty="0">
                <a:solidFill>
                  <a:schemeClr val="accent1">
                    <a:lumMod val="75000"/>
                  </a:schemeClr>
                </a:solidFill>
              </a:rPr>
              <a:t>ambiente</a:t>
            </a:r>
            <a:r>
              <a:rPr lang="es-CL" kern="0" dirty="0"/>
              <a:t>”.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F85822-8CF6-47B7-A319-C8794F280DAD}"/>
              </a:ext>
            </a:extLst>
          </p:cNvPr>
          <p:cNvSpPr txBox="1"/>
          <p:nvPr/>
        </p:nvSpPr>
        <p:spPr>
          <a:xfrm>
            <a:off x="1764100" y="2723277"/>
            <a:ext cx="265083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Rasgos fenotípicos pueden ser tanto físicos como conductuales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0BC9B2-465C-47DA-B64B-74F2B2519F5F}"/>
              </a:ext>
            </a:extLst>
          </p:cNvPr>
          <p:cNvSpPr txBox="1"/>
          <p:nvPr/>
        </p:nvSpPr>
        <p:spPr>
          <a:xfrm>
            <a:off x="1764100" y="4195494"/>
            <a:ext cx="8774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Primera división del valor fenotípico es en componentes atribuibles a la influencia del genotipo y del ambiente:</a:t>
            </a:r>
            <a:endParaRPr lang="en-US" b="1" dirty="0"/>
          </a:p>
        </p:txBody>
      </p:sp>
      <p:pic>
        <p:nvPicPr>
          <p:cNvPr id="6" name="Picture 2" descr="Environmental effects on phenotype expression. (A) Illustration of... |  Download Scientific Diagram">
            <a:extLst>
              <a:ext uri="{FF2B5EF4-FFF2-40B4-BE49-F238E27FC236}">
                <a16:creationId xmlns:a16="http://schemas.microsoft.com/office/drawing/2014/main" id="{DE29CBFA-4C99-4AC0-B67F-92775B3B2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50"/>
          <a:stretch/>
        </p:blipFill>
        <p:spPr bwMode="auto">
          <a:xfrm>
            <a:off x="4582794" y="2492319"/>
            <a:ext cx="5955844" cy="12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D0A7FC8-EE46-4D4B-9FEA-B48843EAD5A7}"/>
                  </a:ext>
                </a:extLst>
              </p:cNvPr>
              <p:cNvSpPr txBox="1"/>
              <p:nvPr/>
            </p:nvSpPr>
            <p:spPr>
              <a:xfrm>
                <a:off x="3971636" y="5034827"/>
                <a:ext cx="4248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D0A7FC8-EE46-4D4B-9FEA-B48843EAD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636" y="5034827"/>
                <a:ext cx="424872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ítulo 1">
            <a:extLst>
              <a:ext uri="{FF2B5EF4-FFF2-40B4-BE49-F238E27FC236}">
                <a16:creationId xmlns:a16="http://schemas.microsoft.com/office/drawing/2014/main" id="{8BDEDC77-54A5-47A8-A924-E7A8CF0ED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-125544"/>
            <a:ext cx="9367203" cy="1188720"/>
          </a:xfrm>
        </p:spPr>
        <p:txBody>
          <a:bodyPr>
            <a:normAutofit/>
          </a:bodyPr>
          <a:lstStyle/>
          <a:p>
            <a:r>
              <a:rPr lang="es-CL" sz="3200" dirty="0"/>
              <a:t>¿Qué es el </a:t>
            </a:r>
            <a:r>
              <a:rPr lang="es-CL" sz="3200" b="1" dirty="0"/>
              <a:t>fenotipo</a:t>
            </a:r>
            <a:r>
              <a:rPr lang="es-CL" sz="3200" dirty="0"/>
              <a:t>?</a:t>
            </a:r>
          </a:p>
        </p:txBody>
      </p:sp>
      <p:pic>
        <p:nvPicPr>
          <p:cNvPr id="15" name="Picture 6" descr="Meme Cockroach Sticker by MOODMAN">
            <a:extLst>
              <a:ext uri="{FF2B5EF4-FFF2-40B4-BE49-F238E27FC236}">
                <a16:creationId xmlns:a16="http://schemas.microsoft.com/office/drawing/2014/main" id="{CDA2A7F2-D6C1-4079-BC15-657F529D54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-257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793AB62-5393-4997-A4B6-F70DDE6E1D4C}"/>
                  </a:ext>
                </a:extLst>
              </p:cNvPr>
              <p:cNvSpPr txBox="1"/>
              <p:nvPr/>
            </p:nvSpPr>
            <p:spPr>
              <a:xfrm>
                <a:off x="5347853" y="5656697"/>
                <a:ext cx="1496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793AB62-5393-4997-A4B6-F70DDE6E1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853" y="5656697"/>
                <a:ext cx="14962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brir llave 1">
            <a:extLst>
              <a:ext uri="{FF2B5EF4-FFF2-40B4-BE49-F238E27FC236}">
                <a16:creationId xmlns:a16="http://schemas.microsoft.com/office/drawing/2014/main" id="{33E6B1EA-1540-4230-9C62-197BE21AA420}"/>
              </a:ext>
            </a:extLst>
          </p:cNvPr>
          <p:cNvSpPr/>
          <p:nvPr/>
        </p:nvSpPr>
        <p:spPr>
          <a:xfrm rot="5400000">
            <a:off x="5972174" y="4888935"/>
            <a:ext cx="247650" cy="1287874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F5A737-C72A-4C8E-AB69-C75B3F3A1865}"/>
              </a:ext>
            </a:extLst>
          </p:cNvPr>
          <p:cNvSpPr txBox="1">
            <a:spLocks/>
          </p:cNvSpPr>
          <p:nvPr/>
        </p:nvSpPr>
        <p:spPr>
          <a:xfrm>
            <a:off x="1653362" y="1266163"/>
            <a:ext cx="9367204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s-CL" kern="0" dirty="0"/>
              <a:t>“</a:t>
            </a:r>
            <a:r>
              <a:rPr lang="es-CL" b="1" kern="0" dirty="0">
                <a:solidFill>
                  <a:schemeClr val="accent1">
                    <a:lumMod val="75000"/>
                  </a:schemeClr>
                </a:solidFill>
              </a:rPr>
              <a:t>Expresión del genotipo </a:t>
            </a:r>
            <a:r>
              <a:rPr lang="es-CL" kern="0" dirty="0"/>
              <a:t>en función de un determinado </a:t>
            </a:r>
            <a:r>
              <a:rPr lang="es-CL" b="1" kern="0" dirty="0">
                <a:solidFill>
                  <a:schemeClr val="accent1">
                    <a:lumMod val="75000"/>
                  </a:schemeClr>
                </a:solidFill>
              </a:rPr>
              <a:t>ambiente</a:t>
            </a:r>
            <a:r>
              <a:rPr lang="es-CL" kern="0" dirty="0"/>
              <a:t>”.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F85822-8CF6-47B7-A319-C8794F280DAD}"/>
              </a:ext>
            </a:extLst>
          </p:cNvPr>
          <p:cNvSpPr txBox="1"/>
          <p:nvPr/>
        </p:nvSpPr>
        <p:spPr>
          <a:xfrm>
            <a:off x="1764100" y="2723277"/>
            <a:ext cx="265083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Rasgos fenotípicos pueden ser tanto físicos como conductuales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0BC9B2-465C-47DA-B64B-74F2B2519F5F}"/>
              </a:ext>
            </a:extLst>
          </p:cNvPr>
          <p:cNvSpPr txBox="1"/>
          <p:nvPr/>
        </p:nvSpPr>
        <p:spPr>
          <a:xfrm>
            <a:off x="1764100" y="4195494"/>
            <a:ext cx="8774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Primera división del valor fenotípico es en componentes atribuibles a la influencia del genotipo y del ambiente:</a:t>
            </a:r>
            <a:endParaRPr lang="en-US" b="1" dirty="0"/>
          </a:p>
        </p:txBody>
      </p:sp>
      <p:pic>
        <p:nvPicPr>
          <p:cNvPr id="6" name="Picture 2" descr="Environmental effects on phenotype expression. (A) Illustration of... |  Download Scientific Diagram">
            <a:extLst>
              <a:ext uri="{FF2B5EF4-FFF2-40B4-BE49-F238E27FC236}">
                <a16:creationId xmlns:a16="http://schemas.microsoft.com/office/drawing/2014/main" id="{DE29CBFA-4C99-4AC0-B67F-92775B3B2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50"/>
          <a:stretch/>
        </p:blipFill>
        <p:spPr bwMode="auto">
          <a:xfrm>
            <a:off x="4582794" y="2492319"/>
            <a:ext cx="5955844" cy="12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D0A7FC8-EE46-4D4B-9FEA-B48843EAD5A7}"/>
                  </a:ext>
                </a:extLst>
              </p:cNvPr>
              <p:cNvSpPr txBox="1"/>
              <p:nvPr/>
            </p:nvSpPr>
            <p:spPr>
              <a:xfrm>
                <a:off x="3971636" y="5034827"/>
                <a:ext cx="4248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D0A7FC8-EE46-4D4B-9FEA-B48843EAD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636" y="5034827"/>
                <a:ext cx="424872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ítulo 1">
            <a:extLst>
              <a:ext uri="{FF2B5EF4-FFF2-40B4-BE49-F238E27FC236}">
                <a16:creationId xmlns:a16="http://schemas.microsoft.com/office/drawing/2014/main" id="{8BDEDC77-54A5-47A8-A924-E7A8CF0ED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-125544"/>
            <a:ext cx="9367203" cy="1188720"/>
          </a:xfrm>
        </p:spPr>
        <p:txBody>
          <a:bodyPr>
            <a:normAutofit/>
          </a:bodyPr>
          <a:lstStyle/>
          <a:p>
            <a:r>
              <a:rPr lang="es-CL" sz="3200" dirty="0"/>
              <a:t>¿Qué es el </a:t>
            </a:r>
            <a:r>
              <a:rPr lang="es-CL" sz="3200" b="1" dirty="0"/>
              <a:t>fenotipo</a:t>
            </a:r>
            <a:r>
              <a:rPr lang="es-CL" sz="3200" dirty="0"/>
              <a:t>?</a:t>
            </a:r>
          </a:p>
        </p:txBody>
      </p:sp>
      <p:pic>
        <p:nvPicPr>
          <p:cNvPr id="15" name="Picture 6" descr="Meme Cockroach Sticker by MOODMAN">
            <a:extLst>
              <a:ext uri="{FF2B5EF4-FFF2-40B4-BE49-F238E27FC236}">
                <a16:creationId xmlns:a16="http://schemas.microsoft.com/office/drawing/2014/main" id="{CDA2A7F2-D6C1-4079-BC15-657F529D54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-257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793AB62-5393-4997-A4B6-F70DDE6E1D4C}"/>
                  </a:ext>
                </a:extLst>
              </p:cNvPr>
              <p:cNvSpPr txBox="1"/>
              <p:nvPr/>
            </p:nvSpPr>
            <p:spPr>
              <a:xfrm>
                <a:off x="5347853" y="5656697"/>
                <a:ext cx="1496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793AB62-5393-4997-A4B6-F70DDE6E1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853" y="5656697"/>
                <a:ext cx="14962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brir llave 1">
            <a:extLst>
              <a:ext uri="{FF2B5EF4-FFF2-40B4-BE49-F238E27FC236}">
                <a16:creationId xmlns:a16="http://schemas.microsoft.com/office/drawing/2014/main" id="{33E6B1EA-1540-4230-9C62-197BE21AA420}"/>
              </a:ext>
            </a:extLst>
          </p:cNvPr>
          <p:cNvSpPr/>
          <p:nvPr/>
        </p:nvSpPr>
        <p:spPr>
          <a:xfrm rot="5400000">
            <a:off x="5972174" y="4888935"/>
            <a:ext cx="247650" cy="1287874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4934989-4B78-4E66-8A91-E81F09D64FA5}"/>
              </a:ext>
            </a:extLst>
          </p:cNvPr>
          <p:cNvSpPr txBox="1"/>
          <p:nvPr/>
        </p:nvSpPr>
        <p:spPr>
          <a:xfrm>
            <a:off x="3114868" y="6210621"/>
            <a:ext cx="2562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Efecto Genético Aditivo</a:t>
            </a:r>
            <a:endParaRPr lang="en-US" sz="1400" b="1" dirty="0">
              <a:latin typeface="Abadi" panose="020B0604020104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EA27BB0-9614-4371-8F75-93C77B7BAE48}"/>
              </a:ext>
            </a:extLst>
          </p:cNvPr>
          <p:cNvSpPr txBox="1"/>
          <p:nvPr/>
        </p:nvSpPr>
        <p:spPr>
          <a:xfrm>
            <a:off x="5343522" y="6303029"/>
            <a:ext cx="1581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Efecto Dominancia</a:t>
            </a:r>
            <a:endParaRPr lang="en-US" sz="1400" b="1" dirty="0">
              <a:latin typeface="Abadi" panose="020B0604020104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EE7736D-35E8-465E-8020-A40871AF9527}"/>
              </a:ext>
            </a:extLst>
          </p:cNvPr>
          <p:cNvSpPr txBox="1"/>
          <p:nvPr/>
        </p:nvSpPr>
        <p:spPr>
          <a:xfrm>
            <a:off x="7359092" y="6210620"/>
            <a:ext cx="1874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Efecto </a:t>
            </a:r>
            <a:r>
              <a:rPr lang="es-CL" sz="1400" b="1" dirty="0" err="1">
                <a:latin typeface="Abadi" panose="020B0604020104020204" pitchFamily="34" charset="0"/>
              </a:rPr>
              <a:t>Epistático</a:t>
            </a:r>
            <a:endParaRPr lang="en-US" sz="1400" b="1" dirty="0">
              <a:latin typeface="Abadi" panose="020B0604020104020204" pitchFamily="34" charset="0"/>
            </a:endParaRP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B491E3F8-4D11-464E-9E98-1C43348CA552}"/>
              </a:ext>
            </a:extLst>
          </p:cNvPr>
          <p:cNvCxnSpPr>
            <a:cxnSpLocks/>
          </p:cNvCxnSpPr>
          <p:nvPr/>
        </p:nvCxnSpPr>
        <p:spPr>
          <a:xfrm flipH="1">
            <a:off x="4875047" y="5933697"/>
            <a:ext cx="716129" cy="2769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80D0B1ED-BF82-473D-85D6-DD0EC64F7975}"/>
              </a:ext>
            </a:extLst>
          </p:cNvPr>
          <p:cNvCxnSpPr>
            <a:cxnSpLocks/>
          </p:cNvCxnSpPr>
          <p:nvPr/>
        </p:nvCxnSpPr>
        <p:spPr>
          <a:xfrm>
            <a:off x="6110841" y="5963803"/>
            <a:ext cx="0" cy="3098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40069525-EF07-4026-8BC6-51389FAC439D}"/>
              </a:ext>
            </a:extLst>
          </p:cNvPr>
          <p:cNvCxnSpPr>
            <a:cxnSpLocks/>
          </p:cNvCxnSpPr>
          <p:nvPr/>
        </p:nvCxnSpPr>
        <p:spPr>
          <a:xfrm>
            <a:off x="6596616" y="5933697"/>
            <a:ext cx="842409" cy="339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62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ctrTitle"/>
          </p:nvPr>
        </p:nvSpPr>
        <p:spPr>
          <a:xfrm>
            <a:off x="914400" y="2224201"/>
            <a:ext cx="10363200" cy="174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Modelo Falconer</a:t>
            </a:r>
            <a:endParaRPr dirty="0"/>
          </a:p>
        </p:txBody>
      </p:sp>
      <p:pic>
        <p:nvPicPr>
          <p:cNvPr id="2050" name="Picture 2" descr="Meme Cockroach Sticker by MOODMAN">
            <a:extLst>
              <a:ext uri="{FF2B5EF4-FFF2-40B4-BE49-F238E27FC236}">
                <a16:creationId xmlns:a16="http://schemas.microsoft.com/office/drawing/2014/main" id="{36C1895A-C76D-4214-8FB0-D2331BD3F5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4953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me Cockroach Sticker by MOODMAN">
            <a:extLst>
              <a:ext uri="{FF2B5EF4-FFF2-40B4-BE49-F238E27FC236}">
                <a16:creationId xmlns:a16="http://schemas.microsoft.com/office/drawing/2014/main" id="{1159AFEA-8345-484D-9529-343587917C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-31789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eme Cockroach Sticker by MOODMAN">
            <a:extLst>
              <a:ext uri="{FF2B5EF4-FFF2-40B4-BE49-F238E27FC236}">
                <a16:creationId xmlns:a16="http://schemas.microsoft.com/office/drawing/2014/main" id="{702797F0-DDC6-46B9-847E-56D313B027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369105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me Cockroach Sticker by MOODMAN">
            <a:extLst>
              <a:ext uri="{FF2B5EF4-FFF2-40B4-BE49-F238E27FC236}">
                <a16:creationId xmlns:a16="http://schemas.microsoft.com/office/drawing/2014/main" id="{3A5EFEAC-4F89-4EAC-8AB6-A794863991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376427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eme Cockroach Sticker by MOODMAN">
            <a:extLst>
              <a:ext uri="{FF2B5EF4-FFF2-40B4-BE49-F238E27FC236}">
                <a16:creationId xmlns:a16="http://schemas.microsoft.com/office/drawing/2014/main" id="{099BAA9A-378C-4249-B6BD-45700877E0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46685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eme Cockroach Sticker by MOODMAN">
            <a:extLst>
              <a:ext uri="{FF2B5EF4-FFF2-40B4-BE49-F238E27FC236}">
                <a16:creationId xmlns:a16="http://schemas.microsoft.com/office/drawing/2014/main" id="{D8620D22-771B-49BC-8668-32845A9242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8270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32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C739475-75D8-4A9D-B9FD-A5A35EEB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8" y="409962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Modelo </a:t>
            </a:r>
            <a:r>
              <a:rPr lang="es-CL" i="1" dirty="0" err="1"/>
              <a:t>Falconer</a:t>
            </a:r>
            <a:endParaRPr lang="en-US" i="1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28CFABC-61CD-45B8-96FA-5A274E8008AA}"/>
              </a:ext>
            </a:extLst>
          </p:cNvPr>
          <p:cNvSpPr txBox="1">
            <a:spLocks/>
          </p:cNvSpPr>
          <p:nvPr/>
        </p:nvSpPr>
        <p:spPr>
          <a:xfrm>
            <a:off x="1132662" y="2409162"/>
            <a:ext cx="6271438" cy="252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r>
              <a:rPr lang="es-CL" kern="0" dirty="0"/>
              <a:t>Principios/Supuestos:</a:t>
            </a:r>
          </a:p>
          <a:p>
            <a:pPr marL="0" indent="0">
              <a:buFont typeface="Montserrat Light"/>
              <a:buNone/>
            </a:pPr>
            <a:endParaRPr lang="es-CL" kern="0" dirty="0"/>
          </a:p>
          <a:p>
            <a:pPr marL="914400" lvl="1" indent="-457200">
              <a:buFont typeface="+mj-lt"/>
              <a:buAutoNum type="arabicParenR"/>
            </a:pPr>
            <a:r>
              <a:rPr lang="es-CL" sz="2000" kern="0" dirty="0"/>
              <a:t>La desviación ambiental media toma un valor de cero.</a:t>
            </a:r>
            <a:endParaRPr lang="es-CL" sz="3200" kern="0" dirty="0"/>
          </a:p>
          <a:p>
            <a:pPr marL="914400" lvl="1" indent="-457200">
              <a:buFont typeface="+mj-lt"/>
              <a:buAutoNum type="arabicParenR"/>
            </a:pPr>
            <a:r>
              <a:rPr lang="es-CL" sz="2000" kern="0" dirty="0"/>
              <a:t>Ambiente permanece constante de generación en generación.</a:t>
            </a:r>
          </a:p>
        </p:txBody>
      </p:sp>
      <p:pic>
        <p:nvPicPr>
          <p:cNvPr id="5" name="Picture 4" descr="Pirámide de la Calidad: Distribución normal">
            <a:extLst>
              <a:ext uri="{FF2B5EF4-FFF2-40B4-BE49-F238E27FC236}">
                <a16:creationId xmlns:a16="http://schemas.microsoft.com/office/drawing/2014/main" id="{1FA8DD28-312B-449C-9F14-EBD64B9C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2630066"/>
            <a:ext cx="4344598" cy="208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34C4ACC-95C8-4261-88F4-79E3C3CE5812}"/>
                  </a:ext>
                </a:extLst>
              </p:cNvPr>
              <p:cNvSpPr txBox="1"/>
              <p:nvPr/>
            </p:nvSpPr>
            <p:spPr>
              <a:xfrm>
                <a:off x="5153889" y="5406809"/>
                <a:ext cx="1884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34C4ACC-95C8-4261-88F4-79E3C3CE5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889" y="5406809"/>
                <a:ext cx="188421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Meme Cockroach Sticker by MOODMAN">
            <a:extLst>
              <a:ext uri="{FF2B5EF4-FFF2-40B4-BE49-F238E27FC236}">
                <a16:creationId xmlns:a16="http://schemas.microsoft.com/office/drawing/2014/main" id="{73562346-23EC-4405-B10B-16DA465333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-257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5E5DFE2-4DAF-405A-B584-EF487822EB9B}"/>
              </a:ext>
            </a:extLst>
          </p:cNvPr>
          <p:cNvCxnSpPr>
            <a:cxnSpLocks/>
          </p:cNvCxnSpPr>
          <p:nvPr/>
        </p:nvCxnSpPr>
        <p:spPr>
          <a:xfrm>
            <a:off x="9671050" y="3062288"/>
            <a:ext cx="0" cy="136048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0956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037 L -0.00208 0.3037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7371</TotalTime>
  <Words>4107</Words>
  <Application>Microsoft Office PowerPoint</Application>
  <PresentationFormat>Panorámica</PresentationFormat>
  <Paragraphs>978</Paragraphs>
  <Slides>56</Slides>
  <Notes>41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4" baseType="lpstr">
      <vt:lpstr>Abadi</vt:lpstr>
      <vt:lpstr>Arial</vt:lpstr>
      <vt:lpstr>Calibri</vt:lpstr>
      <vt:lpstr>Cambria Math</vt:lpstr>
      <vt:lpstr>Franklin Gothic Demi</vt:lpstr>
      <vt:lpstr>Montserrat</vt:lpstr>
      <vt:lpstr>Montserrat Light</vt:lpstr>
      <vt:lpstr>Nicholas template</vt:lpstr>
      <vt:lpstr>Módulo 4 – Genética Cuantitativa  Valores y Medias:  Modelo Falconer</vt:lpstr>
      <vt:lpstr>Algunas definiciones</vt:lpstr>
      <vt:lpstr>¿Qué es la genética cuantitativa?</vt:lpstr>
      <vt:lpstr>¿Qué es el fenotipo?</vt:lpstr>
      <vt:lpstr>¿Qué es el fenotipo?</vt:lpstr>
      <vt:lpstr>¿Qué es el fenotipo?</vt:lpstr>
      <vt:lpstr>¿Qué es el fenotipo?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Modelo Falconer</vt:lpstr>
      <vt:lpstr>Ejercicio 1</vt:lpstr>
      <vt:lpstr>Modelo Falconer</vt:lpstr>
      <vt:lpstr>Ejercicio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Tutoría Semestre Otoño 2020 Genética Básica S2</dc:title>
  <dc:creator>Bastian Ignacio Fernandez Sanhueza (bastian.fernandez.s)</dc:creator>
  <cp:lastModifiedBy>Bastian Ignacio Fernandez Sanhueza (bastian.fernandez.s)</cp:lastModifiedBy>
  <cp:revision>745</cp:revision>
  <dcterms:created xsi:type="dcterms:W3CDTF">2020-10-31T04:16:38Z</dcterms:created>
  <dcterms:modified xsi:type="dcterms:W3CDTF">2022-11-14T19:21:18Z</dcterms:modified>
</cp:coreProperties>
</file>